
<file path=[Content_Types].xml><?xml version="1.0" encoding="utf-8"?>
<Types xmlns="http://schemas.openxmlformats.org/package/2006/content-types">
  <Override PartName="/ppt/slides/slide18.xml" ContentType="application/vnd.openxmlformats-officedocument.presentationml.slide+xml"/>
  <Override PartName="/ppt/notesSlides/notesSlide4.xml" ContentType="application/vnd.openxmlformats-officedocument.presentationml.notesSlide+xml"/>
  <Default Extension="pict" ContentType="image/pict"/>
  <Override PartName="/ppt/slides/slide9.xml" ContentType="application/vnd.openxmlformats-officedocument.presentationml.slide+xml"/>
  <Override PartName="/ppt/slides/slide14.xml" ContentType="application/vnd.openxmlformats-officedocument.presentationml.slide+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slides/slide5.xml" ContentType="application/vnd.openxmlformats-officedocument.presentationml.slide+xml"/>
  <Override PartName="/ppt/slides/slide38.xml" ContentType="application/vnd.openxmlformats-officedocument.presentationml.slide+xml"/>
  <Override PartName="/ppt/notesSlides/notesSlide9.xml" ContentType="application/vnd.openxmlformats-officedocument.presentationml.notesSlide+xml"/>
  <Default Extension="rels" ContentType="application/vnd.openxmlformats-package.relationships+xml"/>
  <Override PartName="/ppt/slides/slide10.xml" ContentType="application/vnd.openxmlformats-officedocument.presentationml.slide+xml"/>
  <Override PartName="/ppt/slideLayouts/slideLayout5.xml" ContentType="application/vnd.openxmlformats-officedocument.presentationml.slideLayout+xml"/>
  <Override PartName="/ppt/notesMasters/notesMaster1.xml" ContentType="application/vnd.openxmlformats-officedocument.presentationml.notesMaster+xml"/>
  <Override PartName="/ppt/slides/slide1.xml" ContentType="application/vnd.openxmlformats-officedocument.presentationml.slide+xml"/>
  <Override PartName="/ppt/slides/slide26.xml" ContentType="application/vnd.openxmlformats-officedocument.presentationml.slide+xml"/>
  <Override PartName="/ppt/handoutMasters/handoutMaster1.xml" ContentType="application/vnd.openxmlformats-officedocument.presentationml.handoutMaster+xml"/>
  <Override PartName="/ppt/slides/slide34.xml" ContentType="application/vnd.openxmlformats-officedocument.presentationml.slide+xml"/>
  <Override PartName="/ppt/theme/theme2.xml" ContentType="application/vnd.openxmlformats-officedocument.theme+xml"/>
  <Override PartName="/ppt/slideLayouts/slideLayout1.xml" ContentType="application/vnd.openxmlformats-officedocument.presentationml.slideLayout+xml"/>
  <Default Extension="jpeg" ContentType="image/jpeg"/>
  <Override PartName="/ppt/slides/slide22.xml" ContentType="application/vnd.openxmlformats-officedocument.presentationml.slide+xml"/>
  <Override PartName="/ppt/slides/slide30.xml" ContentType="application/vnd.openxmlformats-officedocument.presentationml.slide+xml"/>
  <Override PartName="/ppt/embeddings/Microsoft_Equation3.bin" ContentType="application/vnd.openxmlformats-officedocument.oleObject"/>
  <Override PartName="/ppt/notesSlides/notesSlide12.xml" ContentType="application/vnd.openxmlformats-officedocument.presentationml.notesSlide+xml"/>
  <Override PartName="/docProps/app.xml" ContentType="application/vnd.openxmlformats-officedocument.extended-properties+xml"/>
  <Default Extension="xml" ContentType="application/xml"/>
  <Override PartName="/ppt/slides/slide19.xml" ContentType="application/vnd.openxmlformats-officedocument.presentationml.slide+xml"/>
  <Override PartName="/ppt/notesSlides/notesSlide5.xml" ContentType="application/vnd.openxmlformats-officedocument.presentationml.notesSlide+xml"/>
  <Override PartName="/ppt/tableStyles.xml" ContentType="application/vnd.openxmlformats-officedocument.presentationml.tableStyles+xml"/>
  <Override PartName="/ppt/slides/slide15.xml" ContentType="application/vnd.openxmlformats-officedocument.presentationml.slide+xml"/>
  <Override PartName="/ppt/notesSlides/notesSlide1.xml" ContentType="application/vnd.openxmlformats-officedocument.presentationml.notesSlide+xml"/>
  <Override PartName="/ppt/slides/slide6.xml" ContentType="application/vnd.openxmlformats-officedocument.presentationml.slide+xml"/>
  <Override PartName="/ppt/slides/slide39.xml" ContentType="application/vnd.openxmlformats-officedocument.presentationml.slide+xml"/>
  <Override PartName="/docProps/core.xml" ContentType="application/vnd.openxmlformats-package.core-properties+xml"/>
  <Override PartName="/ppt/slides/slide11.xml" ContentType="application/vnd.openxmlformats-officedocument.presentationml.slide+xml"/>
  <Override PartName="/ppt/slideLayouts/slideLayout6.xml" ContentType="application/vnd.openxmlformats-officedocument.presentationml.slideLayout+xml"/>
  <Override PartName="/ppt/slides/slide27.xml" ContentType="application/vnd.openxmlformats-officedocument.presentationml.slide+xml"/>
  <Override PartName="/ppt/slides/slide35.xml" ContentType="application/vnd.openxmlformats-officedocument.presentationml.slide+xml"/>
  <Override PartName="/ppt/slides/slide2.xml" ContentType="application/vnd.openxmlformats-officedocument.presentationml.slide+xml"/>
  <Override PartName="/ppt/embeddings/Microsoft_Equation4.bin" ContentType="application/vnd.openxmlformats-officedocument.oleObject"/>
  <Override PartName="/ppt/theme/theme3.xml" ContentType="application/vnd.openxmlformats-officedocument.theme+xml"/>
  <Override PartName="/ppt/slideLayouts/slideLayout2.xml" ContentType="application/vnd.openxmlformats-officedocument.presentationml.slideLayout+xml"/>
  <Default Extension="png" ContentType="image/png"/>
  <Override PartName="/ppt/slides/slide23.xml" ContentType="application/vnd.openxmlformats-officedocument.presentationml.slide+xml"/>
  <Override PartName="/ppt/slides/slide31.xml" ContentType="application/vnd.openxmlformats-officedocument.presentationml.slide+xml"/>
  <Override PartName="/ppt/notesSlides/notesSlide6.xml" ContentType="application/vnd.openxmlformats-officedocument.presentationml.notesSlide+xml"/>
  <Override PartName="/ppt/slides/slide16.xml" ContentType="application/vnd.openxmlformats-officedocument.presentationml.slide+xml"/>
  <Override PartName="/ppt/notesSlides/notesSlide2.xml" ContentType="application/vnd.openxmlformats-officedocument.presentationml.notesSlide+xml"/>
  <Override PartName="/ppt/slides/slide7.xml" ContentType="application/vnd.openxmlformats-officedocument.presentationml.slide+xml"/>
  <Override PartName="/ppt/presentation.xml" ContentType="application/vnd.openxmlformats-officedocument.presentationml.presentation.main+xml"/>
  <Override PartName="/ppt/slides/slide12.xml" ContentType="application/vnd.openxmlformats-officedocument.presentationml.slide+xml"/>
  <Override PartName="/ppt/slideLayouts/slideLayout7.xml" ContentType="application/vnd.openxmlformats-officedocument.presentationml.slideLayout+xml"/>
  <Default Extension="vml" ContentType="application/vnd.openxmlformats-officedocument.vmlDrawing"/>
  <Override PartName="/ppt/slides/slide3.xml" ContentType="application/vnd.openxmlformats-officedocument.presentationml.slide+xml"/>
  <Override PartName="/ppt/slides/slide28.xml" ContentType="application/vnd.openxmlformats-officedocument.presentationml.slide+xml"/>
  <Override PartName="/ppt/slides/slide36.xml" ContentType="application/vnd.openxmlformats-officedocument.presentationml.slide+xml"/>
  <Override PartName="/ppt/slideLayouts/slideLayout3.xml" ContentType="application/vnd.openxmlformats-officedocument.presentationml.slideLayout+xml"/>
  <Override PartName="/ppt/slides/slide24.xml" ContentType="application/vnd.openxmlformats-officedocument.presentationml.slide+xml"/>
  <Override PartName="/ppt/slides/slide32.xml" ContentType="application/vnd.openxmlformats-officedocument.presentationml.slide+xml"/>
  <Override PartName="/ppt/embeddings/Microsoft_Equation1.bin" ContentType="application/vnd.openxmlformats-officedocument.oleObject"/>
  <Override PartName="/ppt/slides/slide20.xml" ContentType="application/vnd.openxmlformats-officedocument.presentationml.slide+xml"/>
  <Override PartName="/ppt/notesSlides/notesSlide7.xml" ContentType="application/vnd.openxmlformats-officedocument.presentationml.notesSlide+xml"/>
  <Override PartName="/ppt/slides/slide17.xml" ContentType="application/vnd.openxmlformats-officedocument.presentationml.slide+xml"/>
  <Override PartName="/ppt/notesSlides/notesSlide3.xml" ContentType="application/vnd.openxmlformats-officedocument.presentationml.notesSlide+xml"/>
  <Override PartName="/ppt/notesSlides/notesSlide10.xml" ContentType="application/vnd.openxmlformats-officedocument.presentationml.notesSlide+xml"/>
  <Override PartName="/ppt/slides/slide8.xml" ContentType="application/vnd.openxmlformats-officedocument.presentationml.slide+xml"/>
  <Override PartName="/ppt/presProps.xml" ContentType="application/vnd.openxmlformats-officedocument.presentationml.presProps+xml"/>
  <Override PartName="/ppt/slides/slide13.xml" ContentType="application/vnd.openxmlformats-officedocument.presentationml.slide+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s/slide4.xml" ContentType="application/vnd.openxmlformats-officedocument.presentationml.slide+xml"/>
  <Override PartName="/ppt/slides/slide37.xml" ContentType="application/vnd.openxmlformats-officedocument.presentationml.slide+xml"/>
  <Override PartName="/ppt/slides/slide29.xml" ContentType="application/vnd.openxmlformats-officedocument.presentationml.slide+xml"/>
  <Override PartName="/ppt/notesSlides/notesSlide8.xml" ContentType="application/vnd.openxmlformats-officedocument.presentationml.notesSlide+xml"/>
  <Override PartName="/ppt/notesSlides/notesSlide11.xml" ContentType="application/vnd.openxmlformats-officedocument.presentationml.notesSlide+xml"/>
  <Override PartName="/ppt/slideLayouts/slideLayout4.xml" ContentType="application/vnd.openxmlformats-officedocument.presentationml.slideLayout+xml"/>
  <Override PartName="/ppt/slides/slide25.xml" ContentType="application/vnd.openxmlformats-officedocument.presentationml.slide+xml"/>
  <Override PartName="/ppt/slides/slide33.xml" ContentType="application/vnd.openxmlformats-officedocument.presentationml.slide+xml"/>
  <Override PartName="/ppt/slideMasters/slideMaster1.xml" ContentType="application/vnd.openxmlformats-officedocument.presentationml.slideMaster+xml"/>
  <Override PartName="/ppt/embeddings/Microsoft_Equation2.bin" ContentType="application/vnd.openxmlformats-officedocument.oleObject"/>
  <Override PartName="/ppt/theme/theme1.xml" ContentType="application/vnd.openxmlformats-officedocument.theme+xml"/>
  <Override PartName="/ppt/slides/slide21.xml" ContentType="application/vnd.openxmlformats-officedocument.presentationml.slide+xml"/>
  <Default Extension="bin" ContentType="application/vnd.openxmlformats-officedocument.presentationml.printerSettings"/>
  <Override PartName="/ppt/viewProps.xml" ContentType="application/vnd.openxmlformats-officedocument.presentationml.viewPro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notesMasterIdLst>
    <p:notesMasterId r:id="rId41"/>
  </p:notesMasterIdLst>
  <p:handoutMasterIdLst>
    <p:handoutMasterId r:id="rId42"/>
  </p:handoutMasterIdLst>
  <p:sldIdLst>
    <p:sldId id="331" r:id="rId2"/>
    <p:sldId id="332" r:id="rId3"/>
    <p:sldId id="256" r:id="rId4"/>
    <p:sldId id="257" r:id="rId5"/>
    <p:sldId id="259" r:id="rId6"/>
    <p:sldId id="260" r:id="rId7"/>
    <p:sldId id="261" r:id="rId8"/>
    <p:sldId id="262" r:id="rId9"/>
    <p:sldId id="263" r:id="rId10"/>
    <p:sldId id="264" r:id="rId11"/>
    <p:sldId id="329" r:id="rId12"/>
    <p:sldId id="296" r:id="rId13"/>
    <p:sldId id="270" r:id="rId14"/>
    <p:sldId id="327" r:id="rId15"/>
    <p:sldId id="330" r:id="rId16"/>
    <p:sldId id="313" r:id="rId17"/>
    <p:sldId id="314" r:id="rId18"/>
    <p:sldId id="315" r:id="rId19"/>
    <p:sldId id="316" r:id="rId20"/>
    <p:sldId id="317" r:id="rId21"/>
    <p:sldId id="318" r:id="rId22"/>
    <p:sldId id="319" r:id="rId23"/>
    <p:sldId id="320" r:id="rId24"/>
    <p:sldId id="321" r:id="rId25"/>
    <p:sldId id="322" r:id="rId26"/>
    <p:sldId id="323" r:id="rId27"/>
    <p:sldId id="324" r:id="rId28"/>
    <p:sldId id="325" r:id="rId29"/>
    <p:sldId id="272" r:id="rId30"/>
    <p:sldId id="268" r:id="rId31"/>
    <p:sldId id="284" r:id="rId32"/>
    <p:sldId id="287" r:id="rId33"/>
    <p:sldId id="282" r:id="rId34"/>
    <p:sldId id="333" r:id="rId35"/>
    <p:sldId id="280" r:id="rId36"/>
    <p:sldId id="302" r:id="rId37"/>
    <p:sldId id="303" r:id="rId38"/>
    <p:sldId id="291" r:id="rId39"/>
    <p:sldId id="290" r:id="rId4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lrMru>
    <a:srgbClr val="620835"/>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15620"/>
    <p:restoredTop sz="86842" autoAdjust="0"/>
  </p:normalViewPr>
  <p:slideViewPr>
    <p:cSldViewPr snapToGrid="0" snapToObjects="1">
      <p:cViewPr>
        <p:scale>
          <a:sx n="100" d="100"/>
          <a:sy n="100" d="100"/>
        </p:scale>
        <p:origin x="-1784" y="-24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94" d="100"/>
          <a:sy n="94" d="100"/>
        </p:scale>
        <p:origin x="-3560" y="-120"/>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46" Type="http://schemas.openxmlformats.org/officeDocument/2006/relationships/theme" Target="theme/theme1.xml"/><Relationship Id="rId47"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notesMaster" Target="notesMasters/notesMaster1.xml"/><Relationship Id="rId42" Type="http://schemas.openxmlformats.org/officeDocument/2006/relationships/handoutMaster" Target="handoutMasters/handoutMaster1.xml"/><Relationship Id="rId43" Type="http://schemas.openxmlformats.org/officeDocument/2006/relationships/printerSettings" Target="printerSettings/printerSettings1.bin"/><Relationship Id="rId44" Type="http://schemas.openxmlformats.org/officeDocument/2006/relationships/presProps" Target="presProps.xml"/><Relationship Id="rId45"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4.pict"/><Relationship Id="rId2" Type="http://schemas.openxmlformats.org/officeDocument/2006/relationships/image" Target="../media/image25.pict"/><Relationship Id="rId3" Type="http://schemas.openxmlformats.org/officeDocument/2006/relationships/image" Target="../media/image26.pict"/></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F39FD59-9C61-5F43-BADF-BE40258E392D}" type="datetimeFigureOut">
              <a:rPr lang="en-US" smtClean="0"/>
              <a:pPr/>
              <a:t>2/25/21</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EF4661D-BB15-5847-9583-C7DC18F6DDCC}" type="slidenum">
              <a:rPr lang="en-US" smtClean="0"/>
              <a:pPr/>
              <a:t>‹#›</a:t>
            </a:fld>
            <a:endParaRPr lang="en-US"/>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7AE339F-A8B3-8D4E-8A1F-F7357D0136FB}" type="datetimeFigureOut">
              <a:rPr lang="en-US" smtClean="0"/>
              <a:pPr/>
              <a:t>2/25/21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9E641DF-4997-9847-A03A-05E4CB3ECD27}" type="slidenum">
              <a:rPr lang="en-US" smtClean="0"/>
              <a:pPr/>
              <a:t>‹#›</a:t>
            </a:fld>
            <a:endParaRPr lang="en-US"/>
          </a:p>
        </p:txBody>
      </p:sp>
    </p:spTree>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Arial"/>
        <a:ea typeface="+mn-ea"/>
        <a:cs typeface="Arial"/>
      </a:defRPr>
    </a:lvl1pPr>
    <a:lvl2pPr marL="457200" algn="l" defTabSz="457200" rtl="0" eaLnBrk="1" latinLnBrk="0" hangingPunct="1">
      <a:defRPr sz="1200" kern="1200">
        <a:solidFill>
          <a:schemeClr val="tx1"/>
        </a:solidFill>
        <a:latin typeface="Arial"/>
        <a:ea typeface="+mn-ea"/>
        <a:cs typeface="Arial"/>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p:txBody>
      </p:sp>
      <p:sp>
        <p:nvSpPr>
          <p:cNvPr id="4" name="Slide Number Placeholder 3"/>
          <p:cNvSpPr>
            <a:spLocks noGrp="1"/>
          </p:cNvSpPr>
          <p:nvPr>
            <p:ph type="sldNum" sz="quarter" idx="10"/>
          </p:nvPr>
        </p:nvSpPr>
        <p:spPr/>
        <p:txBody>
          <a:bodyPr/>
          <a:lstStyle/>
          <a:p>
            <a:fld id="{63925968-819E-944D-8548-71292A728175}"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At the moment, even for the nonlinear </a:t>
            </a:r>
            <a:r>
              <a:rPr lang="en-US" dirty="0" err="1" smtClean="0"/>
              <a:t>Biot</a:t>
            </a:r>
            <a:r>
              <a:rPr lang="en-US" dirty="0" smtClean="0"/>
              <a:t> system alone, a full uniqueness result does not exist in literature.</a:t>
            </a:r>
          </a:p>
          <a:p>
            <a:endParaRPr lang="en-US" dirty="0" smtClean="0"/>
          </a:p>
          <a:p>
            <a:r>
              <a:rPr lang="en-US" dirty="0" smtClean="0"/>
              <a:t>We needed an additional assumption on the regularity of the </a:t>
            </a:r>
            <a:r>
              <a:rPr lang="en-US" dirty="0" err="1" smtClean="0"/>
              <a:t>Biot</a:t>
            </a:r>
            <a:r>
              <a:rPr lang="en-US" dirty="0" smtClean="0"/>
              <a:t> pressure.</a:t>
            </a:r>
            <a:endParaRPr lang="en-US" dirty="0"/>
          </a:p>
        </p:txBody>
      </p:sp>
      <p:sp>
        <p:nvSpPr>
          <p:cNvPr id="4" name="Slide Number Placeholder 3"/>
          <p:cNvSpPr>
            <a:spLocks noGrp="1"/>
          </p:cNvSpPr>
          <p:nvPr>
            <p:ph type="sldNum" sz="quarter" idx="10"/>
          </p:nvPr>
        </p:nvSpPr>
        <p:spPr/>
        <p:txBody>
          <a:bodyPr/>
          <a:lstStyle/>
          <a:p>
            <a:fld id="{39E641DF-4997-9847-A03A-05E4CB3ECD27}" type="slidenum">
              <a:rPr lang="en-US" smtClean="0"/>
              <a:pPr/>
              <a:t>28</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Monolithic method, with </a:t>
            </a:r>
            <a:r>
              <a:rPr lang="en-US" dirty="0" err="1" smtClean="0"/>
              <a:t>Nitche’s</a:t>
            </a:r>
            <a:r>
              <a:rPr lang="en-US" dirty="0" smtClean="0"/>
              <a:t> coupling</a:t>
            </a:r>
            <a:r>
              <a:rPr lang="en-US" baseline="0" dirty="0" smtClean="0"/>
              <a:t> (penalty), and loosely coupled scheme used as a </a:t>
            </a:r>
            <a:r>
              <a:rPr lang="en-US" baseline="0" dirty="0" err="1" smtClean="0"/>
              <a:t>preconditioner</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39E641DF-4997-9847-A03A-05E4CB3ECD27}" type="slidenum">
              <a:rPr lang="en-US" smtClean="0"/>
              <a:pPr/>
              <a:t>29</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3925968-819E-944D-8548-71292A728175}" type="slidenum">
              <a:rPr lang="en-US" smtClean="0"/>
              <a:pPr/>
              <a:t>34</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3925968-819E-944D-8548-71292A728175}" type="slidenum">
              <a:rPr lang="en-US" smtClean="0"/>
              <a:pPr/>
              <a:t>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Injection:</a:t>
            </a:r>
            <a:r>
              <a:rPr lang="en-US" baseline="0" dirty="0" smtClean="0"/>
              <a:t> frequent needle sticks (several times a day); </a:t>
            </a:r>
            <a:r>
              <a:rPr lang="en-US" baseline="0" dirty="0" err="1" smtClean="0"/>
              <a:t>hypoglicaemia</a:t>
            </a:r>
            <a:endParaRPr lang="en-US" baseline="0" dirty="0" smtClean="0"/>
          </a:p>
          <a:p>
            <a:r>
              <a:rPr lang="en-US" baseline="0" dirty="0" smtClean="0"/>
              <a:t>Pump: </a:t>
            </a:r>
            <a:r>
              <a:rPr lang="en-US" dirty="0" smtClean="0"/>
              <a:t>diabetic </a:t>
            </a:r>
            <a:r>
              <a:rPr lang="en-US" dirty="0" err="1" smtClean="0"/>
              <a:t>ketoacidosis</a:t>
            </a:r>
            <a:r>
              <a:rPr lang="en-US" dirty="0" smtClean="0"/>
              <a:t> (breaking down of fat at a rate that is much too fast, weight gain, pumps are bothersome</a:t>
            </a:r>
          </a:p>
          <a:p>
            <a:r>
              <a:rPr lang="en-US" dirty="0" smtClean="0"/>
              <a:t>Artificial pancreas:  </a:t>
            </a:r>
            <a:r>
              <a:rPr lang="en-US" b="1" dirty="0" smtClean="0"/>
              <a:t>disadvantage</a:t>
            </a:r>
            <a:r>
              <a:rPr lang="en-US" dirty="0" smtClean="0"/>
              <a:t> of not knowing when someone will eat; it bases insulin doses solely on blood glucose levels, which take time to increase after a meal;</a:t>
            </a:r>
            <a:r>
              <a:rPr lang="en-US" baseline="0" dirty="0" smtClean="0"/>
              <a:t> </a:t>
            </a:r>
          </a:p>
          <a:p>
            <a:r>
              <a:rPr lang="en-US" dirty="0" smtClean="0"/>
              <a:t>                                burden of wearing and carrying around the different pieces of the artificial pancreas.</a:t>
            </a:r>
            <a:endParaRPr lang="en-US" dirty="0"/>
          </a:p>
        </p:txBody>
      </p:sp>
      <p:sp>
        <p:nvSpPr>
          <p:cNvPr id="4" name="Slide Number Placeholder 3"/>
          <p:cNvSpPr>
            <a:spLocks noGrp="1"/>
          </p:cNvSpPr>
          <p:nvPr>
            <p:ph type="sldNum" sz="quarter" idx="10"/>
          </p:nvPr>
        </p:nvSpPr>
        <p:spPr/>
        <p:txBody>
          <a:bodyPr/>
          <a:lstStyle/>
          <a:p>
            <a:fld id="{39E641DF-4997-9847-A03A-05E4CB3ECD27}" type="slidenum">
              <a:rPr lang="en-US" smtClean="0"/>
              <a:pPr/>
              <a:t>4</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solidFill>
                  <a:srgbClr val="000000"/>
                </a:solidFill>
                <a:latin typeface="Arial"/>
                <a:cs typeface="Arial"/>
              </a:rPr>
              <a:t>Maximize the pore surface area allowing uniform exposure to oxygen while preserving the minimal gel volume containing </a:t>
            </a:r>
          </a:p>
          <a:p>
            <a:r>
              <a:rPr lang="en-US" dirty="0" smtClean="0">
                <a:solidFill>
                  <a:srgbClr val="000000"/>
                </a:solidFill>
                <a:latin typeface="Arial"/>
                <a:cs typeface="Arial"/>
              </a:rPr>
              <a:t>islets with sufficient mass to sense blood glucose and secrete insulin.</a:t>
            </a:r>
          </a:p>
        </p:txBody>
      </p:sp>
      <p:sp>
        <p:nvSpPr>
          <p:cNvPr id="4" name="Slide Number Placeholder 3"/>
          <p:cNvSpPr>
            <a:spLocks noGrp="1"/>
          </p:cNvSpPr>
          <p:nvPr>
            <p:ph type="sldNum" sz="quarter" idx="10"/>
          </p:nvPr>
        </p:nvSpPr>
        <p:spPr/>
        <p:txBody>
          <a:bodyPr/>
          <a:lstStyle/>
          <a:p>
            <a:fld id="{39E641DF-4997-9847-A03A-05E4CB3ECD27}" type="slidenum">
              <a:rPr lang="en-US" smtClean="0"/>
              <a:pPr/>
              <a:t>7</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Buckley-</a:t>
            </a:r>
            <a:r>
              <a:rPr lang="en-US" dirty="0" err="1" smtClean="0"/>
              <a:t>Leverett</a:t>
            </a:r>
            <a:r>
              <a:rPr lang="en-US" baseline="0" dirty="0" smtClean="0"/>
              <a:t> equations for multi-phase flows in porous media (oil, water, </a:t>
            </a:r>
            <a:r>
              <a:rPr lang="en-US" baseline="0" dirty="0" err="1" smtClean="0"/>
              <a:t>surfactact</a:t>
            </a:r>
            <a:r>
              <a:rPr lang="en-US" baseline="0" dirty="0" smtClean="0"/>
              <a:t> for enhanced </a:t>
            </a:r>
            <a:r>
              <a:rPr lang="en-US" baseline="0" smtClean="0"/>
              <a:t>oil recovery)</a:t>
            </a:r>
            <a:endParaRPr lang="en-US" dirty="0"/>
          </a:p>
        </p:txBody>
      </p:sp>
      <p:sp>
        <p:nvSpPr>
          <p:cNvPr id="4" name="Slide Number Placeholder 3"/>
          <p:cNvSpPr>
            <a:spLocks noGrp="1"/>
          </p:cNvSpPr>
          <p:nvPr>
            <p:ph type="sldNum" sz="quarter" idx="10"/>
          </p:nvPr>
        </p:nvSpPr>
        <p:spPr/>
        <p:txBody>
          <a:bodyPr/>
          <a:lstStyle/>
          <a:p>
            <a:fld id="{39E641DF-4997-9847-A03A-05E4CB3ECD27}" type="slidenum">
              <a:rPr lang="en-US" smtClean="0"/>
              <a:pPr/>
              <a:t>13</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Buckley-</a:t>
            </a:r>
            <a:r>
              <a:rPr lang="en-US" dirty="0" err="1" smtClean="0"/>
              <a:t>Leverett</a:t>
            </a:r>
            <a:r>
              <a:rPr lang="en-US" baseline="0" dirty="0" smtClean="0"/>
              <a:t> equations for multi-phase flows in porous media (oil, water, </a:t>
            </a:r>
            <a:r>
              <a:rPr lang="en-US" baseline="0" dirty="0" err="1" smtClean="0"/>
              <a:t>surfactact</a:t>
            </a:r>
            <a:r>
              <a:rPr lang="en-US" baseline="0" dirty="0" smtClean="0"/>
              <a:t> for enhanced </a:t>
            </a:r>
            <a:r>
              <a:rPr lang="en-US" baseline="0" smtClean="0"/>
              <a:t>oil recovery)</a:t>
            </a:r>
            <a:endParaRPr lang="en-US" dirty="0"/>
          </a:p>
        </p:txBody>
      </p:sp>
      <p:sp>
        <p:nvSpPr>
          <p:cNvPr id="4" name="Slide Number Placeholder 3"/>
          <p:cNvSpPr>
            <a:spLocks noGrp="1"/>
          </p:cNvSpPr>
          <p:nvPr>
            <p:ph type="sldNum" sz="quarter" idx="10"/>
          </p:nvPr>
        </p:nvSpPr>
        <p:spPr/>
        <p:txBody>
          <a:bodyPr/>
          <a:lstStyle/>
          <a:p>
            <a:fld id="{39E641DF-4997-9847-A03A-05E4CB3ECD27}" type="slidenum">
              <a:rPr lang="en-US" smtClean="0"/>
              <a:pPr/>
              <a:t>14</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Shawalter</a:t>
            </a:r>
            <a:r>
              <a:rPr lang="en-US" dirty="0" smtClean="0"/>
              <a:t>:</a:t>
            </a:r>
            <a:r>
              <a:rPr lang="en-US" baseline="0" dirty="0" smtClean="0"/>
              <a:t> Compressible Stokes coupled to </a:t>
            </a:r>
            <a:r>
              <a:rPr lang="en-US" baseline="0" dirty="0" err="1" smtClean="0"/>
              <a:t>Biot</a:t>
            </a:r>
            <a:r>
              <a:rPr lang="en-US" baseline="0" dirty="0" smtClean="0"/>
              <a:t>; semi-group approach on </a:t>
            </a:r>
            <a:r>
              <a:rPr lang="en-US" baseline="0" dirty="0" err="1" smtClean="0"/>
              <a:t>variational</a:t>
            </a:r>
            <a:r>
              <a:rPr lang="en-US" baseline="0" dirty="0" smtClean="0"/>
              <a:t> formulation; the incompressible Stokes does not seem to be covered by this analysis;</a:t>
            </a:r>
          </a:p>
          <a:p>
            <a:r>
              <a:rPr lang="en-US" baseline="0" dirty="0" err="1" smtClean="0"/>
              <a:t>Cesmelioglu</a:t>
            </a:r>
            <a:r>
              <a:rPr lang="en-US" baseline="0" dirty="0" smtClean="0"/>
              <a:t> (2017): Incompressible </a:t>
            </a:r>
            <a:r>
              <a:rPr lang="en-US" baseline="0" dirty="0" err="1" smtClean="0"/>
              <a:t>Navier</a:t>
            </a:r>
            <a:r>
              <a:rPr lang="en-US" baseline="0" dirty="0" smtClean="0"/>
              <a:t>-Stokes and </a:t>
            </a:r>
            <a:r>
              <a:rPr lang="en-US" baseline="0" dirty="0" err="1" smtClean="0"/>
              <a:t>Biot</a:t>
            </a:r>
            <a:r>
              <a:rPr lang="en-US" baseline="0" dirty="0" smtClean="0"/>
              <a:t> coupled over fixed interface; existence of strong solutions under smallness of data assumption;</a:t>
            </a:r>
          </a:p>
          <a:p>
            <a:r>
              <a:rPr lang="en-US" baseline="0" dirty="0" err="1" smtClean="0"/>
              <a:t>Yotov</a:t>
            </a:r>
            <a:r>
              <a:rPr lang="en-US" baseline="0" dirty="0" smtClean="0"/>
              <a:t> et al. (2020): Stationary Non-Newtonian fluid coupled with </a:t>
            </a:r>
            <a:r>
              <a:rPr lang="en-US" baseline="0" dirty="0" err="1" smtClean="0"/>
              <a:t>Biot</a:t>
            </a:r>
            <a:r>
              <a:rPr lang="en-US" baseline="0" dirty="0" smtClean="0"/>
              <a:t> via fixed interface;</a:t>
            </a:r>
          </a:p>
          <a:p>
            <a:endParaRPr lang="en-US" baseline="0" dirty="0" smtClean="0"/>
          </a:p>
          <a:p>
            <a:r>
              <a:rPr lang="en-US" baseline="0" dirty="0" smtClean="0"/>
              <a:t>Our </a:t>
            </a:r>
            <a:r>
              <a:rPr lang="en-US" baseline="0" dirty="0" err="1" smtClean="0"/>
              <a:t>novelites</a:t>
            </a:r>
            <a:r>
              <a:rPr lang="en-US" baseline="0" dirty="0" smtClean="0"/>
              <a:t>: Nonlinear </a:t>
            </a:r>
            <a:r>
              <a:rPr lang="en-US" baseline="0" dirty="0" err="1" smtClean="0"/>
              <a:t>Biot</a:t>
            </a:r>
            <a:r>
              <a:rPr lang="en-US" baseline="0" dirty="0" smtClean="0"/>
              <a:t>, Multi-Layered </a:t>
            </a:r>
            <a:r>
              <a:rPr lang="en-US" baseline="0" dirty="0" err="1" smtClean="0"/>
              <a:t>poroelastic</a:t>
            </a:r>
            <a:r>
              <a:rPr lang="en-US" baseline="0" dirty="0" smtClean="0"/>
              <a:t> structure; Novel </a:t>
            </a:r>
            <a:r>
              <a:rPr lang="en-US" baseline="0" dirty="0" err="1" smtClean="0"/>
              <a:t>Poroelastic</a:t>
            </a:r>
            <a:r>
              <a:rPr lang="en-US" baseline="0" dirty="0" smtClean="0"/>
              <a:t> Plate model; Incompressible Time-dependent Stokes; Constructive Existence Proof</a:t>
            </a:r>
            <a:endParaRPr lang="en-US" dirty="0"/>
          </a:p>
        </p:txBody>
      </p:sp>
      <p:sp>
        <p:nvSpPr>
          <p:cNvPr id="4" name="Slide Number Placeholder 3"/>
          <p:cNvSpPr>
            <a:spLocks noGrp="1"/>
          </p:cNvSpPr>
          <p:nvPr>
            <p:ph type="sldNum" sz="quarter" idx="10"/>
          </p:nvPr>
        </p:nvSpPr>
        <p:spPr/>
        <p:txBody>
          <a:bodyPr/>
          <a:lstStyle/>
          <a:p>
            <a:fld id="{39E641DF-4997-9847-A03A-05E4CB3ECD27}" type="slidenum">
              <a:rPr lang="en-US" smtClean="0"/>
              <a:pPr/>
              <a:t>15</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Biot</a:t>
            </a:r>
            <a:r>
              <a:rPr lang="en-US" dirty="0" smtClean="0"/>
              <a:t>-Willis parameter account for the </a:t>
            </a:r>
            <a:r>
              <a:rPr lang="en-US" dirty="0" err="1" smtClean="0"/>
              <a:t>couping</a:t>
            </a:r>
            <a:r>
              <a:rPr lang="en-US" dirty="0" smtClean="0"/>
              <a:t> strength between the fluid and the </a:t>
            </a:r>
            <a:r>
              <a:rPr lang="en-US" dirty="0" err="1" smtClean="0"/>
              <a:t>poroelastic</a:t>
            </a:r>
            <a:r>
              <a:rPr lang="en-US" dirty="0" smtClean="0"/>
              <a:t> matrix. </a:t>
            </a:r>
            <a:endParaRPr lang="en-US" dirty="0"/>
          </a:p>
        </p:txBody>
      </p:sp>
      <p:sp>
        <p:nvSpPr>
          <p:cNvPr id="4" name="Slide Number Placeholder 3"/>
          <p:cNvSpPr>
            <a:spLocks noGrp="1"/>
          </p:cNvSpPr>
          <p:nvPr>
            <p:ph type="sldNum" sz="quarter" idx="10"/>
          </p:nvPr>
        </p:nvSpPr>
        <p:spPr/>
        <p:txBody>
          <a:bodyPr/>
          <a:lstStyle/>
          <a:p>
            <a:fld id="{39E641DF-4997-9847-A03A-05E4CB3ECD27}" type="slidenum">
              <a:rPr lang="en-US" smtClean="0"/>
              <a:pPr/>
              <a:t>17</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Linear</a:t>
            </a:r>
            <a:r>
              <a:rPr lang="en-US" baseline="0" dirty="0" smtClean="0"/>
              <a:t> uniqueness </a:t>
            </a:r>
            <a:r>
              <a:rPr lang="en-US" dirty="0" smtClean="0"/>
              <a:t> is</a:t>
            </a:r>
            <a:r>
              <a:rPr lang="en-US" baseline="0" dirty="0" smtClean="0"/>
              <a:t> a problem only for the quasi-static case when the inertial of the </a:t>
            </a:r>
            <a:r>
              <a:rPr lang="en-US" baseline="0" dirty="0" err="1" smtClean="0"/>
              <a:t>elastodynamics</a:t>
            </a:r>
            <a:r>
              <a:rPr lang="en-US" baseline="0" dirty="0" smtClean="0"/>
              <a:t> equation is zero (\</a:t>
            </a:r>
            <a:r>
              <a:rPr lang="en-US" baseline="0" dirty="0" err="1" smtClean="0"/>
              <a:t>rho_b</a:t>
            </a:r>
            <a:r>
              <a:rPr lang="en-US" baseline="0" dirty="0" smtClean="0"/>
              <a:t> = 0). In that case the “usual” test function $\</a:t>
            </a:r>
            <a:r>
              <a:rPr lang="en-US" baseline="0" dirty="0" err="1" smtClean="0"/>
              <a:t>eta_t</a:t>
            </a:r>
            <a:r>
              <a:rPr lang="en-US" baseline="0" dirty="0" smtClean="0"/>
              <a:t>$ is not necessarily in $L^2$ (because there is no second-order derivative with respect </a:t>
            </a:r>
            <a:r>
              <a:rPr lang="en-US" baseline="0" dirty="0" err="1" smtClean="0"/>
              <a:t>ot</a:t>
            </a:r>
            <a:r>
              <a:rPr lang="en-US" baseline="0" dirty="0" smtClean="0"/>
              <a:t> time in the </a:t>
            </a:r>
            <a:r>
              <a:rPr lang="en-US" baseline="0" dirty="0" err="1" smtClean="0"/>
              <a:t>elastodynamics</a:t>
            </a:r>
            <a:r>
              <a:rPr lang="en-US" baseline="0" dirty="0" smtClean="0"/>
              <a:t> equation). Also,  </a:t>
            </a:r>
            <a:r>
              <a:rPr lang="en-US" dirty="0" smtClean="0"/>
              <a:t>Uniqueness is complicated by the fact that we constructed</a:t>
            </a:r>
            <a:r>
              <a:rPr lang="en-US" baseline="0" dirty="0" smtClean="0"/>
              <a:t> a weak solution using energy estimates, which hold for the particularly constructed weak solution. Thus, not all weak solutions need satisfy the energy estimates that are used to prove uniqueness. It is known, in general, that this is a problem for the </a:t>
            </a:r>
            <a:r>
              <a:rPr lang="en-US" baseline="0" dirty="0" err="1" smtClean="0"/>
              <a:t>Biot</a:t>
            </a:r>
            <a:r>
              <a:rPr lang="en-US" baseline="0" dirty="0" smtClean="0"/>
              <a:t> system since the time derivative of the displacement of the </a:t>
            </a:r>
            <a:r>
              <a:rPr lang="en-US" baseline="0" dirty="0" err="1" smtClean="0"/>
              <a:t>poroelastic</a:t>
            </a:r>
            <a:r>
              <a:rPr lang="en-US" baseline="0" dirty="0" smtClean="0"/>
              <a:t> matrix, which would be used to multiply the first equation in the </a:t>
            </a:r>
            <a:r>
              <a:rPr lang="en-US" baseline="0" dirty="0" err="1" smtClean="0"/>
              <a:t>Biot</a:t>
            </a:r>
            <a:r>
              <a:rPr lang="en-US" baseline="0" dirty="0" smtClean="0"/>
              <a:t> system to get energy, may not have enough regularity for integration by parts to hold. Thus we needed an additional property on weak solutions under which we get uniqueness.</a:t>
            </a:r>
          </a:p>
          <a:p>
            <a:endParaRPr lang="en-US" baseline="0" dirty="0" smtClean="0"/>
          </a:p>
          <a:p>
            <a:r>
              <a:rPr lang="en-US" baseline="0" dirty="0" smtClean="0"/>
              <a:t>Even in the non-quasi-static case, the way how we obtain our energy estimates via time-</a:t>
            </a:r>
            <a:r>
              <a:rPr lang="en-US" baseline="0" dirty="0" err="1" smtClean="0"/>
              <a:t>discretization</a:t>
            </a:r>
            <a:r>
              <a:rPr lang="en-US" baseline="0" dirty="0" smtClean="0"/>
              <a:t>, the meaning of \</a:t>
            </a:r>
            <a:r>
              <a:rPr lang="en-US" baseline="0" dirty="0" err="1" smtClean="0"/>
              <a:t>eta_t</a:t>
            </a:r>
            <a:r>
              <a:rPr lang="en-US" baseline="0" dirty="0" smtClean="0"/>
              <a:t> is lost. Only in the limit, as delta </a:t>
            </a:r>
            <a:r>
              <a:rPr lang="en-US" baseline="0" dirty="0" err="1" smtClean="0"/>
              <a:t>t</a:t>
            </a:r>
            <a:r>
              <a:rPr lang="en-US" baseline="0" dirty="0" smtClean="0"/>
              <a:t> goes to zero, we get the limiting energy estimate,</a:t>
            </a:r>
          </a:p>
          <a:p>
            <a:r>
              <a:rPr lang="en-US" baseline="0" dirty="0" smtClean="0"/>
              <a:t>Which holds for our particularly constructed solution. It is not, a priori clear, that all weak solutions will satisfy that estimate, since there may be other solutions, constructed differently, that do not satisfy it. That is the reason</a:t>
            </a:r>
          </a:p>
          <a:p>
            <a:r>
              <a:rPr lang="en-US" baseline="0" dirty="0" smtClean="0"/>
              <a:t>Why we had to assume that additional energy </a:t>
            </a:r>
            <a:r>
              <a:rPr lang="en-US" baseline="0" dirty="0" err="1" smtClean="0"/>
              <a:t>estimte</a:t>
            </a:r>
            <a:r>
              <a:rPr lang="en-US" baseline="0" dirty="0" smtClean="0"/>
              <a:t> conditions for uniqueness. So, our solution is unique in the class of energy solutions only. </a:t>
            </a:r>
          </a:p>
          <a:p>
            <a:endParaRPr lang="en-US" baseline="0" dirty="0" smtClean="0"/>
          </a:p>
          <a:p>
            <a:r>
              <a:rPr lang="en-US" baseline="0" dirty="0" smtClean="0"/>
              <a:t>Why </a:t>
            </a:r>
            <a:r>
              <a:rPr lang="en-US" baseline="0" dirty="0" err="1" smtClean="0"/>
              <a:t>quasistatic</a:t>
            </a:r>
            <a:r>
              <a:rPr lang="en-US" baseline="0" dirty="0" smtClean="0"/>
              <a:t> case for nonlinear problem: for compactness we needed additional (elliptic) regularity for structure displacements.</a:t>
            </a:r>
            <a:endParaRPr lang="en-US" dirty="0"/>
          </a:p>
        </p:txBody>
      </p:sp>
      <p:sp>
        <p:nvSpPr>
          <p:cNvPr id="4" name="Slide Number Placeholder 3"/>
          <p:cNvSpPr>
            <a:spLocks noGrp="1"/>
          </p:cNvSpPr>
          <p:nvPr>
            <p:ph type="sldNum" sz="quarter" idx="10"/>
          </p:nvPr>
        </p:nvSpPr>
        <p:spPr/>
        <p:txBody>
          <a:bodyPr/>
          <a:lstStyle/>
          <a:p>
            <a:fld id="{39E641DF-4997-9847-A03A-05E4CB3ECD27}" type="slidenum">
              <a:rPr lang="en-US" smtClean="0"/>
              <a:pPr/>
              <a:t>27</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B9CD6762-E97C-B944-9AA4-208BB08F9635}" type="datetime1">
              <a:rPr lang="en-US" smtClean="0"/>
              <a:pPr/>
              <a:t>2/25/21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A34F46-2425-D849-9E95-E58236C19EE0}"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8EFF6B1-A481-3448-8F60-166B375C6BF4}" type="datetime1">
              <a:rPr lang="en-US" smtClean="0"/>
              <a:pPr/>
              <a:t>2/25/21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A34F46-2425-D849-9E95-E58236C19EE0}"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8690B94-C410-2B44-A3D2-EDB1FF7F04D5}" type="datetime1">
              <a:rPr lang="en-US" smtClean="0"/>
              <a:pPr/>
              <a:t>2/25/21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A34F46-2425-D849-9E95-E58236C19EE0}"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a:defRPr>
                <a:latin typeface="Arial"/>
                <a:cs typeface="Arial"/>
              </a:defRPr>
            </a:lvl1pPr>
            <a:lvl2pPr>
              <a:defRPr>
                <a:latin typeface="Arial"/>
                <a:cs typeface="Arial"/>
              </a:defRPr>
            </a:lvl2pPr>
            <a:lvl4pPr>
              <a:defRPr>
                <a:latin typeface="Arial"/>
                <a:cs typeface="Arial"/>
              </a:defRPr>
            </a:lvl4pPr>
            <a:lvl5pPr>
              <a:defRPr>
                <a:latin typeface="Arial"/>
                <a:cs typeface="Aria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81C574CD-C98A-F841-9249-73D56D718D30}" type="datetime1">
              <a:rPr lang="en-US" smtClean="0"/>
              <a:pPr/>
              <a:t>2/25/21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A34F46-2425-D849-9E95-E58236C19EE0}"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78AB1F8-302B-DA49-B310-091BD3C9DA55}" type="datetime1">
              <a:rPr lang="en-US" smtClean="0"/>
              <a:pPr/>
              <a:t>2/25/21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A34F46-2425-D849-9E95-E58236C19EE0}"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2B9C8CF-CE8E-A943-A2B3-DE0960F25727}" type="datetime1">
              <a:rPr lang="en-US" smtClean="0"/>
              <a:pPr/>
              <a:t>2/25/21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A34F46-2425-D849-9E95-E58236C19EE0}"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CF74B76-ADAF-C345-8577-7EE4B5CE90A0}" type="datetime1">
              <a:rPr lang="en-US" smtClean="0"/>
              <a:pPr/>
              <a:t>2/25/21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3A34F46-2425-D849-9E95-E58236C19EE0}"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61CBCFC-1F7F-1F4D-8B09-9E078109A140}" type="datetime1">
              <a:rPr lang="en-US" smtClean="0"/>
              <a:pPr/>
              <a:t>2/25/21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3A34F46-2425-D849-9E95-E58236C19EE0}"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9C0C143-5765-CF4D-954E-61B07AF03E04}" type="datetime1">
              <a:rPr lang="en-US" smtClean="0"/>
              <a:pPr/>
              <a:t>2/25/21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3A34F46-2425-D849-9E95-E58236C19EE0}"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643D80C-9554-9649-8A4F-ED9A8752F870}" type="datetime1">
              <a:rPr lang="en-US" smtClean="0"/>
              <a:pPr/>
              <a:t>2/25/21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A34F46-2425-D849-9E95-E58236C19EE0}"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BEE1CBF-A23E-C948-B43C-82AEEDDBBDC6}" type="datetime1">
              <a:rPr lang="en-US" smtClean="0"/>
              <a:pPr/>
              <a:t>2/25/21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A34F46-2425-D849-9E95-E58236C19EE0}"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8FECCF-55EE-5447-BDCD-1B9B0C64B294}" type="datetime1">
              <a:rPr lang="en-US" smtClean="0"/>
              <a:pPr/>
              <a:t>2/25/21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A34F46-2425-D849-9E95-E58236C19EE0}"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457200" rtl="0" eaLnBrk="1" latinLnBrk="0" hangingPunct="1">
        <a:spcBef>
          <a:spcPct val="0"/>
        </a:spcBef>
        <a:buNone/>
        <a:defRPr sz="4400" kern="1200">
          <a:solidFill>
            <a:schemeClr val="tx1"/>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4" Type="http://schemas.openxmlformats.org/officeDocument/2006/relationships/image" Target="../media/image1.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image" Target="../media/image4.png"/><Relationship Id="rId8" Type="http://schemas.openxmlformats.org/officeDocument/2006/relationships/image" Target="../media/image5.png"/><Relationship Id="rId1" Type="http://schemas.openxmlformats.org/officeDocument/2006/relationships/video" Target="file://localhost/Users/sunci/eFoil/eFoilAllAirBorne.mp4" TargetMode="External"/><Relationship Id="rId2"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4" Type="http://schemas.openxmlformats.org/officeDocument/2006/relationships/image" Target="../media/image18.jpeg"/><Relationship Id="rId5" Type="http://schemas.openxmlformats.org/officeDocument/2006/relationships/image" Target="../media/image19.png"/><Relationship Id="rId6" Type="http://schemas.openxmlformats.org/officeDocument/2006/relationships/image" Target="../media/image20.png"/><Relationship Id="rId7" Type="http://schemas.openxmlformats.org/officeDocument/2006/relationships/image" Target="../media/image21.png"/><Relationship Id="rId8" Type="http://schemas.openxmlformats.org/officeDocument/2006/relationships/image" Target="../media/image22.png"/><Relationship Id="rId9" Type="http://schemas.openxmlformats.org/officeDocument/2006/relationships/image" Target="../media/image23.png"/><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4" Type="http://schemas.openxmlformats.org/officeDocument/2006/relationships/image" Target="../media/image18.jpeg"/><Relationship Id="rId5" Type="http://schemas.openxmlformats.org/officeDocument/2006/relationships/oleObject" Target="../embeddings/Microsoft_Equation1.bin"/><Relationship Id="rId6" Type="http://schemas.openxmlformats.org/officeDocument/2006/relationships/oleObject" Target="../embeddings/Microsoft_Equation2.bin"/><Relationship Id="rId7" Type="http://schemas.openxmlformats.org/officeDocument/2006/relationships/oleObject" Target="../embeddings/Microsoft_Equation3.bin"/><Relationship Id="rId8" Type="http://schemas.openxmlformats.org/officeDocument/2006/relationships/oleObject" Target="../embeddings/Microsoft_Equation4.bin"/><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4" Type="http://schemas.openxmlformats.org/officeDocument/2006/relationships/image" Target="../media/image18.jpe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4" Type="http://schemas.openxmlformats.org/officeDocument/2006/relationships/image" Target="../media/image18.jpe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6.xml.rels><?xml version="1.0" encoding="UTF-8" standalone="yes"?>
<Relationships xmlns="http://schemas.openxmlformats.org/package/2006/relationships"><Relationship Id="rId11" Type="http://schemas.openxmlformats.org/officeDocument/2006/relationships/image" Target="../media/image35.png"/><Relationship Id="rId12" Type="http://schemas.openxmlformats.org/officeDocument/2006/relationships/image" Target="../media/image36.png"/><Relationship Id="rId13" Type="http://schemas.openxmlformats.org/officeDocument/2006/relationships/image" Target="../media/image37.png"/><Relationship Id="rId1" Type="http://schemas.openxmlformats.org/officeDocument/2006/relationships/slideLayout" Target="../slideLayouts/slideLayout2.xml"/><Relationship Id="rId2" Type="http://schemas.openxmlformats.org/officeDocument/2006/relationships/image" Target="../media/image27.png"/><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30.jpeg"/><Relationship Id="rId6" Type="http://schemas.openxmlformats.org/officeDocument/2006/relationships/image" Target="../media/image31.jpeg"/><Relationship Id="rId7" Type="http://schemas.openxmlformats.org/officeDocument/2006/relationships/image" Target="../media/image17.jpeg"/><Relationship Id="rId8" Type="http://schemas.openxmlformats.org/officeDocument/2006/relationships/image" Target="../media/image32.png"/><Relationship Id="rId9" Type="http://schemas.openxmlformats.org/officeDocument/2006/relationships/image" Target="../media/image33.png"/><Relationship Id="rId10"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29.png"/><Relationship Id="rId6" Type="http://schemas.openxmlformats.org/officeDocument/2006/relationships/image" Target="../media/image30.jpeg"/><Relationship Id="rId7" Type="http://schemas.openxmlformats.org/officeDocument/2006/relationships/image" Target="../media/image31.jpeg"/><Relationship Id="rId8" Type="http://schemas.openxmlformats.org/officeDocument/2006/relationships/image" Target="../media/image17.jpeg"/><Relationship Id="rId9" Type="http://schemas.openxmlformats.org/officeDocument/2006/relationships/image" Target="../media/image33.png"/><Relationship Id="rId10" Type="http://schemas.openxmlformats.org/officeDocument/2006/relationships/image" Target="../media/image34.png"/><Relationship Id="rId11" Type="http://schemas.openxmlformats.org/officeDocument/2006/relationships/image" Target="../media/image38.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30.jpeg"/><Relationship Id="rId6" Type="http://schemas.openxmlformats.org/officeDocument/2006/relationships/image" Target="../media/image31.jpeg"/><Relationship Id="rId7" Type="http://schemas.openxmlformats.org/officeDocument/2006/relationships/image" Target="../media/image17.jpeg"/><Relationship Id="rId8" Type="http://schemas.openxmlformats.org/officeDocument/2006/relationships/image" Target="../media/image33.png"/><Relationship Id="rId9" Type="http://schemas.openxmlformats.org/officeDocument/2006/relationships/image" Target="../media/image34.png"/><Relationship Id="rId10" Type="http://schemas.openxmlformats.org/officeDocument/2006/relationships/image" Target="../media/image39.png"/><Relationship Id="rId11" Type="http://schemas.openxmlformats.org/officeDocument/2006/relationships/image" Target="../media/image40.png"/><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jpeg"/><Relationship Id="rId5" Type="http://schemas.openxmlformats.org/officeDocument/2006/relationships/image" Target="../media/image31.jpeg"/><Relationship Id="rId6" Type="http://schemas.openxmlformats.org/officeDocument/2006/relationships/image" Target="../media/image17.jpeg"/><Relationship Id="rId7" Type="http://schemas.openxmlformats.org/officeDocument/2006/relationships/image" Target="../media/image41.png"/><Relationship Id="rId8" Type="http://schemas.openxmlformats.org/officeDocument/2006/relationships/image" Target="../media/image42.png"/><Relationship Id="rId9" Type="http://schemas.openxmlformats.org/officeDocument/2006/relationships/image" Target="../media/image43.png"/><Relationship Id="rId10" Type="http://schemas.openxmlformats.org/officeDocument/2006/relationships/image" Target="../media/image44.png"/><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hyperlink" Target="SteffenValve.pptx" TargetMode="External"/><Relationship Id="rId4" Type="http://schemas.openxmlformats.org/officeDocument/2006/relationships/hyperlink" Target="SwimmerForNotreDame.pptx" TargetMode="External"/><Relationship Id="rId5" Type="http://schemas.openxmlformats.org/officeDocument/2006/relationships/hyperlink" Target="Ketchup_NoSlip_Slip.pptx" TargetMode="External"/><Relationship Id="rId6" Type="http://schemas.openxmlformats.org/officeDocument/2006/relationships/hyperlink" Target="Colloids.pptx" TargetMode="External"/><Relationship Id="rId7" Type="http://schemas.openxmlformats.org/officeDocument/2006/relationships/hyperlink" Target="MultiLayeredArteries.pptx" TargetMode="External"/><Relationship Id="rId8" Type="http://schemas.openxmlformats.org/officeDocument/2006/relationships/hyperlink" Target="FSIstents.pptx" TargetMode="External"/><Relationship Id="rId9" Type="http://schemas.openxmlformats.org/officeDocument/2006/relationships/hyperlink" Target="ViscousWaveEquation.pptx" TargetMode="External"/><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jpeg"/><Relationship Id="rId5" Type="http://schemas.openxmlformats.org/officeDocument/2006/relationships/image" Target="../media/image31.jpeg"/><Relationship Id="rId6" Type="http://schemas.openxmlformats.org/officeDocument/2006/relationships/image" Target="../media/image17.jpeg"/><Relationship Id="rId7" Type="http://schemas.openxmlformats.org/officeDocument/2006/relationships/image" Target="../media/image45.png"/><Relationship Id="rId8" Type="http://schemas.openxmlformats.org/officeDocument/2006/relationships/image" Target="../media/image46.png"/><Relationship Id="rId9" Type="http://schemas.openxmlformats.org/officeDocument/2006/relationships/image" Target="../media/image47.png"/><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30.jpeg"/><Relationship Id="rId6" Type="http://schemas.openxmlformats.org/officeDocument/2006/relationships/image" Target="../media/image31.jpeg"/><Relationship Id="rId7" Type="http://schemas.openxmlformats.org/officeDocument/2006/relationships/image" Target="../media/image17.jpeg"/><Relationship Id="rId1" Type="http://schemas.openxmlformats.org/officeDocument/2006/relationships/slideLayout" Target="../slideLayouts/slideLayout2.xml"/><Relationship Id="rId2" Type="http://schemas.openxmlformats.org/officeDocument/2006/relationships/image" Target="../media/image48.png"/></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4" Type="http://schemas.openxmlformats.org/officeDocument/2006/relationships/image" Target="../media/image17.jpeg"/><Relationship Id="rId5" Type="http://schemas.openxmlformats.org/officeDocument/2006/relationships/image" Target="../media/image49.png"/><Relationship Id="rId1" Type="http://schemas.openxmlformats.org/officeDocument/2006/relationships/slideLayout" Target="../slideLayouts/slideLayout2.xml"/><Relationship Id="rId2" Type="http://schemas.openxmlformats.org/officeDocument/2006/relationships/image" Target="../media/image31.jpeg"/></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4" Type="http://schemas.openxmlformats.org/officeDocument/2006/relationships/image" Target="../media/image17.jpeg"/><Relationship Id="rId5" Type="http://schemas.openxmlformats.org/officeDocument/2006/relationships/image" Target="../media/image50.png"/><Relationship Id="rId6" Type="http://schemas.openxmlformats.org/officeDocument/2006/relationships/image" Target="../media/image51.png"/><Relationship Id="rId1" Type="http://schemas.openxmlformats.org/officeDocument/2006/relationships/slideLayout" Target="../slideLayouts/slideLayout2.xml"/><Relationship Id="rId2" Type="http://schemas.openxmlformats.org/officeDocument/2006/relationships/image" Target="../media/image31.jpeg"/></Relationships>
</file>

<file path=ppt/slides/_rels/slide24.xml.rels><?xml version="1.0" encoding="UTF-8" standalone="yes"?>
<Relationships xmlns="http://schemas.openxmlformats.org/package/2006/relationships"><Relationship Id="rId3" Type="http://schemas.openxmlformats.org/officeDocument/2006/relationships/image" Target="../media/image30.jpeg"/><Relationship Id="rId4" Type="http://schemas.openxmlformats.org/officeDocument/2006/relationships/image" Target="../media/image17.jpeg"/><Relationship Id="rId5" Type="http://schemas.openxmlformats.org/officeDocument/2006/relationships/image" Target="../media/image52.png"/><Relationship Id="rId6" Type="http://schemas.openxmlformats.org/officeDocument/2006/relationships/image" Target="../media/image53.png"/><Relationship Id="rId1" Type="http://schemas.openxmlformats.org/officeDocument/2006/relationships/slideLayout" Target="../slideLayouts/slideLayout2.xml"/><Relationship Id="rId2" Type="http://schemas.openxmlformats.org/officeDocument/2006/relationships/image" Target="../media/image31.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png"/><Relationship Id="rId3" Type="http://schemas.openxmlformats.org/officeDocument/2006/relationships/image" Target="../media/image55.png"/></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image" Target="../media/image56.png"/></Relationships>
</file>

<file path=ppt/slides/_rels/slide27.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58.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28.xml.rels><?xml version="1.0" encoding="UTF-8" standalone="yes"?>
<Relationships xmlns="http://schemas.openxmlformats.org/package/2006/relationships"><Relationship Id="rId3" Type="http://schemas.openxmlformats.org/officeDocument/2006/relationships/image" Target="../media/image59.png"/><Relationship Id="rId4" Type="http://schemas.openxmlformats.org/officeDocument/2006/relationships/image" Target="../media/image60.png"/><Relationship Id="rId5" Type="http://schemas.openxmlformats.org/officeDocument/2006/relationships/hyperlink" Target="PoroelasticProof.pptx" TargetMode="External"/><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29.xml.rels><?xml version="1.0" encoding="UTF-8" standalone="yes"?>
<Relationships xmlns="http://schemas.openxmlformats.org/package/2006/relationships"><Relationship Id="rId3" Type="http://schemas.openxmlformats.org/officeDocument/2006/relationships/image" Target="../media/image61.png"/><Relationship Id="rId4"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1" Type="http://schemas.openxmlformats.org/officeDocument/2006/relationships/slideLayout" Target="../slideLayouts/slideLayout1.xml"/><Relationship Id="rId2" Type="http://schemas.openxmlformats.org/officeDocument/2006/relationships/image" Target="../media/image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3.png"/><Relationship Id="rId3" Type="http://schemas.openxmlformats.org/officeDocument/2006/relationships/image" Target="../media/image11.png"/></Relationships>
</file>

<file path=ppt/slides/_rels/slide32.xml.rels><?xml version="1.0" encoding="UTF-8" standalone="yes"?>
<Relationships xmlns="http://schemas.openxmlformats.org/package/2006/relationships"><Relationship Id="rId3" Type="http://schemas.openxmlformats.org/officeDocument/2006/relationships/image" Target="../media/image64.png"/><Relationship Id="rId4" Type="http://schemas.openxmlformats.org/officeDocument/2006/relationships/image" Target="../media/image11.png"/><Relationship Id="rId1" Type="http://schemas.openxmlformats.org/officeDocument/2006/relationships/video" Target="file://localhost/Users/sunci/Dropbox/Pancreas/NewPancreasMovies/Concentration.avi" TargetMode="External"/><Relationship Id="rId2"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5.png"/><Relationship Id="rId3" Type="http://schemas.openxmlformats.org/officeDocument/2006/relationships/image" Target="../media/image66.png"/></Relationships>
</file>

<file path=ppt/slides/_rels/slide34.xml.rels><?xml version="1.0" encoding="UTF-8" standalone="yes"?>
<Relationships xmlns="http://schemas.openxmlformats.org/package/2006/relationships"><Relationship Id="rId3" Type="http://schemas.openxmlformats.org/officeDocument/2006/relationships/hyperlink" Target="ViscousWaveEquation.pptx" TargetMode="External"/><Relationship Id="rId4" Type="http://schemas.openxmlformats.org/officeDocument/2006/relationships/image" Target="../media/image67.png"/><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35.xml.rels><?xml version="1.0" encoding="UTF-8" standalone="yes"?>
<Relationships xmlns="http://schemas.openxmlformats.org/package/2006/relationships"><Relationship Id="rId3" Type="http://schemas.openxmlformats.org/officeDocument/2006/relationships/image" Target="../media/image68.png"/><Relationship Id="rId4" Type="http://schemas.openxmlformats.org/officeDocument/2006/relationships/image" Target="../media/image69.png"/><Relationship Id="rId5" Type="http://schemas.openxmlformats.org/officeDocument/2006/relationships/image" Target="../media/image70.png"/><Relationship Id="rId6" Type="http://schemas.openxmlformats.org/officeDocument/2006/relationships/image" Target="../media/image71.png"/><Relationship Id="rId7" Type="http://schemas.openxmlformats.org/officeDocument/2006/relationships/image" Target="../media/image72.png"/><Relationship Id="rId8" Type="http://schemas.openxmlformats.org/officeDocument/2006/relationships/image" Target="../media/image3.png"/><Relationship Id="rId9" Type="http://schemas.openxmlformats.org/officeDocument/2006/relationships/image" Target="../media/image2.png"/><Relationship Id="rId10" Type="http://schemas.openxmlformats.org/officeDocument/2006/relationships/image" Target="../media/image73.png"/><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png"/><Relationship Id="rId5" Type="http://schemas.openxmlformats.org/officeDocument/2006/relationships/image" Target="../media/image74.png"/><Relationship Id="rId6" Type="http://schemas.openxmlformats.org/officeDocument/2006/relationships/image" Target="../media/image75.jpeg"/><Relationship Id="rId1" Type="http://schemas.openxmlformats.org/officeDocument/2006/relationships/video" Target="file://localhost/Users/sunci/eFoil/eFoilAllAirBorne.mp4" TargetMode="External"/><Relationship Id="rId2" Type="http://schemas.openxmlformats.org/officeDocument/2006/relationships/video" Target="file://localhost/Users/sunci/eFoil/eFoilAirBorne.mp4" TargetMode="External"/></Relationships>
</file>

<file path=ppt/slides/_rels/slide37.xml.rels><?xml version="1.0" encoding="UTF-8" standalone="yes"?>
<Relationships xmlns="http://schemas.openxmlformats.org/package/2006/relationships"><Relationship Id="rId1" Type="http://schemas.openxmlformats.org/officeDocument/2006/relationships/video" Target="file://localhost/Users/sunci/eFoil/eFoilMovie.MOV" TargetMode="External"/><Relationship Id="rId2" Type="http://schemas.openxmlformats.org/officeDocument/2006/relationships/slideLayout" Target="../slideLayouts/slideLayout2.xml"/><Relationship Id="rId3" Type="http://schemas.openxmlformats.org/officeDocument/2006/relationships/image" Target="../media/image76.png"/></Relationships>
</file>

<file path=ppt/slides/_rels/slide38.xml.rels><?xml version="1.0" encoding="UTF-8" standalone="yes"?>
<Relationships xmlns="http://schemas.openxmlformats.org/package/2006/relationships"><Relationship Id="rId3" Type="http://schemas.openxmlformats.org/officeDocument/2006/relationships/image" Target="../media/image77.png"/><Relationship Id="rId4" Type="http://schemas.openxmlformats.org/officeDocument/2006/relationships/image" Target="../media/image78.png"/><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39.xml.rels><?xml version="1.0" encoding="UTF-8" standalone="yes"?>
<Relationships xmlns="http://schemas.openxmlformats.org/package/2006/relationships"><Relationship Id="rId1" Type="http://schemas.openxmlformats.org/officeDocument/2006/relationships/video" Target="file://localhost/Users/sunci/Dropbox/Pancreas/Movies/DisplacementComparison.mov" TargetMode="External"/><Relationship Id="rId2" Type="http://schemas.openxmlformats.org/officeDocument/2006/relationships/slideLayout" Target="../slideLayouts/slideLayout2.xml"/><Relationship Id="rId3" Type="http://schemas.openxmlformats.org/officeDocument/2006/relationships/image" Target="../media/image79.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2.png"/><Relationship Id="rId5"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6.png"/><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5" name="eFoilAllAirBorne.mp4">
            <a:hlinkClick r:id="" action="ppaction://media"/>
          </p:cNvPr>
          <p:cNvPicPr/>
          <p:nvPr>
            <a:videoFile r:link="rId1"/>
          </p:nvPr>
        </p:nvPicPr>
        <p:blipFill>
          <a:blip r:embed="rId4"/>
          <a:stretch>
            <a:fillRect/>
          </a:stretch>
        </p:blipFill>
        <p:spPr>
          <a:xfrm>
            <a:off x="-173568" y="-520700"/>
            <a:ext cx="9317568" cy="12033512"/>
          </a:xfrm>
          <a:prstGeom prst="rect">
            <a:avLst/>
          </a:prstGeom>
        </p:spPr>
      </p:pic>
      <p:sp>
        <p:nvSpPr>
          <p:cNvPr id="12" name="Rounded Rectangle 11"/>
          <p:cNvSpPr/>
          <p:nvPr/>
        </p:nvSpPr>
        <p:spPr>
          <a:xfrm>
            <a:off x="105833" y="1739900"/>
            <a:ext cx="8974667" cy="1524000"/>
          </a:xfrm>
          <a:prstGeom prst="roundRect">
            <a:avLst/>
          </a:prstGeom>
          <a:solidFill>
            <a:schemeClr val="bg2"/>
          </a:solidFill>
          <a:effectLst>
            <a:outerShdw blurRad="40000" dist="73787"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105832" y="2006600"/>
            <a:ext cx="8974667" cy="1261884"/>
          </a:xfrm>
          <a:prstGeom prst="rect">
            <a:avLst/>
          </a:prstGeom>
        </p:spPr>
        <p:txBody>
          <a:bodyPr wrap="square">
            <a:spAutoFit/>
          </a:bodyPr>
          <a:lstStyle/>
          <a:p>
            <a:r>
              <a:rPr lang="en-US" sz="2400" b="1" cap="all" dirty="0" smtClean="0">
                <a:solidFill>
                  <a:srgbClr val="FF0000"/>
                </a:solidFill>
                <a:latin typeface="Arial"/>
                <a:cs typeface="Arial"/>
              </a:rPr>
              <a:t>                 </a:t>
            </a:r>
            <a:r>
              <a:rPr lang="en-US" sz="2800" b="1" cap="all" dirty="0" smtClean="0">
                <a:solidFill>
                  <a:srgbClr val="FF0000"/>
                </a:solidFill>
                <a:latin typeface="Arial"/>
                <a:cs typeface="Arial"/>
              </a:rPr>
              <a:t>FLUID-STRUCTURE INTERACTION INVOLVING INCOMPRESSIBLE, VISCOUS FLUIDS</a:t>
            </a:r>
            <a:endParaRPr lang="en-US" sz="2000" b="1" cap="all" dirty="0" smtClean="0">
              <a:solidFill>
                <a:srgbClr val="FF0000"/>
              </a:solidFill>
              <a:latin typeface="Arial"/>
              <a:cs typeface="Arial"/>
            </a:endParaRPr>
          </a:p>
          <a:p>
            <a:r>
              <a:rPr lang="en-US" sz="2000" b="1" cap="all" dirty="0" smtClean="0">
                <a:solidFill>
                  <a:srgbClr val="FF0000"/>
                </a:solidFill>
                <a:latin typeface="Arial"/>
                <a:cs typeface="Arial"/>
              </a:rPr>
              <a:t>               </a:t>
            </a:r>
            <a:endParaRPr lang="en-US" cap="all" dirty="0">
              <a:solidFill>
                <a:srgbClr val="FF0000"/>
              </a:solidFill>
              <a:latin typeface="Arial"/>
              <a:cs typeface="Arial"/>
            </a:endParaRPr>
          </a:p>
        </p:txBody>
      </p:sp>
      <p:sp>
        <p:nvSpPr>
          <p:cNvPr id="5" name="TextBox 4"/>
          <p:cNvSpPr txBox="1"/>
          <p:nvPr/>
        </p:nvSpPr>
        <p:spPr>
          <a:xfrm>
            <a:off x="2958110" y="3522666"/>
            <a:ext cx="2739026" cy="523220"/>
          </a:xfrm>
          <a:prstGeom prst="rect">
            <a:avLst/>
          </a:prstGeom>
          <a:noFill/>
        </p:spPr>
        <p:txBody>
          <a:bodyPr wrap="none" rtlCol="0">
            <a:spAutoFit/>
          </a:bodyPr>
          <a:lstStyle/>
          <a:p>
            <a:r>
              <a:rPr lang="en-US" sz="2800" dirty="0" smtClean="0">
                <a:solidFill>
                  <a:schemeClr val="tx2"/>
                </a:solidFill>
                <a:latin typeface="Arial"/>
                <a:cs typeface="Arial"/>
              </a:rPr>
              <a:t> </a:t>
            </a:r>
            <a:r>
              <a:rPr lang="en-US" sz="2800" b="1" dirty="0" smtClean="0">
                <a:solidFill>
                  <a:schemeClr val="tx2"/>
                </a:solidFill>
                <a:latin typeface="Arial"/>
                <a:cs typeface="Arial"/>
              </a:rPr>
              <a:t>Suncica Canic</a:t>
            </a:r>
            <a:endParaRPr lang="en-US" sz="2800" b="1" dirty="0">
              <a:solidFill>
                <a:schemeClr val="tx2"/>
              </a:solidFill>
              <a:latin typeface="Arial"/>
              <a:cs typeface="Arial"/>
            </a:endParaRPr>
          </a:p>
        </p:txBody>
      </p:sp>
      <p:sp>
        <p:nvSpPr>
          <p:cNvPr id="6" name="TextBox 5"/>
          <p:cNvSpPr txBox="1"/>
          <p:nvPr/>
        </p:nvSpPr>
        <p:spPr>
          <a:xfrm>
            <a:off x="2774452" y="4020486"/>
            <a:ext cx="3334942" cy="1015663"/>
          </a:xfrm>
          <a:prstGeom prst="rect">
            <a:avLst/>
          </a:prstGeom>
          <a:noFill/>
        </p:spPr>
        <p:txBody>
          <a:bodyPr wrap="none" rtlCol="0">
            <a:spAutoFit/>
          </a:bodyPr>
          <a:lstStyle/>
          <a:p>
            <a:r>
              <a:rPr lang="en-US" sz="2000" dirty="0" smtClean="0">
                <a:solidFill>
                  <a:schemeClr val="tx2"/>
                </a:solidFill>
                <a:latin typeface="Arial"/>
                <a:cs typeface="Arial"/>
              </a:rPr>
              <a:t>Department of Mathematics</a:t>
            </a:r>
          </a:p>
          <a:p>
            <a:r>
              <a:rPr lang="en-US" sz="2000" dirty="0" smtClean="0">
                <a:solidFill>
                  <a:schemeClr val="tx2"/>
                </a:solidFill>
                <a:latin typeface="Arial"/>
                <a:cs typeface="Arial"/>
              </a:rPr>
              <a:t>          </a:t>
            </a:r>
            <a:r>
              <a:rPr lang="en-US" sz="2000" dirty="0" err="1" smtClean="0">
                <a:solidFill>
                  <a:schemeClr val="tx2"/>
                </a:solidFill>
                <a:latin typeface="Arial"/>
                <a:cs typeface="Arial"/>
              </a:rPr>
              <a:t>UC</a:t>
            </a:r>
            <a:r>
              <a:rPr lang="en-US" sz="2000" dirty="0" smtClean="0">
                <a:solidFill>
                  <a:schemeClr val="tx2"/>
                </a:solidFill>
                <a:latin typeface="Arial"/>
                <a:cs typeface="Arial"/>
              </a:rPr>
              <a:t> Berkeley </a:t>
            </a:r>
          </a:p>
          <a:p>
            <a:r>
              <a:rPr lang="en-US" sz="2000" dirty="0" smtClean="0">
                <a:solidFill>
                  <a:schemeClr val="tx2"/>
                </a:solidFill>
                <a:latin typeface="Arial"/>
                <a:cs typeface="Arial"/>
              </a:rPr>
              <a:t>                </a:t>
            </a:r>
            <a:r>
              <a:rPr lang="en-US" sz="1400" dirty="0" smtClean="0">
                <a:solidFill>
                  <a:schemeClr val="tx2"/>
                </a:solidFill>
                <a:latin typeface="Arial"/>
                <a:cs typeface="Arial"/>
              </a:rPr>
              <a:t>                </a:t>
            </a:r>
            <a:endParaRPr lang="en-US" sz="1400" dirty="0">
              <a:solidFill>
                <a:schemeClr val="tx2"/>
              </a:solidFill>
              <a:latin typeface="Arial"/>
              <a:cs typeface="Arial"/>
            </a:endParaRPr>
          </a:p>
        </p:txBody>
      </p:sp>
      <p:sp>
        <p:nvSpPr>
          <p:cNvPr id="17" name="TextBox 16"/>
          <p:cNvSpPr txBox="1"/>
          <p:nvPr/>
        </p:nvSpPr>
        <p:spPr>
          <a:xfrm>
            <a:off x="3229611" y="24615"/>
            <a:ext cx="2391325" cy="369332"/>
          </a:xfrm>
          <a:prstGeom prst="rect">
            <a:avLst/>
          </a:prstGeom>
          <a:noFill/>
        </p:spPr>
        <p:txBody>
          <a:bodyPr wrap="none" rtlCol="0">
            <a:spAutoFit/>
          </a:bodyPr>
          <a:lstStyle/>
          <a:p>
            <a:r>
              <a:rPr lang="en-US" dirty="0" err="1" smtClean="0">
                <a:latin typeface="Arial"/>
                <a:cs typeface="Arial"/>
              </a:rPr>
              <a:t>MSRI</a:t>
            </a:r>
            <a:r>
              <a:rPr lang="en-US" dirty="0" smtClean="0">
                <a:latin typeface="Arial"/>
                <a:cs typeface="Arial"/>
              </a:rPr>
              <a:t>, February 2021</a:t>
            </a:r>
            <a:endParaRPr lang="en-US" dirty="0">
              <a:latin typeface="Arial"/>
              <a:cs typeface="Arial"/>
            </a:endParaRPr>
          </a:p>
        </p:txBody>
      </p:sp>
      <p:pic>
        <p:nvPicPr>
          <p:cNvPr id="13" name="Picture 2"/>
          <p:cNvPicPr>
            <a:picLocks noChangeAspect="1" noChangeArrowheads="1"/>
          </p:cNvPicPr>
          <p:nvPr/>
        </p:nvPicPr>
        <p:blipFill>
          <a:blip r:embed="rId5"/>
          <a:srcRect/>
          <a:stretch>
            <a:fillRect/>
          </a:stretch>
        </p:blipFill>
        <p:spPr bwMode="auto">
          <a:xfrm>
            <a:off x="4819650" y="6293576"/>
            <a:ext cx="3149600" cy="597685"/>
          </a:xfrm>
          <a:prstGeom prst="rect">
            <a:avLst/>
          </a:prstGeom>
          <a:noFill/>
          <a:ln w="9525">
            <a:noFill/>
            <a:miter lim="800000"/>
            <a:headEnd/>
            <a:tailEnd/>
          </a:ln>
          <a:effectLst>
            <a:outerShdw blurRad="50800" dist="101600" dir="2700000">
              <a:srgbClr val="000000">
                <a:alpha val="43000"/>
              </a:srgbClr>
            </a:outerShdw>
          </a:effectLst>
        </p:spPr>
      </p:pic>
      <p:pic>
        <p:nvPicPr>
          <p:cNvPr id="14" name="Picture 3" descr="nsf"/>
          <p:cNvPicPr>
            <a:picLocks noChangeAspect="1" noChangeArrowheads="1"/>
          </p:cNvPicPr>
          <p:nvPr/>
        </p:nvPicPr>
        <p:blipFill>
          <a:blip r:embed="rId6">
            <a:alphaModFix amt="78000"/>
          </a:blip>
          <a:srcRect/>
          <a:stretch>
            <a:fillRect/>
          </a:stretch>
        </p:blipFill>
        <p:spPr bwMode="auto">
          <a:xfrm>
            <a:off x="0" y="6353496"/>
            <a:ext cx="2590800" cy="504504"/>
          </a:xfrm>
          <a:prstGeom prst="rect">
            <a:avLst/>
          </a:prstGeom>
          <a:noFill/>
          <a:ln w="9525">
            <a:noFill/>
            <a:miter lim="800000"/>
            <a:headEnd/>
            <a:tailEnd/>
          </a:ln>
          <a:effectLst>
            <a:outerShdw blurRad="50800" dist="38100" dir="2700000">
              <a:srgbClr val="000000">
                <a:alpha val="43000"/>
              </a:srgbClr>
            </a:outerShdw>
          </a:effectLst>
        </p:spPr>
      </p:pic>
      <p:pic>
        <p:nvPicPr>
          <p:cNvPr id="18" name="Picture 17" descr="Berkeley_LOGO.png"/>
          <p:cNvPicPr>
            <a:picLocks noChangeAspect="1"/>
          </p:cNvPicPr>
          <p:nvPr/>
        </p:nvPicPr>
        <p:blipFill>
          <a:blip r:embed="rId7">
            <a:alphaModFix amt="68000"/>
          </a:blip>
          <a:stretch>
            <a:fillRect/>
          </a:stretch>
        </p:blipFill>
        <p:spPr>
          <a:xfrm>
            <a:off x="2781299" y="6293576"/>
            <a:ext cx="1828801" cy="570773"/>
          </a:xfrm>
          <a:prstGeom prst="rect">
            <a:avLst/>
          </a:prstGeom>
        </p:spPr>
      </p:pic>
      <p:pic>
        <p:nvPicPr>
          <p:cNvPr id="20" name="Picture 25" descr="NIHlogo"/>
          <p:cNvPicPr>
            <a:picLocks noChangeAspect="1" noChangeArrowheads="1"/>
          </p:cNvPicPr>
          <p:nvPr/>
        </p:nvPicPr>
        <p:blipFill>
          <a:blip r:embed="rId8">
            <a:alphaModFix amt="54000"/>
          </a:blip>
          <a:srcRect/>
          <a:stretch>
            <a:fillRect/>
          </a:stretch>
        </p:blipFill>
        <p:spPr bwMode="auto">
          <a:xfrm>
            <a:off x="8234287" y="5820188"/>
            <a:ext cx="913946" cy="1039646"/>
          </a:xfrm>
          <a:prstGeom prst="rect">
            <a:avLst/>
          </a:prstGeom>
          <a:noFill/>
          <a:ln w="9525">
            <a:noFill/>
            <a:miter lim="800000"/>
            <a:headEnd/>
            <a:tailEnd/>
          </a:ln>
          <a:effectLst>
            <a:outerShdw blurRad="50800" dist="38100" dir="2700000">
              <a:srgbClr val="000000">
                <a:alpha val="43000"/>
              </a:srgbClr>
            </a:outerShdw>
          </a:effectLst>
        </p:spPr>
      </p:pic>
      <p:sp>
        <p:nvSpPr>
          <p:cNvPr id="16" name="TextBox 15"/>
          <p:cNvSpPr txBox="1"/>
          <p:nvPr/>
        </p:nvSpPr>
        <p:spPr>
          <a:xfrm>
            <a:off x="2781299" y="5820188"/>
            <a:ext cx="3683195" cy="369332"/>
          </a:xfrm>
          <a:prstGeom prst="rect">
            <a:avLst/>
          </a:prstGeom>
          <a:noFill/>
        </p:spPr>
        <p:txBody>
          <a:bodyPr wrap="none" rtlCol="0">
            <a:spAutoFit/>
          </a:bodyPr>
          <a:lstStyle/>
          <a:p>
            <a:r>
              <a:rPr lang="en-US" dirty="0" smtClean="0">
                <a:latin typeface="Arial"/>
                <a:cs typeface="Arial"/>
              </a:rPr>
              <a:t>Alameda/Berkeley, February 2021</a:t>
            </a:r>
            <a:endParaRPr lang="en-US" dirty="0">
              <a:latin typeface="Arial"/>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5"/>
                                        </p:tgtEl>
                                      </p:cBhvr>
                                    </p:cmd>
                                  </p:childTnLst>
                                </p:cTn>
                              </p:par>
                            </p:childTnLst>
                          </p:cTn>
                        </p:par>
                      </p:childTnLst>
                    </p:cTn>
                  </p:par>
                </p:childTnLst>
              </p:cTn>
              <p:nextCondLst>
                <p:cond evt="onClick" delay="0">
                  <p:tgtEl>
                    <p:spTgt spid="15"/>
                  </p:tgtEl>
                </p:cond>
              </p:nextCondLst>
            </p:seq>
            <p:video>
              <p:cMediaNode>
                <p:cTn id="12" repeatCount="indefinite" fill="hold" display="0">
                  <p:stCondLst>
                    <p:cond delay="indefinite"/>
                  </p:stCondLst>
                  <p:endCondLst>
                    <p:cond evt="onPrev" delay="0">
                      <p:tgtEl>
                        <p:sldTgt/>
                      </p:tgtEl>
                    </p:cond>
                  </p:endCondLst>
                </p:cTn>
                <p:tgtEl>
                  <p:spTgt spid="15"/>
                </p:tgtEl>
              </p:cMediaNode>
            </p:video>
          </p:childTnLst>
        </p:cTn>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dirty="0" smtClean="0">
                <a:solidFill>
                  <a:srgbClr val="FF0000"/>
                </a:solidFill>
                <a:latin typeface="Arial"/>
                <a:cs typeface="Arial"/>
              </a:rPr>
              <a:t>MATHEMATICAL MODELING</a:t>
            </a:r>
            <a:br>
              <a:rPr lang="en-US" sz="3600" dirty="0" smtClean="0">
                <a:solidFill>
                  <a:srgbClr val="FF0000"/>
                </a:solidFill>
                <a:latin typeface="Arial"/>
                <a:cs typeface="Arial"/>
              </a:rPr>
            </a:br>
            <a:r>
              <a:rPr lang="en-US" sz="3600" dirty="0" smtClean="0">
                <a:solidFill>
                  <a:srgbClr val="FF0000"/>
                </a:solidFill>
                <a:latin typeface="Arial"/>
                <a:cs typeface="Arial"/>
              </a:rPr>
              <a:t>(ADVECTION-REACTION-DIFFUSION)</a:t>
            </a:r>
            <a:endParaRPr lang="en-US" sz="3600" dirty="0">
              <a:solidFill>
                <a:srgbClr val="FF0000"/>
              </a:solidFill>
              <a:latin typeface="Arial"/>
              <a:cs typeface="Arial"/>
            </a:endParaRPr>
          </a:p>
        </p:txBody>
      </p:sp>
      <p:sp>
        <p:nvSpPr>
          <p:cNvPr id="3" name="Content Placeholder 2"/>
          <p:cNvSpPr>
            <a:spLocks noGrp="1"/>
          </p:cNvSpPr>
          <p:nvPr>
            <p:ph idx="1"/>
          </p:nvPr>
        </p:nvSpPr>
        <p:spPr>
          <a:xfrm>
            <a:off x="457200" y="1595798"/>
            <a:ext cx="8567176" cy="1685703"/>
          </a:xfrm>
        </p:spPr>
        <p:txBody>
          <a:bodyPr>
            <a:normAutofit/>
          </a:bodyPr>
          <a:lstStyle/>
          <a:p>
            <a:endParaRPr lang="en-US" dirty="0" smtClean="0">
              <a:solidFill>
                <a:srgbClr val="3366FF"/>
              </a:solidFill>
              <a:latin typeface="Arial"/>
              <a:cs typeface="Arial"/>
            </a:endParaRPr>
          </a:p>
          <a:p>
            <a:pPr>
              <a:buNone/>
            </a:pPr>
            <a:endParaRPr lang="en-US" dirty="0" smtClean="0">
              <a:solidFill>
                <a:srgbClr val="3366FF"/>
              </a:solidFill>
              <a:latin typeface="Arial"/>
              <a:cs typeface="Arial"/>
            </a:endParaRPr>
          </a:p>
        </p:txBody>
      </p:sp>
      <p:sp>
        <p:nvSpPr>
          <p:cNvPr id="4" name="TextBox 3"/>
          <p:cNvSpPr txBox="1"/>
          <p:nvPr/>
        </p:nvSpPr>
        <p:spPr>
          <a:xfrm>
            <a:off x="10002348" y="4911014"/>
            <a:ext cx="184666" cy="369332"/>
          </a:xfrm>
          <a:prstGeom prst="rect">
            <a:avLst/>
          </a:prstGeom>
          <a:noFill/>
          <a:ln>
            <a:noFill/>
          </a:ln>
        </p:spPr>
        <p:txBody>
          <a:bodyPr wrap="none" rtlCol="0">
            <a:spAutoFit/>
          </a:bodyPr>
          <a:lstStyle/>
          <a:p>
            <a:endParaRPr lang="en-US" dirty="0"/>
          </a:p>
        </p:txBody>
      </p:sp>
      <p:sp>
        <p:nvSpPr>
          <p:cNvPr id="5" name="TextBox 4"/>
          <p:cNvSpPr txBox="1"/>
          <p:nvPr/>
        </p:nvSpPr>
        <p:spPr>
          <a:xfrm>
            <a:off x="-1269961" y="4337875"/>
            <a:ext cx="184666" cy="369332"/>
          </a:xfrm>
          <a:prstGeom prst="rect">
            <a:avLst/>
          </a:prstGeom>
          <a:noFill/>
        </p:spPr>
        <p:txBody>
          <a:bodyPr wrap="none" rtlCol="0">
            <a:spAutoFit/>
          </a:bodyPr>
          <a:lstStyle/>
          <a:p>
            <a:endParaRPr lang="en-US" dirty="0"/>
          </a:p>
        </p:txBody>
      </p:sp>
      <p:pic>
        <p:nvPicPr>
          <p:cNvPr id="19" name="Picture 18" descr="MathDeviceSketch2.png"/>
          <p:cNvPicPr>
            <a:picLocks noChangeAspect="1"/>
          </p:cNvPicPr>
          <p:nvPr/>
        </p:nvPicPr>
        <p:blipFill>
          <a:blip r:embed="rId2"/>
          <a:stretch>
            <a:fillRect/>
          </a:stretch>
        </p:blipFill>
        <p:spPr>
          <a:xfrm>
            <a:off x="1640851" y="1316496"/>
            <a:ext cx="5720444" cy="2789160"/>
          </a:xfrm>
          <a:prstGeom prst="rect">
            <a:avLst/>
          </a:prstGeom>
        </p:spPr>
      </p:pic>
      <p:sp>
        <p:nvSpPr>
          <p:cNvPr id="9" name="Rectangle 8"/>
          <p:cNvSpPr/>
          <p:nvPr/>
        </p:nvSpPr>
        <p:spPr>
          <a:xfrm>
            <a:off x="1494734" y="4337874"/>
            <a:ext cx="5630534" cy="573139"/>
          </a:xfrm>
          <a:prstGeom prst="rect">
            <a:avLst/>
          </a:prstGeom>
          <a:noFill/>
          <a:ln>
            <a:solidFill>
              <a:srgbClr val="FFFFFF"/>
            </a:solidFill>
          </a:ln>
          <a:effectLst>
            <a:outerShdw blurRad="40000" dist="23000" dir="27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3" name="Straight Arrow Connector 12"/>
          <p:cNvCxnSpPr/>
          <p:nvPr/>
        </p:nvCxnSpPr>
        <p:spPr>
          <a:xfrm rot="5400000" flipH="1" flipV="1">
            <a:off x="3835696" y="3970013"/>
            <a:ext cx="712603" cy="2"/>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8" name="Rectangle 17"/>
          <p:cNvSpPr/>
          <p:nvPr/>
        </p:nvSpPr>
        <p:spPr>
          <a:xfrm>
            <a:off x="1494734" y="5275418"/>
            <a:ext cx="5630534" cy="646330"/>
          </a:xfrm>
          <a:prstGeom prst="rect">
            <a:avLst/>
          </a:prstGeom>
          <a:noFill/>
          <a:ln>
            <a:solidFill>
              <a:schemeClr val="bg1"/>
            </a:solidFill>
          </a:ln>
          <a:effectLst>
            <a:outerShdw blurRad="40000" dist="61087" dir="36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1" name="Straight Arrow Connector 20"/>
          <p:cNvCxnSpPr/>
          <p:nvPr/>
        </p:nvCxnSpPr>
        <p:spPr>
          <a:xfrm rot="5400000" flipH="1" flipV="1">
            <a:off x="3327003" y="4154839"/>
            <a:ext cx="2241153" cy="1"/>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7" name="Rectangle 16"/>
          <p:cNvSpPr/>
          <p:nvPr/>
        </p:nvSpPr>
        <p:spPr>
          <a:xfrm>
            <a:off x="1494734" y="6155480"/>
            <a:ext cx="5630534" cy="646330"/>
          </a:xfrm>
          <a:prstGeom prst="rect">
            <a:avLst/>
          </a:prstGeom>
          <a:noFill/>
          <a:ln>
            <a:solidFill>
              <a:schemeClr val="bg1"/>
            </a:solidFill>
          </a:ln>
          <a:effectLst>
            <a:outerShdw blurRad="40000" dist="61087" dir="36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0" name="Straight Arrow Connector 19"/>
          <p:cNvCxnSpPr/>
          <p:nvPr/>
        </p:nvCxnSpPr>
        <p:spPr>
          <a:xfrm rot="5400000" flipH="1" flipV="1">
            <a:off x="3350651" y="4718491"/>
            <a:ext cx="2873978" cy="1"/>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1583416" y="6234337"/>
            <a:ext cx="5495672" cy="923330"/>
          </a:xfrm>
          <a:prstGeom prst="rect">
            <a:avLst/>
          </a:prstGeom>
          <a:noFill/>
        </p:spPr>
        <p:txBody>
          <a:bodyPr wrap="square" rtlCol="0">
            <a:spAutoFit/>
          </a:bodyPr>
          <a:lstStyle/>
          <a:p>
            <a:r>
              <a:rPr lang="en-US" dirty="0" smtClean="0">
                <a:solidFill>
                  <a:srgbClr val="FF0000"/>
                </a:solidFill>
                <a:latin typeface="Arial"/>
                <a:cs typeface="Arial"/>
              </a:rPr>
              <a:t>ADVECTION-DIFFUSION </a:t>
            </a:r>
            <a:r>
              <a:rPr lang="en-US" dirty="0" smtClean="0">
                <a:latin typeface="Arial"/>
                <a:cs typeface="Arial"/>
              </a:rPr>
              <a:t>OF OXYGEN THROUGH SILICON </a:t>
            </a:r>
            <a:r>
              <a:rPr lang="en-US" dirty="0" err="1" smtClean="0">
                <a:latin typeface="Arial"/>
                <a:cs typeface="Arial"/>
              </a:rPr>
              <a:t>POROELASTIC</a:t>
            </a:r>
            <a:r>
              <a:rPr lang="en-US" dirty="0" smtClean="0">
                <a:latin typeface="Arial"/>
                <a:cs typeface="Arial"/>
              </a:rPr>
              <a:t> MEMBRANE</a:t>
            </a:r>
          </a:p>
          <a:p>
            <a:endParaRPr lang="en-US" dirty="0"/>
          </a:p>
        </p:txBody>
      </p:sp>
      <p:sp>
        <p:nvSpPr>
          <p:cNvPr id="10" name="TextBox 9"/>
          <p:cNvSpPr txBox="1"/>
          <p:nvPr/>
        </p:nvSpPr>
        <p:spPr>
          <a:xfrm>
            <a:off x="1448554" y="4339089"/>
            <a:ext cx="5630534" cy="646331"/>
          </a:xfrm>
          <a:prstGeom prst="rect">
            <a:avLst/>
          </a:prstGeom>
          <a:noFill/>
        </p:spPr>
        <p:txBody>
          <a:bodyPr wrap="square" rtlCol="0">
            <a:spAutoFit/>
          </a:bodyPr>
          <a:lstStyle/>
          <a:p>
            <a:r>
              <a:rPr lang="en-US" dirty="0" smtClean="0">
                <a:solidFill>
                  <a:srgbClr val="FF0000"/>
                </a:solidFill>
                <a:latin typeface="Arial"/>
                <a:cs typeface="Arial"/>
              </a:rPr>
              <a:t>ADVECTION-REACTION-DIFFUSION </a:t>
            </a:r>
            <a:r>
              <a:rPr lang="en-US" dirty="0" smtClean="0">
                <a:latin typeface="Arial"/>
                <a:cs typeface="Arial"/>
              </a:rPr>
              <a:t>OF OXYGEN IN TUBULAR GRAFT</a:t>
            </a:r>
          </a:p>
        </p:txBody>
      </p:sp>
      <p:sp>
        <p:nvSpPr>
          <p:cNvPr id="15" name="TextBox 14"/>
          <p:cNvSpPr txBox="1"/>
          <p:nvPr/>
        </p:nvSpPr>
        <p:spPr>
          <a:xfrm>
            <a:off x="1494734" y="5320368"/>
            <a:ext cx="5630534" cy="646331"/>
          </a:xfrm>
          <a:prstGeom prst="rect">
            <a:avLst/>
          </a:prstGeom>
          <a:noFill/>
        </p:spPr>
        <p:txBody>
          <a:bodyPr wrap="square" rtlCol="0">
            <a:spAutoFit/>
          </a:bodyPr>
          <a:lstStyle/>
          <a:p>
            <a:r>
              <a:rPr lang="en-US" dirty="0" smtClean="0">
                <a:solidFill>
                  <a:srgbClr val="FF0000"/>
                </a:solidFill>
                <a:latin typeface="Arial"/>
                <a:cs typeface="Arial"/>
              </a:rPr>
              <a:t>ADVECTION-REACTION-DIFFUSION </a:t>
            </a:r>
            <a:r>
              <a:rPr lang="en-US" dirty="0" smtClean="0">
                <a:latin typeface="Arial"/>
                <a:cs typeface="Arial"/>
              </a:rPr>
              <a:t>OF OXYGEN IN CELL CHAMBER</a:t>
            </a:r>
          </a:p>
        </p:txBody>
      </p:sp>
      <p:sp>
        <p:nvSpPr>
          <p:cNvPr id="16" name="Slide Number Placeholder 15"/>
          <p:cNvSpPr>
            <a:spLocks noGrp="1"/>
          </p:cNvSpPr>
          <p:nvPr>
            <p:ph type="sldNum" sz="quarter" idx="12"/>
          </p:nvPr>
        </p:nvSpPr>
        <p:spPr/>
        <p:txBody>
          <a:bodyPr/>
          <a:lstStyle/>
          <a:p>
            <a:fld id="{43A34F46-2425-D849-9E95-E58236C19EE0}" type="slidenum">
              <a:rPr lang="en-US" smtClean="0"/>
              <a:pPr/>
              <a:t>10</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grpId="1"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1"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8" grpId="0" animBg="1"/>
      <p:bldP spid="17" grpId="1" animBg="1"/>
      <p:bldP spid="23" grpId="0"/>
      <p:bldP spid="10" grpId="0"/>
      <p:bldP spid="15" grpId="0"/>
      <p:bldP spid="15" grpId="1"/>
    </p:bld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cxnSp>
        <p:nvCxnSpPr>
          <p:cNvPr id="88" name="Straight Arrow Connector 87"/>
          <p:cNvCxnSpPr/>
          <p:nvPr/>
        </p:nvCxnSpPr>
        <p:spPr>
          <a:xfrm rot="10800000" flipV="1">
            <a:off x="7233634" y="3281501"/>
            <a:ext cx="266700" cy="204872"/>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normAutofit fontScale="90000"/>
          </a:bodyPr>
          <a:lstStyle/>
          <a:p>
            <a:r>
              <a:rPr lang="en-US" sz="3600" dirty="0" smtClean="0">
                <a:solidFill>
                  <a:srgbClr val="FF0000"/>
                </a:solidFill>
                <a:latin typeface="Arial"/>
                <a:cs typeface="Arial"/>
              </a:rPr>
              <a:t>MATHEMATICAL MODELING</a:t>
            </a:r>
            <a:br>
              <a:rPr lang="en-US" sz="3600" dirty="0" smtClean="0">
                <a:solidFill>
                  <a:srgbClr val="FF0000"/>
                </a:solidFill>
                <a:latin typeface="Arial"/>
                <a:cs typeface="Arial"/>
              </a:rPr>
            </a:br>
            <a:r>
              <a:rPr lang="en-US" sz="3600" dirty="0" smtClean="0">
                <a:solidFill>
                  <a:srgbClr val="FF0000"/>
                </a:solidFill>
                <a:latin typeface="Arial"/>
                <a:cs typeface="Arial"/>
              </a:rPr>
              <a:t>(FLUID-STRUCTURE INTERACTION)</a:t>
            </a:r>
            <a:endParaRPr lang="en-US" sz="3600" dirty="0">
              <a:solidFill>
                <a:srgbClr val="FF0000"/>
              </a:solidFill>
              <a:latin typeface="Arial"/>
              <a:cs typeface="Arial"/>
            </a:endParaRPr>
          </a:p>
        </p:txBody>
      </p:sp>
      <p:sp>
        <p:nvSpPr>
          <p:cNvPr id="3" name="Content Placeholder 2"/>
          <p:cNvSpPr>
            <a:spLocks noGrp="1"/>
          </p:cNvSpPr>
          <p:nvPr>
            <p:ph idx="1"/>
          </p:nvPr>
        </p:nvSpPr>
        <p:spPr>
          <a:xfrm>
            <a:off x="457200" y="1595798"/>
            <a:ext cx="8567176" cy="1685703"/>
          </a:xfrm>
        </p:spPr>
        <p:txBody>
          <a:bodyPr>
            <a:normAutofit/>
          </a:bodyPr>
          <a:lstStyle/>
          <a:p>
            <a:endParaRPr lang="en-US" dirty="0" smtClean="0">
              <a:solidFill>
                <a:srgbClr val="3366FF"/>
              </a:solidFill>
              <a:latin typeface="Arial"/>
              <a:cs typeface="Arial"/>
            </a:endParaRPr>
          </a:p>
          <a:p>
            <a:pPr>
              <a:buNone/>
            </a:pPr>
            <a:endParaRPr lang="en-US" dirty="0" smtClean="0">
              <a:solidFill>
                <a:srgbClr val="3366FF"/>
              </a:solidFill>
              <a:latin typeface="Arial"/>
              <a:cs typeface="Arial"/>
            </a:endParaRPr>
          </a:p>
        </p:txBody>
      </p:sp>
      <p:sp>
        <p:nvSpPr>
          <p:cNvPr id="4" name="TextBox 3"/>
          <p:cNvSpPr txBox="1"/>
          <p:nvPr/>
        </p:nvSpPr>
        <p:spPr>
          <a:xfrm>
            <a:off x="10002348" y="4911014"/>
            <a:ext cx="184666" cy="369332"/>
          </a:xfrm>
          <a:prstGeom prst="rect">
            <a:avLst/>
          </a:prstGeom>
          <a:noFill/>
          <a:ln>
            <a:noFill/>
          </a:ln>
        </p:spPr>
        <p:txBody>
          <a:bodyPr wrap="none" rtlCol="0">
            <a:spAutoFit/>
          </a:bodyPr>
          <a:lstStyle/>
          <a:p>
            <a:endParaRPr lang="en-US" dirty="0"/>
          </a:p>
        </p:txBody>
      </p:sp>
      <p:sp>
        <p:nvSpPr>
          <p:cNvPr id="5" name="TextBox 4"/>
          <p:cNvSpPr txBox="1"/>
          <p:nvPr/>
        </p:nvSpPr>
        <p:spPr>
          <a:xfrm>
            <a:off x="-1269961" y="4337875"/>
            <a:ext cx="184666" cy="369332"/>
          </a:xfrm>
          <a:prstGeom prst="rect">
            <a:avLst/>
          </a:prstGeom>
          <a:noFill/>
        </p:spPr>
        <p:txBody>
          <a:bodyPr wrap="none" rtlCol="0">
            <a:spAutoFit/>
          </a:bodyPr>
          <a:lstStyle/>
          <a:p>
            <a:endParaRPr lang="en-US" dirty="0"/>
          </a:p>
        </p:txBody>
      </p:sp>
      <p:pic>
        <p:nvPicPr>
          <p:cNvPr id="19" name="Picture 18" descr="MathDeviceSketch2.png"/>
          <p:cNvPicPr>
            <a:picLocks noChangeAspect="1"/>
          </p:cNvPicPr>
          <p:nvPr/>
        </p:nvPicPr>
        <p:blipFill>
          <a:blip r:embed="rId2"/>
          <a:stretch>
            <a:fillRect/>
          </a:stretch>
        </p:blipFill>
        <p:spPr>
          <a:xfrm>
            <a:off x="457200" y="2209655"/>
            <a:ext cx="3768365" cy="1837370"/>
          </a:xfrm>
          <a:prstGeom prst="rect">
            <a:avLst/>
          </a:prstGeom>
        </p:spPr>
      </p:pic>
      <p:grpSp>
        <p:nvGrpSpPr>
          <p:cNvPr id="6" name="Group 76"/>
          <p:cNvGrpSpPr/>
          <p:nvPr/>
        </p:nvGrpSpPr>
        <p:grpSpPr>
          <a:xfrm>
            <a:off x="202296" y="1506898"/>
            <a:ext cx="8822080" cy="702758"/>
            <a:chOff x="202296" y="3906281"/>
            <a:chExt cx="8822080" cy="702758"/>
          </a:xfrm>
        </p:grpSpPr>
        <p:sp>
          <p:nvSpPr>
            <p:cNvPr id="15" name="TextBox 14"/>
            <p:cNvSpPr txBox="1"/>
            <p:nvPr/>
          </p:nvSpPr>
          <p:spPr>
            <a:xfrm>
              <a:off x="232420" y="3962707"/>
              <a:ext cx="8791956" cy="646331"/>
            </a:xfrm>
            <a:prstGeom prst="rect">
              <a:avLst/>
            </a:prstGeom>
            <a:noFill/>
          </p:spPr>
          <p:txBody>
            <a:bodyPr wrap="square" rtlCol="0">
              <a:spAutoFit/>
            </a:bodyPr>
            <a:lstStyle/>
            <a:p>
              <a:r>
                <a:rPr lang="en-US" dirty="0" smtClean="0">
                  <a:solidFill>
                    <a:srgbClr val="FF0000"/>
                  </a:solidFill>
                  <a:latin typeface="Arial"/>
                  <a:cs typeface="Arial"/>
                </a:rPr>
                <a:t>FLUID-STRUCTURE INTERACTION </a:t>
              </a:r>
              <a:r>
                <a:rPr lang="en-US" dirty="0" smtClean="0">
                  <a:latin typeface="Arial"/>
                  <a:cs typeface="Arial"/>
                </a:rPr>
                <a:t>BETWEEN BLOOD PLASMA AND MULTI-LAYERED </a:t>
              </a:r>
              <a:r>
                <a:rPr lang="en-US" dirty="0" err="1" smtClean="0">
                  <a:latin typeface="Arial"/>
                  <a:cs typeface="Arial"/>
                </a:rPr>
                <a:t>POROELASTIC</a:t>
              </a:r>
              <a:r>
                <a:rPr lang="en-US" dirty="0" smtClean="0">
                  <a:latin typeface="Arial"/>
                  <a:cs typeface="Arial"/>
                </a:rPr>
                <a:t> STRUCTURE (MEMBRANE/GEL/MEMBRANE)</a:t>
              </a:r>
            </a:p>
          </p:txBody>
        </p:sp>
        <p:sp>
          <p:nvSpPr>
            <p:cNvPr id="18" name="Rectangle 17"/>
            <p:cNvSpPr/>
            <p:nvPr/>
          </p:nvSpPr>
          <p:spPr>
            <a:xfrm>
              <a:off x="202296" y="3906281"/>
              <a:ext cx="8822080" cy="702758"/>
            </a:xfrm>
            <a:prstGeom prst="rect">
              <a:avLst/>
            </a:prstGeom>
            <a:noFill/>
            <a:ln>
              <a:solidFill>
                <a:schemeClr val="tx1"/>
              </a:solidFill>
            </a:ln>
            <a:effectLst>
              <a:outerShdw blurRad="40000" dist="61087" dir="36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 name="Group 77"/>
          <p:cNvGrpSpPr/>
          <p:nvPr/>
        </p:nvGrpSpPr>
        <p:grpSpPr>
          <a:xfrm>
            <a:off x="4631018" y="2482479"/>
            <a:ext cx="3404584" cy="1467221"/>
            <a:chOff x="0" y="4901490"/>
            <a:chExt cx="3404584" cy="1467221"/>
          </a:xfrm>
        </p:grpSpPr>
        <p:sp>
          <p:nvSpPr>
            <p:cNvPr id="35" name="Rectangle 34"/>
            <p:cNvSpPr/>
            <p:nvPr/>
          </p:nvSpPr>
          <p:spPr>
            <a:xfrm>
              <a:off x="457200" y="5347022"/>
              <a:ext cx="2119312" cy="583878"/>
            </a:xfrm>
            <a:prstGeom prst="rect">
              <a:avLst/>
            </a:prstGeom>
            <a:blipFill rotWithShape="1">
              <a:blip r:embed="rId3">
                <a:alphaModFix amt="34000"/>
              </a:blip>
              <a:tile tx="0" ty="0" sx="100000" sy="100000" flip="none" algn="tl"/>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TextBox 33"/>
            <p:cNvSpPr txBox="1"/>
            <p:nvPr/>
          </p:nvSpPr>
          <p:spPr>
            <a:xfrm>
              <a:off x="508000" y="5321300"/>
              <a:ext cx="2009008" cy="646331"/>
            </a:xfrm>
            <a:prstGeom prst="rect">
              <a:avLst/>
            </a:prstGeom>
            <a:noFill/>
          </p:spPr>
          <p:txBody>
            <a:bodyPr wrap="none" rtlCol="0">
              <a:spAutoFit/>
            </a:bodyPr>
            <a:lstStyle/>
            <a:p>
              <a:r>
                <a:rPr lang="en-US" dirty="0" err="1" smtClean="0"/>
                <a:t>Poroelastic</a:t>
              </a:r>
              <a:r>
                <a:rPr lang="en-US" dirty="0" smtClean="0"/>
                <a:t> gel with </a:t>
              </a:r>
            </a:p>
            <a:p>
              <a:r>
                <a:rPr lang="en-US" dirty="0" smtClean="0"/>
                <a:t>            islets</a:t>
              </a:r>
              <a:endParaRPr lang="en-US" dirty="0"/>
            </a:p>
          </p:txBody>
        </p:sp>
        <p:sp>
          <p:nvSpPr>
            <p:cNvPr id="36" name="Rectangle 35"/>
            <p:cNvSpPr/>
            <p:nvPr/>
          </p:nvSpPr>
          <p:spPr>
            <a:xfrm>
              <a:off x="44730" y="4912602"/>
              <a:ext cx="3342433" cy="362980"/>
            </a:xfrm>
            <a:prstGeom prst="rect">
              <a:avLst/>
            </a:prstGeom>
            <a:blipFill rotWithShape="1">
              <a:blip r:embed="rId4"/>
              <a:tile tx="0" ty="0" sx="100000" sy="100000" flip="none" algn="tl"/>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0" name="Straight Connector 19"/>
            <p:cNvCxnSpPr/>
            <p:nvPr/>
          </p:nvCxnSpPr>
          <p:spPr>
            <a:xfrm>
              <a:off x="457200" y="5280346"/>
              <a:ext cx="2133600" cy="1588"/>
            </a:xfrm>
            <a:prstGeom prst="line">
              <a:avLst/>
            </a:prstGeom>
            <a:ln w="25400" cap="flat" cmpd="sng" algn="ctr">
              <a:solidFill>
                <a:schemeClr val="tx1"/>
              </a:solidFill>
              <a:prstDash val="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457200" y="5332734"/>
              <a:ext cx="2133600" cy="1588"/>
            </a:xfrm>
            <a:prstGeom prst="line">
              <a:avLst/>
            </a:prstGeom>
            <a:ln w="25400" cap="flat" cmpd="sng" algn="ctr">
              <a:solidFill>
                <a:schemeClr val="tx1"/>
              </a:solidFill>
              <a:prstDash val="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rot="5400000">
              <a:off x="117635" y="5606417"/>
              <a:ext cx="652142" cy="1588"/>
            </a:xfrm>
            <a:prstGeom prst="line">
              <a:avLst/>
            </a:prstGeom>
            <a:ln w="25400" cap="flat" cmpd="sng" algn="ctr">
              <a:solidFill>
                <a:srgbClr val="000000"/>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rot="5400000">
              <a:off x="2251235" y="5604035"/>
              <a:ext cx="652142" cy="1588"/>
            </a:xfrm>
            <a:prstGeom prst="line">
              <a:avLst/>
            </a:prstGeom>
            <a:ln w="25400" cap="flat" cmpd="sng" algn="ctr">
              <a:solidFill>
                <a:srgbClr val="000000"/>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2590800" y="5277170"/>
              <a:ext cx="796363" cy="1588"/>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44730" y="5275582"/>
              <a:ext cx="353451" cy="1588"/>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44730" y="4911014"/>
              <a:ext cx="3342433" cy="1588"/>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39" name="Straight Arrow Connector 38"/>
            <p:cNvCxnSpPr/>
            <p:nvPr/>
          </p:nvCxnSpPr>
          <p:spPr>
            <a:xfrm rot="10800000">
              <a:off x="2602616" y="5321622"/>
              <a:ext cx="266700" cy="1397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40" name="TextBox 39"/>
            <p:cNvSpPr txBox="1"/>
            <p:nvPr/>
          </p:nvSpPr>
          <p:spPr>
            <a:xfrm>
              <a:off x="963469" y="4901490"/>
              <a:ext cx="2398294" cy="369332"/>
            </a:xfrm>
            <a:prstGeom prst="rect">
              <a:avLst/>
            </a:prstGeom>
            <a:noFill/>
          </p:spPr>
          <p:txBody>
            <a:bodyPr wrap="square" rtlCol="0">
              <a:spAutoFit/>
            </a:bodyPr>
            <a:lstStyle/>
            <a:p>
              <a:r>
                <a:rPr lang="en-US" dirty="0" smtClean="0"/>
                <a:t>Blood flow</a:t>
              </a:r>
              <a:endParaRPr lang="en-US" dirty="0"/>
            </a:p>
          </p:txBody>
        </p:sp>
        <p:cxnSp>
          <p:nvCxnSpPr>
            <p:cNvPr id="42" name="Straight Arrow Connector 41"/>
            <p:cNvCxnSpPr/>
            <p:nvPr/>
          </p:nvCxnSpPr>
          <p:spPr>
            <a:xfrm>
              <a:off x="2197100" y="5092700"/>
              <a:ext cx="672216"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a:off x="469015" y="5929312"/>
              <a:ext cx="2133600" cy="1588"/>
            </a:xfrm>
            <a:prstGeom prst="line">
              <a:avLst/>
            </a:prstGeom>
            <a:ln w="25400" cap="flat" cmpd="sng" algn="ctr">
              <a:solidFill>
                <a:schemeClr val="tx1"/>
              </a:solidFill>
              <a:prstDash val="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469015" y="5967631"/>
              <a:ext cx="2133600" cy="1588"/>
            </a:xfrm>
            <a:prstGeom prst="line">
              <a:avLst/>
            </a:prstGeom>
            <a:ln w="25400" cap="flat" cmpd="sng" algn="ctr">
              <a:solidFill>
                <a:schemeClr val="tx1"/>
              </a:solidFill>
              <a:prstDash val="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45" name="Rectangle 44"/>
            <p:cNvSpPr/>
            <p:nvPr/>
          </p:nvSpPr>
          <p:spPr>
            <a:xfrm flipV="1">
              <a:off x="0" y="5978743"/>
              <a:ext cx="3342433" cy="362980"/>
            </a:xfrm>
            <a:prstGeom prst="rect">
              <a:avLst/>
            </a:prstGeom>
            <a:blipFill rotWithShape="1">
              <a:blip r:embed="rId4"/>
              <a:tile tx="0" ty="0" sx="100000" sy="100000" flip="none" algn="tl"/>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7" name="Straight Connector 46"/>
            <p:cNvCxnSpPr/>
            <p:nvPr/>
          </p:nvCxnSpPr>
          <p:spPr>
            <a:xfrm flipV="1">
              <a:off x="2579831" y="5978743"/>
              <a:ext cx="796363" cy="1588"/>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flipV="1">
              <a:off x="25570" y="5977155"/>
              <a:ext cx="353451" cy="1588"/>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flipV="1">
              <a:off x="19330" y="6367123"/>
              <a:ext cx="3342433" cy="1588"/>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51" name="Straight Arrow Connector 50"/>
            <p:cNvCxnSpPr/>
            <p:nvPr/>
          </p:nvCxnSpPr>
          <p:spPr>
            <a:xfrm flipH="1" flipV="1">
              <a:off x="2152370" y="6158841"/>
              <a:ext cx="672216" cy="1588"/>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52" name="TextBox 51"/>
            <p:cNvSpPr txBox="1"/>
            <p:nvPr/>
          </p:nvSpPr>
          <p:spPr>
            <a:xfrm>
              <a:off x="1006290" y="5929531"/>
              <a:ext cx="2398294" cy="369332"/>
            </a:xfrm>
            <a:prstGeom prst="rect">
              <a:avLst/>
            </a:prstGeom>
            <a:noFill/>
          </p:spPr>
          <p:txBody>
            <a:bodyPr wrap="square" rtlCol="0">
              <a:spAutoFit/>
            </a:bodyPr>
            <a:lstStyle/>
            <a:p>
              <a:r>
                <a:rPr lang="en-US" dirty="0" smtClean="0"/>
                <a:t>Blood flow</a:t>
              </a:r>
              <a:endParaRPr lang="en-US" dirty="0"/>
            </a:p>
          </p:txBody>
        </p:sp>
        <p:cxnSp>
          <p:nvCxnSpPr>
            <p:cNvPr id="54" name="Straight Arrow Connector 53"/>
            <p:cNvCxnSpPr/>
            <p:nvPr/>
          </p:nvCxnSpPr>
          <p:spPr>
            <a:xfrm rot="5400000" flipH="1" flipV="1">
              <a:off x="2028770" y="5759394"/>
              <a:ext cx="338248" cy="1588"/>
            </a:xfrm>
            <a:prstGeom prst="straightConnector1">
              <a:avLst/>
            </a:prstGeom>
            <a:ln w="3175" cap="flat" cmpd="sng" algn="ctr">
              <a:solidFill>
                <a:srgbClr val="FF00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57" name="Straight Arrow Connector 56"/>
            <p:cNvCxnSpPr/>
            <p:nvPr/>
          </p:nvCxnSpPr>
          <p:spPr>
            <a:xfrm rot="5400000" flipH="1" flipV="1">
              <a:off x="1868152" y="5759613"/>
              <a:ext cx="338248" cy="1588"/>
            </a:xfrm>
            <a:prstGeom prst="straightConnector1">
              <a:avLst/>
            </a:prstGeom>
            <a:ln w="3175" cap="flat" cmpd="sng" algn="ctr">
              <a:solidFill>
                <a:srgbClr val="FF00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58" name="Straight Arrow Connector 57"/>
            <p:cNvCxnSpPr/>
            <p:nvPr/>
          </p:nvCxnSpPr>
          <p:spPr>
            <a:xfrm rot="5400000" flipH="1" flipV="1">
              <a:off x="2232790" y="5772313"/>
              <a:ext cx="338248" cy="1588"/>
            </a:xfrm>
            <a:prstGeom prst="straightConnector1">
              <a:avLst/>
            </a:prstGeom>
            <a:ln w="3175" cap="flat" cmpd="sng" algn="ctr">
              <a:solidFill>
                <a:srgbClr val="FF00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59" name="Straight Arrow Connector 58"/>
            <p:cNvCxnSpPr/>
            <p:nvPr/>
          </p:nvCxnSpPr>
          <p:spPr>
            <a:xfrm rot="5400000" flipH="1" flipV="1">
              <a:off x="1685870" y="5755589"/>
              <a:ext cx="338248" cy="1588"/>
            </a:xfrm>
            <a:prstGeom prst="straightConnector1">
              <a:avLst/>
            </a:prstGeom>
            <a:ln w="3175" cap="flat" cmpd="sng" algn="ctr">
              <a:solidFill>
                <a:srgbClr val="FF00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60" name="Straight Arrow Connector 59"/>
            <p:cNvCxnSpPr/>
            <p:nvPr/>
          </p:nvCxnSpPr>
          <p:spPr>
            <a:xfrm rot="5400000" flipH="1" flipV="1">
              <a:off x="1490888" y="5764265"/>
              <a:ext cx="338248" cy="1588"/>
            </a:xfrm>
            <a:prstGeom prst="straightConnector1">
              <a:avLst/>
            </a:prstGeom>
            <a:ln w="3175" cap="flat" cmpd="sng" algn="ctr">
              <a:solidFill>
                <a:srgbClr val="FF00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61" name="Straight Arrow Connector 60"/>
            <p:cNvCxnSpPr/>
            <p:nvPr/>
          </p:nvCxnSpPr>
          <p:spPr>
            <a:xfrm rot="5400000" flipH="1" flipV="1">
              <a:off x="1295906" y="5760241"/>
              <a:ext cx="338248" cy="1588"/>
            </a:xfrm>
            <a:prstGeom prst="straightConnector1">
              <a:avLst/>
            </a:prstGeom>
            <a:ln w="3175" cap="flat" cmpd="sng" algn="ctr">
              <a:solidFill>
                <a:srgbClr val="FF00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62" name="Straight Arrow Connector 61"/>
            <p:cNvCxnSpPr/>
            <p:nvPr/>
          </p:nvCxnSpPr>
          <p:spPr>
            <a:xfrm rot="5400000" flipH="1" flipV="1">
              <a:off x="986624" y="5743517"/>
              <a:ext cx="338248" cy="1588"/>
            </a:xfrm>
            <a:prstGeom prst="straightConnector1">
              <a:avLst/>
            </a:prstGeom>
            <a:ln w="3175" cap="flat" cmpd="sng" algn="ctr">
              <a:solidFill>
                <a:srgbClr val="FF00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63" name="Straight Arrow Connector 62"/>
            <p:cNvCxnSpPr/>
            <p:nvPr/>
          </p:nvCxnSpPr>
          <p:spPr>
            <a:xfrm rot="5400000" flipH="1" flipV="1">
              <a:off x="817042" y="5739493"/>
              <a:ext cx="338248" cy="1588"/>
            </a:xfrm>
            <a:prstGeom prst="straightConnector1">
              <a:avLst/>
            </a:prstGeom>
            <a:ln w="3175" cap="flat" cmpd="sng" algn="ctr">
              <a:solidFill>
                <a:srgbClr val="FF00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64" name="Straight Arrow Connector 63"/>
            <p:cNvCxnSpPr/>
            <p:nvPr/>
          </p:nvCxnSpPr>
          <p:spPr>
            <a:xfrm rot="5400000" flipH="1" flipV="1">
              <a:off x="622060" y="5735469"/>
              <a:ext cx="338248" cy="1588"/>
            </a:xfrm>
            <a:prstGeom prst="straightConnector1">
              <a:avLst/>
            </a:prstGeom>
            <a:ln w="3175" cap="flat" cmpd="sng" algn="ctr">
              <a:solidFill>
                <a:srgbClr val="FF00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65" name="Straight Arrow Connector 64"/>
            <p:cNvCxnSpPr/>
            <p:nvPr/>
          </p:nvCxnSpPr>
          <p:spPr>
            <a:xfrm rot="5400000" flipH="1" flipV="1">
              <a:off x="439778" y="5744145"/>
              <a:ext cx="338248" cy="1588"/>
            </a:xfrm>
            <a:prstGeom prst="straightConnector1">
              <a:avLst/>
            </a:prstGeom>
            <a:ln w="3175" cap="flat" cmpd="sng" algn="ctr">
              <a:solidFill>
                <a:srgbClr val="FF00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66" name="Straight Arrow Connector 65"/>
            <p:cNvCxnSpPr/>
            <p:nvPr/>
          </p:nvCxnSpPr>
          <p:spPr>
            <a:xfrm rot="5400000" flipH="1" flipV="1">
              <a:off x="1154618" y="5759613"/>
              <a:ext cx="338248" cy="1588"/>
            </a:xfrm>
            <a:prstGeom prst="straightConnector1">
              <a:avLst/>
            </a:prstGeom>
            <a:ln w="3175" cap="flat" cmpd="sng" algn="ctr">
              <a:solidFill>
                <a:srgbClr val="FF00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grpSp>
      <p:pic>
        <p:nvPicPr>
          <p:cNvPr id="25603" name="Picture 3"/>
          <p:cNvPicPr>
            <a:picLocks noChangeAspect="1" noChangeArrowheads="1"/>
          </p:cNvPicPr>
          <p:nvPr/>
        </p:nvPicPr>
        <p:blipFill>
          <a:blip r:embed="rId5"/>
          <a:srcRect r="7566"/>
          <a:stretch>
            <a:fillRect/>
          </a:stretch>
        </p:blipFill>
        <p:spPr bwMode="auto">
          <a:xfrm>
            <a:off x="447347" y="4374128"/>
            <a:ext cx="2995337" cy="855418"/>
          </a:xfrm>
          <a:prstGeom prst="rect">
            <a:avLst/>
          </a:prstGeom>
          <a:noFill/>
          <a:ln w="9525">
            <a:solidFill>
              <a:srgbClr val="000000"/>
            </a:solidFill>
            <a:miter lim="800000"/>
            <a:headEnd/>
            <a:tailEnd/>
          </a:ln>
          <a:effectLst/>
        </p:spPr>
      </p:pic>
      <p:sp>
        <p:nvSpPr>
          <p:cNvPr id="67" name="TextBox 66"/>
          <p:cNvSpPr txBox="1"/>
          <p:nvPr/>
        </p:nvSpPr>
        <p:spPr>
          <a:xfrm>
            <a:off x="457200" y="5141118"/>
            <a:ext cx="2985484" cy="369332"/>
          </a:xfrm>
          <a:prstGeom prst="rect">
            <a:avLst/>
          </a:prstGeom>
          <a:noFill/>
        </p:spPr>
        <p:txBody>
          <a:bodyPr wrap="square" rtlCol="0">
            <a:spAutoFit/>
          </a:bodyPr>
          <a:lstStyle/>
          <a:p>
            <a:r>
              <a:rPr lang="en-US" dirty="0" err="1" smtClean="0">
                <a:latin typeface="Arial"/>
                <a:cs typeface="Arial"/>
              </a:rPr>
              <a:t>Navier</a:t>
            </a:r>
            <a:r>
              <a:rPr lang="en-US" dirty="0" smtClean="0">
                <a:latin typeface="Arial"/>
                <a:cs typeface="Arial"/>
              </a:rPr>
              <a:t>-Stokes equations</a:t>
            </a:r>
            <a:endParaRPr lang="en-US" dirty="0">
              <a:latin typeface="Arial"/>
              <a:cs typeface="Arial"/>
            </a:endParaRPr>
          </a:p>
        </p:txBody>
      </p:sp>
      <p:pic>
        <p:nvPicPr>
          <p:cNvPr id="25604" name="Picture 4"/>
          <p:cNvPicPr>
            <a:picLocks noChangeAspect="1" noChangeArrowheads="1"/>
          </p:cNvPicPr>
          <p:nvPr/>
        </p:nvPicPr>
        <p:blipFill>
          <a:blip r:embed="rId6"/>
          <a:srcRect r="36935"/>
          <a:stretch>
            <a:fillRect/>
          </a:stretch>
        </p:blipFill>
        <p:spPr bwMode="auto">
          <a:xfrm>
            <a:off x="4754471" y="4436293"/>
            <a:ext cx="3033434" cy="927230"/>
          </a:xfrm>
          <a:prstGeom prst="rect">
            <a:avLst/>
          </a:prstGeom>
          <a:noFill/>
          <a:ln w="9525">
            <a:noFill/>
            <a:miter lim="800000"/>
            <a:headEnd/>
            <a:tailEnd/>
          </a:ln>
          <a:effectLst/>
        </p:spPr>
      </p:pic>
      <p:pic>
        <p:nvPicPr>
          <p:cNvPr id="25605" name="Picture 5"/>
          <p:cNvPicPr>
            <a:picLocks noChangeAspect="1" noChangeArrowheads="1"/>
          </p:cNvPicPr>
          <p:nvPr/>
        </p:nvPicPr>
        <p:blipFill>
          <a:blip r:embed="rId7"/>
          <a:srcRect t="18937"/>
          <a:stretch>
            <a:fillRect/>
          </a:stretch>
        </p:blipFill>
        <p:spPr bwMode="auto">
          <a:xfrm>
            <a:off x="4838608" y="5363523"/>
            <a:ext cx="1476314" cy="364569"/>
          </a:xfrm>
          <a:prstGeom prst="rect">
            <a:avLst/>
          </a:prstGeom>
          <a:noFill/>
          <a:ln w="9525">
            <a:noFill/>
            <a:miter lim="800000"/>
            <a:headEnd/>
            <a:tailEnd/>
          </a:ln>
          <a:effectLst/>
        </p:spPr>
      </p:pic>
      <p:sp>
        <p:nvSpPr>
          <p:cNvPr id="72" name="TextBox 71"/>
          <p:cNvSpPr txBox="1"/>
          <p:nvPr/>
        </p:nvSpPr>
        <p:spPr>
          <a:xfrm>
            <a:off x="5391009" y="5689992"/>
            <a:ext cx="1757017" cy="369332"/>
          </a:xfrm>
          <a:prstGeom prst="rect">
            <a:avLst/>
          </a:prstGeom>
          <a:noFill/>
        </p:spPr>
        <p:txBody>
          <a:bodyPr wrap="square" rtlCol="0">
            <a:spAutoFit/>
          </a:bodyPr>
          <a:lstStyle/>
          <a:p>
            <a:r>
              <a:rPr lang="en-US" dirty="0" err="1" smtClean="0">
                <a:solidFill>
                  <a:srgbClr val="008000"/>
                </a:solidFill>
                <a:latin typeface="Arial"/>
                <a:cs typeface="Arial"/>
              </a:rPr>
              <a:t>Biot</a:t>
            </a:r>
            <a:r>
              <a:rPr lang="en-US" dirty="0">
                <a:solidFill>
                  <a:srgbClr val="008000"/>
                </a:solidFill>
                <a:latin typeface="Arial"/>
                <a:cs typeface="Arial"/>
              </a:rPr>
              <a:t> </a:t>
            </a:r>
            <a:r>
              <a:rPr lang="en-US" dirty="0" smtClean="0">
                <a:solidFill>
                  <a:srgbClr val="008000"/>
                </a:solidFill>
                <a:latin typeface="Arial"/>
                <a:cs typeface="Arial"/>
              </a:rPr>
              <a:t>equations</a:t>
            </a:r>
            <a:endParaRPr lang="en-US" dirty="0">
              <a:solidFill>
                <a:srgbClr val="008000"/>
              </a:solidFill>
              <a:latin typeface="Arial"/>
              <a:cs typeface="Arial"/>
            </a:endParaRPr>
          </a:p>
        </p:txBody>
      </p:sp>
      <p:sp>
        <p:nvSpPr>
          <p:cNvPr id="73" name="TextBox 72"/>
          <p:cNvSpPr txBox="1"/>
          <p:nvPr/>
        </p:nvSpPr>
        <p:spPr>
          <a:xfrm>
            <a:off x="6694896" y="5340208"/>
            <a:ext cx="864339" cy="276999"/>
          </a:xfrm>
          <a:prstGeom prst="rect">
            <a:avLst/>
          </a:prstGeom>
          <a:noFill/>
        </p:spPr>
        <p:txBody>
          <a:bodyPr wrap="none" rtlCol="0">
            <a:spAutoFit/>
          </a:bodyPr>
          <a:lstStyle/>
          <a:p>
            <a:r>
              <a:rPr lang="en-US" sz="1200" dirty="0" smtClean="0">
                <a:latin typeface="Arial"/>
                <a:cs typeface="Arial"/>
              </a:rPr>
              <a:t>Darcy law</a:t>
            </a:r>
            <a:endParaRPr lang="en-US" sz="1200" dirty="0">
              <a:latin typeface="Arial"/>
              <a:cs typeface="Arial"/>
            </a:endParaRPr>
          </a:p>
        </p:txBody>
      </p:sp>
      <p:sp>
        <p:nvSpPr>
          <p:cNvPr id="74" name="Rectangle 73"/>
          <p:cNvSpPr/>
          <p:nvPr/>
        </p:nvSpPr>
        <p:spPr>
          <a:xfrm>
            <a:off x="4792567" y="4436293"/>
            <a:ext cx="2995337" cy="1254017"/>
          </a:xfrm>
          <a:prstGeom prst="rect">
            <a:avLst/>
          </a:prstGeom>
          <a:noFill/>
          <a:ln>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TextBox 36"/>
          <p:cNvSpPr txBox="1"/>
          <p:nvPr/>
        </p:nvSpPr>
        <p:spPr>
          <a:xfrm>
            <a:off x="7294561" y="2916039"/>
            <a:ext cx="1431282" cy="461665"/>
          </a:xfrm>
          <a:prstGeom prst="rect">
            <a:avLst/>
          </a:prstGeom>
          <a:noFill/>
        </p:spPr>
        <p:txBody>
          <a:bodyPr wrap="square" rtlCol="0">
            <a:spAutoFit/>
          </a:bodyPr>
          <a:lstStyle/>
          <a:p>
            <a:r>
              <a:rPr lang="en-US" sz="1200" dirty="0" err="1" smtClean="0"/>
              <a:t>Poroelastic</a:t>
            </a:r>
            <a:r>
              <a:rPr lang="en-US" sz="1200" dirty="0" smtClean="0"/>
              <a:t> </a:t>
            </a:r>
          </a:p>
          <a:p>
            <a:r>
              <a:rPr lang="en-US" sz="1200" dirty="0" smtClean="0"/>
              <a:t>membrane</a:t>
            </a:r>
            <a:endParaRPr lang="en-US" sz="1200" dirty="0"/>
          </a:p>
        </p:txBody>
      </p:sp>
      <p:sp>
        <p:nvSpPr>
          <p:cNvPr id="79" name="Rectangle 78"/>
          <p:cNvSpPr/>
          <p:nvPr/>
        </p:nvSpPr>
        <p:spPr>
          <a:xfrm>
            <a:off x="1981200" y="2482479"/>
            <a:ext cx="927100" cy="1467221"/>
          </a:xfrm>
          <a:prstGeom prst="rect">
            <a:avLst/>
          </a:prstGeom>
          <a:noFill/>
          <a:ln w="57150" cap="flat" cmpd="sng" algn="ctr">
            <a:solidFill>
              <a:srgbClr val="FF00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2" name="Rectangle 81"/>
          <p:cNvSpPr/>
          <p:nvPr/>
        </p:nvSpPr>
        <p:spPr>
          <a:xfrm>
            <a:off x="4427914" y="2209656"/>
            <a:ext cx="3721988" cy="2128219"/>
          </a:xfrm>
          <a:prstGeom prst="rect">
            <a:avLst/>
          </a:prstGeom>
          <a:noFill/>
          <a:ln w="57150" cap="flat" cmpd="sng" algn="ctr">
            <a:solidFill>
              <a:srgbClr val="FF00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4" name="Straight Connector 83"/>
          <p:cNvCxnSpPr/>
          <p:nvPr/>
        </p:nvCxnSpPr>
        <p:spPr>
          <a:xfrm flipV="1">
            <a:off x="2908300" y="2209656"/>
            <a:ext cx="1519614" cy="272823"/>
          </a:xfrm>
          <a:prstGeom prst="line">
            <a:avLst/>
          </a:prstGeom>
          <a:ln w="25400" cap="flat" cmpd="sng" algn="ctr">
            <a:solidFill>
              <a:schemeClr val="accent1"/>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85" name="Straight Connector 84"/>
          <p:cNvCxnSpPr/>
          <p:nvPr/>
        </p:nvCxnSpPr>
        <p:spPr>
          <a:xfrm>
            <a:off x="2895600" y="3945425"/>
            <a:ext cx="1532314" cy="392450"/>
          </a:xfrm>
          <a:prstGeom prst="line">
            <a:avLst/>
          </a:prstGeom>
          <a:ln w="25400" cap="flat" cmpd="sng" algn="ctr">
            <a:solidFill>
              <a:schemeClr val="accent1"/>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93" name="Straight Arrow Connector 92"/>
          <p:cNvCxnSpPr>
            <a:stCxn id="25603" idx="3"/>
            <a:endCxn id="45" idx="1"/>
          </p:cNvCxnSpPr>
          <p:nvPr/>
        </p:nvCxnSpPr>
        <p:spPr>
          <a:xfrm flipV="1">
            <a:off x="3442684" y="3741222"/>
            <a:ext cx="1188334" cy="1060615"/>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69" name="Straight Arrow Connector 68"/>
          <p:cNvCxnSpPr>
            <a:stCxn id="25603" idx="3"/>
            <a:endCxn id="36" idx="1"/>
          </p:cNvCxnSpPr>
          <p:nvPr/>
        </p:nvCxnSpPr>
        <p:spPr>
          <a:xfrm flipV="1">
            <a:off x="3442684" y="2675081"/>
            <a:ext cx="1233064" cy="2126756"/>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98" name="Straight Connector 97"/>
          <p:cNvCxnSpPr/>
          <p:nvPr/>
        </p:nvCxnSpPr>
        <p:spPr>
          <a:xfrm rot="10800000">
            <a:off x="4643719" y="3281502"/>
            <a:ext cx="123452" cy="1618406"/>
          </a:xfrm>
          <a:prstGeom prst="line">
            <a:avLst/>
          </a:prstGeom>
          <a:ln>
            <a:solidFill>
              <a:srgbClr val="77933C"/>
            </a:solidFill>
          </a:ln>
        </p:spPr>
        <p:style>
          <a:lnRef idx="2">
            <a:schemeClr val="accent1"/>
          </a:lnRef>
          <a:fillRef idx="0">
            <a:schemeClr val="accent1"/>
          </a:fillRef>
          <a:effectRef idx="1">
            <a:schemeClr val="accent1"/>
          </a:effectRef>
          <a:fontRef idx="minor">
            <a:schemeClr val="tx1"/>
          </a:fontRef>
        </p:style>
      </p:cxnSp>
      <p:cxnSp>
        <p:nvCxnSpPr>
          <p:cNvPr id="102" name="Straight Arrow Connector 101"/>
          <p:cNvCxnSpPr/>
          <p:nvPr/>
        </p:nvCxnSpPr>
        <p:spPr>
          <a:xfrm rot="16200000" flipH="1">
            <a:off x="4889151" y="3031538"/>
            <a:ext cx="1588" cy="499926"/>
          </a:xfrm>
          <a:prstGeom prst="straightConnector1">
            <a:avLst/>
          </a:prstGeom>
          <a:ln>
            <a:solidFill>
              <a:srgbClr val="77933C"/>
            </a:solidFill>
            <a:tailEnd type="arrow"/>
          </a:ln>
        </p:spPr>
        <p:style>
          <a:lnRef idx="2">
            <a:schemeClr val="accent1"/>
          </a:lnRef>
          <a:fillRef idx="0">
            <a:schemeClr val="accent1"/>
          </a:fillRef>
          <a:effectRef idx="1">
            <a:schemeClr val="accent1"/>
          </a:effectRef>
          <a:fontRef idx="minor">
            <a:schemeClr val="tx1"/>
          </a:fontRef>
        </p:style>
      </p:cxnSp>
      <p:pic>
        <p:nvPicPr>
          <p:cNvPr id="25606" name="Picture 6"/>
          <p:cNvPicPr>
            <a:picLocks noChangeAspect="1" noChangeArrowheads="1"/>
          </p:cNvPicPr>
          <p:nvPr/>
        </p:nvPicPr>
        <p:blipFill>
          <a:blip r:embed="rId8"/>
          <a:srcRect/>
          <a:stretch>
            <a:fillRect/>
          </a:stretch>
        </p:blipFill>
        <p:spPr bwMode="auto">
          <a:xfrm>
            <a:off x="330200" y="5601092"/>
            <a:ext cx="3642566" cy="687943"/>
          </a:xfrm>
          <a:prstGeom prst="rect">
            <a:avLst/>
          </a:prstGeom>
          <a:noFill/>
          <a:ln w="9525">
            <a:noFill/>
            <a:miter lim="800000"/>
            <a:headEnd/>
            <a:tailEnd/>
          </a:ln>
          <a:effectLst/>
        </p:spPr>
      </p:pic>
      <p:pic>
        <p:nvPicPr>
          <p:cNvPr id="25607" name="Picture 7"/>
          <p:cNvPicPr>
            <a:picLocks noChangeAspect="1" noChangeArrowheads="1"/>
          </p:cNvPicPr>
          <p:nvPr/>
        </p:nvPicPr>
        <p:blipFill>
          <a:blip r:embed="rId9"/>
          <a:srcRect/>
          <a:stretch>
            <a:fillRect/>
          </a:stretch>
        </p:blipFill>
        <p:spPr bwMode="auto">
          <a:xfrm>
            <a:off x="1409700" y="6289035"/>
            <a:ext cx="1092200" cy="345397"/>
          </a:xfrm>
          <a:prstGeom prst="rect">
            <a:avLst/>
          </a:prstGeom>
          <a:noFill/>
          <a:ln w="9525">
            <a:noFill/>
            <a:miter lim="800000"/>
            <a:headEnd/>
            <a:tailEnd/>
          </a:ln>
          <a:effectLst/>
        </p:spPr>
      </p:pic>
      <p:sp>
        <p:nvSpPr>
          <p:cNvPr id="106" name="TextBox 105"/>
          <p:cNvSpPr txBox="1"/>
          <p:nvPr/>
        </p:nvSpPr>
        <p:spPr>
          <a:xfrm>
            <a:off x="2476500" y="6319333"/>
            <a:ext cx="864339" cy="276999"/>
          </a:xfrm>
          <a:prstGeom prst="rect">
            <a:avLst/>
          </a:prstGeom>
          <a:noFill/>
        </p:spPr>
        <p:txBody>
          <a:bodyPr wrap="none" rtlCol="0">
            <a:spAutoFit/>
          </a:bodyPr>
          <a:lstStyle/>
          <a:p>
            <a:r>
              <a:rPr lang="en-US" sz="1200" dirty="0" smtClean="0">
                <a:latin typeface="Arial"/>
                <a:cs typeface="Arial"/>
              </a:rPr>
              <a:t>Darcy law</a:t>
            </a:r>
            <a:endParaRPr lang="en-US" sz="1200" dirty="0">
              <a:latin typeface="Arial"/>
              <a:cs typeface="Arial"/>
            </a:endParaRPr>
          </a:p>
        </p:txBody>
      </p:sp>
      <p:sp>
        <p:nvSpPr>
          <p:cNvPr id="107" name="TextBox 106"/>
          <p:cNvSpPr txBox="1"/>
          <p:nvPr/>
        </p:nvSpPr>
        <p:spPr>
          <a:xfrm>
            <a:off x="449620" y="6482834"/>
            <a:ext cx="3119080" cy="369332"/>
          </a:xfrm>
          <a:prstGeom prst="rect">
            <a:avLst/>
          </a:prstGeom>
          <a:noFill/>
        </p:spPr>
        <p:txBody>
          <a:bodyPr wrap="square" rtlCol="0">
            <a:spAutoFit/>
          </a:bodyPr>
          <a:lstStyle/>
          <a:p>
            <a:r>
              <a:rPr lang="en-US" dirty="0" err="1" smtClean="0">
                <a:solidFill>
                  <a:srgbClr val="0000FF"/>
                </a:solidFill>
                <a:latin typeface="Arial"/>
                <a:cs typeface="Arial"/>
              </a:rPr>
              <a:t>Poroelastic</a:t>
            </a:r>
            <a:r>
              <a:rPr lang="en-US" dirty="0" smtClean="0">
                <a:solidFill>
                  <a:srgbClr val="0000FF"/>
                </a:solidFill>
                <a:latin typeface="Arial"/>
                <a:cs typeface="Arial"/>
              </a:rPr>
              <a:t> plate equations</a:t>
            </a:r>
            <a:endParaRPr lang="en-US" dirty="0">
              <a:solidFill>
                <a:srgbClr val="0000FF"/>
              </a:solidFill>
              <a:latin typeface="Arial"/>
              <a:cs typeface="Arial"/>
            </a:endParaRPr>
          </a:p>
        </p:txBody>
      </p:sp>
      <p:sp>
        <p:nvSpPr>
          <p:cNvPr id="109" name="Rectangle 108"/>
          <p:cNvSpPr/>
          <p:nvPr/>
        </p:nvSpPr>
        <p:spPr>
          <a:xfrm>
            <a:off x="330200" y="5588392"/>
            <a:ext cx="3642566" cy="983342"/>
          </a:xfrm>
          <a:prstGeom prst="rect">
            <a:avLst/>
          </a:prstGeom>
          <a:no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12" name="Straight Connector 111"/>
          <p:cNvCxnSpPr>
            <a:stCxn id="109" idx="3"/>
          </p:cNvCxnSpPr>
          <p:nvPr/>
        </p:nvCxnSpPr>
        <p:spPr>
          <a:xfrm flipV="1">
            <a:off x="3972766" y="6059324"/>
            <a:ext cx="4714034" cy="20739"/>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14" name="Straight Connector 113"/>
          <p:cNvCxnSpPr/>
          <p:nvPr/>
        </p:nvCxnSpPr>
        <p:spPr>
          <a:xfrm rot="5400000" flipH="1" flipV="1">
            <a:off x="7244409" y="4618521"/>
            <a:ext cx="2883194" cy="1588"/>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16" name="Straight Arrow Connector 115"/>
          <p:cNvCxnSpPr/>
          <p:nvPr/>
        </p:nvCxnSpPr>
        <p:spPr>
          <a:xfrm flipH="1">
            <a:off x="7294561" y="3146872"/>
            <a:ext cx="1431282" cy="339501"/>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cxnSp>
        <p:nvCxnSpPr>
          <p:cNvPr id="119" name="Straight Arrow Connector 118"/>
          <p:cNvCxnSpPr/>
          <p:nvPr/>
        </p:nvCxnSpPr>
        <p:spPr>
          <a:xfrm flipH="1" flipV="1">
            <a:off x="7233634" y="2916039"/>
            <a:ext cx="1492209" cy="230833"/>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sp>
        <p:nvSpPr>
          <p:cNvPr id="70" name="Slide Number Placeholder 69"/>
          <p:cNvSpPr>
            <a:spLocks noGrp="1"/>
          </p:cNvSpPr>
          <p:nvPr>
            <p:ph type="sldNum" sz="quarter" idx="12"/>
          </p:nvPr>
        </p:nvSpPr>
        <p:spPr/>
        <p:txBody>
          <a:bodyPr/>
          <a:lstStyle/>
          <a:p>
            <a:fld id="{43A34F46-2425-D849-9E95-E58236C19EE0}" type="slidenum">
              <a:rPr lang="en-US" smtClean="0"/>
              <a:pPr/>
              <a:t>11</a:t>
            </a:fld>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560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9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73"/>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02"/>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9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74"/>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5604"/>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560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06"/>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07"/>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16"/>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25606"/>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114"/>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112"/>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119"/>
                                        </p:tgtEl>
                                        <p:attrNameLst>
                                          <p:attrName>style.visibility</p:attrName>
                                        </p:attrNameLst>
                                      </p:cBhvr>
                                      <p:to>
                                        <p:strVal val="visible"/>
                                      </p:to>
                                    </p:set>
                                  </p:childTnLst>
                                </p:cTn>
                              </p:par>
                              <p:par>
                                <p:cTn id="63" presetID="1" presetClass="entr" presetSubtype="0" fill="hold" grpId="1" nodeType="withEffect">
                                  <p:stCondLst>
                                    <p:cond delay="0"/>
                                  </p:stCondLst>
                                  <p:childTnLst>
                                    <p:set>
                                      <p:cBhvr>
                                        <p:cTn id="64" dur="1" fill="hold">
                                          <p:stCondLst>
                                            <p:cond delay="0"/>
                                          </p:stCondLst>
                                        </p:cTn>
                                        <p:tgtEl>
                                          <p:spTgt spid="107"/>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25607"/>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1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p:bldP spid="72" grpId="0"/>
      <p:bldP spid="73" grpId="0"/>
      <p:bldP spid="74" grpId="0" animBg="1"/>
      <p:bldP spid="37" grpId="0"/>
      <p:bldP spid="79" grpId="0" animBg="1"/>
      <p:bldP spid="82" grpId="0" animBg="1"/>
      <p:bldP spid="106" grpId="0"/>
      <p:bldP spid="107" grpId="0"/>
      <p:bldP spid="107" grpId="1"/>
      <p:bldP spid="109" grpId="0" animBg="1"/>
    </p:bld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cxnSp>
        <p:nvCxnSpPr>
          <p:cNvPr id="88" name="Straight Arrow Connector 87"/>
          <p:cNvCxnSpPr/>
          <p:nvPr/>
        </p:nvCxnSpPr>
        <p:spPr>
          <a:xfrm rot="10800000" flipV="1">
            <a:off x="3172387" y="3319707"/>
            <a:ext cx="266700" cy="204872"/>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normAutofit fontScale="90000"/>
          </a:bodyPr>
          <a:lstStyle/>
          <a:p>
            <a:r>
              <a:rPr lang="en-US" sz="3600" dirty="0" smtClean="0">
                <a:solidFill>
                  <a:srgbClr val="FF0000"/>
                </a:solidFill>
                <a:latin typeface="Arial"/>
                <a:cs typeface="Arial"/>
              </a:rPr>
              <a:t>MATHEMATICAL MODELING</a:t>
            </a:r>
            <a:br>
              <a:rPr lang="en-US" sz="3600" dirty="0" smtClean="0">
                <a:solidFill>
                  <a:srgbClr val="FF0000"/>
                </a:solidFill>
                <a:latin typeface="Arial"/>
                <a:cs typeface="Arial"/>
              </a:rPr>
            </a:br>
            <a:r>
              <a:rPr lang="en-US" sz="3600" dirty="0" smtClean="0">
                <a:solidFill>
                  <a:srgbClr val="FF0000"/>
                </a:solidFill>
                <a:latin typeface="Arial"/>
                <a:cs typeface="Arial"/>
              </a:rPr>
              <a:t>(FLUID-STRUCTURE INTERACTION)</a:t>
            </a:r>
            <a:endParaRPr lang="en-US" sz="3600" dirty="0">
              <a:solidFill>
                <a:srgbClr val="FF0000"/>
              </a:solidFill>
              <a:latin typeface="Arial"/>
              <a:cs typeface="Arial"/>
            </a:endParaRPr>
          </a:p>
        </p:txBody>
      </p:sp>
      <p:sp>
        <p:nvSpPr>
          <p:cNvPr id="4" name="TextBox 3"/>
          <p:cNvSpPr txBox="1"/>
          <p:nvPr/>
        </p:nvSpPr>
        <p:spPr>
          <a:xfrm>
            <a:off x="10002348" y="4911014"/>
            <a:ext cx="184666" cy="369332"/>
          </a:xfrm>
          <a:prstGeom prst="rect">
            <a:avLst/>
          </a:prstGeom>
          <a:noFill/>
          <a:ln>
            <a:noFill/>
          </a:ln>
        </p:spPr>
        <p:txBody>
          <a:bodyPr wrap="none" rtlCol="0">
            <a:spAutoFit/>
          </a:bodyPr>
          <a:lstStyle/>
          <a:p>
            <a:endParaRPr lang="en-US" dirty="0"/>
          </a:p>
        </p:txBody>
      </p:sp>
      <p:sp>
        <p:nvSpPr>
          <p:cNvPr id="5" name="TextBox 4"/>
          <p:cNvSpPr txBox="1"/>
          <p:nvPr/>
        </p:nvSpPr>
        <p:spPr>
          <a:xfrm>
            <a:off x="-1269961" y="4337875"/>
            <a:ext cx="184666" cy="369332"/>
          </a:xfrm>
          <a:prstGeom prst="rect">
            <a:avLst/>
          </a:prstGeom>
          <a:noFill/>
        </p:spPr>
        <p:txBody>
          <a:bodyPr wrap="none" rtlCol="0">
            <a:spAutoFit/>
          </a:bodyPr>
          <a:lstStyle/>
          <a:p>
            <a:endParaRPr lang="en-US" dirty="0"/>
          </a:p>
        </p:txBody>
      </p:sp>
      <p:grpSp>
        <p:nvGrpSpPr>
          <p:cNvPr id="3" name="Group 76"/>
          <p:cNvGrpSpPr/>
          <p:nvPr/>
        </p:nvGrpSpPr>
        <p:grpSpPr>
          <a:xfrm>
            <a:off x="2922557" y="1417638"/>
            <a:ext cx="3030134" cy="702758"/>
            <a:chOff x="202296" y="3906281"/>
            <a:chExt cx="8896656" cy="702758"/>
          </a:xfrm>
        </p:grpSpPr>
        <p:sp>
          <p:nvSpPr>
            <p:cNvPr id="15" name="TextBox 14"/>
            <p:cNvSpPr txBox="1"/>
            <p:nvPr/>
          </p:nvSpPr>
          <p:spPr>
            <a:xfrm>
              <a:off x="306996" y="4051607"/>
              <a:ext cx="8791956" cy="369332"/>
            </a:xfrm>
            <a:prstGeom prst="rect">
              <a:avLst/>
            </a:prstGeom>
            <a:noFill/>
          </p:spPr>
          <p:txBody>
            <a:bodyPr wrap="square" rtlCol="0">
              <a:spAutoFit/>
            </a:bodyPr>
            <a:lstStyle/>
            <a:p>
              <a:r>
                <a:rPr lang="en-US" dirty="0" smtClean="0">
                  <a:solidFill>
                    <a:srgbClr val="FF0000"/>
                  </a:solidFill>
                  <a:latin typeface="Arial"/>
                  <a:cs typeface="Arial"/>
                </a:rPr>
                <a:t>COUPLING CONDITIONS</a:t>
              </a:r>
              <a:endParaRPr lang="en-US" dirty="0" smtClean="0">
                <a:latin typeface="Arial"/>
                <a:cs typeface="Arial"/>
              </a:endParaRPr>
            </a:p>
          </p:txBody>
        </p:sp>
        <p:sp>
          <p:nvSpPr>
            <p:cNvPr id="18" name="Rectangle 17"/>
            <p:cNvSpPr/>
            <p:nvPr/>
          </p:nvSpPr>
          <p:spPr>
            <a:xfrm>
              <a:off x="202296" y="3906281"/>
              <a:ext cx="8822080" cy="702758"/>
            </a:xfrm>
            <a:prstGeom prst="rect">
              <a:avLst/>
            </a:prstGeom>
            <a:noFill/>
            <a:ln>
              <a:solidFill>
                <a:schemeClr val="tx1"/>
              </a:solidFill>
            </a:ln>
            <a:effectLst>
              <a:outerShdw blurRad="40000" dist="61087" dir="36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5" name="Rectangle 34"/>
          <p:cNvSpPr/>
          <p:nvPr/>
        </p:nvSpPr>
        <p:spPr>
          <a:xfrm>
            <a:off x="1026971" y="2954245"/>
            <a:ext cx="2119312" cy="570335"/>
          </a:xfrm>
          <a:prstGeom prst="rect">
            <a:avLst/>
          </a:prstGeom>
          <a:blipFill rotWithShape="1">
            <a:blip r:embed="rId3">
              <a:alphaModFix amt="34000"/>
            </a:blip>
            <a:tile tx="0" ty="0" sx="100000" sy="100000" flip="none" algn="tl"/>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TextBox 33"/>
          <p:cNvSpPr txBox="1"/>
          <p:nvPr/>
        </p:nvSpPr>
        <p:spPr>
          <a:xfrm>
            <a:off x="1099175" y="2907047"/>
            <a:ext cx="2009008" cy="646331"/>
          </a:xfrm>
          <a:prstGeom prst="rect">
            <a:avLst/>
          </a:prstGeom>
          <a:noFill/>
        </p:spPr>
        <p:txBody>
          <a:bodyPr wrap="square" rtlCol="0">
            <a:spAutoFit/>
          </a:bodyPr>
          <a:lstStyle/>
          <a:p>
            <a:r>
              <a:rPr lang="en-US" dirty="0" err="1" smtClean="0"/>
              <a:t>Poroelastic</a:t>
            </a:r>
            <a:r>
              <a:rPr lang="en-US" dirty="0" smtClean="0"/>
              <a:t> gel with </a:t>
            </a:r>
          </a:p>
          <a:p>
            <a:r>
              <a:rPr lang="en-US" dirty="0" smtClean="0"/>
              <a:t>            islets</a:t>
            </a:r>
            <a:endParaRPr lang="en-US" dirty="0"/>
          </a:p>
        </p:txBody>
      </p:sp>
      <p:sp>
        <p:nvSpPr>
          <p:cNvPr id="36" name="Rectangle 35"/>
          <p:cNvSpPr/>
          <p:nvPr/>
        </p:nvSpPr>
        <p:spPr>
          <a:xfrm>
            <a:off x="614501" y="2531797"/>
            <a:ext cx="3342433" cy="362980"/>
          </a:xfrm>
          <a:prstGeom prst="rect">
            <a:avLst/>
          </a:prstGeom>
          <a:blipFill rotWithShape="1">
            <a:blip r:embed="rId4"/>
            <a:tile tx="0" ty="0" sx="100000" sy="100000" flip="none" algn="tl"/>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0" name="Straight Connector 19"/>
          <p:cNvCxnSpPr/>
          <p:nvPr/>
        </p:nvCxnSpPr>
        <p:spPr>
          <a:xfrm>
            <a:off x="1026971" y="2899541"/>
            <a:ext cx="2133600" cy="1588"/>
          </a:xfrm>
          <a:prstGeom prst="line">
            <a:avLst/>
          </a:prstGeom>
          <a:ln w="25400" cap="flat" cmpd="sng" algn="ctr">
            <a:solidFill>
              <a:schemeClr val="tx1"/>
            </a:solidFill>
            <a:prstDash val="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1026971" y="2951929"/>
            <a:ext cx="2133600" cy="1588"/>
          </a:xfrm>
          <a:prstGeom prst="line">
            <a:avLst/>
          </a:prstGeom>
          <a:ln w="25400" cap="flat" cmpd="sng" algn="ctr">
            <a:solidFill>
              <a:schemeClr val="tx1"/>
            </a:solidFill>
            <a:prstDash val="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rot="5400000">
            <a:off x="687406" y="3225612"/>
            <a:ext cx="652142" cy="1588"/>
          </a:xfrm>
          <a:prstGeom prst="line">
            <a:avLst/>
          </a:prstGeom>
          <a:ln w="25400" cap="flat" cmpd="sng" algn="ctr">
            <a:solidFill>
              <a:srgbClr val="000000"/>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rot="5400000">
            <a:off x="2821006" y="3223230"/>
            <a:ext cx="652142" cy="1588"/>
          </a:xfrm>
          <a:prstGeom prst="line">
            <a:avLst/>
          </a:prstGeom>
          <a:ln w="25400" cap="flat" cmpd="sng" algn="ctr">
            <a:solidFill>
              <a:srgbClr val="000000"/>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3160571" y="2896365"/>
            <a:ext cx="796363" cy="1588"/>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614501" y="2894777"/>
            <a:ext cx="353451" cy="1588"/>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614501" y="2530209"/>
            <a:ext cx="3342433" cy="1588"/>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39" name="Straight Arrow Connector 38"/>
          <p:cNvCxnSpPr/>
          <p:nvPr/>
        </p:nvCxnSpPr>
        <p:spPr>
          <a:xfrm rot="10800000">
            <a:off x="3172387" y="2940817"/>
            <a:ext cx="266700" cy="1397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40" name="TextBox 39"/>
          <p:cNvSpPr txBox="1"/>
          <p:nvPr/>
        </p:nvSpPr>
        <p:spPr>
          <a:xfrm>
            <a:off x="1533240" y="2520685"/>
            <a:ext cx="2398294" cy="369332"/>
          </a:xfrm>
          <a:prstGeom prst="rect">
            <a:avLst/>
          </a:prstGeom>
          <a:noFill/>
        </p:spPr>
        <p:txBody>
          <a:bodyPr wrap="square" rtlCol="0">
            <a:spAutoFit/>
          </a:bodyPr>
          <a:lstStyle/>
          <a:p>
            <a:r>
              <a:rPr lang="en-US" dirty="0" smtClean="0"/>
              <a:t>Blood flow</a:t>
            </a:r>
            <a:endParaRPr lang="en-US" dirty="0"/>
          </a:p>
        </p:txBody>
      </p:sp>
      <p:cxnSp>
        <p:nvCxnSpPr>
          <p:cNvPr id="42" name="Straight Arrow Connector 41"/>
          <p:cNvCxnSpPr/>
          <p:nvPr/>
        </p:nvCxnSpPr>
        <p:spPr>
          <a:xfrm>
            <a:off x="2766871" y="2711895"/>
            <a:ext cx="672216"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a:off x="1038786" y="3548507"/>
            <a:ext cx="2133600" cy="1588"/>
          </a:xfrm>
          <a:prstGeom prst="line">
            <a:avLst/>
          </a:prstGeom>
          <a:ln w="25400" cap="flat" cmpd="sng" algn="ctr">
            <a:solidFill>
              <a:schemeClr val="tx1"/>
            </a:solidFill>
            <a:prstDash val="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1038786" y="3586826"/>
            <a:ext cx="2133600" cy="1588"/>
          </a:xfrm>
          <a:prstGeom prst="line">
            <a:avLst/>
          </a:prstGeom>
          <a:ln w="25400" cap="flat" cmpd="sng" algn="ctr">
            <a:solidFill>
              <a:schemeClr val="tx1"/>
            </a:solidFill>
            <a:prstDash val="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45" name="Rectangle 44"/>
          <p:cNvSpPr/>
          <p:nvPr/>
        </p:nvSpPr>
        <p:spPr>
          <a:xfrm flipV="1">
            <a:off x="569771" y="3597938"/>
            <a:ext cx="3342433" cy="362980"/>
          </a:xfrm>
          <a:prstGeom prst="rect">
            <a:avLst/>
          </a:prstGeom>
          <a:blipFill rotWithShape="1">
            <a:blip r:embed="rId4"/>
            <a:tile tx="0" ty="0" sx="100000" sy="100000" flip="none" algn="tl"/>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7" name="Straight Connector 46"/>
          <p:cNvCxnSpPr/>
          <p:nvPr/>
        </p:nvCxnSpPr>
        <p:spPr>
          <a:xfrm flipV="1">
            <a:off x="3149602" y="3597938"/>
            <a:ext cx="796363" cy="1588"/>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flipV="1">
            <a:off x="595341" y="3596350"/>
            <a:ext cx="353451" cy="1588"/>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flipV="1">
            <a:off x="589101" y="3986318"/>
            <a:ext cx="3342433" cy="1588"/>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51" name="Straight Arrow Connector 50"/>
          <p:cNvCxnSpPr/>
          <p:nvPr/>
        </p:nvCxnSpPr>
        <p:spPr>
          <a:xfrm flipH="1" flipV="1">
            <a:off x="2722141" y="3778036"/>
            <a:ext cx="672216" cy="1588"/>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52" name="TextBox 51"/>
          <p:cNvSpPr txBox="1"/>
          <p:nvPr/>
        </p:nvSpPr>
        <p:spPr>
          <a:xfrm>
            <a:off x="1576061" y="3548726"/>
            <a:ext cx="2398294" cy="369332"/>
          </a:xfrm>
          <a:prstGeom prst="rect">
            <a:avLst/>
          </a:prstGeom>
          <a:noFill/>
        </p:spPr>
        <p:txBody>
          <a:bodyPr wrap="square" rtlCol="0">
            <a:spAutoFit/>
          </a:bodyPr>
          <a:lstStyle/>
          <a:p>
            <a:r>
              <a:rPr lang="en-US" dirty="0" smtClean="0"/>
              <a:t>Blood flow</a:t>
            </a:r>
            <a:endParaRPr lang="en-US" dirty="0"/>
          </a:p>
        </p:txBody>
      </p:sp>
      <p:cxnSp>
        <p:nvCxnSpPr>
          <p:cNvPr id="54" name="Straight Arrow Connector 53"/>
          <p:cNvCxnSpPr/>
          <p:nvPr/>
        </p:nvCxnSpPr>
        <p:spPr>
          <a:xfrm rot="5400000" flipH="1" flipV="1">
            <a:off x="2598541" y="3378589"/>
            <a:ext cx="338248" cy="1588"/>
          </a:xfrm>
          <a:prstGeom prst="straightConnector1">
            <a:avLst/>
          </a:prstGeom>
          <a:ln w="3175" cap="flat" cmpd="sng" algn="ctr">
            <a:solidFill>
              <a:srgbClr val="FF00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57" name="Straight Arrow Connector 56"/>
          <p:cNvCxnSpPr/>
          <p:nvPr/>
        </p:nvCxnSpPr>
        <p:spPr>
          <a:xfrm rot="5400000" flipH="1" flipV="1">
            <a:off x="2437923" y="3378808"/>
            <a:ext cx="338248" cy="1588"/>
          </a:xfrm>
          <a:prstGeom prst="straightConnector1">
            <a:avLst/>
          </a:prstGeom>
          <a:ln w="3175" cap="flat" cmpd="sng" algn="ctr">
            <a:solidFill>
              <a:srgbClr val="FF00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58" name="Straight Arrow Connector 57"/>
          <p:cNvCxnSpPr/>
          <p:nvPr/>
        </p:nvCxnSpPr>
        <p:spPr>
          <a:xfrm rot="5400000" flipH="1" flipV="1">
            <a:off x="2802561" y="3391508"/>
            <a:ext cx="338248" cy="1588"/>
          </a:xfrm>
          <a:prstGeom prst="straightConnector1">
            <a:avLst/>
          </a:prstGeom>
          <a:ln w="3175" cap="flat" cmpd="sng" algn="ctr">
            <a:solidFill>
              <a:srgbClr val="FF00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59" name="Straight Arrow Connector 58"/>
          <p:cNvCxnSpPr/>
          <p:nvPr/>
        </p:nvCxnSpPr>
        <p:spPr>
          <a:xfrm rot="5400000" flipH="1" flipV="1">
            <a:off x="2255641" y="3374784"/>
            <a:ext cx="338248" cy="1588"/>
          </a:xfrm>
          <a:prstGeom prst="straightConnector1">
            <a:avLst/>
          </a:prstGeom>
          <a:ln w="3175" cap="flat" cmpd="sng" algn="ctr">
            <a:solidFill>
              <a:srgbClr val="FF00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60" name="Straight Arrow Connector 59"/>
          <p:cNvCxnSpPr/>
          <p:nvPr/>
        </p:nvCxnSpPr>
        <p:spPr>
          <a:xfrm rot="5400000" flipH="1" flipV="1">
            <a:off x="2060659" y="3383460"/>
            <a:ext cx="338248" cy="1588"/>
          </a:xfrm>
          <a:prstGeom prst="straightConnector1">
            <a:avLst/>
          </a:prstGeom>
          <a:ln w="3175" cap="flat" cmpd="sng" algn="ctr">
            <a:solidFill>
              <a:srgbClr val="FF00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61" name="Straight Arrow Connector 60"/>
          <p:cNvCxnSpPr/>
          <p:nvPr/>
        </p:nvCxnSpPr>
        <p:spPr>
          <a:xfrm rot="5400000" flipH="1" flipV="1">
            <a:off x="1865677" y="3379436"/>
            <a:ext cx="338248" cy="1588"/>
          </a:xfrm>
          <a:prstGeom prst="straightConnector1">
            <a:avLst/>
          </a:prstGeom>
          <a:ln w="3175" cap="flat" cmpd="sng" algn="ctr">
            <a:solidFill>
              <a:srgbClr val="FF00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62" name="Straight Arrow Connector 61"/>
          <p:cNvCxnSpPr/>
          <p:nvPr/>
        </p:nvCxnSpPr>
        <p:spPr>
          <a:xfrm rot="5400000" flipH="1" flipV="1">
            <a:off x="1556395" y="3362712"/>
            <a:ext cx="338248" cy="1588"/>
          </a:xfrm>
          <a:prstGeom prst="straightConnector1">
            <a:avLst/>
          </a:prstGeom>
          <a:ln w="3175" cap="flat" cmpd="sng" algn="ctr">
            <a:solidFill>
              <a:srgbClr val="FF00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63" name="Straight Arrow Connector 62"/>
          <p:cNvCxnSpPr/>
          <p:nvPr/>
        </p:nvCxnSpPr>
        <p:spPr>
          <a:xfrm rot="5400000" flipH="1" flipV="1">
            <a:off x="1386813" y="3358688"/>
            <a:ext cx="338248" cy="1588"/>
          </a:xfrm>
          <a:prstGeom prst="straightConnector1">
            <a:avLst/>
          </a:prstGeom>
          <a:ln w="3175" cap="flat" cmpd="sng" algn="ctr">
            <a:solidFill>
              <a:srgbClr val="FF00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64" name="Straight Arrow Connector 63"/>
          <p:cNvCxnSpPr/>
          <p:nvPr/>
        </p:nvCxnSpPr>
        <p:spPr>
          <a:xfrm rot="5400000" flipH="1" flipV="1">
            <a:off x="1191831" y="3354664"/>
            <a:ext cx="338248" cy="1588"/>
          </a:xfrm>
          <a:prstGeom prst="straightConnector1">
            <a:avLst/>
          </a:prstGeom>
          <a:ln w="3175" cap="flat" cmpd="sng" algn="ctr">
            <a:solidFill>
              <a:srgbClr val="FF00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65" name="Straight Arrow Connector 64"/>
          <p:cNvCxnSpPr/>
          <p:nvPr/>
        </p:nvCxnSpPr>
        <p:spPr>
          <a:xfrm rot="5400000" flipH="1" flipV="1">
            <a:off x="1009549" y="3363340"/>
            <a:ext cx="338248" cy="1588"/>
          </a:xfrm>
          <a:prstGeom prst="straightConnector1">
            <a:avLst/>
          </a:prstGeom>
          <a:ln w="3175" cap="flat" cmpd="sng" algn="ctr">
            <a:solidFill>
              <a:srgbClr val="FF00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66" name="Straight Arrow Connector 65"/>
          <p:cNvCxnSpPr/>
          <p:nvPr/>
        </p:nvCxnSpPr>
        <p:spPr>
          <a:xfrm rot="5400000" flipH="1" flipV="1">
            <a:off x="1724389" y="3378808"/>
            <a:ext cx="338248" cy="1588"/>
          </a:xfrm>
          <a:prstGeom prst="straightConnector1">
            <a:avLst/>
          </a:prstGeom>
          <a:ln w="3175" cap="flat" cmpd="sng" algn="ctr">
            <a:solidFill>
              <a:srgbClr val="FF00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37" name="TextBox 36"/>
          <p:cNvSpPr txBox="1"/>
          <p:nvPr/>
        </p:nvSpPr>
        <p:spPr>
          <a:xfrm>
            <a:off x="3233314" y="2954245"/>
            <a:ext cx="1431282" cy="461665"/>
          </a:xfrm>
          <a:prstGeom prst="rect">
            <a:avLst/>
          </a:prstGeom>
          <a:noFill/>
        </p:spPr>
        <p:txBody>
          <a:bodyPr wrap="square" rtlCol="0">
            <a:spAutoFit/>
          </a:bodyPr>
          <a:lstStyle/>
          <a:p>
            <a:r>
              <a:rPr lang="en-US" sz="1200" dirty="0" err="1" smtClean="0"/>
              <a:t>Poroelastic</a:t>
            </a:r>
            <a:r>
              <a:rPr lang="en-US" sz="1200" dirty="0" smtClean="0"/>
              <a:t> </a:t>
            </a:r>
          </a:p>
          <a:p>
            <a:r>
              <a:rPr lang="en-US" sz="1200" dirty="0" smtClean="0"/>
              <a:t>membrane</a:t>
            </a:r>
            <a:endParaRPr lang="en-US" sz="1200" dirty="0"/>
          </a:p>
        </p:txBody>
      </p:sp>
      <p:sp>
        <p:nvSpPr>
          <p:cNvPr id="82" name="Rectangle 81"/>
          <p:cNvSpPr/>
          <p:nvPr/>
        </p:nvSpPr>
        <p:spPr>
          <a:xfrm>
            <a:off x="366667" y="2247862"/>
            <a:ext cx="3721988" cy="2128219"/>
          </a:xfrm>
          <a:prstGeom prst="rect">
            <a:avLst/>
          </a:prstGeom>
          <a:noFill/>
          <a:ln w="57150" cap="flat" cmpd="sng" algn="ctr">
            <a:solidFill>
              <a:srgbClr val="FF00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7" name="TextBox 76"/>
          <p:cNvSpPr txBox="1"/>
          <p:nvPr/>
        </p:nvSpPr>
        <p:spPr>
          <a:xfrm>
            <a:off x="4664596" y="2347131"/>
            <a:ext cx="3237560" cy="369332"/>
          </a:xfrm>
          <a:prstGeom prst="rect">
            <a:avLst/>
          </a:prstGeom>
          <a:noFill/>
        </p:spPr>
        <p:txBody>
          <a:bodyPr wrap="none" rtlCol="0">
            <a:spAutoFit/>
          </a:bodyPr>
          <a:lstStyle/>
          <a:p>
            <a:r>
              <a:rPr lang="en-US" u="sng" dirty="0" smtClean="0">
                <a:latin typeface="Arial"/>
                <a:cs typeface="Arial"/>
              </a:rPr>
              <a:t>HISTORICAL PERSPECTIVE</a:t>
            </a:r>
            <a:endParaRPr lang="en-US" u="sng" dirty="0">
              <a:latin typeface="Arial"/>
              <a:cs typeface="Arial"/>
            </a:endParaRPr>
          </a:p>
        </p:txBody>
      </p:sp>
      <p:sp>
        <p:nvSpPr>
          <p:cNvPr id="80" name="Rectangle 79"/>
          <p:cNvSpPr/>
          <p:nvPr/>
        </p:nvSpPr>
        <p:spPr>
          <a:xfrm>
            <a:off x="1026971" y="2890017"/>
            <a:ext cx="2119312" cy="702431"/>
          </a:xfrm>
          <a:prstGeom prst="rect">
            <a:avLst/>
          </a:prstGeom>
          <a:blipFill rotWithShape="1">
            <a:blip r:embed="rId3">
              <a:alphaModFix amt="34000"/>
            </a:blip>
            <a:tile tx="0" ty="0" sx="100000" sy="100000" flip="none" algn="tl"/>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3" name="Rectangle 82"/>
          <p:cNvSpPr/>
          <p:nvPr/>
        </p:nvSpPr>
        <p:spPr>
          <a:xfrm>
            <a:off x="4826000" y="3195010"/>
            <a:ext cx="3076156" cy="584614"/>
          </a:xfrm>
          <a:prstGeom prst="rect">
            <a:avLst/>
          </a:prstGeom>
          <a:blipFill rotWithShape="1">
            <a:blip r:embed="rId4"/>
            <a:tile tx="0" ty="0" sx="100000" sy="100000" flip="none" algn="tl"/>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6" name="Rectangle 85"/>
          <p:cNvSpPr/>
          <p:nvPr/>
        </p:nvSpPr>
        <p:spPr>
          <a:xfrm>
            <a:off x="4826000" y="3752636"/>
            <a:ext cx="3076156" cy="559839"/>
          </a:xfrm>
          <a:prstGeom prst="rect">
            <a:avLst/>
          </a:prstGeom>
          <a:blipFill rotWithShape="1">
            <a:blip r:embed="rId3"/>
            <a:tile tx="0" ty="0" sx="100000" sy="100000" flip="none" algn="tl"/>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1" name="Rectangle 80"/>
          <p:cNvSpPr/>
          <p:nvPr/>
        </p:nvSpPr>
        <p:spPr>
          <a:xfrm>
            <a:off x="4826000" y="3195010"/>
            <a:ext cx="3076156" cy="1142865"/>
          </a:xfrm>
          <a:prstGeom prst="rect">
            <a:avLst/>
          </a:prstGeom>
          <a:noFill/>
          <a:ln w="38100" cap="flat" cmpd="sng" algn="ctr">
            <a:solidFill>
              <a:srgbClr val="0000FF"/>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7" name="TextBox 86"/>
          <p:cNvSpPr txBox="1"/>
          <p:nvPr/>
        </p:nvSpPr>
        <p:spPr>
          <a:xfrm>
            <a:off x="5232400" y="3879958"/>
            <a:ext cx="1801169" cy="369332"/>
          </a:xfrm>
          <a:prstGeom prst="rect">
            <a:avLst/>
          </a:prstGeom>
          <a:noFill/>
        </p:spPr>
        <p:txBody>
          <a:bodyPr wrap="none" rtlCol="0">
            <a:spAutoFit/>
          </a:bodyPr>
          <a:lstStyle/>
          <a:p>
            <a:r>
              <a:rPr lang="en-US" dirty="0" smtClean="0">
                <a:solidFill>
                  <a:schemeClr val="bg1"/>
                </a:solidFill>
                <a:latin typeface="Arial"/>
                <a:cs typeface="Arial"/>
              </a:rPr>
              <a:t>Porous medium</a:t>
            </a:r>
            <a:endParaRPr lang="en-US" dirty="0">
              <a:solidFill>
                <a:schemeClr val="bg1"/>
              </a:solidFill>
              <a:latin typeface="Arial"/>
              <a:cs typeface="Arial"/>
            </a:endParaRPr>
          </a:p>
        </p:txBody>
      </p:sp>
      <p:sp>
        <p:nvSpPr>
          <p:cNvPr id="89" name="TextBox 88"/>
          <p:cNvSpPr txBox="1"/>
          <p:nvPr/>
        </p:nvSpPr>
        <p:spPr>
          <a:xfrm>
            <a:off x="5232400" y="3274999"/>
            <a:ext cx="1633781" cy="369332"/>
          </a:xfrm>
          <a:prstGeom prst="rect">
            <a:avLst/>
          </a:prstGeom>
          <a:noFill/>
        </p:spPr>
        <p:txBody>
          <a:bodyPr wrap="none" rtlCol="0">
            <a:spAutoFit/>
          </a:bodyPr>
          <a:lstStyle/>
          <a:p>
            <a:r>
              <a:rPr lang="en-US" dirty="0" smtClean="0">
                <a:solidFill>
                  <a:schemeClr val="bg1"/>
                </a:solidFill>
                <a:latin typeface="Arial"/>
                <a:cs typeface="Arial"/>
              </a:rPr>
              <a:t>Free fluid flow</a:t>
            </a:r>
            <a:endParaRPr lang="en-US" dirty="0">
              <a:solidFill>
                <a:schemeClr val="bg1"/>
              </a:solidFill>
              <a:latin typeface="Arial"/>
              <a:cs typeface="Arial"/>
            </a:endParaRPr>
          </a:p>
        </p:txBody>
      </p:sp>
      <p:cxnSp>
        <p:nvCxnSpPr>
          <p:cNvPr id="90" name="Straight Arrow Connector 89"/>
          <p:cNvCxnSpPr/>
          <p:nvPr/>
        </p:nvCxnSpPr>
        <p:spPr>
          <a:xfrm>
            <a:off x="6866181" y="3497765"/>
            <a:ext cx="672216"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92" name="Straight Connector 91"/>
          <p:cNvCxnSpPr/>
          <p:nvPr/>
        </p:nvCxnSpPr>
        <p:spPr>
          <a:xfrm>
            <a:off x="3172386" y="2786668"/>
            <a:ext cx="1653614" cy="399666"/>
          </a:xfrm>
          <a:prstGeom prst="line">
            <a:avLst/>
          </a:prstGeom>
          <a:ln w="25400" cap="flat" cmpd="sng" algn="ctr">
            <a:solidFill>
              <a:srgbClr val="A6A6A6"/>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94" name="Straight Connector 93"/>
          <p:cNvCxnSpPr/>
          <p:nvPr/>
        </p:nvCxnSpPr>
        <p:spPr>
          <a:xfrm>
            <a:off x="3146283" y="3040990"/>
            <a:ext cx="1679717" cy="1296885"/>
          </a:xfrm>
          <a:prstGeom prst="line">
            <a:avLst/>
          </a:prstGeom>
          <a:ln w="25400" cap="flat" cmpd="sng" algn="ctr">
            <a:solidFill>
              <a:schemeClr val="bg1">
                <a:lumMod val="65000"/>
              </a:schemeClr>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99" name="TextBox 98"/>
          <p:cNvSpPr txBox="1"/>
          <p:nvPr/>
        </p:nvSpPr>
        <p:spPr>
          <a:xfrm>
            <a:off x="5232400" y="4337875"/>
            <a:ext cx="2365739" cy="369332"/>
          </a:xfrm>
          <a:prstGeom prst="rect">
            <a:avLst/>
          </a:prstGeom>
          <a:noFill/>
        </p:spPr>
        <p:txBody>
          <a:bodyPr wrap="none" rtlCol="0">
            <a:spAutoFit/>
          </a:bodyPr>
          <a:lstStyle/>
          <a:p>
            <a:r>
              <a:rPr lang="en-US" dirty="0" smtClean="0">
                <a:latin typeface="Arial"/>
                <a:cs typeface="Arial"/>
              </a:rPr>
              <a:t>Rigid porous medium</a:t>
            </a:r>
            <a:endParaRPr lang="en-US" dirty="0">
              <a:latin typeface="Arial"/>
              <a:cs typeface="Arial"/>
            </a:endParaRPr>
          </a:p>
        </p:txBody>
      </p:sp>
      <p:sp>
        <p:nvSpPr>
          <p:cNvPr id="100" name="Rectangle 99"/>
          <p:cNvSpPr/>
          <p:nvPr/>
        </p:nvSpPr>
        <p:spPr>
          <a:xfrm>
            <a:off x="5956300" y="3592448"/>
            <a:ext cx="609600" cy="325610"/>
          </a:xfrm>
          <a:prstGeom prst="rect">
            <a:avLst/>
          </a:prstGeom>
          <a:noFill/>
          <a:ln w="57150" cap="flat" cmpd="sng" algn="ctr">
            <a:solidFill>
              <a:schemeClr val="accent6"/>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6" name="Group 257"/>
          <p:cNvGrpSpPr/>
          <p:nvPr/>
        </p:nvGrpSpPr>
        <p:grpSpPr>
          <a:xfrm>
            <a:off x="1179467" y="4911014"/>
            <a:ext cx="2259620" cy="981786"/>
            <a:chOff x="1179467" y="4911014"/>
            <a:chExt cx="2259620" cy="981786"/>
          </a:xfrm>
        </p:grpSpPr>
        <p:sp>
          <p:nvSpPr>
            <p:cNvPr id="255" name="Rectangle 254"/>
            <p:cNvSpPr/>
            <p:nvPr/>
          </p:nvSpPr>
          <p:spPr>
            <a:xfrm>
              <a:off x="1187333" y="5345273"/>
              <a:ext cx="2232424" cy="518757"/>
            </a:xfrm>
            <a:prstGeom prst="rect">
              <a:avLst/>
            </a:prstGeom>
            <a:blipFill rotWithShape="1">
              <a:blip r:embed="rId3"/>
              <a:tile tx="0" ty="0" sx="100000" sy="100000" flip="none" algn="tl"/>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3" name="Rectangle 102"/>
            <p:cNvSpPr/>
            <p:nvPr/>
          </p:nvSpPr>
          <p:spPr>
            <a:xfrm>
              <a:off x="1204867" y="4949114"/>
              <a:ext cx="2214890" cy="434259"/>
            </a:xfrm>
            <a:prstGeom prst="rect">
              <a:avLst/>
            </a:prstGeom>
            <a:blipFill rotWithShape="1">
              <a:blip r:embed="rId4"/>
              <a:tile tx="0" ty="0" sx="100000" sy="100000" flip="none" algn="tl"/>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1" name="Rectangle 100"/>
            <p:cNvSpPr/>
            <p:nvPr/>
          </p:nvSpPr>
          <p:spPr>
            <a:xfrm>
              <a:off x="1179467" y="4911014"/>
              <a:ext cx="2259620" cy="981786"/>
            </a:xfrm>
            <a:prstGeom prst="rect">
              <a:avLst/>
            </a:prstGeom>
            <a:noFill/>
            <a:ln w="57150" cap="flat" cmpd="sng" algn="ctr">
              <a:solidFill>
                <a:schemeClr val="accent6"/>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8" name="Oval 117"/>
            <p:cNvSpPr/>
            <p:nvPr/>
          </p:nvSpPr>
          <p:spPr>
            <a:xfrm>
              <a:off x="1239511" y="5383373"/>
              <a:ext cx="71438" cy="83977"/>
            </a:xfrm>
            <a:prstGeom prst="ellipse">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3" name="Oval 132"/>
            <p:cNvSpPr/>
            <p:nvPr/>
          </p:nvSpPr>
          <p:spPr>
            <a:xfrm>
              <a:off x="1345080" y="5383373"/>
              <a:ext cx="71438" cy="83977"/>
            </a:xfrm>
            <a:prstGeom prst="ellipse">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7" name="Oval 156"/>
            <p:cNvSpPr/>
            <p:nvPr/>
          </p:nvSpPr>
          <p:spPr>
            <a:xfrm>
              <a:off x="1459380" y="5383373"/>
              <a:ext cx="71438" cy="83977"/>
            </a:xfrm>
            <a:prstGeom prst="ellipse">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8" name="Oval 157"/>
            <p:cNvSpPr/>
            <p:nvPr/>
          </p:nvSpPr>
          <p:spPr>
            <a:xfrm>
              <a:off x="1573680" y="5383373"/>
              <a:ext cx="71438" cy="83977"/>
            </a:xfrm>
            <a:prstGeom prst="ellipse">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9" name="Oval 158"/>
            <p:cNvSpPr/>
            <p:nvPr/>
          </p:nvSpPr>
          <p:spPr>
            <a:xfrm>
              <a:off x="1687980" y="5383373"/>
              <a:ext cx="71438" cy="83977"/>
            </a:xfrm>
            <a:prstGeom prst="ellipse">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0" name="Oval 159"/>
            <p:cNvSpPr/>
            <p:nvPr/>
          </p:nvSpPr>
          <p:spPr>
            <a:xfrm>
              <a:off x="1802280" y="5383373"/>
              <a:ext cx="71438" cy="83977"/>
            </a:xfrm>
            <a:prstGeom prst="ellipse">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1" name="Oval 160"/>
            <p:cNvSpPr/>
            <p:nvPr/>
          </p:nvSpPr>
          <p:spPr>
            <a:xfrm>
              <a:off x="1916580" y="5383373"/>
              <a:ext cx="71438" cy="83977"/>
            </a:xfrm>
            <a:prstGeom prst="ellipse">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2" name="Oval 161"/>
            <p:cNvSpPr/>
            <p:nvPr/>
          </p:nvSpPr>
          <p:spPr>
            <a:xfrm>
              <a:off x="2030880" y="5383373"/>
              <a:ext cx="71438" cy="83977"/>
            </a:xfrm>
            <a:prstGeom prst="ellipse">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3" name="Oval 162"/>
            <p:cNvSpPr/>
            <p:nvPr/>
          </p:nvSpPr>
          <p:spPr>
            <a:xfrm>
              <a:off x="2145180" y="5383373"/>
              <a:ext cx="71438" cy="83977"/>
            </a:xfrm>
            <a:prstGeom prst="ellipse">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4" name="Oval 163"/>
            <p:cNvSpPr/>
            <p:nvPr/>
          </p:nvSpPr>
          <p:spPr>
            <a:xfrm>
              <a:off x="2259480" y="5383373"/>
              <a:ext cx="71438" cy="83977"/>
            </a:xfrm>
            <a:prstGeom prst="ellipse">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5" name="Oval 164"/>
            <p:cNvSpPr/>
            <p:nvPr/>
          </p:nvSpPr>
          <p:spPr>
            <a:xfrm>
              <a:off x="2373780" y="5383373"/>
              <a:ext cx="71438" cy="83977"/>
            </a:xfrm>
            <a:prstGeom prst="ellipse">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6" name="Oval 165"/>
            <p:cNvSpPr/>
            <p:nvPr/>
          </p:nvSpPr>
          <p:spPr>
            <a:xfrm>
              <a:off x="2488080" y="5383373"/>
              <a:ext cx="71438" cy="83977"/>
            </a:xfrm>
            <a:prstGeom prst="ellipse">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7" name="Oval 166"/>
            <p:cNvSpPr/>
            <p:nvPr/>
          </p:nvSpPr>
          <p:spPr>
            <a:xfrm>
              <a:off x="2602380" y="5383373"/>
              <a:ext cx="71438" cy="83977"/>
            </a:xfrm>
            <a:prstGeom prst="ellipse">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8" name="Oval 167"/>
            <p:cNvSpPr/>
            <p:nvPr/>
          </p:nvSpPr>
          <p:spPr>
            <a:xfrm>
              <a:off x="2716680" y="5383373"/>
              <a:ext cx="71438" cy="83977"/>
            </a:xfrm>
            <a:prstGeom prst="ellipse">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9" name="Oval 168"/>
            <p:cNvSpPr/>
            <p:nvPr/>
          </p:nvSpPr>
          <p:spPr>
            <a:xfrm>
              <a:off x="2830980" y="5383373"/>
              <a:ext cx="71438" cy="83977"/>
            </a:xfrm>
            <a:prstGeom prst="ellipse">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0" name="Oval 169"/>
            <p:cNvSpPr/>
            <p:nvPr/>
          </p:nvSpPr>
          <p:spPr>
            <a:xfrm>
              <a:off x="2945280" y="5383373"/>
              <a:ext cx="71438" cy="83977"/>
            </a:xfrm>
            <a:prstGeom prst="ellipse">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1" name="Oval 170"/>
            <p:cNvSpPr/>
            <p:nvPr/>
          </p:nvSpPr>
          <p:spPr>
            <a:xfrm>
              <a:off x="3059580" y="5383373"/>
              <a:ext cx="71438" cy="83977"/>
            </a:xfrm>
            <a:prstGeom prst="ellipse">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2" name="Oval 171"/>
            <p:cNvSpPr/>
            <p:nvPr/>
          </p:nvSpPr>
          <p:spPr>
            <a:xfrm>
              <a:off x="3173880" y="5383373"/>
              <a:ext cx="71438" cy="83977"/>
            </a:xfrm>
            <a:prstGeom prst="ellipse">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3" name="Oval 172"/>
            <p:cNvSpPr/>
            <p:nvPr/>
          </p:nvSpPr>
          <p:spPr>
            <a:xfrm>
              <a:off x="3288180" y="5383373"/>
              <a:ext cx="71438" cy="83977"/>
            </a:xfrm>
            <a:prstGeom prst="ellipse">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4" name="Oval 173"/>
            <p:cNvSpPr/>
            <p:nvPr/>
          </p:nvSpPr>
          <p:spPr>
            <a:xfrm>
              <a:off x="1239511" y="5505450"/>
              <a:ext cx="71438" cy="83977"/>
            </a:xfrm>
            <a:prstGeom prst="ellipse">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5" name="Oval 174"/>
            <p:cNvSpPr/>
            <p:nvPr/>
          </p:nvSpPr>
          <p:spPr>
            <a:xfrm>
              <a:off x="1345080" y="5505450"/>
              <a:ext cx="71438" cy="83977"/>
            </a:xfrm>
            <a:prstGeom prst="ellipse">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5" name="Oval 194"/>
            <p:cNvSpPr/>
            <p:nvPr/>
          </p:nvSpPr>
          <p:spPr>
            <a:xfrm>
              <a:off x="1459380" y="5505450"/>
              <a:ext cx="71438" cy="83977"/>
            </a:xfrm>
            <a:prstGeom prst="ellipse">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6" name="Oval 195"/>
            <p:cNvSpPr/>
            <p:nvPr/>
          </p:nvSpPr>
          <p:spPr>
            <a:xfrm>
              <a:off x="1573680" y="5505450"/>
              <a:ext cx="71438" cy="83977"/>
            </a:xfrm>
            <a:prstGeom prst="ellipse">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7" name="Oval 196"/>
            <p:cNvSpPr/>
            <p:nvPr/>
          </p:nvSpPr>
          <p:spPr>
            <a:xfrm>
              <a:off x="1687980" y="5505450"/>
              <a:ext cx="71438" cy="83977"/>
            </a:xfrm>
            <a:prstGeom prst="ellipse">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8" name="Oval 197"/>
            <p:cNvSpPr/>
            <p:nvPr/>
          </p:nvSpPr>
          <p:spPr>
            <a:xfrm>
              <a:off x="1802280" y="5505450"/>
              <a:ext cx="71438" cy="83977"/>
            </a:xfrm>
            <a:prstGeom prst="ellipse">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9" name="Oval 198"/>
            <p:cNvSpPr/>
            <p:nvPr/>
          </p:nvSpPr>
          <p:spPr>
            <a:xfrm>
              <a:off x="1916580" y="5505450"/>
              <a:ext cx="71438" cy="83977"/>
            </a:xfrm>
            <a:prstGeom prst="ellipse">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0" name="Oval 199"/>
            <p:cNvSpPr/>
            <p:nvPr/>
          </p:nvSpPr>
          <p:spPr>
            <a:xfrm>
              <a:off x="2030880" y="5505450"/>
              <a:ext cx="71438" cy="83977"/>
            </a:xfrm>
            <a:prstGeom prst="ellipse">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1" name="Oval 200"/>
            <p:cNvSpPr/>
            <p:nvPr/>
          </p:nvSpPr>
          <p:spPr>
            <a:xfrm>
              <a:off x="2145180" y="5505450"/>
              <a:ext cx="71438" cy="83977"/>
            </a:xfrm>
            <a:prstGeom prst="ellipse">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2" name="Oval 201"/>
            <p:cNvSpPr/>
            <p:nvPr/>
          </p:nvSpPr>
          <p:spPr>
            <a:xfrm>
              <a:off x="2259480" y="5505450"/>
              <a:ext cx="71438" cy="83977"/>
            </a:xfrm>
            <a:prstGeom prst="ellipse">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3" name="Oval 202"/>
            <p:cNvSpPr/>
            <p:nvPr/>
          </p:nvSpPr>
          <p:spPr>
            <a:xfrm>
              <a:off x="2373780" y="5505450"/>
              <a:ext cx="71438" cy="83977"/>
            </a:xfrm>
            <a:prstGeom prst="ellipse">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4" name="Oval 203"/>
            <p:cNvSpPr/>
            <p:nvPr/>
          </p:nvSpPr>
          <p:spPr>
            <a:xfrm>
              <a:off x="2488080" y="5505450"/>
              <a:ext cx="71438" cy="83977"/>
            </a:xfrm>
            <a:prstGeom prst="ellipse">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5" name="Oval 204"/>
            <p:cNvSpPr/>
            <p:nvPr/>
          </p:nvSpPr>
          <p:spPr>
            <a:xfrm>
              <a:off x="2602380" y="5505450"/>
              <a:ext cx="71438" cy="83977"/>
            </a:xfrm>
            <a:prstGeom prst="ellipse">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6" name="Oval 205"/>
            <p:cNvSpPr/>
            <p:nvPr/>
          </p:nvSpPr>
          <p:spPr>
            <a:xfrm>
              <a:off x="2723030" y="5505450"/>
              <a:ext cx="71438" cy="83977"/>
            </a:xfrm>
            <a:prstGeom prst="ellipse">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7" name="Oval 206"/>
            <p:cNvSpPr/>
            <p:nvPr/>
          </p:nvSpPr>
          <p:spPr>
            <a:xfrm>
              <a:off x="2837330" y="5505450"/>
              <a:ext cx="71438" cy="83977"/>
            </a:xfrm>
            <a:prstGeom prst="ellipse">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8" name="Oval 207"/>
            <p:cNvSpPr/>
            <p:nvPr/>
          </p:nvSpPr>
          <p:spPr>
            <a:xfrm>
              <a:off x="2951630" y="5505450"/>
              <a:ext cx="71438" cy="83977"/>
            </a:xfrm>
            <a:prstGeom prst="ellipse">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9" name="Oval 208"/>
            <p:cNvSpPr/>
            <p:nvPr/>
          </p:nvSpPr>
          <p:spPr>
            <a:xfrm>
              <a:off x="3065930" y="5505450"/>
              <a:ext cx="71438" cy="83977"/>
            </a:xfrm>
            <a:prstGeom prst="ellipse">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0" name="Oval 209"/>
            <p:cNvSpPr/>
            <p:nvPr/>
          </p:nvSpPr>
          <p:spPr>
            <a:xfrm>
              <a:off x="3180230" y="5505450"/>
              <a:ext cx="71438" cy="83977"/>
            </a:xfrm>
            <a:prstGeom prst="ellipse">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1" name="Oval 210"/>
            <p:cNvSpPr/>
            <p:nvPr/>
          </p:nvSpPr>
          <p:spPr>
            <a:xfrm>
              <a:off x="3294530" y="5505450"/>
              <a:ext cx="71438" cy="83977"/>
            </a:xfrm>
            <a:prstGeom prst="ellipse">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2" name="Oval 211"/>
            <p:cNvSpPr/>
            <p:nvPr/>
          </p:nvSpPr>
          <p:spPr>
            <a:xfrm>
              <a:off x="1239511" y="5622211"/>
              <a:ext cx="71438" cy="83977"/>
            </a:xfrm>
            <a:prstGeom prst="ellipse">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3" name="Oval 212"/>
            <p:cNvSpPr/>
            <p:nvPr/>
          </p:nvSpPr>
          <p:spPr>
            <a:xfrm>
              <a:off x="1239511" y="5738972"/>
              <a:ext cx="71438" cy="83977"/>
            </a:xfrm>
            <a:prstGeom prst="ellipse">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4" name="Oval 213"/>
            <p:cNvSpPr/>
            <p:nvPr/>
          </p:nvSpPr>
          <p:spPr>
            <a:xfrm>
              <a:off x="1345080" y="5622211"/>
              <a:ext cx="71438" cy="83977"/>
            </a:xfrm>
            <a:prstGeom prst="ellipse">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5" name="Oval 214"/>
            <p:cNvSpPr/>
            <p:nvPr/>
          </p:nvSpPr>
          <p:spPr>
            <a:xfrm>
              <a:off x="1459380" y="5622211"/>
              <a:ext cx="71438" cy="83977"/>
            </a:xfrm>
            <a:prstGeom prst="ellipse">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6" name="Oval 215"/>
            <p:cNvSpPr/>
            <p:nvPr/>
          </p:nvSpPr>
          <p:spPr>
            <a:xfrm>
              <a:off x="1573680" y="5622211"/>
              <a:ext cx="71438" cy="83977"/>
            </a:xfrm>
            <a:prstGeom prst="ellipse">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7" name="Oval 216"/>
            <p:cNvSpPr/>
            <p:nvPr/>
          </p:nvSpPr>
          <p:spPr>
            <a:xfrm>
              <a:off x="1687980" y="5622211"/>
              <a:ext cx="71438" cy="83977"/>
            </a:xfrm>
            <a:prstGeom prst="ellipse">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8" name="Oval 217"/>
            <p:cNvSpPr/>
            <p:nvPr/>
          </p:nvSpPr>
          <p:spPr>
            <a:xfrm>
              <a:off x="1802280" y="5622211"/>
              <a:ext cx="71438" cy="83977"/>
            </a:xfrm>
            <a:prstGeom prst="ellipse">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9" name="Oval 218"/>
            <p:cNvSpPr/>
            <p:nvPr/>
          </p:nvSpPr>
          <p:spPr>
            <a:xfrm>
              <a:off x="1916580" y="5622211"/>
              <a:ext cx="71438" cy="83977"/>
            </a:xfrm>
            <a:prstGeom prst="ellipse">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0" name="Oval 219"/>
            <p:cNvSpPr/>
            <p:nvPr/>
          </p:nvSpPr>
          <p:spPr>
            <a:xfrm>
              <a:off x="2030880" y="5622211"/>
              <a:ext cx="71438" cy="83977"/>
            </a:xfrm>
            <a:prstGeom prst="ellipse">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1" name="Oval 220"/>
            <p:cNvSpPr/>
            <p:nvPr/>
          </p:nvSpPr>
          <p:spPr>
            <a:xfrm>
              <a:off x="2145180" y="5622211"/>
              <a:ext cx="71438" cy="83977"/>
            </a:xfrm>
            <a:prstGeom prst="ellipse">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2" name="Oval 221"/>
            <p:cNvSpPr/>
            <p:nvPr/>
          </p:nvSpPr>
          <p:spPr>
            <a:xfrm>
              <a:off x="2259480" y="5622211"/>
              <a:ext cx="71438" cy="83977"/>
            </a:xfrm>
            <a:prstGeom prst="ellipse">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3" name="Oval 222"/>
            <p:cNvSpPr/>
            <p:nvPr/>
          </p:nvSpPr>
          <p:spPr>
            <a:xfrm>
              <a:off x="2373780" y="5622211"/>
              <a:ext cx="71438" cy="83977"/>
            </a:xfrm>
            <a:prstGeom prst="ellipse">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4" name="Oval 223"/>
            <p:cNvSpPr/>
            <p:nvPr/>
          </p:nvSpPr>
          <p:spPr>
            <a:xfrm>
              <a:off x="2488080" y="5622211"/>
              <a:ext cx="71438" cy="83977"/>
            </a:xfrm>
            <a:prstGeom prst="ellipse">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5" name="Oval 224"/>
            <p:cNvSpPr/>
            <p:nvPr/>
          </p:nvSpPr>
          <p:spPr>
            <a:xfrm>
              <a:off x="2602380" y="5622211"/>
              <a:ext cx="71438" cy="83977"/>
            </a:xfrm>
            <a:prstGeom prst="ellipse">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6" name="Oval 225"/>
            <p:cNvSpPr/>
            <p:nvPr/>
          </p:nvSpPr>
          <p:spPr>
            <a:xfrm>
              <a:off x="2723030" y="5622211"/>
              <a:ext cx="71438" cy="83977"/>
            </a:xfrm>
            <a:prstGeom prst="ellipse">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7" name="Oval 226"/>
            <p:cNvSpPr/>
            <p:nvPr/>
          </p:nvSpPr>
          <p:spPr>
            <a:xfrm>
              <a:off x="2830980" y="5622211"/>
              <a:ext cx="71438" cy="83977"/>
            </a:xfrm>
            <a:prstGeom prst="ellipse">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8" name="Oval 227"/>
            <p:cNvSpPr/>
            <p:nvPr/>
          </p:nvSpPr>
          <p:spPr>
            <a:xfrm>
              <a:off x="2945280" y="5622211"/>
              <a:ext cx="71438" cy="83977"/>
            </a:xfrm>
            <a:prstGeom prst="ellipse">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9" name="Oval 228"/>
            <p:cNvSpPr/>
            <p:nvPr/>
          </p:nvSpPr>
          <p:spPr>
            <a:xfrm>
              <a:off x="3065930" y="5622211"/>
              <a:ext cx="71438" cy="83977"/>
            </a:xfrm>
            <a:prstGeom prst="ellipse">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0" name="Oval 229"/>
            <p:cNvSpPr/>
            <p:nvPr/>
          </p:nvSpPr>
          <p:spPr>
            <a:xfrm>
              <a:off x="3180230" y="5622211"/>
              <a:ext cx="71438" cy="83977"/>
            </a:xfrm>
            <a:prstGeom prst="ellipse">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1" name="Oval 230"/>
            <p:cNvSpPr/>
            <p:nvPr/>
          </p:nvSpPr>
          <p:spPr>
            <a:xfrm>
              <a:off x="3294530" y="5622211"/>
              <a:ext cx="71438" cy="83977"/>
            </a:xfrm>
            <a:prstGeom prst="ellipse">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2" name="Oval 231"/>
            <p:cNvSpPr/>
            <p:nvPr/>
          </p:nvSpPr>
          <p:spPr>
            <a:xfrm>
              <a:off x="1347461" y="5738972"/>
              <a:ext cx="71438" cy="83977"/>
            </a:xfrm>
            <a:prstGeom prst="ellipse">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3" name="Oval 232"/>
            <p:cNvSpPr/>
            <p:nvPr/>
          </p:nvSpPr>
          <p:spPr>
            <a:xfrm>
              <a:off x="1455411" y="5738972"/>
              <a:ext cx="71438" cy="83977"/>
            </a:xfrm>
            <a:prstGeom prst="ellipse">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4" name="Oval 233"/>
            <p:cNvSpPr/>
            <p:nvPr/>
          </p:nvSpPr>
          <p:spPr>
            <a:xfrm>
              <a:off x="1563361" y="5738972"/>
              <a:ext cx="71438" cy="83977"/>
            </a:xfrm>
            <a:prstGeom prst="ellipse">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5" name="Oval 234"/>
            <p:cNvSpPr/>
            <p:nvPr/>
          </p:nvSpPr>
          <p:spPr>
            <a:xfrm>
              <a:off x="1677661" y="5738972"/>
              <a:ext cx="71438" cy="83977"/>
            </a:xfrm>
            <a:prstGeom prst="ellipse">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6" name="Oval 235"/>
            <p:cNvSpPr/>
            <p:nvPr/>
          </p:nvSpPr>
          <p:spPr>
            <a:xfrm>
              <a:off x="1791961" y="5738972"/>
              <a:ext cx="71438" cy="83977"/>
            </a:xfrm>
            <a:prstGeom prst="ellipse">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7" name="Oval 236"/>
            <p:cNvSpPr/>
            <p:nvPr/>
          </p:nvSpPr>
          <p:spPr>
            <a:xfrm>
              <a:off x="1906261" y="5738972"/>
              <a:ext cx="71438" cy="83977"/>
            </a:xfrm>
            <a:prstGeom prst="ellipse">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8" name="Oval 237"/>
            <p:cNvSpPr/>
            <p:nvPr/>
          </p:nvSpPr>
          <p:spPr>
            <a:xfrm>
              <a:off x="2026911" y="5738972"/>
              <a:ext cx="71438" cy="83977"/>
            </a:xfrm>
            <a:prstGeom prst="ellipse">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9" name="Oval 238"/>
            <p:cNvSpPr/>
            <p:nvPr/>
          </p:nvSpPr>
          <p:spPr>
            <a:xfrm>
              <a:off x="2147561" y="5738972"/>
              <a:ext cx="71438" cy="83977"/>
            </a:xfrm>
            <a:prstGeom prst="ellipse">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0" name="Oval 239"/>
            <p:cNvSpPr/>
            <p:nvPr/>
          </p:nvSpPr>
          <p:spPr>
            <a:xfrm>
              <a:off x="2261861" y="5738972"/>
              <a:ext cx="71438" cy="83977"/>
            </a:xfrm>
            <a:prstGeom prst="ellipse">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1" name="Oval 240"/>
            <p:cNvSpPr/>
            <p:nvPr/>
          </p:nvSpPr>
          <p:spPr>
            <a:xfrm>
              <a:off x="2376161" y="5738972"/>
              <a:ext cx="71438" cy="83977"/>
            </a:xfrm>
            <a:prstGeom prst="ellipse">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2" name="Oval 241"/>
            <p:cNvSpPr/>
            <p:nvPr/>
          </p:nvSpPr>
          <p:spPr>
            <a:xfrm>
              <a:off x="2490461" y="5738972"/>
              <a:ext cx="71438" cy="83977"/>
            </a:xfrm>
            <a:prstGeom prst="ellipse">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3" name="Oval 242"/>
            <p:cNvSpPr/>
            <p:nvPr/>
          </p:nvSpPr>
          <p:spPr>
            <a:xfrm>
              <a:off x="2604761" y="5738972"/>
              <a:ext cx="71438" cy="83977"/>
            </a:xfrm>
            <a:prstGeom prst="ellipse">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4" name="Oval 243"/>
            <p:cNvSpPr/>
            <p:nvPr/>
          </p:nvSpPr>
          <p:spPr>
            <a:xfrm>
              <a:off x="2725411" y="5738972"/>
              <a:ext cx="71438" cy="83977"/>
            </a:xfrm>
            <a:prstGeom prst="ellipse">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5" name="Oval 244"/>
            <p:cNvSpPr/>
            <p:nvPr/>
          </p:nvSpPr>
          <p:spPr>
            <a:xfrm>
              <a:off x="2839711" y="5738972"/>
              <a:ext cx="71438" cy="83977"/>
            </a:xfrm>
            <a:prstGeom prst="ellipse">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6" name="Oval 245"/>
            <p:cNvSpPr/>
            <p:nvPr/>
          </p:nvSpPr>
          <p:spPr>
            <a:xfrm>
              <a:off x="2947661" y="5738972"/>
              <a:ext cx="71438" cy="83977"/>
            </a:xfrm>
            <a:prstGeom prst="ellipse">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7" name="Oval 246"/>
            <p:cNvSpPr/>
            <p:nvPr/>
          </p:nvSpPr>
          <p:spPr>
            <a:xfrm>
              <a:off x="3074661" y="5738972"/>
              <a:ext cx="71438" cy="83977"/>
            </a:xfrm>
            <a:prstGeom prst="ellipse">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8" name="Oval 247"/>
            <p:cNvSpPr/>
            <p:nvPr/>
          </p:nvSpPr>
          <p:spPr>
            <a:xfrm>
              <a:off x="3182611" y="5738972"/>
              <a:ext cx="71438" cy="83977"/>
            </a:xfrm>
            <a:prstGeom prst="ellipse">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9" name="Oval 248"/>
            <p:cNvSpPr/>
            <p:nvPr/>
          </p:nvSpPr>
          <p:spPr>
            <a:xfrm>
              <a:off x="3296911" y="5738972"/>
              <a:ext cx="71438" cy="83977"/>
            </a:xfrm>
            <a:prstGeom prst="ellipse">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251" name="Straight Connector 250"/>
          <p:cNvCxnSpPr/>
          <p:nvPr/>
        </p:nvCxnSpPr>
        <p:spPr>
          <a:xfrm rot="10800000" flipV="1">
            <a:off x="3439087" y="3561426"/>
            <a:ext cx="2488204" cy="1349588"/>
          </a:xfrm>
          <a:prstGeom prst="line">
            <a:avLst/>
          </a:prstGeom>
          <a:ln w="25400" cap="flat" cmpd="sng" algn="ctr">
            <a:solidFill>
              <a:srgbClr val="000000"/>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52" name="Straight Connector 251"/>
          <p:cNvCxnSpPr/>
          <p:nvPr/>
        </p:nvCxnSpPr>
        <p:spPr>
          <a:xfrm rot="10800000" flipV="1">
            <a:off x="3394357" y="3930758"/>
            <a:ext cx="2558334" cy="1962042"/>
          </a:xfrm>
          <a:prstGeom prst="line">
            <a:avLst/>
          </a:prstGeom>
          <a:ln w="25400" cap="flat" cmpd="sng" algn="ctr">
            <a:solidFill>
              <a:srgbClr val="000000"/>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71" name="Rectangle 70"/>
          <p:cNvSpPr/>
          <p:nvPr/>
        </p:nvSpPr>
        <p:spPr>
          <a:xfrm>
            <a:off x="1012683" y="2786668"/>
            <a:ext cx="2133600" cy="254322"/>
          </a:xfrm>
          <a:prstGeom prst="rect">
            <a:avLst/>
          </a:prstGeom>
          <a:noFill/>
          <a:ln w="38100" cap="flat" cmpd="sng" algn="ctr">
            <a:solidFill>
              <a:srgbClr val="0000FF"/>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5" name="Rectangle 74"/>
          <p:cNvSpPr/>
          <p:nvPr/>
        </p:nvSpPr>
        <p:spPr>
          <a:xfrm>
            <a:off x="1014271" y="3459665"/>
            <a:ext cx="2146300" cy="254322"/>
          </a:xfrm>
          <a:prstGeom prst="rect">
            <a:avLst/>
          </a:prstGeom>
          <a:noFill/>
          <a:ln w="38100" cap="flat" cmpd="sng" algn="ctr">
            <a:solidFill>
              <a:srgbClr val="0000FF"/>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0" name="Freeform 259"/>
          <p:cNvSpPr/>
          <p:nvPr/>
        </p:nvSpPr>
        <p:spPr>
          <a:xfrm>
            <a:off x="2076450" y="4953000"/>
            <a:ext cx="571500" cy="440267"/>
          </a:xfrm>
          <a:custGeom>
            <a:avLst/>
            <a:gdLst>
              <a:gd name="connsiteX0" fmla="*/ 571500 w 571500"/>
              <a:gd name="connsiteY0" fmla="*/ 0 h 440267"/>
              <a:gd name="connsiteX1" fmla="*/ 400050 w 571500"/>
              <a:gd name="connsiteY1" fmla="*/ 196850 h 440267"/>
              <a:gd name="connsiteX2" fmla="*/ 209550 w 571500"/>
              <a:gd name="connsiteY2" fmla="*/ 342900 h 440267"/>
              <a:gd name="connsiteX3" fmla="*/ 38100 w 571500"/>
              <a:gd name="connsiteY3" fmla="*/ 425450 h 440267"/>
              <a:gd name="connsiteX4" fmla="*/ 0 w 571500"/>
              <a:gd name="connsiteY4" fmla="*/ 431800 h 440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0" h="440267">
                <a:moveTo>
                  <a:pt x="571500" y="0"/>
                </a:moveTo>
                <a:cubicBezTo>
                  <a:pt x="515937" y="69850"/>
                  <a:pt x="460375" y="139700"/>
                  <a:pt x="400050" y="196850"/>
                </a:cubicBezTo>
                <a:cubicBezTo>
                  <a:pt x="339725" y="254000"/>
                  <a:pt x="269875" y="304800"/>
                  <a:pt x="209550" y="342900"/>
                </a:cubicBezTo>
                <a:cubicBezTo>
                  <a:pt x="149225" y="381000"/>
                  <a:pt x="73025" y="410633"/>
                  <a:pt x="38100" y="425450"/>
                </a:cubicBezTo>
                <a:cubicBezTo>
                  <a:pt x="3175" y="440267"/>
                  <a:pt x="0" y="431800"/>
                  <a:pt x="0" y="431800"/>
                </a:cubicBezTo>
              </a:path>
            </a:pathLst>
          </a:custGeom>
          <a:ln>
            <a:solidFill>
              <a:srgbClr val="00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61" name="Freeform 260"/>
          <p:cNvSpPr/>
          <p:nvPr/>
        </p:nvSpPr>
        <p:spPr>
          <a:xfrm>
            <a:off x="1788583" y="5397500"/>
            <a:ext cx="268817" cy="482600"/>
          </a:xfrm>
          <a:custGeom>
            <a:avLst/>
            <a:gdLst>
              <a:gd name="connsiteX0" fmla="*/ 268817 w 268817"/>
              <a:gd name="connsiteY0" fmla="*/ 0 h 482600"/>
              <a:gd name="connsiteX1" fmla="*/ 160867 w 268817"/>
              <a:gd name="connsiteY1" fmla="*/ 38100 h 482600"/>
              <a:gd name="connsiteX2" fmla="*/ 52917 w 268817"/>
              <a:gd name="connsiteY2" fmla="*/ 88900 h 482600"/>
              <a:gd name="connsiteX3" fmla="*/ 8467 w 268817"/>
              <a:gd name="connsiteY3" fmla="*/ 209550 h 482600"/>
              <a:gd name="connsiteX4" fmla="*/ 2117 w 268817"/>
              <a:gd name="connsiteY4" fmla="*/ 482600 h 482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817" h="482600">
                <a:moveTo>
                  <a:pt x="268817" y="0"/>
                </a:moveTo>
                <a:cubicBezTo>
                  <a:pt x="232833" y="11641"/>
                  <a:pt x="196850" y="23283"/>
                  <a:pt x="160867" y="38100"/>
                </a:cubicBezTo>
                <a:cubicBezTo>
                  <a:pt x="124884" y="52917"/>
                  <a:pt x="78317" y="60325"/>
                  <a:pt x="52917" y="88900"/>
                </a:cubicBezTo>
                <a:cubicBezTo>
                  <a:pt x="27517" y="117475"/>
                  <a:pt x="16934" y="143933"/>
                  <a:pt x="8467" y="209550"/>
                </a:cubicBezTo>
                <a:cubicBezTo>
                  <a:pt x="0" y="275167"/>
                  <a:pt x="2117" y="482600"/>
                  <a:pt x="2117" y="482600"/>
                </a:cubicBezTo>
              </a:path>
            </a:pathLst>
          </a:custGeom>
          <a:ln>
            <a:solidFill>
              <a:srgbClr val="00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263" name="Straight Connector 262"/>
          <p:cNvCxnSpPr/>
          <p:nvPr/>
        </p:nvCxnSpPr>
        <p:spPr>
          <a:xfrm rot="5400000">
            <a:off x="1084733" y="5422901"/>
            <a:ext cx="939799" cy="1588"/>
          </a:xfrm>
          <a:prstGeom prst="line">
            <a:avLst/>
          </a:prstGeom>
          <a:ln w="12700" cap="flat" cmpd="sng" algn="ctr">
            <a:solidFill>
              <a:srgbClr val="0000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68" name="Straight Arrow Connector 267"/>
          <p:cNvCxnSpPr/>
          <p:nvPr/>
        </p:nvCxnSpPr>
        <p:spPr>
          <a:xfrm flipV="1">
            <a:off x="1555427" y="5067300"/>
            <a:ext cx="1006472" cy="12700"/>
          </a:xfrm>
          <a:prstGeom prst="straightConnector1">
            <a:avLst/>
          </a:prstGeom>
          <a:ln w="12700" cap="flat" cmpd="sng" algn="ctr">
            <a:solidFill>
              <a:srgbClr val="000000"/>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269" name="Straight Arrow Connector 268"/>
          <p:cNvCxnSpPr>
            <a:endCxn id="260" idx="3"/>
          </p:cNvCxnSpPr>
          <p:nvPr/>
        </p:nvCxnSpPr>
        <p:spPr>
          <a:xfrm flipV="1">
            <a:off x="1556731" y="5378450"/>
            <a:ext cx="557819" cy="4923"/>
          </a:xfrm>
          <a:prstGeom prst="straightConnector1">
            <a:avLst/>
          </a:prstGeom>
          <a:ln w="12700" cap="flat" cmpd="sng" algn="ctr">
            <a:solidFill>
              <a:srgbClr val="000000"/>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271" name="Straight Arrow Connector 270"/>
          <p:cNvCxnSpPr/>
          <p:nvPr/>
        </p:nvCxnSpPr>
        <p:spPr>
          <a:xfrm>
            <a:off x="1558035" y="5694524"/>
            <a:ext cx="230548" cy="11664"/>
          </a:xfrm>
          <a:prstGeom prst="straightConnector1">
            <a:avLst/>
          </a:prstGeom>
          <a:ln w="12700" cap="flat" cmpd="sng" algn="ctr">
            <a:solidFill>
              <a:srgbClr val="000000"/>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274" name="TextBox 273"/>
          <p:cNvSpPr txBox="1"/>
          <p:nvPr/>
        </p:nvSpPr>
        <p:spPr>
          <a:xfrm>
            <a:off x="1563361" y="5038469"/>
            <a:ext cx="607859" cy="338554"/>
          </a:xfrm>
          <a:prstGeom prst="rect">
            <a:avLst/>
          </a:prstGeom>
          <a:noFill/>
        </p:spPr>
        <p:txBody>
          <a:bodyPr wrap="none" rtlCol="0">
            <a:spAutoFit/>
          </a:bodyPr>
          <a:lstStyle/>
          <a:p>
            <a:r>
              <a:rPr lang="en-US" sz="800" dirty="0"/>
              <a:t>t</a:t>
            </a:r>
            <a:r>
              <a:rPr lang="en-US" sz="800" dirty="0" smtClean="0"/>
              <a:t>angential </a:t>
            </a:r>
          </a:p>
          <a:p>
            <a:r>
              <a:rPr lang="en-US" sz="800" dirty="0" smtClean="0"/>
              <a:t>velocity</a:t>
            </a:r>
            <a:endParaRPr lang="en-US" sz="800" dirty="0"/>
          </a:p>
        </p:txBody>
      </p:sp>
      <p:sp>
        <p:nvSpPr>
          <p:cNvPr id="275" name="Rectangle 274"/>
          <p:cNvSpPr/>
          <p:nvPr/>
        </p:nvSpPr>
        <p:spPr>
          <a:xfrm>
            <a:off x="1192071" y="5365750"/>
            <a:ext cx="2219043" cy="107950"/>
          </a:xfrm>
          <a:prstGeom prst="rect">
            <a:avLst/>
          </a:prstGeom>
          <a:solidFill>
            <a:srgbClr val="FFFF00">
              <a:alpha val="54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6" name="Rectangle 275"/>
          <p:cNvSpPr/>
          <p:nvPr/>
        </p:nvSpPr>
        <p:spPr>
          <a:xfrm>
            <a:off x="1192071" y="5372100"/>
            <a:ext cx="2219043" cy="107950"/>
          </a:xfrm>
          <a:prstGeom prst="rect">
            <a:avLst/>
          </a:prstGeom>
          <a:solidFill>
            <a:schemeClr val="tx1">
              <a:alpha val="91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7" name="TextBox 276"/>
          <p:cNvSpPr txBox="1"/>
          <p:nvPr/>
        </p:nvSpPr>
        <p:spPr>
          <a:xfrm>
            <a:off x="3429604" y="5231884"/>
            <a:ext cx="1724413" cy="646331"/>
          </a:xfrm>
          <a:prstGeom prst="rect">
            <a:avLst/>
          </a:prstGeom>
          <a:noFill/>
        </p:spPr>
        <p:txBody>
          <a:bodyPr wrap="none" rtlCol="0">
            <a:spAutoFit/>
          </a:bodyPr>
          <a:lstStyle/>
          <a:p>
            <a:r>
              <a:rPr lang="en-US" dirty="0" smtClean="0">
                <a:latin typeface="Arial"/>
                <a:cs typeface="Arial"/>
              </a:rPr>
              <a:t>Interface</a:t>
            </a:r>
          </a:p>
          <a:p>
            <a:r>
              <a:rPr lang="en-US" dirty="0" smtClean="0">
                <a:latin typeface="Arial"/>
                <a:cs typeface="Arial"/>
              </a:rPr>
              <a:t>(homogenized)</a:t>
            </a:r>
            <a:endParaRPr lang="en-US" dirty="0">
              <a:latin typeface="Arial"/>
              <a:cs typeface="Arial"/>
            </a:endParaRPr>
          </a:p>
        </p:txBody>
      </p:sp>
      <p:sp>
        <p:nvSpPr>
          <p:cNvPr id="278" name="TextBox 277"/>
          <p:cNvSpPr txBox="1"/>
          <p:nvPr/>
        </p:nvSpPr>
        <p:spPr>
          <a:xfrm>
            <a:off x="5086492" y="4928513"/>
            <a:ext cx="4148153" cy="369332"/>
          </a:xfrm>
          <a:prstGeom prst="rect">
            <a:avLst/>
          </a:prstGeom>
          <a:noFill/>
        </p:spPr>
        <p:txBody>
          <a:bodyPr wrap="none" rtlCol="0">
            <a:spAutoFit/>
          </a:bodyPr>
          <a:lstStyle/>
          <a:p>
            <a:r>
              <a:rPr lang="en-US" u="sng" dirty="0" smtClean="0">
                <a:latin typeface="Arial"/>
                <a:cs typeface="Arial"/>
              </a:rPr>
              <a:t>COUPLING (boundary) CONDITIONS</a:t>
            </a:r>
            <a:endParaRPr lang="en-US" u="sng" dirty="0">
              <a:latin typeface="Arial"/>
              <a:cs typeface="Arial"/>
            </a:endParaRPr>
          </a:p>
        </p:txBody>
      </p:sp>
      <p:grpSp>
        <p:nvGrpSpPr>
          <p:cNvPr id="7" name="Group 281"/>
          <p:cNvGrpSpPr/>
          <p:nvPr/>
        </p:nvGrpSpPr>
        <p:grpSpPr>
          <a:xfrm>
            <a:off x="5848469" y="5310545"/>
            <a:ext cx="2584062" cy="983428"/>
            <a:chOff x="5848469" y="5310545"/>
            <a:chExt cx="2584062" cy="983428"/>
          </a:xfrm>
        </p:grpSpPr>
        <p:sp>
          <p:nvSpPr>
            <p:cNvPr id="279" name="TextBox 278"/>
            <p:cNvSpPr txBox="1"/>
            <p:nvPr/>
          </p:nvSpPr>
          <p:spPr>
            <a:xfrm>
              <a:off x="5848470" y="5310545"/>
              <a:ext cx="2584061" cy="369332"/>
            </a:xfrm>
            <a:prstGeom prst="rect">
              <a:avLst/>
            </a:prstGeom>
            <a:noFill/>
          </p:spPr>
          <p:txBody>
            <a:bodyPr wrap="none" rtlCol="0">
              <a:spAutoFit/>
            </a:bodyPr>
            <a:lstStyle/>
            <a:p>
              <a:r>
                <a:rPr lang="en-US" dirty="0" smtClean="0">
                  <a:latin typeface="Arial"/>
                  <a:cs typeface="Arial"/>
                </a:rPr>
                <a:t>Beavers-Joseph (1967)</a:t>
              </a:r>
              <a:endParaRPr lang="en-US" dirty="0">
                <a:latin typeface="Arial"/>
                <a:cs typeface="Arial"/>
              </a:endParaRPr>
            </a:p>
          </p:txBody>
        </p:sp>
        <p:graphicFrame>
          <p:nvGraphicFramePr>
            <p:cNvPr id="280" name="Object 279"/>
            <p:cNvGraphicFramePr>
              <a:graphicFrameLocks noChangeAspect="1"/>
            </p:cNvGraphicFramePr>
            <p:nvPr/>
          </p:nvGraphicFramePr>
          <p:xfrm>
            <a:off x="6335069" y="5616376"/>
            <a:ext cx="1520828" cy="677597"/>
          </p:xfrm>
          <a:graphic>
            <a:graphicData uri="http://schemas.openxmlformats.org/presentationml/2006/ole">
              <p:oleObj spid="_x0000_s64514" name="Equation" r:id="rId5" imgW="1282700" imgH="571500" progId="Equation.3">
                <p:embed/>
              </p:oleObj>
            </a:graphicData>
          </a:graphic>
        </p:graphicFrame>
        <p:sp>
          <p:nvSpPr>
            <p:cNvPr id="281" name="Rounded Rectangle 280"/>
            <p:cNvSpPr/>
            <p:nvPr/>
          </p:nvSpPr>
          <p:spPr>
            <a:xfrm>
              <a:off x="5848469" y="5310545"/>
              <a:ext cx="2584061" cy="983428"/>
            </a:xfrm>
            <a:prstGeom prst="round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8" name="Group 299"/>
          <p:cNvGrpSpPr/>
          <p:nvPr/>
        </p:nvGrpSpPr>
        <p:grpSpPr>
          <a:xfrm>
            <a:off x="7538400" y="3358065"/>
            <a:ext cx="1558013" cy="394569"/>
            <a:chOff x="7538400" y="3358065"/>
            <a:chExt cx="1558013" cy="394569"/>
          </a:xfrm>
        </p:grpSpPr>
        <p:cxnSp>
          <p:nvCxnSpPr>
            <p:cNvPr id="296" name="Straight Arrow Connector 295"/>
            <p:cNvCxnSpPr/>
            <p:nvPr/>
          </p:nvCxnSpPr>
          <p:spPr>
            <a:xfrm rot="10800000" flipV="1">
              <a:off x="7538400" y="3586825"/>
              <a:ext cx="551501" cy="165809"/>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299" name="TextBox 298"/>
            <p:cNvSpPr txBox="1"/>
            <p:nvPr/>
          </p:nvSpPr>
          <p:spPr>
            <a:xfrm>
              <a:off x="8026401" y="3358065"/>
              <a:ext cx="1070012" cy="369332"/>
            </a:xfrm>
            <a:prstGeom prst="rect">
              <a:avLst/>
            </a:prstGeom>
            <a:noFill/>
          </p:spPr>
          <p:txBody>
            <a:bodyPr wrap="none" rtlCol="0">
              <a:spAutoFit/>
            </a:bodyPr>
            <a:lstStyle/>
            <a:p>
              <a:r>
                <a:rPr lang="en-US" dirty="0" smtClean="0">
                  <a:latin typeface="Arial"/>
                  <a:cs typeface="Arial"/>
                </a:rPr>
                <a:t>interface</a:t>
              </a:r>
              <a:endParaRPr lang="en-US" dirty="0">
                <a:latin typeface="Arial"/>
                <a:cs typeface="Arial"/>
              </a:endParaRPr>
            </a:p>
          </p:txBody>
        </p:sp>
      </p:grpSp>
      <p:grpSp>
        <p:nvGrpSpPr>
          <p:cNvPr id="9" name="Group 307"/>
          <p:cNvGrpSpPr/>
          <p:nvPr/>
        </p:nvGrpSpPr>
        <p:grpSpPr>
          <a:xfrm>
            <a:off x="5835769" y="5310545"/>
            <a:ext cx="2584061" cy="983428"/>
            <a:chOff x="8485368" y="2057562"/>
            <a:chExt cx="2584061" cy="983428"/>
          </a:xfrm>
        </p:grpSpPr>
        <p:grpSp>
          <p:nvGrpSpPr>
            <p:cNvPr id="10" name="Group 300"/>
            <p:cNvGrpSpPr/>
            <p:nvPr/>
          </p:nvGrpSpPr>
          <p:grpSpPr>
            <a:xfrm>
              <a:off x="8485368" y="2057562"/>
              <a:ext cx="2584061" cy="983428"/>
              <a:chOff x="5848469" y="5310545"/>
              <a:chExt cx="2584061" cy="983428"/>
            </a:xfrm>
            <a:solidFill>
              <a:srgbClr val="FFFFFF"/>
            </a:solidFill>
          </p:grpSpPr>
          <p:sp>
            <p:nvSpPr>
              <p:cNvPr id="304" name="Rounded Rectangle 303"/>
              <p:cNvSpPr/>
              <p:nvPr/>
            </p:nvSpPr>
            <p:spPr>
              <a:xfrm>
                <a:off x="5848469" y="5310545"/>
                <a:ext cx="2584061" cy="983428"/>
              </a:xfrm>
              <a:prstGeom prst="roundRect">
                <a:avLst/>
              </a:prstGeom>
              <a:grp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2" name="TextBox 301"/>
              <p:cNvSpPr txBox="1"/>
              <p:nvPr/>
            </p:nvSpPr>
            <p:spPr>
              <a:xfrm>
                <a:off x="5848470" y="5310545"/>
                <a:ext cx="1707394" cy="369332"/>
              </a:xfrm>
              <a:prstGeom prst="rect">
                <a:avLst/>
              </a:prstGeom>
              <a:grpFill/>
            </p:spPr>
            <p:txBody>
              <a:bodyPr wrap="none" rtlCol="0">
                <a:spAutoFit/>
              </a:bodyPr>
              <a:lstStyle/>
              <a:p>
                <a:r>
                  <a:rPr lang="en-US" dirty="0" smtClean="0">
                    <a:latin typeface="Arial"/>
                    <a:cs typeface="Arial"/>
                  </a:rPr>
                  <a:t>Saffman(1971)</a:t>
                </a:r>
                <a:endParaRPr lang="en-US" dirty="0">
                  <a:latin typeface="Arial"/>
                  <a:cs typeface="Arial"/>
                </a:endParaRPr>
              </a:p>
            </p:txBody>
          </p:sp>
          <p:graphicFrame>
            <p:nvGraphicFramePr>
              <p:cNvPr id="303" name="Object 302"/>
              <p:cNvGraphicFramePr>
                <a:graphicFrameLocks noChangeAspect="1"/>
              </p:cNvGraphicFramePr>
              <p:nvPr/>
            </p:nvGraphicFramePr>
            <p:xfrm>
              <a:off x="6335069" y="5616376"/>
              <a:ext cx="1520828" cy="677597"/>
            </p:xfrm>
            <a:graphic>
              <a:graphicData uri="http://schemas.openxmlformats.org/presentationml/2006/ole">
                <p:oleObj spid="_x0000_s64517" name="Equation" r:id="rId6" imgW="1282700" imgH="571500" progId="Equation.3">
                  <p:embed/>
                </p:oleObj>
              </a:graphicData>
            </a:graphic>
          </p:graphicFrame>
        </p:grpSp>
        <p:cxnSp>
          <p:nvCxnSpPr>
            <p:cNvPr id="306" name="Straight Connector 305"/>
            <p:cNvCxnSpPr/>
            <p:nvPr/>
          </p:nvCxnSpPr>
          <p:spPr>
            <a:xfrm rot="16200000" flipH="1">
              <a:off x="9235898" y="2669544"/>
              <a:ext cx="575505" cy="167388"/>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07" name="Straight Connector 306"/>
            <p:cNvCxnSpPr/>
            <p:nvPr/>
          </p:nvCxnSpPr>
          <p:spPr>
            <a:xfrm rot="5400000">
              <a:off x="9223198" y="2669544"/>
              <a:ext cx="575505" cy="167388"/>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11" name="Group 282"/>
          <p:cNvGrpSpPr/>
          <p:nvPr/>
        </p:nvGrpSpPr>
        <p:grpSpPr>
          <a:xfrm>
            <a:off x="5821443" y="5297845"/>
            <a:ext cx="2776685" cy="983428"/>
            <a:chOff x="5848469" y="5310545"/>
            <a:chExt cx="2776685" cy="983428"/>
          </a:xfrm>
        </p:grpSpPr>
        <p:sp>
          <p:nvSpPr>
            <p:cNvPr id="286" name="Rounded Rectangle 285"/>
            <p:cNvSpPr/>
            <p:nvPr/>
          </p:nvSpPr>
          <p:spPr>
            <a:xfrm>
              <a:off x="5848469" y="5310545"/>
              <a:ext cx="2776685" cy="983428"/>
            </a:xfrm>
            <a:prstGeom prst="round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4" name="TextBox 283"/>
            <p:cNvSpPr txBox="1"/>
            <p:nvPr/>
          </p:nvSpPr>
          <p:spPr>
            <a:xfrm>
              <a:off x="5848470" y="5310545"/>
              <a:ext cx="2776684" cy="369332"/>
            </a:xfrm>
            <a:prstGeom prst="rect">
              <a:avLst/>
            </a:prstGeom>
            <a:noFill/>
          </p:spPr>
          <p:txBody>
            <a:bodyPr wrap="none" rtlCol="0">
              <a:spAutoFit/>
            </a:bodyPr>
            <a:lstStyle/>
            <a:p>
              <a:r>
                <a:rPr lang="en-US" dirty="0" err="1" smtClean="0">
                  <a:latin typeface="Arial"/>
                  <a:cs typeface="Arial"/>
                </a:rPr>
                <a:t>Sanches</a:t>
              </a:r>
              <a:r>
                <a:rPr lang="en-US" dirty="0" smtClean="0">
                  <a:latin typeface="Arial"/>
                  <a:cs typeface="Arial"/>
                </a:rPr>
                <a:t>-Palencia (1975)</a:t>
              </a:r>
              <a:endParaRPr lang="en-US" dirty="0">
                <a:latin typeface="Arial"/>
                <a:cs typeface="Arial"/>
              </a:endParaRPr>
            </a:p>
          </p:txBody>
        </p:sp>
        <p:graphicFrame>
          <p:nvGraphicFramePr>
            <p:cNvPr id="285" name="Object 284"/>
            <p:cNvGraphicFramePr>
              <a:graphicFrameLocks noChangeAspect="1"/>
            </p:cNvGraphicFramePr>
            <p:nvPr/>
          </p:nvGraphicFramePr>
          <p:xfrm>
            <a:off x="6560749" y="5774149"/>
            <a:ext cx="1068387" cy="361950"/>
          </p:xfrm>
          <a:graphic>
            <a:graphicData uri="http://schemas.openxmlformats.org/presentationml/2006/ole">
              <p:oleObj spid="_x0000_s64515" name="Equation" r:id="rId7" imgW="901700" imgH="304800" progId="Equation.3">
                <p:embed/>
              </p:oleObj>
            </a:graphicData>
          </a:graphic>
        </p:graphicFrame>
      </p:grpSp>
      <p:grpSp>
        <p:nvGrpSpPr>
          <p:cNvPr id="12" name="Group 286"/>
          <p:cNvGrpSpPr/>
          <p:nvPr/>
        </p:nvGrpSpPr>
        <p:grpSpPr>
          <a:xfrm>
            <a:off x="5663407" y="5305747"/>
            <a:ext cx="3118087" cy="984411"/>
            <a:chOff x="5848469" y="5310545"/>
            <a:chExt cx="3118087" cy="984411"/>
          </a:xfrm>
        </p:grpSpPr>
        <p:sp>
          <p:nvSpPr>
            <p:cNvPr id="288" name="Rounded Rectangle 287"/>
            <p:cNvSpPr/>
            <p:nvPr/>
          </p:nvSpPr>
          <p:spPr>
            <a:xfrm>
              <a:off x="5848469" y="5310545"/>
              <a:ext cx="2964189" cy="983428"/>
            </a:xfrm>
            <a:prstGeom prst="round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290" name="Object 289"/>
            <p:cNvGraphicFramePr>
              <a:graphicFrameLocks noChangeAspect="1"/>
            </p:cNvGraphicFramePr>
            <p:nvPr/>
          </p:nvGraphicFramePr>
          <p:xfrm>
            <a:off x="6280596" y="5615506"/>
            <a:ext cx="1881187" cy="679450"/>
          </p:xfrm>
          <a:graphic>
            <a:graphicData uri="http://schemas.openxmlformats.org/presentationml/2006/ole">
              <p:oleObj spid="_x0000_s64516" name="Equation" r:id="rId8" imgW="1587500" imgH="571500" progId="Equation.3">
                <p:embed/>
              </p:oleObj>
            </a:graphicData>
          </a:graphic>
        </p:graphicFrame>
        <p:sp>
          <p:nvSpPr>
            <p:cNvPr id="289" name="TextBox 288"/>
            <p:cNvSpPr txBox="1"/>
            <p:nvPr/>
          </p:nvSpPr>
          <p:spPr>
            <a:xfrm>
              <a:off x="5848470" y="5310545"/>
              <a:ext cx="3118086" cy="369332"/>
            </a:xfrm>
            <a:prstGeom prst="rect">
              <a:avLst/>
            </a:prstGeom>
            <a:noFill/>
          </p:spPr>
          <p:txBody>
            <a:bodyPr wrap="none" rtlCol="0">
              <a:spAutoFit/>
            </a:bodyPr>
            <a:lstStyle/>
            <a:p>
              <a:r>
                <a:rPr lang="en-US" dirty="0" err="1" smtClean="0">
                  <a:latin typeface="Arial"/>
                  <a:cs typeface="Arial"/>
                </a:rPr>
                <a:t>Marciniak</a:t>
              </a:r>
              <a:r>
                <a:rPr lang="en-US" dirty="0" smtClean="0">
                  <a:latin typeface="Arial"/>
                  <a:cs typeface="Arial"/>
                </a:rPr>
                <a:t> and Mikelic(2011)</a:t>
              </a:r>
              <a:endParaRPr lang="en-US" dirty="0">
                <a:latin typeface="Arial"/>
                <a:cs typeface="Arial"/>
              </a:endParaRPr>
            </a:p>
          </p:txBody>
        </p:sp>
      </p:grpSp>
      <p:grpSp>
        <p:nvGrpSpPr>
          <p:cNvPr id="13" name="Group 290"/>
          <p:cNvGrpSpPr/>
          <p:nvPr/>
        </p:nvGrpSpPr>
        <p:grpSpPr>
          <a:xfrm>
            <a:off x="5666175" y="5231884"/>
            <a:ext cx="3071425" cy="1203805"/>
            <a:chOff x="5848469" y="5310545"/>
            <a:chExt cx="3071425" cy="983428"/>
          </a:xfrm>
        </p:grpSpPr>
        <p:sp>
          <p:nvSpPr>
            <p:cNvPr id="292" name="Rounded Rectangle 291"/>
            <p:cNvSpPr/>
            <p:nvPr/>
          </p:nvSpPr>
          <p:spPr>
            <a:xfrm>
              <a:off x="5848469" y="5310545"/>
              <a:ext cx="2964189" cy="983428"/>
            </a:xfrm>
            <a:prstGeom prst="round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3" name="TextBox 292"/>
            <p:cNvSpPr txBox="1"/>
            <p:nvPr/>
          </p:nvSpPr>
          <p:spPr>
            <a:xfrm>
              <a:off x="5848470" y="5310545"/>
              <a:ext cx="3071424" cy="980588"/>
            </a:xfrm>
            <a:prstGeom prst="rect">
              <a:avLst/>
            </a:prstGeom>
            <a:noFill/>
          </p:spPr>
          <p:txBody>
            <a:bodyPr wrap="square" rtlCol="0">
              <a:spAutoFit/>
            </a:bodyPr>
            <a:lstStyle/>
            <a:p>
              <a:r>
                <a:rPr lang="en-US" dirty="0" smtClean="0">
                  <a:latin typeface="Arial"/>
                  <a:cs typeface="Arial"/>
                </a:rPr>
                <a:t>ACTIVE RESEARCH:</a:t>
              </a:r>
            </a:p>
            <a:p>
              <a:r>
                <a:rPr lang="en-US" dirty="0" smtClean="0">
                  <a:latin typeface="Arial"/>
                  <a:cs typeface="Arial"/>
                </a:rPr>
                <a:t>Which of the pressure </a:t>
              </a:r>
            </a:p>
            <a:p>
              <a:r>
                <a:rPr lang="en-US" dirty="0" smtClean="0">
                  <a:latin typeface="Arial"/>
                  <a:cs typeface="Arial"/>
                </a:rPr>
                <a:t>coupling conditions gives </a:t>
              </a:r>
            </a:p>
            <a:p>
              <a:r>
                <a:rPr lang="en-US" dirty="0" smtClean="0">
                  <a:latin typeface="Arial"/>
                  <a:cs typeface="Arial"/>
                </a:rPr>
                <a:t>rise to a well-posed problem</a:t>
              </a:r>
              <a:endParaRPr lang="en-US" dirty="0">
                <a:latin typeface="Arial"/>
                <a:cs typeface="Arial"/>
              </a:endParaRPr>
            </a:p>
          </p:txBody>
        </p:sp>
      </p:grpSp>
      <p:sp>
        <p:nvSpPr>
          <p:cNvPr id="176" name="Slide Number Placeholder 175"/>
          <p:cNvSpPr>
            <a:spLocks noGrp="1"/>
          </p:cNvSpPr>
          <p:nvPr>
            <p:ph type="sldNum" sz="quarter" idx="12"/>
          </p:nvPr>
        </p:nvSpPr>
        <p:spPr/>
        <p:txBody>
          <a:bodyPr/>
          <a:lstStyle/>
          <a:p>
            <a:fld id="{43A34F46-2425-D849-9E95-E58236C19EE0}" type="slidenum">
              <a:rPr lang="en-US" smtClean="0"/>
              <a:pPr/>
              <a:t>12</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2000"/>
                                        <p:tgtEl>
                                          <p:spTgt spid="22"/>
                                        </p:tgtEl>
                                      </p:cBhvr>
                                    </p:animEffect>
                                    <p:set>
                                      <p:cBhvr>
                                        <p:cTn id="17" dur="1" fill="hold">
                                          <p:stCondLst>
                                            <p:cond delay="1999"/>
                                          </p:stCondLst>
                                        </p:cTn>
                                        <p:tgtEl>
                                          <p:spTgt spid="22"/>
                                        </p:tgtEl>
                                        <p:attrNameLst>
                                          <p:attrName>style.visibility</p:attrName>
                                        </p:attrNameLst>
                                      </p:cBhvr>
                                      <p:to>
                                        <p:strVal val="hidden"/>
                                      </p:to>
                                    </p:set>
                                  </p:childTnLst>
                                </p:cTn>
                              </p:par>
                              <p:par>
                                <p:cTn id="18" presetID="10" presetClass="exit" presetSubtype="0" fill="hold" nodeType="withEffect">
                                  <p:stCondLst>
                                    <p:cond delay="0"/>
                                  </p:stCondLst>
                                  <p:childTnLst>
                                    <p:animEffect transition="out" filter="fade">
                                      <p:cBhvr>
                                        <p:cTn id="19" dur="2000"/>
                                        <p:tgtEl>
                                          <p:spTgt spid="20"/>
                                        </p:tgtEl>
                                      </p:cBhvr>
                                    </p:animEffect>
                                    <p:set>
                                      <p:cBhvr>
                                        <p:cTn id="20" dur="1" fill="hold">
                                          <p:stCondLst>
                                            <p:cond delay="1999"/>
                                          </p:stCondLst>
                                        </p:cTn>
                                        <p:tgtEl>
                                          <p:spTgt spid="20"/>
                                        </p:tgtEl>
                                        <p:attrNameLst>
                                          <p:attrName>style.visibility</p:attrName>
                                        </p:attrNameLst>
                                      </p:cBhvr>
                                      <p:to>
                                        <p:strVal val="hidden"/>
                                      </p:to>
                                    </p:set>
                                  </p:childTnLst>
                                </p:cTn>
                              </p:par>
                              <p:par>
                                <p:cTn id="21" presetID="10" presetClass="exit" presetSubtype="0" fill="hold" nodeType="withEffect">
                                  <p:stCondLst>
                                    <p:cond delay="0"/>
                                  </p:stCondLst>
                                  <p:childTnLst>
                                    <p:animEffect transition="out" filter="fade">
                                      <p:cBhvr>
                                        <p:cTn id="22" dur="2000"/>
                                        <p:tgtEl>
                                          <p:spTgt spid="44"/>
                                        </p:tgtEl>
                                      </p:cBhvr>
                                    </p:animEffect>
                                    <p:set>
                                      <p:cBhvr>
                                        <p:cTn id="23" dur="1" fill="hold">
                                          <p:stCondLst>
                                            <p:cond delay="1999"/>
                                          </p:stCondLst>
                                        </p:cTn>
                                        <p:tgtEl>
                                          <p:spTgt spid="44"/>
                                        </p:tgtEl>
                                        <p:attrNameLst>
                                          <p:attrName>style.visibility</p:attrName>
                                        </p:attrNameLst>
                                      </p:cBhvr>
                                      <p:to>
                                        <p:strVal val="hidden"/>
                                      </p:to>
                                    </p:set>
                                  </p:childTnLst>
                                </p:cTn>
                              </p:par>
                            </p:childTnLst>
                          </p:cTn>
                        </p:par>
                        <p:par>
                          <p:cTn id="24" fill="hold">
                            <p:stCondLst>
                              <p:cond delay="2000"/>
                            </p:stCondLst>
                            <p:childTnLst>
                              <p:par>
                                <p:cTn id="25" presetID="10" presetClass="exit" presetSubtype="0" fill="hold" nodeType="afterEffect">
                                  <p:stCondLst>
                                    <p:cond delay="0"/>
                                  </p:stCondLst>
                                  <p:childTnLst>
                                    <p:animEffect transition="out" filter="fade">
                                      <p:cBhvr>
                                        <p:cTn id="26" dur="2000"/>
                                        <p:tgtEl>
                                          <p:spTgt spid="43"/>
                                        </p:tgtEl>
                                      </p:cBhvr>
                                    </p:animEffect>
                                    <p:set>
                                      <p:cBhvr>
                                        <p:cTn id="27" dur="1" fill="hold">
                                          <p:stCondLst>
                                            <p:cond delay="1999"/>
                                          </p:stCondLst>
                                        </p:cTn>
                                        <p:tgtEl>
                                          <p:spTgt spid="43"/>
                                        </p:tgtEl>
                                        <p:attrNameLst>
                                          <p:attrName>style.visibility</p:attrName>
                                        </p:attrNameLst>
                                      </p:cBhvr>
                                      <p:to>
                                        <p:strVal val="hidden"/>
                                      </p:to>
                                    </p:set>
                                  </p:childTnLst>
                                </p:cTn>
                              </p:par>
                              <p:par>
                                <p:cTn id="28" presetID="1" presetClass="entr" presetSubtype="0" fill="hold" grpId="0" nodeType="withEffect">
                                  <p:stCondLst>
                                    <p:cond delay="0"/>
                                  </p:stCondLst>
                                  <p:childTnLst>
                                    <p:set>
                                      <p:cBhvr>
                                        <p:cTn id="29" dur="1" fill="hold">
                                          <p:stCondLst>
                                            <p:cond delay="0"/>
                                          </p:stCondLst>
                                        </p:cTn>
                                        <p:tgtEl>
                                          <p:spTgt spid="80"/>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94"/>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99"/>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8"/>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86"/>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81"/>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83"/>
                                        </p:tgtEl>
                                        <p:attrNameLst>
                                          <p:attrName>style.visibility</p:attrName>
                                        </p:attrNameLst>
                                      </p:cBhvr>
                                      <p:to>
                                        <p:strVal val="visible"/>
                                      </p:to>
                                    </p:set>
                                  </p:childTnLst>
                                </p:cTn>
                              </p:par>
                            </p:childTnLst>
                          </p:cTn>
                        </p:par>
                        <p:par>
                          <p:cTn id="44" fill="hold">
                            <p:stCondLst>
                              <p:cond delay="0"/>
                            </p:stCondLst>
                            <p:childTnLst>
                              <p:par>
                                <p:cTn id="45" presetID="1" presetClass="entr" presetSubtype="0" fill="hold" grpId="0" nodeType="afterEffect">
                                  <p:stCondLst>
                                    <p:cond delay="0"/>
                                  </p:stCondLst>
                                  <p:childTnLst>
                                    <p:set>
                                      <p:cBhvr>
                                        <p:cTn id="46" dur="1" fill="hold">
                                          <p:stCondLst>
                                            <p:cond delay="0"/>
                                          </p:stCondLst>
                                        </p:cTn>
                                        <p:tgtEl>
                                          <p:spTgt spid="87"/>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89"/>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90"/>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92"/>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00"/>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251"/>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252"/>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6"/>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268"/>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261"/>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260"/>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271"/>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274"/>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263"/>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269"/>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275"/>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276"/>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1" nodeType="clickEffect">
                                  <p:stCondLst>
                                    <p:cond delay="0"/>
                                  </p:stCondLst>
                                  <p:childTnLst>
                                    <p:set>
                                      <p:cBhvr>
                                        <p:cTn id="92" dur="1" fill="hold">
                                          <p:stCondLst>
                                            <p:cond delay="0"/>
                                          </p:stCondLst>
                                        </p:cTn>
                                        <p:tgtEl>
                                          <p:spTgt spid="276"/>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277"/>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278"/>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nodeType="clickEffect">
                                  <p:stCondLst>
                                    <p:cond delay="0"/>
                                  </p:stCondLst>
                                  <p:childTnLst>
                                    <p:set>
                                      <p:cBhvr>
                                        <p:cTn id="102" dur="1" fill="hold">
                                          <p:stCondLst>
                                            <p:cond delay="0"/>
                                          </p:stCondLst>
                                        </p:cTn>
                                        <p:tgtEl>
                                          <p:spTgt spid="7"/>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nodeType="clickEffect">
                                  <p:stCondLst>
                                    <p:cond delay="0"/>
                                  </p:stCondLst>
                                  <p:childTnLst>
                                    <p:set>
                                      <p:cBhvr>
                                        <p:cTn id="106" dur="1" fill="hold">
                                          <p:stCondLst>
                                            <p:cond delay="0"/>
                                          </p:stCondLst>
                                        </p:cTn>
                                        <p:tgtEl>
                                          <p:spTgt spid="9"/>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nodeType="clickEffect">
                                  <p:stCondLst>
                                    <p:cond delay="0"/>
                                  </p:stCondLst>
                                  <p:childTnLst>
                                    <p:set>
                                      <p:cBhvr>
                                        <p:cTn id="110" dur="1" fill="hold">
                                          <p:stCondLst>
                                            <p:cond delay="0"/>
                                          </p:stCondLst>
                                        </p:cTn>
                                        <p:tgtEl>
                                          <p:spTgt spid="11"/>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nodeType="clickEffect">
                                  <p:stCondLst>
                                    <p:cond delay="0"/>
                                  </p:stCondLst>
                                  <p:childTnLst>
                                    <p:set>
                                      <p:cBhvr>
                                        <p:cTn id="114" dur="1" fill="hold">
                                          <p:stCondLst>
                                            <p:cond delay="0"/>
                                          </p:stCondLst>
                                        </p:cTn>
                                        <p:tgtEl>
                                          <p:spTgt spid="11"/>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nodeType="clickEffect">
                                  <p:stCondLst>
                                    <p:cond delay="0"/>
                                  </p:stCondLst>
                                  <p:childTnLst>
                                    <p:set>
                                      <p:cBhvr>
                                        <p:cTn id="118" dur="1" fill="hold">
                                          <p:stCondLst>
                                            <p:cond delay="0"/>
                                          </p:stCondLst>
                                        </p:cTn>
                                        <p:tgtEl>
                                          <p:spTgt spid="12"/>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nodeType="clickEffect">
                                  <p:stCondLst>
                                    <p:cond delay="0"/>
                                  </p:stCondLst>
                                  <p:childTnLst>
                                    <p:set>
                                      <p:cBhvr>
                                        <p:cTn id="122" dur="1" fill="hold">
                                          <p:stCondLst>
                                            <p:cond delay="0"/>
                                          </p:stCondLst>
                                        </p:cTn>
                                        <p:tgtEl>
                                          <p:spTgt spid="12"/>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nodeType="clickEffect">
                                  <p:stCondLst>
                                    <p:cond delay="0"/>
                                  </p:stCondLst>
                                  <p:childTnLst>
                                    <p:set>
                                      <p:cBhvr>
                                        <p:cTn id="126" dur="1" fill="hold">
                                          <p:stCondLst>
                                            <p:cond delay="0"/>
                                          </p:stCondLst>
                                        </p:cTn>
                                        <p:tgtEl>
                                          <p:spTgt spid="12"/>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nodeType="clickEffect">
                                  <p:stCondLst>
                                    <p:cond delay="0"/>
                                  </p:stCondLst>
                                  <p:childTnLst>
                                    <p:set>
                                      <p:cBhvr>
                                        <p:cTn id="130" dur="1" fill="hold">
                                          <p:stCondLst>
                                            <p:cond delay="0"/>
                                          </p:stCondLst>
                                        </p:cTn>
                                        <p:tgtEl>
                                          <p:spTgt spid="13"/>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1" presetClass="entr" presetSubtype="0" fill="hold" nodeType="clickEffect">
                                  <p:stCondLst>
                                    <p:cond delay="0"/>
                                  </p:stCondLst>
                                  <p:childTnLst>
                                    <p:set>
                                      <p:cBhvr>
                                        <p:cTn id="134" dur="1" fill="hold">
                                          <p:stCondLst>
                                            <p:cond delay="0"/>
                                          </p:stCondLst>
                                        </p:cTn>
                                        <p:tgtEl>
                                          <p:spTgt spid="13"/>
                                        </p:tgtEl>
                                        <p:attrNameLst>
                                          <p:attrName>style.visibility</p:attrName>
                                        </p:attrNameLst>
                                      </p:cBhvr>
                                      <p:to>
                                        <p:strVal val="visible"/>
                                      </p:to>
                                    </p:set>
                                  </p:childTnLst>
                                </p:cTn>
                              </p:par>
                            </p:childTnLst>
                          </p:cTn>
                        </p:par>
                      </p:childTnLst>
                    </p:cTn>
                  </p:par>
                  <p:par>
                    <p:cTn id="135" fill="hold">
                      <p:stCondLst>
                        <p:cond delay="indefinite"/>
                      </p:stCondLst>
                      <p:childTnLst>
                        <p:par>
                          <p:cTn id="136" fill="hold">
                            <p:stCondLst>
                              <p:cond delay="0"/>
                            </p:stCondLst>
                            <p:childTnLst>
                              <p:par>
                                <p:cTn id="137" presetID="1" presetClass="entr" presetSubtype="0" fill="hold" nodeType="clickEffect">
                                  <p:stCondLst>
                                    <p:cond delay="0"/>
                                  </p:stCondLst>
                                  <p:childTnLst>
                                    <p:set>
                                      <p:cBhvr>
                                        <p:cTn id="138" dur="1" fill="hold">
                                          <p:stCondLst>
                                            <p:cond delay="0"/>
                                          </p:stCondLst>
                                        </p:cTn>
                                        <p:tgtEl>
                                          <p:spTgt spid="13"/>
                                        </p:tgtEl>
                                        <p:attrNameLst>
                                          <p:attrName>style.visibility</p:attrName>
                                        </p:attrNameLst>
                                      </p:cBhvr>
                                      <p:to>
                                        <p:strVal val="visible"/>
                                      </p:to>
                                    </p:set>
                                  </p:childTnLst>
                                </p:cTn>
                              </p:par>
                            </p:childTnLst>
                          </p:cTn>
                        </p:par>
                      </p:childTnLst>
                    </p:cTn>
                  </p:par>
                  <p:par>
                    <p:cTn id="139" fill="hold">
                      <p:stCondLst>
                        <p:cond delay="indefinite"/>
                      </p:stCondLst>
                      <p:childTnLst>
                        <p:par>
                          <p:cTn id="140" fill="hold">
                            <p:stCondLst>
                              <p:cond delay="0"/>
                            </p:stCondLst>
                            <p:childTnLst>
                              <p:par>
                                <p:cTn id="141" presetID="1" presetClass="entr" presetSubtype="0" fill="hold" nodeType="clickEffect">
                                  <p:stCondLst>
                                    <p:cond delay="0"/>
                                  </p:stCondLst>
                                  <p:childTnLst>
                                    <p:set>
                                      <p:cBhvr>
                                        <p:cTn id="14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p:bldP spid="80" grpId="0" animBg="1"/>
      <p:bldP spid="83" grpId="0" animBg="1"/>
      <p:bldP spid="86" grpId="0" animBg="1"/>
      <p:bldP spid="81" grpId="0" animBg="1"/>
      <p:bldP spid="87" grpId="0"/>
      <p:bldP spid="89" grpId="0"/>
      <p:bldP spid="99" grpId="0"/>
      <p:bldP spid="100" grpId="0" animBg="1"/>
      <p:bldP spid="71" grpId="0" animBg="1"/>
      <p:bldP spid="75" grpId="0" animBg="1"/>
      <p:bldP spid="260" grpId="0" animBg="1"/>
      <p:bldP spid="261" grpId="0" animBg="1"/>
      <p:bldP spid="274" grpId="0"/>
      <p:bldP spid="275" grpId="0" animBg="1"/>
      <p:bldP spid="276" grpId="0" animBg="1"/>
      <p:bldP spid="276" grpId="1" animBg="1"/>
      <p:bldP spid="277" grpId="0"/>
      <p:bldP spid="278" grpId="0"/>
    </p:bld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cxnSp>
        <p:nvCxnSpPr>
          <p:cNvPr id="88" name="Straight Arrow Connector 87"/>
          <p:cNvCxnSpPr/>
          <p:nvPr/>
        </p:nvCxnSpPr>
        <p:spPr>
          <a:xfrm rot="10800000" flipV="1">
            <a:off x="3111543" y="3335177"/>
            <a:ext cx="266700" cy="204872"/>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normAutofit fontScale="90000"/>
          </a:bodyPr>
          <a:lstStyle/>
          <a:p>
            <a:r>
              <a:rPr lang="en-US" sz="3600" dirty="0" smtClean="0">
                <a:solidFill>
                  <a:srgbClr val="FF0000"/>
                </a:solidFill>
                <a:latin typeface="Arial"/>
                <a:cs typeface="Arial"/>
              </a:rPr>
              <a:t>MATHEMATICAL MODELING</a:t>
            </a:r>
            <a:br>
              <a:rPr lang="en-US" sz="3600" dirty="0" smtClean="0">
                <a:solidFill>
                  <a:srgbClr val="FF0000"/>
                </a:solidFill>
                <a:latin typeface="Arial"/>
                <a:cs typeface="Arial"/>
              </a:rPr>
            </a:br>
            <a:r>
              <a:rPr lang="en-US" sz="3600" dirty="0" smtClean="0">
                <a:solidFill>
                  <a:srgbClr val="FF0000"/>
                </a:solidFill>
                <a:latin typeface="Arial"/>
                <a:cs typeface="Arial"/>
              </a:rPr>
              <a:t>(FLUID-STRUCTURE INTERACTION)</a:t>
            </a:r>
            <a:endParaRPr lang="en-US" sz="3600" dirty="0">
              <a:solidFill>
                <a:srgbClr val="FF0000"/>
              </a:solidFill>
              <a:latin typeface="Arial"/>
              <a:cs typeface="Arial"/>
            </a:endParaRPr>
          </a:p>
        </p:txBody>
      </p:sp>
      <p:sp>
        <p:nvSpPr>
          <p:cNvPr id="4" name="TextBox 3"/>
          <p:cNvSpPr txBox="1"/>
          <p:nvPr/>
        </p:nvSpPr>
        <p:spPr>
          <a:xfrm>
            <a:off x="10002348" y="4911014"/>
            <a:ext cx="184666" cy="369332"/>
          </a:xfrm>
          <a:prstGeom prst="rect">
            <a:avLst/>
          </a:prstGeom>
          <a:noFill/>
          <a:ln>
            <a:noFill/>
          </a:ln>
        </p:spPr>
        <p:txBody>
          <a:bodyPr wrap="none" rtlCol="0">
            <a:spAutoFit/>
          </a:bodyPr>
          <a:lstStyle/>
          <a:p>
            <a:endParaRPr lang="en-US" dirty="0"/>
          </a:p>
        </p:txBody>
      </p:sp>
      <p:sp>
        <p:nvSpPr>
          <p:cNvPr id="5" name="TextBox 4"/>
          <p:cNvSpPr txBox="1"/>
          <p:nvPr/>
        </p:nvSpPr>
        <p:spPr>
          <a:xfrm>
            <a:off x="-1269961" y="4337875"/>
            <a:ext cx="184666" cy="369332"/>
          </a:xfrm>
          <a:prstGeom prst="rect">
            <a:avLst/>
          </a:prstGeom>
          <a:noFill/>
        </p:spPr>
        <p:txBody>
          <a:bodyPr wrap="none" rtlCol="0">
            <a:spAutoFit/>
          </a:bodyPr>
          <a:lstStyle/>
          <a:p>
            <a:endParaRPr lang="en-US" dirty="0"/>
          </a:p>
        </p:txBody>
      </p:sp>
      <p:grpSp>
        <p:nvGrpSpPr>
          <p:cNvPr id="3" name="Group 76"/>
          <p:cNvGrpSpPr/>
          <p:nvPr/>
        </p:nvGrpSpPr>
        <p:grpSpPr>
          <a:xfrm>
            <a:off x="2922557" y="1417638"/>
            <a:ext cx="3478231" cy="702758"/>
            <a:chOff x="202296" y="3906281"/>
            <a:chExt cx="10212296" cy="702758"/>
          </a:xfrm>
        </p:grpSpPr>
        <p:sp>
          <p:nvSpPr>
            <p:cNvPr id="15" name="TextBox 14"/>
            <p:cNvSpPr txBox="1"/>
            <p:nvPr/>
          </p:nvSpPr>
          <p:spPr>
            <a:xfrm>
              <a:off x="1622636" y="4051607"/>
              <a:ext cx="8791956" cy="369332"/>
            </a:xfrm>
            <a:prstGeom prst="rect">
              <a:avLst/>
            </a:prstGeom>
            <a:noFill/>
          </p:spPr>
          <p:txBody>
            <a:bodyPr wrap="square" rtlCol="0">
              <a:spAutoFit/>
            </a:bodyPr>
            <a:lstStyle/>
            <a:p>
              <a:r>
                <a:rPr lang="en-US" dirty="0" smtClean="0">
                  <a:solidFill>
                    <a:srgbClr val="FF0000"/>
                  </a:solidFill>
                  <a:latin typeface="Arial"/>
                  <a:cs typeface="Arial"/>
                </a:rPr>
                <a:t>OUR RESULTS</a:t>
              </a:r>
              <a:endParaRPr lang="en-US" dirty="0" smtClean="0">
                <a:latin typeface="Arial"/>
                <a:cs typeface="Arial"/>
              </a:endParaRPr>
            </a:p>
          </p:txBody>
        </p:sp>
        <p:sp>
          <p:nvSpPr>
            <p:cNvPr id="18" name="Rectangle 17"/>
            <p:cNvSpPr/>
            <p:nvPr/>
          </p:nvSpPr>
          <p:spPr>
            <a:xfrm>
              <a:off x="202296" y="3906281"/>
              <a:ext cx="8822080" cy="702758"/>
            </a:xfrm>
            <a:prstGeom prst="rect">
              <a:avLst/>
            </a:prstGeom>
            <a:noFill/>
            <a:ln>
              <a:solidFill>
                <a:schemeClr val="tx1"/>
              </a:solidFill>
            </a:ln>
            <a:effectLst>
              <a:outerShdw blurRad="40000" dist="61087" dir="36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5" name="Rectangle 34"/>
          <p:cNvSpPr/>
          <p:nvPr/>
        </p:nvSpPr>
        <p:spPr>
          <a:xfrm>
            <a:off x="966127" y="2969715"/>
            <a:ext cx="2119312" cy="570335"/>
          </a:xfrm>
          <a:prstGeom prst="rect">
            <a:avLst/>
          </a:prstGeom>
          <a:blipFill rotWithShape="1">
            <a:blip r:embed="rId3">
              <a:alphaModFix amt="34000"/>
            </a:blip>
            <a:tile tx="0" ty="0" sx="100000" sy="100000" flip="none" algn="tl"/>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TextBox 33"/>
          <p:cNvSpPr txBox="1"/>
          <p:nvPr/>
        </p:nvSpPr>
        <p:spPr>
          <a:xfrm>
            <a:off x="1038331" y="2922517"/>
            <a:ext cx="2009008" cy="646331"/>
          </a:xfrm>
          <a:prstGeom prst="rect">
            <a:avLst/>
          </a:prstGeom>
          <a:noFill/>
        </p:spPr>
        <p:txBody>
          <a:bodyPr wrap="square" rtlCol="0">
            <a:spAutoFit/>
          </a:bodyPr>
          <a:lstStyle/>
          <a:p>
            <a:r>
              <a:rPr lang="en-US" dirty="0" err="1" smtClean="0"/>
              <a:t>Poroelastic</a:t>
            </a:r>
            <a:r>
              <a:rPr lang="en-US" dirty="0" smtClean="0"/>
              <a:t> gel with </a:t>
            </a:r>
          </a:p>
          <a:p>
            <a:r>
              <a:rPr lang="en-US" dirty="0" smtClean="0"/>
              <a:t>            islets</a:t>
            </a:r>
            <a:endParaRPr lang="en-US" dirty="0"/>
          </a:p>
        </p:txBody>
      </p:sp>
      <p:sp>
        <p:nvSpPr>
          <p:cNvPr id="36" name="Rectangle 35"/>
          <p:cNvSpPr/>
          <p:nvPr/>
        </p:nvSpPr>
        <p:spPr>
          <a:xfrm>
            <a:off x="553657" y="2547267"/>
            <a:ext cx="3342433" cy="362980"/>
          </a:xfrm>
          <a:prstGeom prst="rect">
            <a:avLst/>
          </a:prstGeom>
          <a:blipFill rotWithShape="1">
            <a:blip r:embed="rId4"/>
            <a:tile tx="0" ty="0" sx="100000" sy="100000" flip="none" algn="tl"/>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0" name="Straight Connector 19"/>
          <p:cNvCxnSpPr/>
          <p:nvPr/>
        </p:nvCxnSpPr>
        <p:spPr>
          <a:xfrm>
            <a:off x="966127" y="2915011"/>
            <a:ext cx="2133600" cy="1588"/>
          </a:xfrm>
          <a:prstGeom prst="line">
            <a:avLst/>
          </a:prstGeom>
          <a:ln w="25400" cap="flat" cmpd="sng" algn="ctr">
            <a:solidFill>
              <a:schemeClr val="tx1"/>
            </a:solidFill>
            <a:prstDash val="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966127" y="2967399"/>
            <a:ext cx="2133600" cy="1588"/>
          </a:xfrm>
          <a:prstGeom prst="line">
            <a:avLst/>
          </a:prstGeom>
          <a:ln w="25400" cap="flat" cmpd="sng" algn="ctr">
            <a:solidFill>
              <a:schemeClr val="tx1"/>
            </a:solidFill>
            <a:prstDash val="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rot="5400000">
            <a:off x="626562" y="3241082"/>
            <a:ext cx="652142" cy="1588"/>
          </a:xfrm>
          <a:prstGeom prst="line">
            <a:avLst/>
          </a:prstGeom>
          <a:ln w="25400" cap="flat" cmpd="sng" algn="ctr">
            <a:solidFill>
              <a:srgbClr val="000000"/>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rot="5400000">
            <a:off x="2760162" y="3238700"/>
            <a:ext cx="652142" cy="1588"/>
          </a:xfrm>
          <a:prstGeom prst="line">
            <a:avLst/>
          </a:prstGeom>
          <a:ln w="25400" cap="flat" cmpd="sng" algn="ctr">
            <a:solidFill>
              <a:srgbClr val="000000"/>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3099727" y="2911835"/>
            <a:ext cx="796363" cy="1588"/>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553657" y="2910247"/>
            <a:ext cx="353451" cy="1588"/>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553657" y="2545679"/>
            <a:ext cx="3342433" cy="1588"/>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39" name="Straight Arrow Connector 38"/>
          <p:cNvCxnSpPr/>
          <p:nvPr/>
        </p:nvCxnSpPr>
        <p:spPr>
          <a:xfrm rot="10800000">
            <a:off x="3111543" y="2956287"/>
            <a:ext cx="266700" cy="1397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40" name="TextBox 39"/>
          <p:cNvSpPr txBox="1"/>
          <p:nvPr/>
        </p:nvSpPr>
        <p:spPr>
          <a:xfrm>
            <a:off x="1472396" y="2536155"/>
            <a:ext cx="2398294" cy="369332"/>
          </a:xfrm>
          <a:prstGeom prst="rect">
            <a:avLst/>
          </a:prstGeom>
          <a:noFill/>
        </p:spPr>
        <p:txBody>
          <a:bodyPr wrap="square" rtlCol="0">
            <a:spAutoFit/>
          </a:bodyPr>
          <a:lstStyle/>
          <a:p>
            <a:r>
              <a:rPr lang="en-US" dirty="0" smtClean="0"/>
              <a:t>Blood flow</a:t>
            </a:r>
            <a:endParaRPr lang="en-US" dirty="0"/>
          </a:p>
        </p:txBody>
      </p:sp>
      <p:cxnSp>
        <p:nvCxnSpPr>
          <p:cNvPr id="42" name="Straight Arrow Connector 41"/>
          <p:cNvCxnSpPr/>
          <p:nvPr/>
        </p:nvCxnSpPr>
        <p:spPr>
          <a:xfrm>
            <a:off x="2706027" y="2727365"/>
            <a:ext cx="672216"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a:off x="977942" y="3563977"/>
            <a:ext cx="2133600" cy="1588"/>
          </a:xfrm>
          <a:prstGeom prst="line">
            <a:avLst/>
          </a:prstGeom>
          <a:ln w="25400" cap="flat" cmpd="sng" algn="ctr">
            <a:solidFill>
              <a:schemeClr val="tx1"/>
            </a:solidFill>
            <a:prstDash val="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977942" y="3602296"/>
            <a:ext cx="2133600" cy="1588"/>
          </a:xfrm>
          <a:prstGeom prst="line">
            <a:avLst/>
          </a:prstGeom>
          <a:ln w="25400" cap="flat" cmpd="sng" algn="ctr">
            <a:solidFill>
              <a:schemeClr val="tx1"/>
            </a:solidFill>
            <a:prstDash val="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45" name="Rectangle 44"/>
          <p:cNvSpPr/>
          <p:nvPr/>
        </p:nvSpPr>
        <p:spPr>
          <a:xfrm flipV="1">
            <a:off x="508927" y="3613408"/>
            <a:ext cx="3342433" cy="362980"/>
          </a:xfrm>
          <a:prstGeom prst="rect">
            <a:avLst/>
          </a:prstGeom>
          <a:blipFill rotWithShape="1">
            <a:blip r:embed="rId4"/>
            <a:tile tx="0" ty="0" sx="100000" sy="100000" flip="none" algn="tl"/>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7" name="Straight Connector 46"/>
          <p:cNvCxnSpPr/>
          <p:nvPr/>
        </p:nvCxnSpPr>
        <p:spPr>
          <a:xfrm flipV="1">
            <a:off x="3088758" y="3613408"/>
            <a:ext cx="796363" cy="1588"/>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flipV="1">
            <a:off x="534497" y="3611820"/>
            <a:ext cx="353451" cy="1588"/>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flipV="1">
            <a:off x="528257" y="4001788"/>
            <a:ext cx="3342433" cy="1588"/>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51" name="Straight Arrow Connector 50"/>
          <p:cNvCxnSpPr/>
          <p:nvPr/>
        </p:nvCxnSpPr>
        <p:spPr>
          <a:xfrm flipH="1" flipV="1">
            <a:off x="2661297" y="3793506"/>
            <a:ext cx="672216" cy="1588"/>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52" name="TextBox 51"/>
          <p:cNvSpPr txBox="1"/>
          <p:nvPr/>
        </p:nvSpPr>
        <p:spPr>
          <a:xfrm>
            <a:off x="1515217" y="3564196"/>
            <a:ext cx="2398294" cy="369332"/>
          </a:xfrm>
          <a:prstGeom prst="rect">
            <a:avLst/>
          </a:prstGeom>
          <a:noFill/>
        </p:spPr>
        <p:txBody>
          <a:bodyPr wrap="square" rtlCol="0">
            <a:spAutoFit/>
          </a:bodyPr>
          <a:lstStyle/>
          <a:p>
            <a:r>
              <a:rPr lang="en-US" dirty="0" smtClean="0"/>
              <a:t>Blood flow</a:t>
            </a:r>
            <a:endParaRPr lang="en-US" dirty="0"/>
          </a:p>
        </p:txBody>
      </p:sp>
      <p:cxnSp>
        <p:nvCxnSpPr>
          <p:cNvPr id="54" name="Straight Arrow Connector 53"/>
          <p:cNvCxnSpPr/>
          <p:nvPr/>
        </p:nvCxnSpPr>
        <p:spPr>
          <a:xfrm rot="5400000" flipH="1" flipV="1">
            <a:off x="2537697" y="3394059"/>
            <a:ext cx="338248" cy="1588"/>
          </a:xfrm>
          <a:prstGeom prst="straightConnector1">
            <a:avLst/>
          </a:prstGeom>
          <a:ln w="3175" cap="flat" cmpd="sng" algn="ctr">
            <a:solidFill>
              <a:srgbClr val="FF00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57" name="Straight Arrow Connector 56"/>
          <p:cNvCxnSpPr/>
          <p:nvPr/>
        </p:nvCxnSpPr>
        <p:spPr>
          <a:xfrm rot="5400000" flipH="1" flipV="1">
            <a:off x="2377079" y="3394278"/>
            <a:ext cx="338248" cy="1588"/>
          </a:xfrm>
          <a:prstGeom prst="straightConnector1">
            <a:avLst/>
          </a:prstGeom>
          <a:ln w="3175" cap="flat" cmpd="sng" algn="ctr">
            <a:solidFill>
              <a:srgbClr val="FF00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58" name="Straight Arrow Connector 57"/>
          <p:cNvCxnSpPr/>
          <p:nvPr/>
        </p:nvCxnSpPr>
        <p:spPr>
          <a:xfrm rot="5400000" flipH="1" flipV="1">
            <a:off x="2741717" y="3406978"/>
            <a:ext cx="338248" cy="1588"/>
          </a:xfrm>
          <a:prstGeom prst="straightConnector1">
            <a:avLst/>
          </a:prstGeom>
          <a:ln w="3175" cap="flat" cmpd="sng" algn="ctr">
            <a:solidFill>
              <a:srgbClr val="FF00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59" name="Straight Arrow Connector 58"/>
          <p:cNvCxnSpPr/>
          <p:nvPr/>
        </p:nvCxnSpPr>
        <p:spPr>
          <a:xfrm rot="5400000" flipH="1" flipV="1">
            <a:off x="2194797" y="3390254"/>
            <a:ext cx="338248" cy="1588"/>
          </a:xfrm>
          <a:prstGeom prst="straightConnector1">
            <a:avLst/>
          </a:prstGeom>
          <a:ln w="3175" cap="flat" cmpd="sng" algn="ctr">
            <a:solidFill>
              <a:srgbClr val="FF00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60" name="Straight Arrow Connector 59"/>
          <p:cNvCxnSpPr/>
          <p:nvPr/>
        </p:nvCxnSpPr>
        <p:spPr>
          <a:xfrm rot="5400000" flipH="1" flipV="1">
            <a:off x="1999815" y="3398930"/>
            <a:ext cx="338248" cy="1588"/>
          </a:xfrm>
          <a:prstGeom prst="straightConnector1">
            <a:avLst/>
          </a:prstGeom>
          <a:ln w="3175" cap="flat" cmpd="sng" algn="ctr">
            <a:solidFill>
              <a:srgbClr val="FF00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61" name="Straight Arrow Connector 60"/>
          <p:cNvCxnSpPr/>
          <p:nvPr/>
        </p:nvCxnSpPr>
        <p:spPr>
          <a:xfrm rot="5400000" flipH="1" flipV="1">
            <a:off x="1804833" y="3394906"/>
            <a:ext cx="338248" cy="1588"/>
          </a:xfrm>
          <a:prstGeom prst="straightConnector1">
            <a:avLst/>
          </a:prstGeom>
          <a:ln w="3175" cap="flat" cmpd="sng" algn="ctr">
            <a:solidFill>
              <a:srgbClr val="FF00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62" name="Straight Arrow Connector 61"/>
          <p:cNvCxnSpPr/>
          <p:nvPr/>
        </p:nvCxnSpPr>
        <p:spPr>
          <a:xfrm rot="5400000" flipH="1" flipV="1">
            <a:off x="1495551" y="3378182"/>
            <a:ext cx="338248" cy="1588"/>
          </a:xfrm>
          <a:prstGeom prst="straightConnector1">
            <a:avLst/>
          </a:prstGeom>
          <a:ln w="3175" cap="flat" cmpd="sng" algn="ctr">
            <a:solidFill>
              <a:srgbClr val="FF00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63" name="Straight Arrow Connector 62"/>
          <p:cNvCxnSpPr/>
          <p:nvPr/>
        </p:nvCxnSpPr>
        <p:spPr>
          <a:xfrm rot="5400000" flipH="1" flipV="1">
            <a:off x="1325969" y="3374158"/>
            <a:ext cx="338248" cy="1588"/>
          </a:xfrm>
          <a:prstGeom prst="straightConnector1">
            <a:avLst/>
          </a:prstGeom>
          <a:ln w="3175" cap="flat" cmpd="sng" algn="ctr">
            <a:solidFill>
              <a:srgbClr val="FF00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64" name="Straight Arrow Connector 63"/>
          <p:cNvCxnSpPr/>
          <p:nvPr/>
        </p:nvCxnSpPr>
        <p:spPr>
          <a:xfrm rot="5400000" flipH="1" flipV="1">
            <a:off x="1130987" y="3370134"/>
            <a:ext cx="338248" cy="1588"/>
          </a:xfrm>
          <a:prstGeom prst="straightConnector1">
            <a:avLst/>
          </a:prstGeom>
          <a:ln w="3175" cap="flat" cmpd="sng" algn="ctr">
            <a:solidFill>
              <a:srgbClr val="FF00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65" name="Straight Arrow Connector 64"/>
          <p:cNvCxnSpPr/>
          <p:nvPr/>
        </p:nvCxnSpPr>
        <p:spPr>
          <a:xfrm rot="5400000" flipH="1" flipV="1">
            <a:off x="948705" y="3378810"/>
            <a:ext cx="338248" cy="1588"/>
          </a:xfrm>
          <a:prstGeom prst="straightConnector1">
            <a:avLst/>
          </a:prstGeom>
          <a:ln w="3175" cap="flat" cmpd="sng" algn="ctr">
            <a:solidFill>
              <a:srgbClr val="FF00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66" name="Straight Arrow Connector 65"/>
          <p:cNvCxnSpPr/>
          <p:nvPr/>
        </p:nvCxnSpPr>
        <p:spPr>
          <a:xfrm rot="5400000" flipH="1" flipV="1">
            <a:off x="1663545" y="3394278"/>
            <a:ext cx="338248" cy="1588"/>
          </a:xfrm>
          <a:prstGeom prst="straightConnector1">
            <a:avLst/>
          </a:prstGeom>
          <a:ln w="3175" cap="flat" cmpd="sng" algn="ctr">
            <a:solidFill>
              <a:srgbClr val="FF00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82" name="Rectangle 81"/>
          <p:cNvSpPr/>
          <p:nvPr/>
        </p:nvSpPr>
        <p:spPr>
          <a:xfrm>
            <a:off x="305823" y="2263332"/>
            <a:ext cx="3721988" cy="2128219"/>
          </a:xfrm>
          <a:prstGeom prst="rect">
            <a:avLst/>
          </a:prstGeom>
          <a:noFill/>
          <a:ln w="57150" cap="flat" cmpd="sng" algn="ctr">
            <a:solidFill>
              <a:srgbClr val="FF00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4" name="TextBox 263"/>
          <p:cNvSpPr txBox="1"/>
          <p:nvPr/>
        </p:nvSpPr>
        <p:spPr>
          <a:xfrm>
            <a:off x="4584700" y="2276186"/>
            <a:ext cx="4102100" cy="646331"/>
          </a:xfrm>
          <a:prstGeom prst="rect">
            <a:avLst/>
          </a:prstGeom>
          <a:noFill/>
        </p:spPr>
        <p:txBody>
          <a:bodyPr wrap="square" rtlCol="0">
            <a:spAutoFit/>
          </a:bodyPr>
          <a:lstStyle/>
          <a:p>
            <a:pPr>
              <a:buFont typeface="Arial"/>
              <a:buChar char="•"/>
            </a:pPr>
            <a:r>
              <a:rPr lang="en-US" dirty="0" smtClean="0"/>
              <a:t> </a:t>
            </a:r>
            <a:r>
              <a:rPr lang="en-US" dirty="0" err="1" smtClean="0">
                <a:latin typeface="Arial"/>
                <a:cs typeface="Arial"/>
              </a:rPr>
              <a:t>Poroelastic</a:t>
            </a:r>
            <a:r>
              <a:rPr lang="en-US" dirty="0" smtClean="0">
                <a:latin typeface="Arial"/>
                <a:cs typeface="Arial"/>
              </a:rPr>
              <a:t> medium</a:t>
            </a:r>
          </a:p>
          <a:p>
            <a:pPr>
              <a:buFont typeface="Arial"/>
              <a:buChar char="•"/>
            </a:pPr>
            <a:r>
              <a:rPr lang="en-US" dirty="0" smtClean="0">
                <a:latin typeface="Arial"/>
                <a:cs typeface="Arial"/>
              </a:rPr>
              <a:t> Moving interface</a:t>
            </a:r>
            <a:endParaRPr lang="en-US" dirty="0">
              <a:latin typeface="Arial"/>
              <a:cs typeface="Arial"/>
            </a:endParaRPr>
          </a:p>
        </p:txBody>
      </p:sp>
      <p:sp>
        <p:nvSpPr>
          <p:cNvPr id="283" name="Rectangle 282"/>
          <p:cNvSpPr/>
          <p:nvPr/>
        </p:nvSpPr>
        <p:spPr>
          <a:xfrm>
            <a:off x="961883" y="2812068"/>
            <a:ext cx="2133600" cy="254322"/>
          </a:xfrm>
          <a:prstGeom prst="rect">
            <a:avLst/>
          </a:prstGeom>
          <a:noFill/>
          <a:ln w="38100" cap="flat" cmpd="sng" algn="ctr">
            <a:solidFill>
              <a:srgbClr val="0000FF"/>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25" name="Group 324"/>
          <p:cNvGrpSpPr/>
          <p:nvPr/>
        </p:nvGrpSpPr>
        <p:grpSpPr>
          <a:xfrm>
            <a:off x="907108" y="2905487"/>
            <a:ext cx="4661270" cy="3077709"/>
            <a:chOff x="907108" y="2905487"/>
            <a:chExt cx="4661270" cy="3077709"/>
          </a:xfrm>
        </p:grpSpPr>
        <p:cxnSp>
          <p:nvCxnSpPr>
            <p:cNvPr id="287" name="Straight Connector 286"/>
            <p:cNvCxnSpPr/>
            <p:nvPr/>
          </p:nvCxnSpPr>
          <p:spPr>
            <a:xfrm>
              <a:off x="3047339" y="2905487"/>
              <a:ext cx="2521039" cy="1801720"/>
            </a:xfrm>
            <a:prstGeom prst="line">
              <a:avLst/>
            </a:prstGeom>
            <a:ln w="25400" cap="flat" cmpd="sng" algn="ctr">
              <a:solidFill>
                <a:srgbClr val="A6A6A6"/>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94" name="Straight Connector 293"/>
            <p:cNvCxnSpPr/>
            <p:nvPr/>
          </p:nvCxnSpPr>
          <p:spPr>
            <a:xfrm rot="10800000" flipH="1" flipV="1">
              <a:off x="907108" y="2905488"/>
              <a:ext cx="1585832" cy="1881168"/>
            </a:xfrm>
            <a:prstGeom prst="line">
              <a:avLst/>
            </a:prstGeom>
            <a:ln w="25400" cap="flat" cmpd="sng" algn="ctr">
              <a:solidFill>
                <a:srgbClr val="A6A6A6"/>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nvGrpSpPr>
            <p:cNvPr id="308" name="Group 307"/>
            <p:cNvGrpSpPr/>
            <p:nvPr/>
          </p:nvGrpSpPr>
          <p:grpSpPr>
            <a:xfrm>
              <a:off x="2492222" y="4786655"/>
              <a:ext cx="3076156" cy="1196541"/>
              <a:chOff x="4826000" y="3195010"/>
              <a:chExt cx="3076156" cy="1196541"/>
            </a:xfrm>
          </p:grpSpPr>
          <p:sp>
            <p:nvSpPr>
              <p:cNvPr id="265" name="Rectangle 264"/>
              <p:cNvSpPr/>
              <p:nvPr/>
            </p:nvSpPr>
            <p:spPr>
              <a:xfrm>
                <a:off x="4826000" y="3195010"/>
                <a:ext cx="3076156" cy="550921"/>
              </a:xfrm>
              <a:prstGeom prst="rect">
                <a:avLst/>
              </a:prstGeom>
              <a:blipFill rotWithShape="1">
                <a:blip r:embed="rId4"/>
                <a:tile tx="0" ty="0" sx="100000" sy="100000" flip="none" algn="tl"/>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6" name="Rectangle 265"/>
              <p:cNvSpPr/>
              <p:nvPr/>
            </p:nvSpPr>
            <p:spPr>
              <a:xfrm>
                <a:off x="4826000" y="3879958"/>
                <a:ext cx="3076156" cy="511593"/>
              </a:xfrm>
              <a:prstGeom prst="rect">
                <a:avLst/>
              </a:prstGeom>
              <a:blipFill rotWithShape="1">
                <a:blip r:embed="rId3"/>
                <a:tile tx="0" ty="0" sx="100000" sy="100000" flip="none" algn="tl"/>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7" name="Rectangle 266"/>
              <p:cNvSpPr/>
              <p:nvPr/>
            </p:nvSpPr>
            <p:spPr>
              <a:xfrm>
                <a:off x="4826000" y="3195010"/>
                <a:ext cx="3076156" cy="1196541"/>
              </a:xfrm>
              <a:prstGeom prst="rect">
                <a:avLst/>
              </a:prstGeom>
              <a:noFill/>
              <a:ln w="38100" cap="flat" cmpd="sng" algn="ctr">
                <a:solidFill>
                  <a:srgbClr val="0000FF"/>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0" name="TextBox 269"/>
              <p:cNvSpPr txBox="1"/>
              <p:nvPr/>
            </p:nvSpPr>
            <p:spPr>
              <a:xfrm>
                <a:off x="5232400" y="3930758"/>
                <a:ext cx="1801169" cy="369332"/>
              </a:xfrm>
              <a:prstGeom prst="rect">
                <a:avLst/>
              </a:prstGeom>
              <a:noFill/>
            </p:spPr>
            <p:txBody>
              <a:bodyPr wrap="square" rtlCol="0">
                <a:spAutoFit/>
              </a:bodyPr>
              <a:lstStyle/>
              <a:p>
                <a:r>
                  <a:rPr lang="en-US" dirty="0" smtClean="0">
                    <a:solidFill>
                      <a:schemeClr val="bg1"/>
                    </a:solidFill>
                    <a:latin typeface="Arial"/>
                    <a:cs typeface="Arial"/>
                  </a:rPr>
                  <a:t>Porous medium</a:t>
                </a:r>
                <a:endParaRPr lang="en-US" dirty="0">
                  <a:solidFill>
                    <a:schemeClr val="bg1"/>
                  </a:solidFill>
                  <a:latin typeface="Arial"/>
                  <a:cs typeface="Arial"/>
                </a:endParaRPr>
              </a:p>
            </p:txBody>
          </p:sp>
          <p:sp>
            <p:nvSpPr>
              <p:cNvPr id="272" name="TextBox 271"/>
              <p:cNvSpPr txBox="1"/>
              <p:nvPr/>
            </p:nvSpPr>
            <p:spPr>
              <a:xfrm>
                <a:off x="5232400" y="3274999"/>
                <a:ext cx="1633781" cy="369332"/>
              </a:xfrm>
              <a:prstGeom prst="rect">
                <a:avLst/>
              </a:prstGeom>
              <a:noFill/>
            </p:spPr>
            <p:txBody>
              <a:bodyPr wrap="square" rtlCol="0">
                <a:spAutoFit/>
              </a:bodyPr>
              <a:lstStyle/>
              <a:p>
                <a:r>
                  <a:rPr lang="en-US" dirty="0" smtClean="0">
                    <a:solidFill>
                      <a:schemeClr val="bg1"/>
                    </a:solidFill>
                    <a:latin typeface="Arial"/>
                    <a:cs typeface="Arial"/>
                  </a:rPr>
                  <a:t>Free fluid flow</a:t>
                </a:r>
                <a:endParaRPr lang="en-US" dirty="0">
                  <a:solidFill>
                    <a:schemeClr val="bg1"/>
                  </a:solidFill>
                  <a:latin typeface="Arial"/>
                  <a:cs typeface="Arial"/>
                </a:endParaRPr>
              </a:p>
            </p:txBody>
          </p:sp>
          <p:cxnSp>
            <p:nvCxnSpPr>
              <p:cNvPr id="296" name="Straight Connector 295"/>
              <p:cNvCxnSpPr/>
              <p:nvPr/>
            </p:nvCxnSpPr>
            <p:spPr>
              <a:xfrm>
                <a:off x="4826000" y="3745931"/>
                <a:ext cx="3076156" cy="1588"/>
              </a:xfrm>
              <a:prstGeom prst="line">
                <a:avLst/>
              </a:prstGeom>
              <a:ln w="25400" cap="flat" cmpd="sng" algn="ctr">
                <a:solidFill>
                  <a:schemeClr val="tx1"/>
                </a:solidFill>
                <a:prstDash val="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98" name="Straight Connector 297"/>
              <p:cNvCxnSpPr/>
              <p:nvPr/>
            </p:nvCxnSpPr>
            <p:spPr>
              <a:xfrm>
                <a:off x="4826000" y="3865670"/>
                <a:ext cx="3076156" cy="1588"/>
              </a:xfrm>
              <a:prstGeom prst="line">
                <a:avLst/>
              </a:prstGeom>
              <a:ln w="25400" cap="flat" cmpd="sng" algn="ctr">
                <a:solidFill>
                  <a:schemeClr val="tx1"/>
                </a:solidFill>
                <a:prstDash val="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99" name="Straight Connector 298"/>
              <p:cNvCxnSpPr/>
              <p:nvPr/>
            </p:nvCxnSpPr>
            <p:spPr>
              <a:xfrm>
                <a:off x="4826000" y="3833009"/>
                <a:ext cx="3076156" cy="1588"/>
              </a:xfrm>
              <a:prstGeom prst="line">
                <a:avLst/>
              </a:prstGeom>
              <a:ln w="25400" cap="flat" cmpd="sng" algn="ctr">
                <a:solidFill>
                  <a:schemeClr val="tx1"/>
                </a:solidFill>
                <a:prstDash val="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300" name="Straight Connector 299"/>
              <p:cNvCxnSpPr/>
              <p:nvPr/>
            </p:nvCxnSpPr>
            <p:spPr>
              <a:xfrm>
                <a:off x="4826000" y="3800348"/>
                <a:ext cx="3076156" cy="1588"/>
              </a:xfrm>
              <a:prstGeom prst="line">
                <a:avLst/>
              </a:prstGeom>
              <a:ln w="25400" cap="flat" cmpd="sng" algn="ctr">
                <a:solidFill>
                  <a:schemeClr val="tx1"/>
                </a:solidFill>
                <a:prstDash val="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301" name="Straight Connector 300"/>
              <p:cNvCxnSpPr/>
              <p:nvPr/>
            </p:nvCxnSpPr>
            <p:spPr>
              <a:xfrm>
                <a:off x="4826000" y="3767687"/>
                <a:ext cx="3076156" cy="1588"/>
              </a:xfrm>
              <a:prstGeom prst="line">
                <a:avLst/>
              </a:prstGeom>
              <a:ln w="25400" cap="flat" cmpd="sng" algn="ctr">
                <a:solidFill>
                  <a:schemeClr val="tx1"/>
                </a:solidFill>
                <a:prstDash val="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307" name="Rectangle 306"/>
              <p:cNvSpPr/>
              <p:nvPr/>
            </p:nvSpPr>
            <p:spPr>
              <a:xfrm>
                <a:off x="5548371" y="3702663"/>
                <a:ext cx="1063810" cy="181686"/>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6" name="TextBox 305"/>
              <p:cNvSpPr txBox="1"/>
              <p:nvPr/>
            </p:nvSpPr>
            <p:spPr>
              <a:xfrm>
                <a:off x="5499101" y="3606231"/>
                <a:ext cx="1367080" cy="338554"/>
              </a:xfrm>
              <a:prstGeom prst="rect">
                <a:avLst/>
              </a:prstGeom>
              <a:noFill/>
            </p:spPr>
            <p:txBody>
              <a:bodyPr wrap="square" rtlCol="0">
                <a:spAutoFit/>
              </a:bodyPr>
              <a:lstStyle/>
              <a:p>
                <a:r>
                  <a:rPr lang="en-US" sz="1600" dirty="0" smtClean="0">
                    <a:solidFill>
                      <a:srgbClr val="FF0000"/>
                    </a:solidFill>
                    <a:latin typeface="Arial"/>
                    <a:cs typeface="Arial"/>
                  </a:rPr>
                  <a:t>membrane</a:t>
                </a:r>
                <a:endParaRPr lang="en-US" sz="1600" dirty="0">
                  <a:solidFill>
                    <a:srgbClr val="FF0000"/>
                  </a:solidFill>
                  <a:latin typeface="Arial"/>
                  <a:cs typeface="Arial"/>
                </a:endParaRPr>
              </a:p>
            </p:txBody>
          </p:sp>
        </p:grpSp>
      </p:grpSp>
      <p:sp>
        <p:nvSpPr>
          <p:cNvPr id="314" name="TextBox 313"/>
          <p:cNvSpPr txBox="1"/>
          <p:nvPr/>
        </p:nvSpPr>
        <p:spPr>
          <a:xfrm>
            <a:off x="4475492" y="3335177"/>
            <a:ext cx="2903597" cy="369332"/>
          </a:xfrm>
          <a:prstGeom prst="rect">
            <a:avLst/>
          </a:prstGeom>
          <a:noFill/>
        </p:spPr>
        <p:txBody>
          <a:bodyPr wrap="none" rtlCol="0">
            <a:spAutoFit/>
          </a:bodyPr>
          <a:lstStyle/>
          <a:p>
            <a:r>
              <a:rPr lang="en-US" u="sng" dirty="0" smtClean="0">
                <a:latin typeface="Arial"/>
                <a:cs typeface="Arial"/>
              </a:rPr>
              <a:t>COUPLING CONDITIONS</a:t>
            </a:r>
            <a:endParaRPr lang="en-US" u="sng" dirty="0">
              <a:latin typeface="Arial"/>
              <a:cs typeface="Arial"/>
            </a:endParaRPr>
          </a:p>
        </p:txBody>
      </p:sp>
      <p:cxnSp>
        <p:nvCxnSpPr>
          <p:cNvPr id="316" name="Straight Arrow Connector 315"/>
          <p:cNvCxnSpPr/>
          <p:nvPr/>
        </p:nvCxnSpPr>
        <p:spPr>
          <a:xfrm rot="10800000" flipV="1">
            <a:off x="5176982" y="4582848"/>
            <a:ext cx="914388" cy="71146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18" name="Straight Connector 317"/>
          <p:cNvCxnSpPr/>
          <p:nvPr/>
        </p:nvCxnSpPr>
        <p:spPr>
          <a:xfrm rot="10800000" flipH="1">
            <a:off x="2492222" y="5308726"/>
            <a:ext cx="3076156" cy="1588"/>
          </a:xfrm>
          <a:prstGeom prst="line">
            <a:avLst/>
          </a:prstGeom>
          <a:ln w="25400" cap="flat" cmpd="sng" algn="ctr">
            <a:solidFill>
              <a:schemeClr val="accent1"/>
            </a:solidFill>
            <a:prstDash val="sys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nvGrpSpPr>
          <p:cNvPr id="339" name="Group 338"/>
          <p:cNvGrpSpPr/>
          <p:nvPr/>
        </p:nvGrpSpPr>
        <p:grpSpPr>
          <a:xfrm>
            <a:off x="6027870" y="4007675"/>
            <a:ext cx="3052630" cy="1400194"/>
            <a:chOff x="6027870" y="4007675"/>
            <a:chExt cx="3052630" cy="1400194"/>
          </a:xfrm>
        </p:grpSpPr>
        <p:sp>
          <p:nvSpPr>
            <p:cNvPr id="336" name="Rounded Rectangle 335"/>
            <p:cNvSpPr/>
            <p:nvPr/>
          </p:nvSpPr>
          <p:spPr>
            <a:xfrm>
              <a:off x="6091370" y="4007675"/>
              <a:ext cx="2811330" cy="1400194"/>
            </a:xfrm>
            <a:prstGeom prst="roundRect">
              <a:avLst/>
            </a:prstGeom>
            <a:solidFill>
              <a:schemeClr val="bg1">
                <a:lumMod val="85000"/>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6" name="TextBox 325"/>
            <p:cNvSpPr txBox="1"/>
            <p:nvPr/>
          </p:nvSpPr>
          <p:spPr>
            <a:xfrm>
              <a:off x="6027870" y="4007675"/>
              <a:ext cx="3052630" cy="1323439"/>
            </a:xfrm>
            <a:prstGeom prst="rect">
              <a:avLst/>
            </a:prstGeom>
            <a:noFill/>
          </p:spPr>
          <p:txBody>
            <a:bodyPr wrap="square" rtlCol="0">
              <a:spAutoFit/>
            </a:bodyPr>
            <a:lstStyle/>
            <a:p>
              <a:pPr marL="342900" indent="-342900">
                <a:buFont typeface="+mj-lt"/>
                <a:buAutoNum type="arabicPeriod"/>
              </a:pPr>
              <a:r>
                <a:rPr lang="en-US" sz="1600" dirty="0" smtClean="0">
                  <a:latin typeface="Arial"/>
                  <a:cs typeface="Arial"/>
                </a:rPr>
                <a:t>Beavers-Joseph </a:t>
              </a:r>
              <a:r>
                <a:rPr lang="en-US" sz="1600" dirty="0" err="1" smtClean="0">
                  <a:latin typeface="Arial"/>
                  <a:cs typeface="Arial"/>
                </a:rPr>
                <a:t>Saffman</a:t>
              </a:r>
              <a:r>
                <a:rPr lang="en-US" sz="1600" dirty="0" smtClean="0">
                  <a:latin typeface="Arial"/>
                  <a:cs typeface="Arial"/>
                </a:rPr>
                <a:t> condition for tangential vel</a:t>
              </a:r>
              <a:r>
                <a:rPr lang="en-US" sz="1600" dirty="0">
                  <a:latin typeface="Arial"/>
                  <a:cs typeface="Arial"/>
                </a:rPr>
                <a:t>.</a:t>
              </a:r>
              <a:endParaRPr lang="en-US" sz="1600" dirty="0" smtClean="0">
                <a:latin typeface="Arial"/>
                <a:cs typeface="Arial"/>
              </a:endParaRPr>
            </a:p>
            <a:p>
              <a:pPr marL="342900" indent="-342900"/>
              <a:r>
                <a:rPr lang="en-US" sz="1600" dirty="0" smtClean="0">
                  <a:latin typeface="Arial"/>
                  <a:cs typeface="Arial"/>
                </a:rPr>
                <a:t>     + Continuity of normal vel.</a:t>
              </a:r>
            </a:p>
            <a:p>
              <a:pPr marL="342900" indent="-342900">
                <a:buFont typeface="+mj-lt"/>
                <a:buAutoNum type="arabicPeriod"/>
              </a:pPr>
              <a:endParaRPr lang="en-US" sz="1600" dirty="0" smtClean="0">
                <a:latin typeface="Arial"/>
                <a:cs typeface="Arial"/>
              </a:endParaRPr>
            </a:p>
            <a:p>
              <a:pPr marL="342900" indent="-342900"/>
              <a:r>
                <a:rPr lang="en-US" sz="1600" dirty="0" smtClean="0">
                  <a:latin typeface="Arial"/>
                  <a:cs typeface="Arial"/>
                </a:rPr>
                <a:t>2.   Continuity of normal stress</a:t>
              </a:r>
              <a:endParaRPr lang="en-US" sz="1600" dirty="0">
                <a:latin typeface="Arial"/>
                <a:cs typeface="Arial"/>
              </a:endParaRPr>
            </a:p>
          </p:txBody>
        </p:sp>
      </p:grpSp>
      <p:cxnSp>
        <p:nvCxnSpPr>
          <p:cNvPr id="329" name="Straight Arrow Connector 328"/>
          <p:cNvCxnSpPr/>
          <p:nvPr/>
        </p:nvCxnSpPr>
        <p:spPr>
          <a:xfrm rot="10800000">
            <a:off x="5176982" y="5488694"/>
            <a:ext cx="914388" cy="71146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nvGrpSpPr>
          <p:cNvPr id="340" name="Group 339"/>
          <p:cNvGrpSpPr/>
          <p:nvPr/>
        </p:nvGrpSpPr>
        <p:grpSpPr>
          <a:xfrm>
            <a:off x="6027870" y="5983196"/>
            <a:ext cx="3217730" cy="649255"/>
            <a:chOff x="6027870" y="5983196"/>
            <a:chExt cx="3217730" cy="649255"/>
          </a:xfrm>
        </p:grpSpPr>
        <p:sp>
          <p:nvSpPr>
            <p:cNvPr id="337" name="Rounded Rectangle 336"/>
            <p:cNvSpPr/>
            <p:nvPr/>
          </p:nvSpPr>
          <p:spPr>
            <a:xfrm>
              <a:off x="6091370" y="5983196"/>
              <a:ext cx="3052630" cy="649255"/>
            </a:xfrm>
            <a:prstGeom prst="roundRect">
              <a:avLst/>
            </a:prstGeom>
            <a:solidFill>
              <a:schemeClr val="bg1">
                <a:lumMod val="85000"/>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0" name="TextBox 329"/>
            <p:cNvSpPr txBox="1"/>
            <p:nvPr/>
          </p:nvSpPr>
          <p:spPr>
            <a:xfrm>
              <a:off x="6027870" y="5983196"/>
              <a:ext cx="3217730" cy="584776"/>
            </a:xfrm>
            <a:prstGeom prst="rect">
              <a:avLst/>
            </a:prstGeom>
            <a:noFill/>
          </p:spPr>
          <p:txBody>
            <a:bodyPr wrap="square" rtlCol="0">
              <a:spAutoFit/>
            </a:bodyPr>
            <a:lstStyle/>
            <a:p>
              <a:pPr marL="342900" indent="-342900">
                <a:buFont typeface="+mj-lt"/>
                <a:buAutoNum type="arabicPeriod"/>
              </a:pPr>
              <a:r>
                <a:rPr lang="en-US" sz="1600" dirty="0" smtClean="0">
                  <a:latin typeface="Arial"/>
                  <a:cs typeface="Arial"/>
                </a:rPr>
                <a:t>Continuity of filtration velocity</a:t>
              </a:r>
            </a:p>
            <a:p>
              <a:pPr marL="342900" indent="-342900">
                <a:buFont typeface="+mj-lt"/>
                <a:buAutoNum type="arabicPeriod"/>
              </a:pPr>
              <a:r>
                <a:rPr lang="en-US" sz="1600" dirty="0" smtClean="0">
                  <a:latin typeface="Arial"/>
                  <a:cs typeface="Arial"/>
                </a:rPr>
                <a:t>Continuity of pressure</a:t>
              </a:r>
              <a:endParaRPr lang="en-US" sz="1600" dirty="0">
                <a:latin typeface="Arial"/>
                <a:cs typeface="Arial"/>
              </a:endParaRPr>
            </a:p>
          </p:txBody>
        </p:sp>
      </p:grpSp>
      <p:grpSp>
        <p:nvGrpSpPr>
          <p:cNvPr id="341" name="Group 340"/>
          <p:cNvGrpSpPr/>
          <p:nvPr/>
        </p:nvGrpSpPr>
        <p:grpSpPr>
          <a:xfrm>
            <a:off x="-53836" y="4535921"/>
            <a:ext cx="2442363" cy="1837409"/>
            <a:chOff x="-53836" y="4548621"/>
            <a:chExt cx="2442363" cy="1837409"/>
          </a:xfrm>
        </p:grpSpPr>
        <p:sp>
          <p:nvSpPr>
            <p:cNvPr id="338" name="Rounded Rectangle 337"/>
            <p:cNvSpPr/>
            <p:nvPr/>
          </p:nvSpPr>
          <p:spPr>
            <a:xfrm>
              <a:off x="47097" y="4548621"/>
              <a:ext cx="2121048" cy="1837409"/>
            </a:xfrm>
            <a:prstGeom prst="roundRect">
              <a:avLst/>
            </a:prstGeom>
            <a:solidFill>
              <a:schemeClr val="bg1">
                <a:lumMod val="85000"/>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3" name="TextBox 332"/>
            <p:cNvSpPr txBox="1"/>
            <p:nvPr/>
          </p:nvSpPr>
          <p:spPr>
            <a:xfrm>
              <a:off x="-53836" y="4834213"/>
              <a:ext cx="2421445" cy="1077218"/>
            </a:xfrm>
            <a:prstGeom prst="rect">
              <a:avLst/>
            </a:prstGeom>
            <a:noFill/>
          </p:spPr>
          <p:txBody>
            <a:bodyPr wrap="square" rtlCol="0">
              <a:spAutoFit/>
            </a:bodyPr>
            <a:lstStyle/>
            <a:p>
              <a:pPr marL="342900" indent="-342900"/>
              <a:r>
                <a:rPr lang="en-US" sz="1600" dirty="0" smtClean="0">
                  <a:latin typeface="Arial"/>
                  <a:cs typeface="Arial"/>
                </a:rPr>
                <a:t> </a:t>
              </a:r>
              <a:r>
                <a:rPr lang="en-US" sz="1600" dirty="0" err="1" smtClean="0">
                  <a:latin typeface="Arial"/>
                  <a:cs typeface="Arial"/>
                </a:rPr>
                <a:t>Elastodynamics</a:t>
              </a:r>
              <a:r>
                <a:rPr lang="en-US" sz="1600" dirty="0" smtClean="0">
                  <a:latin typeface="Arial"/>
                  <a:cs typeface="Arial"/>
                </a:rPr>
                <a:t> driven by jump in normal comp. of normal stress (traction)</a:t>
              </a:r>
            </a:p>
          </p:txBody>
        </p:sp>
        <p:cxnSp>
          <p:nvCxnSpPr>
            <p:cNvPr id="332" name="Straight Arrow Connector 331"/>
            <p:cNvCxnSpPr/>
            <p:nvPr/>
          </p:nvCxnSpPr>
          <p:spPr>
            <a:xfrm>
              <a:off x="1857275" y="5406281"/>
              <a:ext cx="531252"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sp>
        <p:nvSpPr>
          <p:cNvPr id="344" name="TextBox 343"/>
          <p:cNvSpPr txBox="1"/>
          <p:nvPr/>
        </p:nvSpPr>
        <p:spPr>
          <a:xfrm>
            <a:off x="3162175" y="6564868"/>
            <a:ext cx="2955294" cy="307777"/>
          </a:xfrm>
          <a:prstGeom prst="rect">
            <a:avLst/>
          </a:prstGeom>
          <a:noFill/>
        </p:spPr>
        <p:txBody>
          <a:bodyPr wrap="none" rtlCol="0">
            <a:spAutoFit/>
          </a:bodyPr>
          <a:lstStyle/>
          <a:p>
            <a:r>
              <a:rPr lang="en-US" sz="1400" dirty="0" smtClean="0">
                <a:latin typeface="Arial"/>
                <a:cs typeface="Arial"/>
              </a:rPr>
              <a:t>With </a:t>
            </a:r>
            <a:r>
              <a:rPr lang="en-US" sz="1400" dirty="0" err="1" smtClean="0">
                <a:latin typeface="Arial"/>
                <a:cs typeface="Arial"/>
              </a:rPr>
              <a:t>B</a:t>
            </a:r>
            <a:r>
              <a:rPr lang="en-US" sz="1400" dirty="0" smtClean="0">
                <a:latin typeface="Arial"/>
                <a:cs typeface="Arial"/>
              </a:rPr>
              <a:t>. </a:t>
            </a:r>
            <a:r>
              <a:rPr lang="en-US" sz="1400" dirty="0" err="1" smtClean="0">
                <a:latin typeface="Arial"/>
                <a:cs typeface="Arial"/>
              </a:rPr>
              <a:t>Muha</a:t>
            </a:r>
            <a:r>
              <a:rPr lang="en-US" sz="1400" dirty="0" smtClean="0">
                <a:latin typeface="Arial"/>
                <a:cs typeface="Arial"/>
              </a:rPr>
              <a:t>, </a:t>
            </a:r>
            <a:r>
              <a:rPr lang="en-US" sz="1400" dirty="0" err="1" smtClean="0">
                <a:latin typeface="Arial"/>
                <a:cs typeface="Arial"/>
              </a:rPr>
              <a:t>J</a:t>
            </a:r>
            <a:r>
              <a:rPr lang="en-US" sz="1400" dirty="0" smtClean="0">
                <a:latin typeface="Arial"/>
                <a:cs typeface="Arial"/>
              </a:rPr>
              <a:t>. Webster, </a:t>
            </a:r>
            <a:r>
              <a:rPr lang="en-US" sz="1400" dirty="0" err="1" smtClean="0">
                <a:latin typeface="Arial"/>
                <a:cs typeface="Arial"/>
              </a:rPr>
              <a:t>L</a:t>
            </a:r>
            <a:r>
              <a:rPr lang="en-US" sz="1400" dirty="0" smtClean="0">
                <a:latin typeface="Arial"/>
                <a:cs typeface="Arial"/>
              </a:rPr>
              <a:t>. </a:t>
            </a:r>
            <a:r>
              <a:rPr lang="en-US" sz="1400" dirty="0" err="1" smtClean="0">
                <a:latin typeface="Arial"/>
                <a:cs typeface="Arial"/>
              </a:rPr>
              <a:t>Bociu</a:t>
            </a:r>
            <a:endParaRPr lang="en-US" sz="1400" dirty="0">
              <a:latin typeface="Arial"/>
              <a:cs typeface="Arial"/>
            </a:endParaRPr>
          </a:p>
        </p:txBody>
      </p:sp>
      <p:grpSp>
        <p:nvGrpSpPr>
          <p:cNvPr id="348" name="Group 347"/>
          <p:cNvGrpSpPr/>
          <p:nvPr/>
        </p:nvGrpSpPr>
        <p:grpSpPr>
          <a:xfrm>
            <a:off x="4227603" y="4911014"/>
            <a:ext cx="1855861" cy="1289141"/>
            <a:chOff x="4227603" y="4911014"/>
            <a:chExt cx="1855861" cy="1289141"/>
          </a:xfrm>
        </p:grpSpPr>
        <p:cxnSp>
          <p:nvCxnSpPr>
            <p:cNvPr id="346" name="Straight Arrow Connector 345"/>
            <p:cNvCxnSpPr/>
            <p:nvPr/>
          </p:nvCxnSpPr>
          <p:spPr>
            <a:xfrm>
              <a:off x="4270497" y="4911014"/>
              <a:ext cx="1812967" cy="1588"/>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347" name="Straight Arrow Connector 346"/>
            <p:cNvCxnSpPr/>
            <p:nvPr/>
          </p:nvCxnSpPr>
          <p:spPr>
            <a:xfrm>
              <a:off x="4227603" y="6198567"/>
              <a:ext cx="1812967" cy="1588"/>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sp>
        <p:nvSpPr>
          <p:cNvPr id="80" name="Slide Number Placeholder 79"/>
          <p:cNvSpPr>
            <a:spLocks noGrp="1"/>
          </p:cNvSpPr>
          <p:nvPr>
            <p:ph type="sldNum" sz="quarter" idx="12"/>
          </p:nvPr>
        </p:nvSpPr>
        <p:spPr/>
        <p:txBody>
          <a:bodyPr/>
          <a:lstStyle/>
          <a:p>
            <a:fld id="{43A34F46-2425-D849-9E95-E58236C19EE0}" type="slidenum">
              <a:rPr lang="en-US" smtClean="0"/>
              <a:pPr/>
              <a:t>13</a:t>
            </a:fld>
            <a:endParaRPr lang="en-US"/>
          </a:p>
        </p:txBody>
      </p:sp>
      <p:cxnSp>
        <p:nvCxnSpPr>
          <p:cNvPr id="85" name="Straight Connector 84"/>
          <p:cNvCxnSpPr/>
          <p:nvPr/>
        </p:nvCxnSpPr>
        <p:spPr>
          <a:xfrm rot="10800000" flipH="1">
            <a:off x="2517622" y="5461126"/>
            <a:ext cx="3076156" cy="1588"/>
          </a:xfrm>
          <a:prstGeom prst="line">
            <a:avLst/>
          </a:prstGeom>
          <a:ln w="25400" cap="flat" cmpd="sng" algn="ctr">
            <a:solidFill>
              <a:schemeClr val="accent1"/>
            </a:solidFill>
            <a:prstDash val="sys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a:xfrm>
            <a:off x="2419997" y="5393581"/>
            <a:ext cx="3173781" cy="14288"/>
          </a:xfrm>
          <a:prstGeom prst="line">
            <a:avLst/>
          </a:prstGeom>
          <a:ln w="25400" cap="flat" cmpd="sng" algn="ctr">
            <a:solidFill>
              <a:schemeClr val="accent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342" name="Rounded Rectangle 341"/>
          <p:cNvSpPr/>
          <p:nvPr/>
        </p:nvSpPr>
        <p:spPr>
          <a:xfrm>
            <a:off x="116058" y="4582848"/>
            <a:ext cx="4154439" cy="1869317"/>
          </a:xfrm>
          <a:prstGeom prst="roundRect">
            <a:avLst/>
          </a:prstGeom>
          <a:solidFill>
            <a:schemeClr val="bg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latin typeface="Arial"/>
                <a:cs typeface="Arial"/>
              </a:rPr>
              <a:t>THIS GENERATES A </a:t>
            </a:r>
            <a:r>
              <a:rPr lang="en-US" u="sng" dirty="0" smtClean="0">
                <a:latin typeface="Arial"/>
                <a:cs typeface="Arial"/>
              </a:rPr>
              <a:t>PRESSURE JUMP ACROSS THE INTERFACE</a:t>
            </a:r>
            <a:r>
              <a:rPr lang="en-US" dirty="0" smtClean="0">
                <a:latin typeface="Arial"/>
                <a:cs typeface="Arial"/>
              </a:rPr>
              <a:t>, WHICH IS WELL DEFINED VIA THESE COUPLING CONDITIONS!</a:t>
            </a:r>
            <a:endParaRPr lang="en-US" dirty="0">
              <a:latin typeface="Arial"/>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1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1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2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3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4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41"/>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8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42"/>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4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4" grpId="0"/>
      <p:bldP spid="342" grpId="0" animBg="1"/>
    </p:bld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cxnSp>
        <p:nvCxnSpPr>
          <p:cNvPr id="88" name="Straight Arrow Connector 87"/>
          <p:cNvCxnSpPr/>
          <p:nvPr/>
        </p:nvCxnSpPr>
        <p:spPr>
          <a:xfrm rot="10800000" flipV="1">
            <a:off x="3111543" y="3335177"/>
            <a:ext cx="266700" cy="204872"/>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normAutofit fontScale="90000"/>
          </a:bodyPr>
          <a:lstStyle/>
          <a:p>
            <a:r>
              <a:rPr lang="en-US" sz="3600" dirty="0" smtClean="0">
                <a:solidFill>
                  <a:srgbClr val="FF0000"/>
                </a:solidFill>
                <a:latin typeface="Arial"/>
                <a:cs typeface="Arial"/>
              </a:rPr>
              <a:t>MATHEMATICAL MODELING</a:t>
            </a:r>
            <a:br>
              <a:rPr lang="en-US" sz="3600" dirty="0" smtClean="0">
                <a:solidFill>
                  <a:srgbClr val="FF0000"/>
                </a:solidFill>
                <a:latin typeface="Arial"/>
                <a:cs typeface="Arial"/>
              </a:rPr>
            </a:br>
            <a:r>
              <a:rPr lang="en-US" sz="3600" dirty="0" smtClean="0">
                <a:solidFill>
                  <a:srgbClr val="FF0000"/>
                </a:solidFill>
                <a:latin typeface="Arial"/>
                <a:cs typeface="Arial"/>
              </a:rPr>
              <a:t>(FLUID-STRUCTURE INTERACTION)</a:t>
            </a:r>
            <a:endParaRPr lang="en-US" sz="3600" dirty="0">
              <a:solidFill>
                <a:srgbClr val="FF0000"/>
              </a:solidFill>
              <a:latin typeface="Arial"/>
              <a:cs typeface="Arial"/>
            </a:endParaRPr>
          </a:p>
        </p:txBody>
      </p:sp>
      <p:sp>
        <p:nvSpPr>
          <p:cNvPr id="4" name="TextBox 3"/>
          <p:cNvSpPr txBox="1"/>
          <p:nvPr/>
        </p:nvSpPr>
        <p:spPr>
          <a:xfrm>
            <a:off x="10002348" y="4911014"/>
            <a:ext cx="184666" cy="369332"/>
          </a:xfrm>
          <a:prstGeom prst="rect">
            <a:avLst/>
          </a:prstGeom>
          <a:noFill/>
          <a:ln>
            <a:noFill/>
          </a:ln>
        </p:spPr>
        <p:txBody>
          <a:bodyPr wrap="none" rtlCol="0">
            <a:spAutoFit/>
          </a:bodyPr>
          <a:lstStyle/>
          <a:p>
            <a:endParaRPr lang="en-US" dirty="0"/>
          </a:p>
        </p:txBody>
      </p:sp>
      <p:sp>
        <p:nvSpPr>
          <p:cNvPr id="5" name="TextBox 4"/>
          <p:cNvSpPr txBox="1"/>
          <p:nvPr/>
        </p:nvSpPr>
        <p:spPr>
          <a:xfrm>
            <a:off x="-1269961" y="4337875"/>
            <a:ext cx="184666" cy="369332"/>
          </a:xfrm>
          <a:prstGeom prst="rect">
            <a:avLst/>
          </a:prstGeom>
          <a:noFill/>
        </p:spPr>
        <p:txBody>
          <a:bodyPr wrap="none" rtlCol="0">
            <a:spAutoFit/>
          </a:bodyPr>
          <a:lstStyle/>
          <a:p>
            <a:endParaRPr lang="en-US" dirty="0"/>
          </a:p>
        </p:txBody>
      </p:sp>
      <p:grpSp>
        <p:nvGrpSpPr>
          <p:cNvPr id="3" name="Group 76"/>
          <p:cNvGrpSpPr/>
          <p:nvPr/>
        </p:nvGrpSpPr>
        <p:grpSpPr>
          <a:xfrm>
            <a:off x="2922557" y="1417638"/>
            <a:ext cx="3478231" cy="702758"/>
            <a:chOff x="202296" y="3906281"/>
            <a:chExt cx="10212296" cy="702758"/>
          </a:xfrm>
        </p:grpSpPr>
        <p:sp>
          <p:nvSpPr>
            <p:cNvPr id="15" name="TextBox 14"/>
            <p:cNvSpPr txBox="1"/>
            <p:nvPr/>
          </p:nvSpPr>
          <p:spPr>
            <a:xfrm>
              <a:off x="1622636" y="4051607"/>
              <a:ext cx="8791956" cy="369332"/>
            </a:xfrm>
            <a:prstGeom prst="rect">
              <a:avLst/>
            </a:prstGeom>
            <a:noFill/>
          </p:spPr>
          <p:txBody>
            <a:bodyPr wrap="square" rtlCol="0">
              <a:spAutoFit/>
            </a:bodyPr>
            <a:lstStyle/>
            <a:p>
              <a:r>
                <a:rPr lang="en-US" dirty="0" smtClean="0">
                  <a:solidFill>
                    <a:srgbClr val="FF0000"/>
                  </a:solidFill>
                  <a:latin typeface="Arial"/>
                  <a:cs typeface="Arial"/>
                </a:rPr>
                <a:t>OUR RESULTS</a:t>
              </a:r>
              <a:endParaRPr lang="en-US" dirty="0" smtClean="0">
                <a:latin typeface="Arial"/>
                <a:cs typeface="Arial"/>
              </a:endParaRPr>
            </a:p>
          </p:txBody>
        </p:sp>
        <p:sp>
          <p:nvSpPr>
            <p:cNvPr id="18" name="Rectangle 17"/>
            <p:cNvSpPr/>
            <p:nvPr/>
          </p:nvSpPr>
          <p:spPr>
            <a:xfrm>
              <a:off x="202296" y="3906281"/>
              <a:ext cx="8822080" cy="702758"/>
            </a:xfrm>
            <a:prstGeom prst="rect">
              <a:avLst/>
            </a:prstGeom>
            <a:noFill/>
            <a:ln>
              <a:solidFill>
                <a:schemeClr val="tx1"/>
              </a:solidFill>
            </a:ln>
            <a:effectLst>
              <a:outerShdw blurRad="40000" dist="61087" dir="36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5" name="Rectangle 34"/>
          <p:cNvSpPr/>
          <p:nvPr/>
        </p:nvSpPr>
        <p:spPr>
          <a:xfrm>
            <a:off x="966127" y="2969715"/>
            <a:ext cx="2119312" cy="570335"/>
          </a:xfrm>
          <a:prstGeom prst="rect">
            <a:avLst/>
          </a:prstGeom>
          <a:blipFill rotWithShape="1">
            <a:blip r:embed="rId3">
              <a:alphaModFix amt="34000"/>
            </a:blip>
            <a:tile tx="0" ty="0" sx="100000" sy="100000" flip="none" algn="tl"/>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TextBox 33"/>
          <p:cNvSpPr txBox="1"/>
          <p:nvPr/>
        </p:nvSpPr>
        <p:spPr>
          <a:xfrm>
            <a:off x="1038331" y="2922517"/>
            <a:ext cx="2009008" cy="646331"/>
          </a:xfrm>
          <a:prstGeom prst="rect">
            <a:avLst/>
          </a:prstGeom>
          <a:noFill/>
        </p:spPr>
        <p:txBody>
          <a:bodyPr wrap="square" rtlCol="0">
            <a:spAutoFit/>
          </a:bodyPr>
          <a:lstStyle/>
          <a:p>
            <a:r>
              <a:rPr lang="en-US" dirty="0" err="1" smtClean="0"/>
              <a:t>Poroelastic</a:t>
            </a:r>
            <a:r>
              <a:rPr lang="en-US" dirty="0" smtClean="0"/>
              <a:t> gel with </a:t>
            </a:r>
          </a:p>
          <a:p>
            <a:r>
              <a:rPr lang="en-US" dirty="0" smtClean="0"/>
              <a:t>            islets</a:t>
            </a:r>
            <a:endParaRPr lang="en-US" dirty="0"/>
          </a:p>
        </p:txBody>
      </p:sp>
      <p:sp>
        <p:nvSpPr>
          <p:cNvPr id="36" name="Rectangle 35"/>
          <p:cNvSpPr/>
          <p:nvPr/>
        </p:nvSpPr>
        <p:spPr>
          <a:xfrm>
            <a:off x="553657" y="2547267"/>
            <a:ext cx="3342433" cy="362980"/>
          </a:xfrm>
          <a:prstGeom prst="rect">
            <a:avLst/>
          </a:prstGeom>
          <a:blipFill rotWithShape="1">
            <a:blip r:embed="rId4"/>
            <a:tile tx="0" ty="0" sx="100000" sy="100000" flip="none" algn="tl"/>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0" name="Straight Connector 19"/>
          <p:cNvCxnSpPr/>
          <p:nvPr/>
        </p:nvCxnSpPr>
        <p:spPr>
          <a:xfrm>
            <a:off x="966127" y="2915011"/>
            <a:ext cx="2133600" cy="1588"/>
          </a:xfrm>
          <a:prstGeom prst="line">
            <a:avLst/>
          </a:prstGeom>
          <a:ln w="25400" cap="flat" cmpd="sng" algn="ctr">
            <a:solidFill>
              <a:schemeClr val="tx1"/>
            </a:solidFill>
            <a:prstDash val="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966127" y="2967399"/>
            <a:ext cx="2133600" cy="1588"/>
          </a:xfrm>
          <a:prstGeom prst="line">
            <a:avLst/>
          </a:prstGeom>
          <a:ln w="25400" cap="flat" cmpd="sng" algn="ctr">
            <a:solidFill>
              <a:schemeClr val="tx1"/>
            </a:solidFill>
            <a:prstDash val="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rot="5400000">
            <a:off x="626562" y="3241082"/>
            <a:ext cx="652142" cy="1588"/>
          </a:xfrm>
          <a:prstGeom prst="line">
            <a:avLst/>
          </a:prstGeom>
          <a:ln w="25400" cap="flat" cmpd="sng" algn="ctr">
            <a:solidFill>
              <a:srgbClr val="000000"/>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rot="5400000">
            <a:off x="2760162" y="3238700"/>
            <a:ext cx="652142" cy="1588"/>
          </a:xfrm>
          <a:prstGeom prst="line">
            <a:avLst/>
          </a:prstGeom>
          <a:ln w="25400" cap="flat" cmpd="sng" algn="ctr">
            <a:solidFill>
              <a:srgbClr val="000000"/>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3099727" y="2911835"/>
            <a:ext cx="796363" cy="1588"/>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553657" y="2910247"/>
            <a:ext cx="353451" cy="1588"/>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553657" y="2545679"/>
            <a:ext cx="3342433" cy="1588"/>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39" name="Straight Arrow Connector 38"/>
          <p:cNvCxnSpPr/>
          <p:nvPr/>
        </p:nvCxnSpPr>
        <p:spPr>
          <a:xfrm rot="10800000">
            <a:off x="3111543" y="2956287"/>
            <a:ext cx="266700" cy="1397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40" name="TextBox 39"/>
          <p:cNvSpPr txBox="1"/>
          <p:nvPr/>
        </p:nvSpPr>
        <p:spPr>
          <a:xfrm>
            <a:off x="1472396" y="2536155"/>
            <a:ext cx="2398294" cy="369332"/>
          </a:xfrm>
          <a:prstGeom prst="rect">
            <a:avLst/>
          </a:prstGeom>
          <a:noFill/>
        </p:spPr>
        <p:txBody>
          <a:bodyPr wrap="square" rtlCol="0">
            <a:spAutoFit/>
          </a:bodyPr>
          <a:lstStyle/>
          <a:p>
            <a:r>
              <a:rPr lang="en-US" dirty="0" smtClean="0"/>
              <a:t>Blood flow</a:t>
            </a:r>
            <a:endParaRPr lang="en-US" dirty="0"/>
          </a:p>
        </p:txBody>
      </p:sp>
      <p:cxnSp>
        <p:nvCxnSpPr>
          <p:cNvPr id="42" name="Straight Arrow Connector 41"/>
          <p:cNvCxnSpPr/>
          <p:nvPr/>
        </p:nvCxnSpPr>
        <p:spPr>
          <a:xfrm>
            <a:off x="2706027" y="2727365"/>
            <a:ext cx="672216"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a:off x="977942" y="3563977"/>
            <a:ext cx="2133600" cy="1588"/>
          </a:xfrm>
          <a:prstGeom prst="line">
            <a:avLst/>
          </a:prstGeom>
          <a:ln w="25400" cap="flat" cmpd="sng" algn="ctr">
            <a:solidFill>
              <a:schemeClr val="tx1"/>
            </a:solidFill>
            <a:prstDash val="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977942" y="3602296"/>
            <a:ext cx="2133600" cy="1588"/>
          </a:xfrm>
          <a:prstGeom prst="line">
            <a:avLst/>
          </a:prstGeom>
          <a:ln w="25400" cap="flat" cmpd="sng" algn="ctr">
            <a:solidFill>
              <a:schemeClr val="tx1"/>
            </a:solidFill>
            <a:prstDash val="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45" name="Rectangle 44"/>
          <p:cNvSpPr/>
          <p:nvPr/>
        </p:nvSpPr>
        <p:spPr>
          <a:xfrm flipV="1">
            <a:off x="508927" y="3613408"/>
            <a:ext cx="3342433" cy="362980"/>
          </a:xfrm>
          <a:prstGeom prst="rect">
            <a:avLst/>
          </a:prstGeom>
          <a:blipFill rotWithShape="1">
            <a:blip r:embed="rId4"/>
            <a:tile tx="0" ty="0" sx="100000" sy="100000" flip="none" algn="tl"/>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7" name="Straight Connector 46"/>
          <p:cNvCxnSpPr/>
          <p:nvPr/>
        </p:nvCxnSpPr>
        <p:spPr>
          <a:xfrm flipV="1">
            <a:off x="3088758" y="3613408"/>
            <a:ext cx="796363" cy="1588"/>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flipV="1">
            <a:off x="534497" y="3611820"/>
            <a:ext cx="353451" cy="1588"/>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flipV="1">
            <a:off x="528257" y="4001788"/>
            <a:ext cx="3342433" cy="1588"/>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51" name="Straight Arrow Connector 50"/>
          <p:cNvCxnSpPr/>
          <p:nvPr/>
        </p:nvCxnSpPr>
        <p:spPr>
          <a:xfrm flipH="1" flipV="1">
            <a:off x="2661297" y="3793506"/>
            <a:ext cx="672216" cy="1588"/>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52" name="TextBox 51"/>
          <p:cNvSpPr txBox="1"/>
          <p:nvPr/>
        </p:nvSpPr>
        <p:spPr>
          <a:xfrm>
            <a:off x="1515217" y="3564196"/>
            <a:ext cx="2398294" cy="369332"/>
          </a:xfrm>
          <a:prstGeom prst="rect">
            <a:avLst/>
          </a:prstGeom>
          <a:noFill/>
        </p:spPr>
        <p:txBody>
          <a:bodyPr wrap="square" rtlCol="0">
            <a:spAutoFit/>
          </a:bodyPr>
          <a:lstStyle/>
          <a:p>
            <a:r>
              <a:rPr lang="en-US" dirty="0" smtClean="0"/>
              <a:t>Blood flow</a:t>
            </a:r>
            <a:endParaRPr lang="en-US" dirty="0"/>
          </a:p>
        </p:txBody>
      </p:sp>
      <p:cxnSp>
        <p:nvCxnSpPr>
          <p:cNvPr id="54" name="Straight Arrow Connector 53"/>
          <p:cNvCxnSpPr/>
          <p:nvPr/>
        </p:nvCxnSpPr>
        <p:spPr>
          <a:xfrm rot="5400000" flipH="1" flipV="1">
            <a:off x="2537697" y="3394059"/>
            <a:ext cx="338248" cy="1588"/>
          </a:xfrm>
          <a:prstGeom prst="straightConnector1">
            <a:avLst/>
          </a:prstGeom>
          <a:ln w="3175" cap="flat" cmpd="sng" algn="ctr">
            <a:solidFill>
              <a:srgbClr val="FF00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57" name="Straight Arrow Connector 56"/>
          <p:cNvCxnSpPr/>
          <p:nvPr/>
        </p:nvCxnSpPr>
        <p:spPr>
          <a:xfrm rot="5400000" flipH="1" flipV="1">
            <a:off x="2377079" y="3394278"/>
            <a:ext cx="338248" cy="1588"/>
          </a:xfrm>
          <a:prstGeom prst="straightConnector1">
            <a:avLst/>
          </a:prstGeom>
          <a:ln w="3175" cap="flat" cmpd="sng" algn="ctr">
            <a:solidFill>
              <a:srgbClr val="FF00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58" name="Straight Arrow Connector 57"/>
          <p:cNvCxnSpPr/>
          <p:nvPr/>
        </p:nvCxnSpPr>
        <p:spPr>
          <a:xfrm rot="5400000" flipH="1" flipV="1">
            <a:off x="2741717" y="3406978"/>
            <a:ext cx="338248" cy="1588"/>
          </a:xfrm>
          <a:prstGeom prst="straightConnector1">
            <a:avLst/>
          </a:prstGeom>
          <a:ln w="3175" cap="flat" cmpd="sng" algn="ctr">
            <a:solidFill>
              <a:srgbClr val="FF00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59" name="Straight Arrow Connector 58"/>
          <p:cNvCxnSpPr/>
          <p:nvPr/>
        </p:nvCxnSpPr>
        <p:spPr>
          <a:xfrm rot="5400000" flipH="1" flipV="1">
            <a:off x="2194797" y="3390254"/>
            <a:ext cx="338248" cy="1588"/>
          </a:xfrm>
          <a:prstGeom prst="straightConnector1">
            <a:avLst/>
          </a:prstGeom>
          <a:ln w="3175" cap="flat" cmpd="sng" algn="ctr">
            <a:solidFill>
              <a:srgbClr val="FF00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60" name="Straight Arrow Connector 59"/>
          <p:cNvCxnSpPr/>
          <p:nvPr/>
        </p:nvCxnSpPr>
        <p:spPr>
          <a:xfrm rot="5400000" flipH="1" flipV="1">
            <a:off x="1999815" y="3398930"/>
            <a:ext cx="338248" cy="1588"/>
          </a:xfrm>
          <a:prstGeom prst="straightConnector1">
            <a:avLst/>
          </a:prstGeom>
          <a:ln w="3175" cap="flat" cmpd="sng" algn="ctr">
            <a:solidFill>
              <a:srgbClr val="FF00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61" name="Straight Arrow Connector 60"/>
          <p:cNvCxnSpPr/>
          <p:nvPr/>
        </p:nvCxnSpPr>
        <p:spPr>
          <a:xfrm rot="5400000" flipH="1" flipV="1">
            <a:off x="1804833" y="3394906"/>
            <a:ext cx="338248" cy="1588"/>
          </a:xfrm>
          <a:prstGeom prst="straightConnector1">
            <a:avLst/>
          </a:prstGeom>
          <a:ln w="3175" cap="flat" cmpd="sng" algn="ctr">
            <a:solidFill>
              <a:srgbClr val="FF00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62" name="Straight Arrow Connector 61"/>
          <p:cNvCxnSpPr/>
          <p:nvPr/>
        </p:nvCxnSpPr>
        <p:spPr>
          <a:xfrm rot="5400000" flipH="1" flipV="1">
            <a:off x="1495551" y="3378182"/>
            <a:ext cx="338248" cy="1588"/>
          </a:xfrm>
          <a:prstGeom prst="straightConnector1">
            <a:avLst/>
          </a:prstGeom>
          <a:ln w="3175" cap="flat" cmpd="sng" algn="ctr">
            <a:solidFill>
              <a:srgbClr val="FF00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63" name="Straight Arrow Connector 62"/>
          <p:cNvCxnSpPr/>
          <p:nvPr/>
        </p:nvCxnSpPr>
        <p:spPr>
          <a:xfrm rot="5400000" flipH="1" flipV="1">
            <a:off x="1325969" y="3374158"/>
            <a:ext cx="338248" cy="1588"/>
          </a:xfrm>
          <a:prstGeom prst="straightConnector1">
            <a:avLst/>
          </a:prstGeom>
          <a:ln w="3175" cap="flat" cmpd="sng" algn="ctr">
            <a:solidFill>
              <a:srgbClr val="FF00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64" name="Straight Arrow Connector 63"/>
          <p:cNvCxnSpPr/>
          <p:nvPr/>
        </p:nvCxnSpPr>
        <p:spPr>
          <a:xfrm rot="5400000" flipH="1" flipV="1">
            <a:off x="1130987" y="3370134"/>
            <a:ext cx="338248" cy="1588"/>
          </a:xfrm>
          <a:prstGeom prst="straightConnector1">
            <a:avLst/>
          </a:prstGeom>
          <a:ln w="3175" cap="flat" cmpd="sng" algn="ctr">
            <a:solidFill>
              <a:srgbClr val="FF00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65" name="Straight Arrow Connector 64"/>
          <p:cNvCxnSpPr/>
          <p:nvPr/>
        </p:nvCxnSpPr>
        <p:spPr>
          <a:xfrm rot="5400000" flipH="1" flipV="1">
            <a:off x="948705" y="3378810"/>
            <a:ext cx="338248" cy="1588"/>
          </a:xfrm>
          <a:prstGeom prst="straightConnector1">
            <a:avLst/>
          </a:prstGeom>
          <a:ln w="3175" cap="flat" cmpd="sng" algn="ctr">
            <a:solidFill>
              <a:srgbClr val="FF00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66" name="Straight Arrow Connector 65"/>
          <p:cNvCxnSpPr/>
          <p:nvPr/>
        </p:nvCxnSpPr>
        <p:spPr>
          <a:xfrm rot="5400000" flipH="1" flipV="1">
            <a:off x="1663545" y="3394278"/>
            <a:ext cx="338248" cy="1588"/>
          </a:xfrm>
          <a:prstGeom prst="straightConnector1">
            <a:avLst/>
          </a:prstGeom>
          <a:ln w="3175" cap="flat" cmpd="sng" algn="ctr">
            <a:solidFill>
              <a:srgbClr val="FF00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82" name="Rectangle 81"/>
          <p:cNvSpPr/>
          <p:nvPr/>
        </p:nvSpPr>
        <p:spPr>
          <a:xfrm>
            <a:off x="305823" y="2263332"/>
            <a:ext cx="3721988" cy="2128219"/>
          </a:xfrm>
          <a:prstGeom prst="rect">
            <a:avLst/>
          </a:prstGeom>
          <a:noFill/>
          <a:ln w="57150" cap="flat" cmpd="sng" algn="ctr">
            <a:solidFill>
              <a:srgbClr val="FF00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4" name="TextBox 263"/>
          <p:cNvSpPr txBox="1"/>
          <p:nvPr/>
        </p:nvSpPr>
        <p:spPr>
          <a:xfrm>
            <a:off x="4584700" y="2276186"/>
            <a:ext cx="4102100" cy="646331"/>
          </a:xfrm>
          <a:prstGeom prst="rect">
            <a:avLst/>
          </a:prstGeom>
          <a:noFill/>
        </p:spPr>
        <p:txBody>
          <a:bodyPr wrap="square" rtlCol="0">
            <a:spAutoFit/>
          </a:bodyPr>
          <a:lstStyle/>
          <a:p>
            <a:pPr>
              <a:buFont typeface="Arial"/>
              <a:buChar char="•"/>
            </a:pPr>
            <a:r>
              <a:rPr lang="en-US" dirty="0" smtClean="0"/>
              <a:t> </a:t>
            </a:r>
            <a:r>
              <a:rPr lang="en-US" dirty="0" err="1" smtClean="0">
                <a:latin typeface="Arial"/>
                <a:cs typeface="Arial"/>
              </a:rPr>
              <a:t>Poroelastic</a:t>
            </a:r>
            <a:r>
              <a:rPr lang="en-US" dirty="0" smtClean="0">
                <a:latin typeface="Arial"/>
                <a:cs typeface="Arial"/>
              </a:rPr>
              <a:t> medium</a:t>
            </a:r>
          </a:p>
          <a:p>
            <a:pPr>
              <a:buFont typeface="Arial"/>
              <a:buChar char="•"/>
            </a:pPr>
            <a:r>
              <a:rPr lang="en-US" dirty="0" smtClean="0">
                <a:latin typeface="Arial"/>
                <a:cs typeface="Arial"/>
              </a:rPr>
              <a:t> Moving interface</a:t>
            </a:r>
            <a:endParaRPr lang="en-US" dirty="0">
              <a:latin typeface="Arial"/>
              <a:cs typeface="Arial"/>
            </a:endParaRPr>
          </a:p>
        </p:txBody>
      </p:sp>
      <p:sp>
        <p:nvSpPr>
          <p:cNvPr id="283" name="Rectangle 282"/>
          <p:cNvSpPr/>
          <p:nvPr/>
        </p:nvSpPr>
        <p:spPr>
          <a:xfrm>
            <a:off x="961883" y="2812068"/>
            <a:ext cx="2133600" cy="254322"/>
          </a:xfrm>
          <a:prstGeom prst="rect">
            <a:avLst/>
          </a:prstGeom>
          <a:noFill/>
          <a:ln w="38100" cap="flat" cmpd="sng" algn="ctr">
            <a:solidFill>
              <a:srgbClr val="0000FF"/>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6" name="Group 324"/>
          <p:cNvGrpSpPr/>
          <p:nvPr/>
        </p:nvGrpSpPr>
        <p:grpSpPr>
          <a:xfrm>
            <a:off x="907108" y="2905487"/>
            <a:ext cx="4661270" cy="3077709"/>
            <a:chOff x="907108" y="2905487"/>
            <a:chExt cx="4661270" cy="3077709"/>
          </a:xfrm>
        </p:grpSpPr>
        <p:cxnSp>
          <p:nvCxnSpPr>
            <p:cNvPr id="287" name="Straight Connector 286"/>
            <p:cNvCxnSpPr/>
            <p:nvPr/>
          </p:nvCxnSpPr>
          <p:spPr>
            <a:xfrm>
              <a:off x="3047339" y="2905487"/>
              <a:ext cx="2521039" cy="1801720"/>
            </a:xfrm>
            <a:prstGeom prst="line">
              <a:avLst/>
            </a:prstGeom>
            <a:ln w="25400" cap="flat" cmpd="sng" algn="ctr">
              <a:solidFill>
                <a:srgbClr val="A6A6A6"/>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94" name="Straight Connector 293"/>
            <p:cNvCxnSpPr/>
            <p:nvPr/>
          </p:nvCxnSpPr>
          <p:spPr>
            <a:xfrm rot="10800000" flipH="1" flipV="1">
              <a:off x="907108" y="2905488"/>
              <a:ext cx="1585832" cy="1881168"/>
            </a:xfrm>
            <a:prstGeom prst="line">
              <a:avLst/>
            </a:prstGeom>
            <a:ln w="25400" cap="flat" cmpd="sng" algn="ctr">
              <a:solidFill>
                <a:srgbClr val="A6A6A6"/>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nvGrpSpPr>
            <p:cNvPr id="7" name="Group 307"/>
            <p:cNvGrpSpPr/>
            <p:nvPr/>
          </p:nvGrpSpPr>
          <p:grpSpPr>
            <a:xfrm>
              <a:off x="2492222" y="4786655"/>
              <a:ext cx="3076156" cy="1196541"/>
              <a:chOff x="4826000" y="3195010"/>
              <a:chExt cx="3076156" cy="1196541"/>
            </a:xfrm>
          </p:grpSpPr>
          <p:sp>
            <p:nvSpPr>
              <p:cNvPr id="265" name="Rectangle 264"/>
              <p:cNvSpPr/>
              <p:nvPr/>
            </p:nvSpPr>
            <p:spPr>
              <a:xfrm>
                <a:off x="4826000" y="3195010"/>
                <a:ext cx="3076156" cy="550921"/>
              </a:xfrm>
              <a:prstGeom prst="rect">
                <a:avLst/>
              </a:prstGeom>
              <a:blipFill rotWithShape="1">
                <a:blip r:embed="rId4"/>
                <a:tile tx="0" ty="0" sx="100000" sy="100000" flip="none" algn="tl"/>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6" name="Rectangle 265"/>
              <p:cNvSpPr/>
              <p:nvPr/>
            </p:nvSpPr>
            <p:spPr>
              <a:xfrm>
                <a:off x="4826000" y="3879958"/>
                <a:ext cx="3076156" cy="511593"/>
              </a:xfrm>
              <a:prstGeom prst="rect">
                <a:avLst/>
              </a:prstGeom>
              <a:blipFill rotWithShape="1">
                <a:blip r:embed="rId3"/>
                <a:tile tx="0" ty="0" sx="100000" sy="100000" flip="none" algn="tl"/>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7" name="Rectangle 266"/>
              <p:cNvSpPr/>
              <p:nvPr/>
            </p:nvSpPr>
            <p:spPr>
              <a:xfrm>
                <a:off x="4826000" y="3195010"/>
                <a:ext cx="3076156" cy="1196541"/>
              </a:xfrm>
              <a:prstGeom prst="rect">
                <a:avLst/>
              </a:prstGeom>
              <a:noFill/>
              <a:ln w="38100" cap="flat" cmpd="sng" algn="ctr">
                <a:solidFill>
                  <a:srgbClr val="0000FF"/>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0" name="TextBox 269"/>
              <p:cNvSpPr txBox="1"/>
              <p:nvPr/>
            </p:nvSpPr>
            <p:spPr>
              <a:xfrm>
                <a:off x="5232400" y="3930758"/>
                <a:ext cx="1801169" cy="369332"/>
              </a:xfrm>
              <a:prstGeom prst="rect">
                <a:avLst/>
              </a:prstGeom>
              <a:noFill/>
            </p:spPr>
            <p:txBody>
              <a:bodyPr wrap="square" rtlCol="0">
                <a:spAutoFit/>
              </a:bodyPr>
              <a:lstStyle/>
              <a:p>
                <a:r>
                  <a:rPr lang="en-US" dirty="0" smtClean="0">
                    <a:solidFill>
                      <a:schemeClr val="bg1"/>
                    </a:solidFill>
                    <a:latin typeface="Arial"/>
                    <a:cs typeface="Arial"/>
                  </a:rPr>
                  <a:t>Porous medium</a:t>
                </a:r>
                <a:endParaRPr lang="en-US" dirty="0">
                  <a:solidFill>
                    <a:schemeClr val="bg1"/>
                  </a:solidFill>
                  <a:latin typeface="Arial"/>
                  <a:cs typeface="Arial"/>
                </a:endParaRPr>
              </a:p>
            </p:txBody>
          </p:sp>
          <p:sp>
            <p:nvSpPr>
              <p:cNvPr id="272" name="TextBox 271"/>
              <p:cNvSpPr txBox="1"/>
              <p:nvPr/>
            </p:nvSpPr>
            <p:spPr>
              <a:xfrm>
                <a:off x="5232400" y="3274999"/>
                <a:ext cx="1633781" cy="369332"/>
              </a:xfrm>
              <a:prstGeom prst="rect">
                <a:avLst/>
              </a:prstGeom>
              <a:noFill/>
            </p:spPr>
            <p:txBody>
              <a:bodyPr wrap="square" rtlCol="0">
                <a:spAutoFit/>
              </a:bodyPr>
              <a:lstStyle/>
              <a:p>
                <a:r>
                  <a:rPr lang="en-US" dirty="0" smtClean="0">
                    <a:solidFill>
                      <a:schemeClr val="bg1"/>
                    </a:solidFill>
                    <a:latin typeface="Arial"/>
                    <a:cs typeface="Arial"/>
                  </a:rPr>
                  <a:t>Free fluid flow</a:t>
                </a:r>
                <a:endParaRPr lang="en-US" dirty="0">
                  <a:solidFill>
                    <a:schemeClr val="bg1"/>
                  </a:solidFill>
                  <a:latin typeface="Arial"/>
                  <a:cs typeface="Arial"/>
                </a:endParaRPr>
              </a:p>
            </p:txBody>
          </p:sp>
          <p:cxnSp>
            <p:nvCxnSpPr>
              <p:cNvPr id="296" name="Straight Connector 295"/>
              <p:cNvCxnSpPr/>
              <p:nvPr/>
            </p:nvCxnSpPr>
            <p:spPr>
              <a:xfrm>
                <a:off x="4826000" y="3745931"/>
                <a:ext cx="3076156" cy="1588"/>
              </a:xfrm>
              <a:prstGeom prst="line">
                <a:avLst/>
              </a:prstGeom>
              <a:ln w="25400" cap="flat" cmpd="sng" algn="ctr">
                <a:solidFill>
                  <a:schemeClr val="tx1"/>
                </a:solidFill>
                <a:prstDash val="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98" name="Straight Connector 297"/>
              <p:cNvCxnSpPr/>
              <p:nvPr/>
            </p:nvCxnSpPr>
            <p:spPr>
              <a:xfrm>
                <a:off x="4826000" y="3865670"/>
                <a:ext cx="3076156" cy="1588"/>
              </a:xfrm>
              <a:prstGeom prst="line">
                <a:avLst/>
              </a:prstGeom>
              <a:ln w="25400" cap="flat" cmpd="sng" algn="ctr">
                <a:solidFill>
                  <a:schemeClr val="tx1"/>
                </a:solidFill>
                <a:prstDash val="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99" name="Straight Connector 298"/>
              <p:cNvCxnSpPr/>
              <p:nvPr/>
            </p:nvCxnSpPr>
            <p:spPr>
              <a:xfrm>
                <a:off x="4826000" y="3833009"/>
                <a:ext cx="3076156" cy="1588"/>
              </a:xfrm>
              <a:prstGeom prst="line">
                <a:avLst/>
              </a:prstGeom>
              <a:ln w="25400" cap="flat" cmpd="sng" algn="ctr">
                <a:solidFill>
                  <a:schemeClr val="tx1"/>
                </a:solidFill>
                <a:prstDash val="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300" name="Straight Connector 299"/>
              <p:cNvCxnSpPr/>
              <p:nvPr/>
            </p:nvCxnSpPr>
            <p:spPr>
              <a:xfrm>
                <a:off x="4826000" y="3800348"/>
                <a:ext cx="3076156" cy="1588"/>
              </a:xfrm>
              <a:prstGeom prst="line">
                <a:avLst/>
              </a:prstGeom>
              <a:ln w="25400" cap="flat" cmpd="sng" algn="ctr">
                <a:solidFill>
                  <a:schemeClr val="tx1"/>
                </a:solidFill>
                <a:prstDash val="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301" name="Straight Connector 300"/>
              <p:cNvCxnSpPr/>
              <p:nvPr/>
            </p:nvCxnSpPr>
            <p:spPr>
              <a:xfrm>
                <a:off x="4826000" y="3767687"/>
                <a:ext cx="3076156" cy="1588"/>
              </a:xfrm>
              <a:prstGeom prst="line">
                <a:avLst/>
              </a:prstGeom>
              <a:ln w="25400" cap="flat" cmpd="sng" algn="ctr">
                <a:solidFill>
                  <a:schemeClr val="tx1"/>
                </a:solidFill>
                <a:prstDash val="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307" name="Rectangle 306"/>
              <p:cNvSpPr/>
              <p:nvPr/>
            </p:nvSpPr>
            <p:spPr>
              <a:xfrm>
                <a:off x="5548371" y="3702663"/>
                <a:ext cx="1063810" cy="181686"/>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6" name="TextBox 305"/>
              <p:cNvSpPr txBox="1"/>
              <p:nvPr/>
            </p:nvSpPr>
            <p:spPr>
              <a:xfrm>
                <a:off x="5499101" y="3606231"/>
                <a:ext cx="1367080" cy="338554"/>
              </a:xfrm>
              <a:prstGeom prst="rect">
                <a:avLst/>
              </a:prstGeom>
              <a:noFill/>
            </p:spPr>
            <p:txBody>
              <a:bodyPr wrap="square" rtlCol="0">
                <a:spAutoFit/>
              </a:bodyPr>
              <a:lstStyle/>
              <a:p>
                <a:r>
                  <a:rPr lang="en-US" sz="1600" dirty="0" smtClean="0">
                    <a:solidFill>
                      <a:srgbClr val="FF0000"/>
                    </a:solidFill>
                    <a:latin typeface="Arial"/>
                    <a:cs typeface="Arial"/>
                  </a:rPr>
                  <a:t>membrane</a:t>
                </a:r>
                <a:endParaRPr lang="en-US" sz="1600" dirty="0">
                  <a:solidFill>
                    <a:srgbClr val="FF0000"/>
                  </a:solidFill>
                  <a:latin typeface="Arial"/>
                  <a:cs typeface="Arial"/>
                </a:endParaRPr>
              </a:p>
            </p:txBody>
          </p:sp>
        </p:grpSp>
      </p:grpSp>
      <p:sp>
        <p:nvSpPr>
          <p:cNvPr id="314" name="TextBox 313"/>
          <p:cNvSpPr txBox="1"/>
          <p:nvPr/>
        </p:nvSpPr>
        <p:spPr>
          <a:xfrm>
            <a:off x="4475492" y="3335177"/>
            <a:ext cx="2903597" cy="369332"/>
          </a:xfrm>
          <a:prstGeom prst="rect">
            <a:avLst/>
          </a:prstGeom>
          <a:noFill/>
        </p:spPr>
        <p:txBody>
          <a:bodyPr wrap="none" rtlCol="0">
            <a:spAutoFit/>
          </a:bodyPr>
          <a:lstStyle/>
          <a:p>
            <a:r>
              <a:rPr lang="en-US" u="sng" dirty="0" smtClean="0">
                <a:latin typeface="Arial"/>
                <a:cs typeface="Arial"/>
              </a:rPr>
              <a:t>COUPLING CONDITIONS</a:t>
            </a:r>
            <a:endParaRPr lang="en-US" u="sng" dirty="0">
              <a:latin typeface="Arial"/>
              <a:cs typeface="Arial"/>
            </a:endParaRPr>
          </a:p>
        </p:txBody>
      </p:sp>
      <p:cxnSp>
        <p:nvCxnSpPr>
          <p:cNvPr id="316" name="Straight Arrow Connector 315"/>
          <p:cNvCxnSpPr/>
          <p:nvPr/>
        </p:nvCxnSpPr>
        <p:spPr>
          <a:xfrm rot="10800000" flipV="1">
            <a:off x="5176982" y="4582848"/>
            <a:ext cx="914388" cy="71146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18" name="Straight Connector 317"/>
          <p:cNvCxnSpPr/>
          <p:nvPr/>
        </p:nvCxnSpPr>
        <p:spPr>
          <a:xfrm rot="10800000" flipH="1">
            <a:off x="2492222" y="5308726"/>
            <a:ext cx="3076156" cy="1588"/>
          </a:xfrm>
          <a:prstGeom prst="line">
            <a:avLst/>
          </a:prstGeom>
          <a:ln w="25400" cap="flat" cmpd="sng" algn="ctr">
            <a:solidFill>
              <a:schemeClr val="accent1"/>
            </a:solidFill>
            <a:prstDash val="sys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nvGrpSpPr>
          <p:cNvPr id="8" name="Group 338"/>
          <p:cNvGrpSpPr/>
          <p:nvPr/>
        </p:nvGrpSpPr>
        <p:grpSpPr>
          <a:xfrm>
            <a:off x="6027870" y="4007675"/>
            <a:ext cx="3052630" cy="1400194"/>
            <a:chOff x="6027870" y="4007675"/>
            <a:chExt cx="3052630" cy="1400194"/>
          </a:xfrm>
        </p:grpSpPr>
        <p:sp>
          <p:nvSpPr>
            <p:cNvPr id="336" name="Rounded Rectangle 335"/>
            <p:cNvSpPr/>
            <p:nvPr/>
          </p:nvSpPr>
          <p:spPr>
            <a:xfrm>
              <a:off x="6091370" y="4007675"/>
              <a:ext cx="2811330" cy="1400194"/>
            </a:xfrm>
            <a:prstGeom prst="roundRect">
              <a:avLst/>
            </a:prstGeom>
            <a:solidFill>
              <a:schemeClr val="bg1">
                <a:lumMod val="85000"/>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6" name="TextBox 325"/>
            <p:cNvSpPr txBox="1"/>
            <p:nvPr/>
          </p:nvSpPr>
          <p:spPr>
            <a:xfrm>
              <a:off x="6027870" y="4007675"/>
              <a:ext cx="3052630" cy="1323439"/>
            </a:xfrm>
            <a:prstGeom prst="rect">
              <a:avLst/>
            </a:prstGeom>
            <a:noFill/>
          </p:spPr>
          <p:txBody>
            <a:bodyPr wrap="square" rtlCol="0">
              <a:spAutoFit/>
            </a:bodyPr>
            <a:lstStyle/>
            <a:p>
              <a:pPr marL="342900" indent="-342900">
                <a:buFont typeface="+mj-lt"/>
                <a:buAutoNum type="arabicPeriod"/>
              </a:pPr>
              <a:r>
                <a:rPr lang="en-US" sz="1600" dirty="0" smtClean="0">
                  <a:latin typeface="Arial"/>
                  <a:cs typeface="Arial"/>
                </a:rPr>
                <a:t>Beavers-Joseph condition for tangential vel</a:t>
              </a:r>
              <a:r>
                <a:rPr lang="en-US" sz="1600" dirty="0">
                  <a:latin typeface="Arial"/>
                  <a:cs typeface="Arial"/>
                </a:rPr>
                <a:t>.</a:t>
              </a:r>
              <a:endParaRPr lang="en-US" sz="1600" dirty="0" smtClean="0">
                <a:latin typeface="Arial"/>
                <a:cs typeface="Arial"/>
              </a:endParaRPr>
            </a:p>
            <a:p>
              <a:pPr marL="342900" indent="-342900"/>
              <a:r>
                <a:rPr lang="en-US" sz="1600" dirty="0" smtClean="0">
                  <a:latin typeface="Arial"/>
                  <a:cs typeface="Arial"/>
                </a:rPr>
                <a:t>     + Continuity of normal vel.</a:t>
              </a:r>
            </a:p>
            <a:p>
              <a:pPr marL="342900" indent="-342900">
                <a:buFont typeface="+mj-lt"/>
                <a:buAutoNum type="arabicPeriod"/>
              </a:pPr>
              <a:endParaRPr lang="en-US" sz="1600" dirty="0" smtClean="0">
                <a:latin typeface="Arial"/>
                <a:cs typeface="Arial"/>
              </a:endParaRPr>
            </a:p>
            <a:p>
              <a:pPr marL="342900" indent="-342900"/>
              <a:r>
                <a:rPr lang="en-US" sz="1600" dirty="0" smtClean="0">
                  <a:latin typeface="Arial"/>
                  <a:cs typeface="Arial"/>
                </a:rPr>
                <a:t>2.   Continuity of normal stress</a:t>
              </a:r>
              <a:endParaRPr lang="en-US" sz="1600" dirty="0">
                <a:latin typeface="Arial"/>
                <a:cs typeface="Arial"/>
              </a:endParaRPr>
            </a:p>
          </p:txBody>
        </p:sp>
      </p:grpSp>
      <p:cxnSp>
        <p:nvCxnSpPr>
          <p:cNvPr id="329" name="Straight Arrow Connector 328"/>
          <p:cNvCxnSpPr/>
          <p:nvPr/>
        </p:nvCxnSpPr>
        <p:spPr>
          <a:xfrm rot="10800000">
            <a:off x="5176982" y="5488694"/>
            <a:ext cx="914388" cy="71146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nvGrpSpPr>
          <p:cNvPr id="9" name="Group 339"/>
          <p:cNvGrpSpPr/>
          <p:nvPr/>
        </p:nvGrpSpPr>
        <p:grpSpPr>
          <a:xfrm>
            <a:off x="6027870" y="5983196"/>
            <a:ext cx="3217730" cy="649255"/>
            <a:chOff x="6027870" y="5983196"/>
            <a:chExt cx="3217730" cy="649255"/>
          </a:xfrm>
        </p:grpSpPr>
        <p:sp>
          <p:nvSpPr>
            <p:cNvPr id="337" name="Rounded Rectangle 336"/>
            <p:cNvSpPr/>
            <p:nvPr/>
          </p:nvSpPr>
          <p:spPr>
            <a:xfrm>
              <a:off x="6091370" y="5983196"/>
              <a:ext cx="3052630" cy="649255"/>
            </a:xfrm>
            <a:prstGeom prst="roundRect">
              <a:avLst/>
            </a:prstGeom>
            <a:solidFill>
              <a:schemeClr val="bg1">
                <a:lumMod val="85000"/>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0" name="TextBox 329"/>
            <p:cNvSpPr txBox="1"/>
            <p:nvPr/>
          </p:nvSpPr>
          <p:spPr>
            <a:xfrm>
              <a:off x="6027870" y="5983196"/>
              <a:ext cx="3217730" cy="584776"/>
            </a:xfrm>
            <a:prstGeom prst="rect">
              <a:avLst/>
            </a:prstGeom>
            <a:noFill/>
          </p:spPr>
          <p:txBody>
            <a:bodyPr wrap="square" rtlCol="0">
              <a:spAutoFit/>
            </a:bodyPr>
            <a:lstStyle/>
            <a:p>
              <a:pPr marL="342900" indent="-342900">
                <a:buFont typeface="+mj-lt"/>
                <a:buAutoNum type="arabicPeriod"/>
              </a:pPr>
              <a:r>
                <a:rPr lang="en-US" sz="1600" dirty="0" smtClean="0">
                  <a:latin typeface="Arial"/>
                  <a:cs typeface="Arial"/>
                </a:rPr>
                <a:t>Continuity of filtration velocity</a:t>
              </a:r>
            </a:p>
            <a:p>
              <a:pPr marL="342900" indent="-342900">
                <a:buFont typeface="+mj-lt"/>
                <a:buAutoNum type="arabicPeriod"/>
              </a:pPr>
              <a:r>
                <a:rPr lang="en-US" sz="1600" dirty="0" smtClean="0">
                  <a:latin typeface="Arial"/>
                  <a:cs typeface="Arial"/>
                </a:rPr>
                <a:t>Continuity of pressure</a:t>
              </a:r>
              <a:endParaRPr lang="en-US" sz="1600" dirty="0">
                <a:latin typeface="Arial"/>
                <a:cs typeface="Arial"/>
              </a:endParaRPr>
            </a:p>
          </p:txBody>
        </p:sp>
      </p:grpSp>
      <p:grpSp>
        <p:nvGrpSpPr>
          <p:cNvPr id="10" name="Group 340"/>
          <p:cNvGrpSpPr/>
          <p:nvPr/>
        </p:nvGrpSpPr>
        <p:grpSpPr>
          <a:xfrm>
            <a:off x="47097" y="4516713"/>
            <a:ext cx="2498312" cy="1869317"/>
            <a:chOff x="47097" y="4516713"/>
            <a:chExt cx="2498312" cy="1869317"/>
          </a:xfrm>
        </p:grpSpPr>
        <p:sp>
          <p:nvSpPr>
            <p:cNvPr id="338" name="Rounded Rectangle 337"/>
            <p:cNvSpPr/>
            <p:nvPr/>
          </p:nvSpPr>
          <p:spPr>
            <a:xfrm>
              <a:off x="47097" y="4548621"/>
              <a:ext cx="2121048" cy="1837409"/>
            </a:xfrm>
            <a:prstGeom prst="roundRect">
              <a:avLst/>
            </a:prstGeom>
            <a:solidFill>
              <a:schemeClr val="bg1">
                <a:lumMod val="85000"/>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3" name="TextBox 332"/>
            <p:cNvSpPr txBox="1"/>
            <p:nvPr/>
          </p:nvSpPr>
          <p:spPr>
            <a:xfrm>
              <a:off x="123964" y="4516713"/>
              <a:ext cx="2421445" cy="1815882"/>
            </a:xfrm>
            <a:prstGeom prst="rect">
              <a:avLst/>
            </a:prstGeom>
            <a:noFill/>
          </p:spPr>
          <p:txBody>
            <a:bodyPr wrap="square" rtlCol="0">
              <a:spAutoFit/>
            </a:bodyPr>
            <a:lstStyle/>
            <a:p>
              <a:pPr marL="342900" indent="-342900">
                <a:buFont typeface="+mj-lt"/>
                <a:buAutoNum type="arabicPeriod"/>
              </a:pPr>
              <a:r>
                <a:rPr lang="en-US" sz="1600" dirty="0" err="1" smtClean="0">
                  <a:latin typeface="Arial"/>
                  <a:cs typeface="Arial"/>
                </a:rPr>
                <a:t>Elastodynamics</a:t>
              </a:r>
              <a:r>
                <a:rPr lang="en-US" sz="1600" dirty="0" smtClean="0">
                  <a:latin typeface="Arial"/>
                  <a:cs typeface="Arial"/>
                </a:rPr>
                <a:t> driven by jump in normal comp. of normal stress (traction)</a:t>
              </a:r>
            </a:p>
            <a:p>
              <a:pPr marL="342900" indent="-342900">
                <a:buFont typeface="+mj-lt"/>
                <a:buAutoNum type="arabicPeriod"/>
              </a:pPr>
              <a:r>
                <a:rPr lang="en-US" sz="1600" dirty="0" smtClean="0">
                  <a:latin typeface="Arial"/>
                  <a:cs typeface="Arial"/>
                </a:rPr>
                <a:t>Continuity of displacement</a:t>
              </a:r>
              <a:endParaRPr lang="en-US" sz="1600" dirty="0">
                <a:latin typeface="Arial"/>
                <a:cs typeface="Arial"/>
              </a:endParaRPr>
            </a:p>
          </p:txBody>
        </p:sp>
        <p:cxnSp>
          <p:nvCxnSpPr>
            <p:cNvPr id="332" name="Straight Arrow Connector 331"/>
            <p:cNvCxnSpPr/>
            <p:nvPr/>
          </p:nvCxnSpPr>
          <p:spPr>
            <a:xfrm>
              <a:off x="1857275" y="5406281"/>
              <a:ext cx="531252"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sp>
        <p:nvSpPr>
          <p:cNvPr id="344" name="TextBox 343"/>
          <p:cNvSpPr txBox="1"/>
          <p:nvPr/>
        </p:nvSpPr>
        <p:spPr>
          <a:xfrm>
            <a:off x="3162175" y="6564868"/>
            <a:ext cx="2955294" cy="307777"/>
          </a:xfrm>
          <a:prstGeom prst="rect">
            <a:avLst/>
          </a:prstGeom>
          <a:noFill/>
        </p:spPr>
        <p:txBody>
          <a:bodyPr wrap="none" rtlCol="0">
            <a:spAutoFit/>
          </a:bodyPr>
          <a:lstStyle/>
          <a:p>
            <a:r>
              <a:rPr lang="en-US" sz="1400" dirty="0" smtClean="0">
                <a:latin typeface="Arial"/>
                <a:cs typeface="Arial"/>
              </a:rPr>
              <a:t>With </a:t>
            </a:r>
            <a:r>
              <a:rPr lang="en-US" sz="1400" dirty="0" err="1" smtClean="0">
                <a:latin typeface="Arial"/>
                <a:cs typeface="Arial"/>
              </a:rPr>
              <a:t>B</a:t>
            </a:r>
            <a:r>
              <a:rPr lang="en-US" sz="1400" dirty="0" smtClean="0">
                <a:latin typeface="Arial"/>
                <a:cs typeface="Arial"/>
              </a:rPr>
              <a:t>. </a:t>
            </a:r>
            <a:r>
              <a:rPr lang="en-US" sz="1400" dirty="0" err="1" smtClean="0">
                <a:latin typeface="Arial"/>
                <a:cs typeface="Arial"/>
              </a:rPr>
              <a:t>Muha</a:t>
            </a:r>
            <a:r>
              <a:rPr lang="en-US" sz="1400" dirty="0" smtClean="0">
                <a:latin typeface="Arial"/>
                <a:cs typeface="Arial"/>
              </a:rPr>
              <a:t>, </a:t>
            </a:r>
            <a:r>
              <a:rPr lang="en-US" sz="1400" dirty="0" err="1" smtClean="0">
                <a:latin typeface="Arial"/>
                <a:cs typeface="Arial"/>
              </a:rPr>
              <a:t>J</a:t>
            </a:r>
            <a:r>
              <a:rPr lang="en-US" sz="1400" dirty="0" smtClean="0">
                <a:latin typeface="Arial"/>
                <a:cs typeface="Arial"/>
              </a:rPr>
              <a:t>. Webster, </a:t>
            </a:r>
            <a:r>
              <a:rPr lang="en-US" sz="1400" dirty="0" err="1" smtClean="0">
                <a:latin typeface="Arial"/>
                <a:cs typeface="Arial"/>
              </a:rPr>
              <a:t>L</a:t>
            </a:r>
            <a:r>
              <a:rPr lang="en-US" sz="1400" dirty="0" smtClean="0">
                <a:latin typeface="Arial"/>
                <a:cs typeface="Arial"/>
              </a:rPr>
              <a:t>. </a:t>
            </a:r>
            <a:r>
              <a:rPr lang="en-US" sz="1400" dirty="0" err="1" smtClean="0">
                <a:latin typeface="Arial"/>
                <a:cs typeface="Arial"/>
              </a:rPr>
              <a:t>Bociu</a:t>
            </a:r>
            <a:endParaRPr lang="en-US" sz="1400" dirty="0">
              <a:latin typeface="Arial"/>
              <a:cs typeface="Arial"/>
            </a:endParaRPr>
          </a:p>
        </p:txBody>
      </p:sp>
      <p:grpSp>
        <p:nvGrpSpPr>
          <p:cNvPr id="11" name="Group 347"/>
          <p:cNvGrpSpPr/>
          <p:nvPr/>
        </p:nvGrpSpPr>
        <p:grpSpPr>
          <a:xfrm>
            <a:off x="4227603" y="4911014"/>
            <a:ext cx="1855861" cy="1289141"/>
            <a:chOff x="4227603" y="4911014"/>
            <a:chExt cx="1855861" cy="1289141"/>
          </a:xfrm>
        </p:grpSpPr>
        <p:cxnSp>
          <p:nvCxnSpPr>
            <p:cNvPr id="346" name="Straight Arrow Connector 345"/>
            <p:cNvCxnSpPr/>
            <p:nvPr/>
          </p:nvCxnSpPr>
          <p:spPr>
            <a:xfrm>
              <a:off x="4270497" y="4911014"/>
              <a:ext cx="1812967" cy="1588"/>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347" name="Straight Arrow Connector 346"/>
            <p:cNvCxnSpPr/>
            <p:nvPr/>
          </p:nvCxnSpPr>
          <p:spPr>
            <a:xfrm>
              <a:off x="4227603" y="6198567"/>
              <a:ext cx="1812967" cy="1588"/>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sp>
        <p:nvSpPr>
          <p:cNvPr id="80" name="Slide Number Placeholder 79"/>
          <p:cNvSpPr>
            <a:spLocks noGrp="1"/>
          </p:cNvSpPr>
          <p:nvPr>
            <p:ph type="sldNum" sz="quarter" idx="12"/>
          </p:nvPr>
        </p:nvSpPr>
        <p:spPr/>
        <p:txBody>
          <a:bodyPr/>
          <a:lstStyle/>
          <a:p>
            <a:fld id="{43A34F46-2425-D849-9E95-E58236C19EE0}" type="slidenum">
              <a:rPr lang="en-US" smtClean="0"/>
              <a:pPr/>
              <a:t>14</a:t>
            </a:fld>
            <a:endParaRPr lang="en-US"/>
          </a:p>
        </p:txBody>
      </p:sp>
      <p:cxnSp>
        <p:nvCxnSpPr>
          <p:cNvPr id="85" name="Straight Connector 84"/>
          <p:cNvCxnSpPr/>
          <p:nvPr/>
        </p:nvCxnSpPr>
        <p:spPr>
          <a:xfrm rot="10800000" flipH="1">
            <a:off x="2517622" y="5461126"/>
            <a:ext cx="3076156" cy="1588"/>
          </a:xfrm>
          <a:prstGeom prst="line">
            <a:avLst/>
          </a:prstGeom>
          <a:ln w="25400" cap="flat" cmpd="sng" algn="ctr">
            <a:solidFill>
              <a:schemeClr val="accent1"/>
            </a:solidFill>
            <a:prstDash val="sys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342" name="Rounded Rectangle 341"/>
          <p:cNvSpPr/>
          <p:nvPr/>
        </p:nvSpPr>
        <p:spPr>
          <a:xfrm>
            <a:off x="73164" y="4487033"/>
            <a:ext cx="4154439" cy="1869317"/>
          </a:xfrm>
          <a:prstGeom prst="roundRect">
            <a:avLst/>
          </a:prstGeom>
          <a:solidFill>
            <a:schemeClr val="bg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latin typeface="Arial"/>
                <a:cs typeface="Arial"/>
              </a:rPr>
              <a:t>THIS GENERATES A </a:t>
            </a:r>
            <a:r>
              <a:rPr lang="en-US" u="sng" dirty="0" smtClean="0">
                <a:latin typeface="Arial"/>
                <a:cs typeface="Arial"/>
              </a:rPr>
              <a:t>PRESSURE JUMP ACROSS THE INTERFACE</a:t>
            </a:r>
            <a:r>
              <a:rPr lang="en-US" dirty="0" smtClean="0">
                <a:latin typeface="Arial"/>
                <a:cs typeface="Arial"/>
              </a:rPr>
              <a:t>, WHICH IS WELL DEFINED VIA THESE COUPLING CONDITIONS!</a:t>
            </a:r>
            <a:endParaRPr lang="en-US" dirty="0">
              <a:latin typeface="Arial"/>
              <a:cs typeface="Arial"/>
            </a:endParaRPr>
          </a:p>
        </p:txBody>
      </p:sp>
      <p:sp>
        <p:nvSpPr>
          <p:cNvPr id="81" name="Rounded Rectangle 80"/>
          <p:cNvSpPr/>
          <p:nvPr/>
        </p:nvSpPr>
        <p:spPr>
          <a:xfrm>
            <a:off x="887948" y="4007675"/>
            <a:ext cx="7455952" cy="2624776"/>
          </a:xfrm>
          <a:prstGeom prst="roundRect">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FAC090"/>
                </a:solidFill>
                <a:latin typeface="Arial"/>
                <a:cs typeface="Arial"/>
              </a:rPr>
              <a:t>WELL-</a:t>
            </a:r>
            <a:r>
              <a:rPr lang="en-US" dirty="0" err="1" smtClean="0">
                <a:solidFill>
                  <a:srgbClr val="FAC090"/>
                </a:solidFill>
                <a:latin typeface="Arial"/>
                <a:cs typeface="Arial"/>
              </a:rPr>
              <a:t>POSEDNESS</a:t>
            </a:r>
            <a:r>
              <a:rPr lang="en-US" dirty="0" smtClean="0">
                <a:solidFill>
                  <a:srgbClr val="FAC090"/>
                </a:solidFill>
                <a:latin typeface="Arial"/>
                <a:cs typeface="Arial"/>
              </a:rPr>
              <a:t>?</a:t>
            </a:r>
            <a:endParaRPr lang="en-US" dirty="0">
              <a:solidFill>
                <a:srgbClr val="FAC090"/>
              </a:solidFill>
              <a:latin typeface="Arial"/>
              <a:cs typeface="Arial"/>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3A34F46-2425-D849-9E95-E58236C19EE0}" type="slidenum">
              <a:rPr lang="en-US" smtClean="0"/>
              <a:pPr/>
              <a:t>15</a:t>
            </a:fld>
            <a:endParaRPr lang="en-US"/>
          </a:p>
        </p:txBody>
      </p:sp>
      <p:sp>
        <p:nvSpPr>
          <p:cNvPr id="6" name="Title 1"/>
          <p:cNvSpPr>
            <a:spLocks noGrp="1"/>
          </p:cNvSpPr>
          <p:nvPr>
            <p:ph type="title"/>
          </p:nvPr>
        </p:nvSpPr>
        <p:spPr>
          <a:xfrm>
            <a:off x="317500" y="274638"/>
            <a:ext cx="8229600" cy="1143000"/>
          </a:xfrm>
        </p:spPr>
        <p:txBody>
          <a:bodyPr/>
          <a:lstStyle/>
          <a:p>
            <a:r>
              <a:rPr lang="en-US" dirty="0" smtClean="0">
                <a:solidFill>
                  <a:srgbClr val="FF0000"/>
                </a:solidFill>
                <a:latin typeface="Arial"/>
                <a:cs typeface="Arial"/>
              </a:rPr>
              <a:t>Literature </a:t>
            </a:r>
            <a:endParaRPr lang="en-US" dirty="0">
              <a:solidFill>
                <a:srgbClr val="FF0000"/>
              </a:solidFill>
              <a:latin typeface="Arial"/>
              <a:cs typeface="Arial"/>
            </a:endParaRPr>
          </a:p>
        </p:txBody>
      </p:sp>
      <p:sp>
        <p:nvSpPr>
          <p:cNvPr id="7" name="TextBox 6"/>
          <p:cNvSpPr txBox="1"/>
          <p:nvPr/>
        </p:nvSpPr>
        <p:spPr>
          <a:xfrm>
            <a:off x="1346200" y="1417638"/>
            <a:ext cx="7073900" cy="400110"/>
          </a:xfrm>
          <a:prstGeom prst="rect">
            <a:avLst/>
          </a:prstGeom>
          <a:noFill/>
        </p:spPr>
        <p:txBody>
          <a:bodyPr wrap="square" rtlCol="0">
            <a:spAutoFit/>
          </a:bodyPr>
          <a:lstStyle/>
          <a:p>
            <a:r>
              <a:rPr lang="en-US" sz="2000" dirty="0" smtClean="0">
                <a:solidFill>
                  <a:srgbClr val="3366FF"/>
                </a:solidFill>
                <a:latin typeface="Arial"/>
                <a:cs typeface="Arial"/>
              </a:rPr>
              <a:t>MODELING (HOMOGENIZATION, </a:t>
            </a:r>
            <a:r>
              <a:rPr lang="en-US" sz="2000" dirty="0" err="1" smtClean="0">
                <a:solidFill>
                  <a:srgbClr val="3366FF"/>
                </a:solidFill>
                <a:latin typeface="Arial"/>
                <a:cs typeface="Arial"/>
              </a:rPr>
              <a:t>ASYMPTOTICS</a:t>
            </a:r>
            <a:r>
              <a:rPr lang="en-US" sz="2000" dirty="0" smtClean="0">
                <a:solidFill>
                  <a:srgbClr val="3366FF"/>
                </a:solidFill>
                <a:latin typeface="Arial"/>
                <a:cs typeface="Arial"/>
              </a:rPr>
              <a:t>)</a:t>
            </a:r>
            <a:endParaRPr lang="en-US" sz="2000" dirty="0">
              <a:solidFill>
                <a:srgbClr val="3366FF"/>
              </a:solidFill>
              <a:latin typeface="Arial"/>
              <a:cs typeface="Arial"/>
            </a:endParaRPr>
          </a:p>
        </p:txBody>
      </p:sp>
      <p:sp>
        <p:nvSpPr>
          <p:cNvPr id="9" name="TextBox 8"/>
          <p:cNvSpPr txBox="1"/>
          <p:nvPr/>
        </p:nvSpPr>
        <p:spPr>
          <a:xfrm>
            <a:off x="393700" y="1817748"/>
            <a:ext cx="8229600" cy="800219"/>
          </a:xfrm>
          <a:prstGeom prst="rect">
            <a:avLst/>
          </a:prstGeom>
          <a:noFill/>
        </p:spPr>
        <p:txBody>
          <a:bodyPr wrap="square" rtlCol="0">
            <a:spAutoFit/>
          </a:bodyPr>
          <a:lstStyle/>
          <a:p>
            <a:pPr>
              <a:buNone/>
            </a:pPr>
            <a:r>
              <a:rPr lang="en-US" i="1" dirty="0" smtClean="0">
                <a:latin typeface="Arial"/>
                <a:cs typeface="Arial"/>
              </a:rPr>
              <a:t> </a:t>
            </a:r>
            <a:r>
              <a:rPr lang="en-US" sz="1400" i="1" dirty="0" err="1" smtClean="0">
                <a:latin typeface="Arial"/>
                <a:cs typeface="Arial"/>
              </a:rPr>
              <a:t>Biot</a:t>
            </a:r>
            <a:r>
              <a:rPr lang="en-US" sz="1400" i="1" dirty="0" smtClean="0">
                <a:latin typeface="Arial"/>
                <a:cs typeface="Arial"/>
              </a:rPr>
              <a:t> (1955,1963), </a:t>
            </a:r>
            <a:r>
              <a:rPr lang="en-US" sz="1400" i="1" dirty="0" err="1" smtClean="0">
                <a:latin typeface="Arial"/>
                <a:cs typeface="Arial"/>
              </a:rPr>
              <a:t>Detournay</a:t>
            </a:r>
            <a:r>
              <a:rPr lang="en-US" sz="1400" i="1" dirty="0" smtClean="0">
                <a:latin typeface="Arial"/>
                <a:cs typeface="Arial"/>
              </a:rPr>
              <a:t> and </a:t>
            </a:r>
            <a:r>
              <a:rPr lang="en-US" sz="1400" i="1" dirty="0" err="1" smtClean="0">
                <a:latin typeface="Arial"/>
                <a:cs typeface="Arial"/>
              </a:rPr>
              <a:t>H-D</a:t>
            </a:r>
            <a:r>
              <a:rPr lang="en-US" sz="1400" i="1" dirty="0" smtClean="0">
                <a:latin typeface="Arial"/>
                <a:cs typeface="Arial"/>
              </a:rPr>
              <a:t> Cheng. Fundamentals of </a:t>
            </a:r>
            <a:r>
              <a:rPr lang="en-US" sz="1400" i="1" dirty="0" err="1" smtClean="0">
                <a:latin typeface="Arial"/>
                <a:cs typeface="Arial"/>
              </a:rPr>
              <a:t>poroelasticity</a:t>
            </a:r>
            <a:r>
              <a:rPr lang="en-US" sz="1400" i="1" dirty="0" smtClean="0">
                <a:latin typeface="Arial"/>
                <a:cs typeface="Arial"/>
              </a:rPr>
              <a:t> (1993), </a:t>
            </a:r>
            <a:r>
              <a:rPr lang="en-US" sz="1400" i="1" dirty="0" err="1" smtClean="0">
                <a:latin typeface="Arial"/>
                <a:cs typeface="Arial"/>
              </a:rPr>
              <a:t>T</a:t>
            </a:r>
            <a:r>
              <a:rPr lang="en-US" sz="1400" i="1" dirty="0" smtClean="0">
                <a:latin typeface="Arial"/>
                <a:cs typeface="Arial"/>
              </a:rPr>
              <a:t>. Levy and </a:t>
            </a:r>
            <a:r>
              <a:rPr lang="en-US" sz="1400" i="1" dirty="0" err="1" smtClean="0">
                <a:latin typeface="Arial"/>
                <a:cs typeface="Arial"/>
              </a:rPr>
              <a:t>E</a:t>
            </a:r>
            <a:r>
              <a:rPr lang="en-US" sz="1400" i="1" dirty="0" smtClean="0">
                <a:latin typeface="Arial"/>
                <a:cs typeface="Arial"/>
              </a:rPr>
              <a:t>. Sanchez-Palencia (1975)</a:t>
            </a:r>
            <a:r>
              <a:rPr lang="en-US" sz="1400" i="1" dirty="0" smtClean="0"/>
              <a:t>, </a:t>
            </a:r>
            <a:r>
              <a:rPr lang="en-US" sz="1400" i="1" dirty="0" err="1" smtClean="0">
                <a:latin typeface="Arial"/>
                <a:cs typeface="Arial"/>
              </a:rPr>
              <a:t>J-LAuriault</a:t>
            </a:r>
            <a:r>
              <a:rPr lang="en-US" sz="1400" i="1" dirty="0" smtClean="0">
                <a:latin typeface="Arial"/>
                <a:cs typeface="Arial"/>
              </a:rPr>
              <a:t> (1997), </a:t>
            </a:r>
            <a:r>
              <a:rPr lang="en-US" sz="1400" i="1" dirty="0" err="1" smtClean="0">
                <a:latin typeface="Arial"/>
                <a:cs typeface="Arial"/>
              </a:rPr>
              <a:t>W.Jager</a:t>
            </a:r>
            <a:r>
              <a:rPr lang="en-US" sz="1400" i="1" dirty="0" smtClean="0">
                <a:latin typeface="Arial"/>
                <a:cs typeface="Arial"/>
              </a:rPr>
              <a:t> and A. </a:t>
            </a:r>
            <a:r>
              <a:rPr lang="en-US" sz="1400" i="1" dirty="0" err="1" smtClean="0">
                <a:latin typeface="Arial"/>
                <a:cs typeface="Arial"/>
              </a:rPr>
              <a:t>Mikelic</a:t>
            </a:r>
            <a:r>
              <a:rPr lang="en-US" sz="1400" i="1" dirty="0" smtClean="0">
                <a:latin typeface="Arial"/>
                <a:cs typeface="Arial"/>
              </a:rPr>
              <a:t> (1996, 2000), A. </a:t>
            </a:r>
            <a:r>
              <a:rPr lang="en-US" sz="1400" i="1" dirty="0" err="1" smtClean="0">
                <a:latin typeface="Arial"/>
                <a:cs typeface="Arial"/>
              </a:rPr>
              <a:t>Marciniak-Czochra</a:t>
            </a:r>
            <a:r>
              <a:rPr lang="en-US" sz="1400" i="1" dirty="0" smtClean="0">
                <a:latin typeface="Arial"/>
                <a:cs typeface="Arial"/>
              </a:rPr>
              <a:t> and A. </a:t>
            </a:r>
            <a:r>
              <a:rPr lang="en-US" sz="1400" i="1" dirty="0" err="1" smtClean="0">
                <a:latin typeface="Arial"/>
                <a:cs typeface="Arial"/>
              </a:rPr>
              <a:t>Mikelic</a:t>
            </a:r>
            <a:r>
              <a:rPr lang="en-US" sz="1400" i="1" dirty="0" smtClean="0">
                <a:latin typeface="Arial"/>
                <a:cs typeface="Arial"/>
              </a:rPr>
              <a:t> (2015), </a:t>
            </a:r>
            <a:r>
              <a:rPr lang="en-US" sz="1400" i="1" dirty="0" err="1" smtClean="0">
                <a:latin typeface="Arial"/>
                <a:cs typeface="Arial"/>
              </a:rPr>
              <a:t>Coussy</a:t>
            </a:r>
            <a:r>
              <a:rPr lang="en-US" sz="1400" i="1" dirty="0" smtClean="0">
                <a:latin typeface="Arial"/>
                <a:cs typeface="Arial"/>
              </a:rPr>
              <a:t>, </a:t>
            </a:r>
            <a:r>
              <a:rPr lang="en-US" sz="1400" i="1" dirty="0" err="1" smtClean="0">
                <a:latin typeface="Arial"/>
                <a:cs typeface="Arial"/>
              </a:rPr>
              <a:t>Poromechanics</a:t>
            </a:r>
            <a:r>
              <a:rPr lang="en-US" sz="1400" i="1" dirty="0" smtClean="0">
                <a:latin typeface="Arial"/>
                <a:cs typeface="Arial"/>
              </a:rPr>
              <a:t> (2004)</a:t>
            </a:r>
            <a:endParaRPr lang="en-US" sz="1400" dirty="0"/>
          </a:p>
        </p:txBody>
      </p:sp>
      <p:sp>
        <p:nvSpPr>
          <p:cNvPr id="10" name="TextBox 9"/>
          <p:cNvSpPr txBox="1"/>
          <p:nvPr/>
        </p:nvSpPr>
        <p:spPr>
          <a:xfrm>
            <a:off x="1549400" y="2767222"/>
            <a:ext cx="7073900" cy="400110"/>
          </a:xfrm>
          <a:prstGeom prst="rect">
            <a:avLst/>
          </a:prstGeom>
          <a:noFill/>
        </p:spPr>
        <p:txBody>
          <a:bodyPr wrap="square" rtlCol="0">
            <a:spAutoFit/>
          </a:bodyPr>
          <a:lstStyle/>
          <a:p>
            <a:r>
              <a:rPr lang="en-US" sz="2000" dirty="0" smtClean="0">
                <a:solidFill>
                  <a:srgbClr val="3366FF"/>
                </a:solidFill>
                <a:latin typeface="Arial"/>
                <a:cs typeface="Arial"/>
              </a:rPr>
              <a:t>WELL-</a:t>
            </a:r>
            <a:r>
              <a:rPr lang="en-US" sz="2000" dirty="0" err="1" smtClean="0">
                <a:solidFill>
                  <a:srgbClr val="3366FF"/>
                </a:solidFill>
                <a:latin typeface="Arial"/>
                <a:cs typeface="Arial"/>
              </a:rPr>
              <a:t>POSENDESS</a:t>
            </a:r>
            <a:r>
              <a:rPr lang="en-US" sz="2000" dirty="0" smtClean="0">
                <a:solidFill>
                  <a:srgbClr val="3366FF"/>
                </a:solidFill>
                <a:latin typeface="Arial"/>
                <a:cs typeface="Arial"/>
              </a:rPr>
              <a:t> OF </a:t>
            </a:r>
            <a:r>
              <a:rPr lang="en-US" sz="2000" dirty="0" err="1" smtClean="0">
                <a:solidFill>
                  <a:srgbClr val="3366FF"/>
                </a:solidFill>
                <a:latin typeface="Arial"/>
                <a:cs typeface="Arial"/>
              </a:rPr>
              <a:t>BIOT</a:t>
            </a:r>
            <a:r>
              <a:rPr lang="en-US" sz="2000" dirty="0" smtClean="0">
                <a:solidFill>
                  <a:srgbClr val="3366FF"/>
                </a:solidFill>
                <a:latin typeface="Arial"/>
                <a:cs typeface="Arial"/>
              </a:rPr>
              <a:t> SYSTEM ALONE</a:t>
            </a:r>
            <a:endParaRPr lang="en-US" sz="2000" dirty="0">
              <a:solidFill>
                <a:srgbClr val="3366FF"/>
              </a:solidFill>
              <a:latin typeface="Arial"/>
              <a:cs typeface="Arial"/>
            </a:endParaRPr>
          </a:p>
        </p:txBody>
      </p:sp>
      <p:sp>
        <p:nvSpPr>
          <p:cNvPr id="11" name="TextBox 10"/>
          <p:cNvSpPr txBox="1"/>
          <p:nvPr/>
        </p:nvSpPr>
        <p:spPr>
          <a:xfrm>
            <a:off x="457200" y="3167332"/>
            <a:ext cx="8420100" cy="738664"/>
          </a:xfrm>
          <a:prstGeom prst="rect">
            <a:avLst/>
          </a:prstGeom>
          <a:noFill/>
        </p:spPr>
        <p:txBody>
          <a:bodyPr wrap="square" rtlCol="0">
            <a:spAutoFit/>
          </a:bodyPr>
          <a:lstStyle/>
          <a:p>
            <a:pPr marL="342900" indent="-342900"/>
            <a:r>
              <a:rPr lang="en-US" sz="1400" i="1" dirty="0" err="1" smtClean="0">
                <a:latin typeface="Arial"/>
                <a:cs typeface="Arial"/>
              </a:rPr>
              <a:t>Zenisek</a:t>
            </a:r>
            <a:r>
              <a:rPr lang="en-US" sz="1400" i="1" dirty="0" smtClean="0">
                <a:latin typeface="Arial"/>
                <a:cs typeface="Arial"/>
              </a:rPr>
              <a:t> (1984)</a:t>
            </a:r>
            <a:r>
              <a:rPr lang="en-US" sz="1400" dirty="0" smtClean="0">
                <a:latin typeface="Arial"/>
                <a:cs typeface="Arial"/>
              </a:rPr>
              <a:t>, </a:t>
            </a:r>
            <a:r>
              <a:rPr lang="en-US" sz="1400" i="1" dirty="0" err="1" smtClean="0">
                <a:latin typeface="Arial"/>
                <a:cs typeface="Arial"/>
              </a:rPr>
              <a:t>R.E.Showalter</a:t>
            </a:r>
            <a:r>
              <a:rPr lang="en-US" sz="1400" i="1" dirty="0" smtClean="0">
                <a:latin typeface="Arial"/>
                <a:cs typeface="Arial"/>
              </a:rPr>
              <a:t> (1996, 2000, 2005), </a:t>
            </a:r>
            <a:r>
              <a:rPr lang="en-US" sz="1400" i="1" dirty="0" err="1" smtClean="0">
                <a:latin typeface="Arial"/>
                <a:cs typeface="Arial"/>
              </a:rPr>
              <a:t>N</a:t>
            </a:r>
            <a:r>
              <a:rPr lang="en-US" sz="1400" i="1" dirty="0" smtClean="0">
                <a:latin typeface="Arial"/>
                <a:cs typeface="Arial"/>
              </a:rPr>
              <a:t>. Su and </a:t>
            </a:r>
            <a:r>
              <a:rPr lang="en-US" sz="1400" i="1" dirty="0" err="1" smtClean="0">
                <a:latin typeface="Arial"/>
                <a:cs typeface="Arial"/>
              </a:rPr>
              <a:t>R.E.Showalter</a:t>
            </a:r>
            <a:r>
              <a:rPr lang="en-US" sz="1400" i="1" dirty="0" smtClean="0">
                <a:latin typeface="Arial"/>
                <a:cs typeface="Arial"/>
              </a:rPr>
              <a:t> (2001), </a:t>
            </a:r>
            <a:r>
              <a:rPr lang="en-US" sz="1400" i="1" dirty="0" err="1" smtClean="0">
                <a:latin typeface="Arial"/>
                <a:cs typeface="Arial"/>
              </a:rPr>
              <a:t>H</a:t>
            </a:r>
            <a:r>
              <a:rPr lang="en-US" sz="1400" i="1" dirty="0" smtClean="0">
                <a:latin typeface="Arial"/>
                <a:cs typeface="Arial"/>
              </a:rPr>
              <a:t>. </a:t>
            </a:r>
            <a:r>
              <a:rPr lang="en-US" sz="1400" i="1" dirty="0" err="1" smtClean="0">
                <a:latin typeface="Arial"/>
                <a:cs typeface="Arial"/>
              </a:rPr>
              <a:t>Barucq</a:t>
            </a:r>
            <a:r>
              <a:rPr lang="en-US" sz="1400" i="1" dirty="0" smtClean="0">
                <a:latin typeface="Arial"/>
                <a:cs typeface="Arial"/>
              </a:rPr>
              <a:t>, </a:t>
            </a:r>
            <a:r>
              <a:rPr lang="en-US" sz="1400" i="1" dirty="0" err="1" smtClean="0">
                <a:latin typeface="Arial"/>
                <a:cs typeface="Arial"/>
              </a:rPr>
              <a:t>M</a:t>
            </a:r>
            <a:r>
              <a:rPr lang="en-US" sz="1400" i="1" dirty="0" smtClean="0">
                <a:latin typeface="Arial"/>
                <a:cs typeface="Arial"/>
              </a:rPr>
              <a:t>.</a:t>
            </a:r>
          </a:p>
          <a:p>
            <a:pPr marL="342900" indent="-342900"/>
            <a:r>
              <a:rPr lang="en-US" sz="1400" i="1" dirty="0" err="1" smtClean="0">
                <a:latin typeface="Arial"/>
                <a:cs typeface="Arial"/>
              </a:rPr>
              <a:t>Madaune</a:t>
            </a:r>
            <a:r>
              <a:rPr lang="en-US" sz="1400" i="1" dirty="0" smtClean="0">
                <a:latin typeface="Arial"/>
                <a:cs typeface="Arial"/>
              </a:rPr>
              <a:t>-Tort, </a:t>
            </a:r>
            <a:r>
              <a:rPr lang="en-US" sz="1400" i="1" dirty="0" err="1" smtClean="0">
                <a:latin typeface="Arial"/>
                <a:cs typeface="Arial"/>
              </a:rPr>
              <a:t>P</a:t>
            </a:r>
            <a:r>
              <a:rPr lang="en-US" sz="1400" i="1" dirty="0" smtClean="0">
                <a:latin typeface="Arial"/>
                <a:cs typeface="Arial"/>
              </a:rPr>
              <a:t>. Saint-</a:t>
            </a:r>
            <a:r>
              <a:rPr lang="en-US" sz="1400" i="1" dirty="0" err="1" smtClean="0">
                <a:latin typeface="Arial"/>
                <a:cs typeface="Arial"/>
              </a:rPr>
              <a:t>Macary</a:t>
            </a:r>
            <a:r>
              <a:rPr lang="en-US" sz="1400" i="1" dirty="0" smtClean="0">
                <a:latin typeface="Arial"/>
                <a:cs typeface="Arial"/>
              </a:rPr>
              <a:t> (2004&amp;2005), </a:t>
            </a:r>
            <a:r>
              <a:rPr lang="en-US" sz="1400" i="1" dirty="0" err="1" smtClean="0">
                <a:latin typeface="Arial"/>
                <a:cs typeface="Arial"/>
              </a:rPr>
              <a:t>S</a:t>
            </a:r>
            <a:r>
              <a:rPr lang="en-US" sz="1400" i="1" dirty="0" smtClean="0">
                <a:latin typeface="Arial"/>
                <a:cs typeface="Arial"/>
              </a:rPr>
              <a:t>. Owczarek(2010), </a:t>
            </a:r>
            <a:r>
              <a:rPr lang="en-US" sz="1400" i="1" dirty="0" err="1" smtClean="0">
                <a:latin typeface="Arial"/>
                <a:cs typeface="Arial"/>
              </a:rPr>
              <a:t>L</a:t>
            </a:r>
            <a:r>
              <a:rPr lang="en-US" sz="1400" i="1" dirty="0" smtClean="0">
                <a:latin typeface="Arial"/>
                <a:cs typeface="Arial"/>
              </a:rPr>
              <a:t>. </a:t>
            </a:r>
            <a:r>
              <a:rPr lang="en-US" sz="1400" i="1" dirty="0" err="1" smtClean="0">
                <a:latin typeface="Arial"/>
                <a:cs typeface="Arial"/>
              </a:rPr>
              <a:t>Bociu</a:t>
            </a:r>
            <a:r>
              <a:rPr lang="en-US" sz="1400" i="1" dirty="0" smtClean="0">
                <a:latin typeface="Arial"/>
                <a:cs typeface="Arial"/>
              </a:rPr>
              <a:t>, </a:t>
            </a:r>
            <a:r>
              <a:rPr lang="en-US" sz="1400" i="1" dirty="0" err="1" smtClean="0">
                <a:latin typeface="Arial"/>
                <a:cs typeface="Arial"/>
              </a:rPr>
              <a:t>G</a:t>
            </a:r>
            <a:r>
              <a:rPr lang="en-US" sz="1400" i="1" dirty="0" smtClean="0">
                <a:latin typeface="Arial"/>
                <a:cs typeface="Arial"/>
              </a:rPr>
              <a:t>. </a:t>
            </a:r>
            <a:r>
              <a:rPr lang="en-US" sz="1400" i="1" dirty="0" err="1" smtClean="0">
                <a:latin typeface="Arial"/>
                <a:cs typeface="Arial"/>
              </a:rPr>
              <a:t>Guidoboni</a:t>
            </a:r>
            <a:r>
              <a:rPr lang="en-US" sz="1400" i="1" dirty="0" smtClean="0">
                <a:latin typeface="Arial"/>
                <a:cs typeface="Arial"/>
              </a:rPr>
              <a:t>, </a:t>
            </a:r>
            <a:r>
              <a:rPr lang="en-US" sz="1400" i="1" dirty="0" err="1" smtClean="0">
                <a:latin typeface="Arial"/>
                <a:cs typeface="Arial"/>
              </a:rPr>
              <a:t>R</a:t>
            </a:r>
            <a:r>
              <a:rPr lang="en-US" sz="1400" i="1" dirty="0" smtClean="0">
                <a:latin typeface="Arial"/>
                <a:cs typeface="Arial"/>
              </a:rPr>
              <a:t>. Sacco,</a:t>
            </a:r>
          </a:p>
          <a:p>
            <a:pPr marL="342900" indent="-342900"/>
            <a:r>
              <a:rPr lang="en-US" sz="1400" i="1" dirty="0" smtClean="0">
                <a:latin typeface="Arial"/>
                <a:cs typeface="Arial"/>
              </a:rPr>
              <a:t>and </a:t>
            </a:r>
            <a:r>
              <a:rPr lang="en-US" sz="1400" i="1" dirty="0" err="1" smtClean="0">
                <a:latin typeface="Arial"/>
                <a:cs typeface="Arial"/>
              </a:rPr>
              <a:t>J</a:t>
            </a:r>
            <a:r>
              <a:rPr lang="en-US" sz="1400" i="1" dirty="0" smtClean="0">
                <a:latin typeface="Arial"/>
                <a:cs typeface="Arial"/>
              </a:rPr>
              <a:t>. </a:t>
            </a:r>
            <a:r>
              <a:rPr lang="en-US" sz="1400" i="1" dirty="0" err="1" smtClean="0">
                <a:latin typeface="Arial"/>
                <a:cs typeface="Arial"/>
              </a:rPr>
              <a:t>T</a:t>
            </a:r>
            <a:r>
              <a:rPr lang="en-US" sz="1400" i="1" dirty="0" smtClean="0">
                <a:latin typeface="Arial"/>
                <a:cs typeface="Arial"/>
              </a:rPr>
              <a:t>. Webster (2016)</a:t>
            </a:r>
            <a:r>
              <a:rPr lang="en-US" sz="1400" i="1" dirty="0" smtClean="0"/>
              <a:t>,</a:t>
            </a:r>
            <a:r>
              <a:rPr lang="en-US" sz="1400" i="1" dirty="0" smtClean="0">
                <a:latin typeface="Arial"/>
                <a:cs typeface="Arial"/>
              </a:rPr>
              <a:t>  </a:t>
            </a:r>
            <a:r>
              <a:rPr lang="en-US" sz="1400" i="1" dirty="0" err="1" smtClean="0">
                <a:latin typeface="Arial"/>
                <a:cs typeface="Arial"/>
              </a:rPr>
              <a:t>Y.Cao</a:t>
            </a:r>
            <a:r>
              <a:rPr lang="en-US" sz="1400" i="1" dirty="0" smtClean="0">
                <a:latin typeface="Arial"/>
                <a:cs typeface="Arial"/>
              </a:rPr>
              <a:t>, </a:t>
            </a:r>
            <a:r>
              <a:rPr lang="en-US" sz="1400" i="1" dirty="0" err="1" smtClean="0">
                <a:latin typeface="Arial"/>
                <a:cs typeface="Arial"/>
              </a:rPr>
              <a:t>S</a:t>
            </a:r>
            <a:r>
              <a:rPr lang="en-US" sz="1400" i="1" dirty="0" smtClean="0">
                <a:latin typeface="Arial"/>
                <a:cs typeface="Arial"/>
              </a:rPr>
              <a:t>. Chen, and </a:t>
            </a:r>
            <a:r>
              <a:rPr lang="en-US" sz="1400" i="1" dirty="0" err="1" smtClean="0">
                <a:latin typeface="Arial"/>
                <a:cs typeface="Arial"/>
              </a:rPr>
              <a:t>A.J</a:t>
            </a:r>
            <a:r>
              <a:rPr lang="en-US" sz="1400" i="1" dirty="0" smtClean="0">
                <a:latin typeface="Arial"/>
                <a:cs typeface="Arial"/>
              </a:rPr>
              <a:t>. Meir (2013) (uniqueness for </a:t>
            </a:r>
            <a:r>
              <a:rPr lang="en-US" sz="1400" i="1" dirty="0" err="1" smtClean="0">
                <a:latin typeface="Arial"/>
                <a:cs typeface="Arial"/>
              </a:rPr>
              <a:t>quasistatic</a:t>
            </a:r>
            <a:r>
              <a:rPr lang="en-US" sz="1400" i="1" dirty="0" smtClean="0">
                <a:latin typeface="Arial"/>
                <a:cs typeface="Arial"/>
              </a:rPr>
              <a:t> case?)</a:t>
            </a:r>
            <a:endParaRPr lang="en-US" sz="1400" dirty="0"/>
          </a:p>
        </p:txBody>
      </p:sp>
      <p:sp>
        <p:nvSpPr>
          <p:cNvPr id="12" name="TextBox 11"/>
          <p:cNvSpPr txBox="1"/>
          <p:nvPr/>
        </p:nvSpPr>
        <p:spPr>
          <a:xfrm>
            <a:off x="1422400" y="4058396"/>
            <a:ext cx="7073900" cy="400110"/>
          </a:xfrm>
          <a:prstGeom prst="rect">
            <a:avLst/>
          </a:prstGeom>
          <a:noFill/>
        </p:spPr>
        <p:txBody>
          <a:bodyPr wrap="square" rtlCol="0">
            <a:spAutoFit/>
          </a:bodyPr>
          <a:lstStyle/>
          <a:p>
            <a:r>
              <a:rPr lang="en-US" sz="2000" dirty="0" err="1" smtClean="0">
                <a:solidFill>
                  <a:srgbClr val="3366FF"/>
                </a:solidFill>
                <a:latin typeface="Arial"/>
                <a:cs typeface="Arial"/>
              </a:rPr>
              <a:t>FSI</a:t>
            </a:r>
            <a:r>
              <a:rPr lang="en-US" sz="2000" dirty="0" smtClean="0">
                <a:solidFill>
                  <a:srgbClr val="3366FF"/>
                </a:solidFill>
                <a:latin typeface="Arial"/>
                <a:cs typeface="Arial"/>
              </a:rPr>
              <a:t> WITH POROUS MEDIA (STOKES-DARCY)</a:t>
            </a:r>
            <a:endParaRPr lang="en-US" sz="2000" dirty="0">
              <a:solidFill>
                <a:srgbClr val="3366FF"/>
              </a:solidFill>
              <a:latin typeface="Arial"/>
              <a:cs typeface="Arial"/>
            </a:endParaRPr>
          </a:p>
        </p:txBody>
      </p:sp>
      <p:sp>
        <p:nvSpPr>
          <p:cNvPr id="13" name="TextBox 12"/>
          <p:cNvSpPr txBox="1"/>
          <p:nvPr/>
        </p:nvSpPr>
        <p:spPr>
          <a:xfrm>
            <a:off x="457200" y="4458506"/>
            <a:ext cx="8229600" cy="954107"/>
          </a:xfrm>
          <a:prstGeom prst="rect">
            <a:avLst/>
          </a:prstGeom>
          <a:noFill/>
        </p:spPr>
        <p:txBody>
          <a:bodyPr wrap="square" rtlCol="0">
            <a:spAutoFit/>
          </a:bodyPr>
          <a:lstStyle/>
          <a:p>
            <a:pPr>
              <a:buNone/>
            </a:pPr>
            <a:r>
              <a:rPr lang="en-US" sz="1400" dirty="0" smtClean="0">
                <a:solidFill>
                  <a:srgbClr val="FF0000"/>
                </a:solidFill>
                <a:latin typeface="Arial"/>
                <a:cs typeface="Arial"/>
              </a:rPr>
              <a:t> </a:t>
            </a:r>
            <a:r>
              <a:rPr lang="en-US" sz="1400" i="1" dirty="0" smtClean="0">
                <a:latin typeface="Arial"/>
                <a:cs typeface="Arial"/>
              </a:rPr>
              <a:t>Beavers and Joseph (1967), </a:t>
            </a:r>
            <a:r>
              <a:rPr lang="en-US" sz="1400" i="1" dirty="0" err="1" smtClean="0">
                <a:latin typeface="Arial"/>
                <a:cs typeface="Arial"/>
              </a:rPr>
              <a:t>Saffman</a:t>
            </a:r>
            <a:r>
              <a:rPr lang="en-US" sz="1400" i="1" dirty="0" smtClean="0">
                <a:latin typeface="Arial"/>
                <a:cs typeface="Arial"/>
              </a:rPr>
              <a:t> (1971), Jaeger-</a:t>
            </a:r>
            <a:r>
              <a:rPr lang="en-US" sz="1400" i="1" dirty="0" err="1" smtClean="0">
                <a:latin typeface="Arial"/>
                <a:cs typeface="Arial"/>
              </a:rPr>
              <a:t>Mikelic</a:t>
            </a:r>
            <a:r>
              <a:rPr lang="en-US" sz="1400" i="1" dirty="0" smtClean="0">
                <a:latin typeface="Arial"/>
                <a:cs typeface="Arial"/>
              </a:rPr>
              <a:t> (1996,2000), Anna </a:t>
            </a:r>
            <a:r>
              <a:rPr lang="en-US" sz="1400" i="1" dirty="0" err="1" smtClean="0">
                <a:latin typeface="Arial"/>
                <a:cs typeface="Arial"/>
              </a:rPr>
              <a:t>Marciniak-Czochra</a:t>
            </a:r>
            <a:r>
              <a:rPr lang="en-US" sz="1400" i="1" dirty="0" smtClean="0">
                <a:latin typeface="Arial"/>
                <a:cs typeface="Arial"/>
              </a:rPr>
              <a:t> and </a:t>
            </a:r>
            <a:r>
              <a:rPr lang="en-US" sz="1400" i="1" dirty="0" err="1" smtClean="0">
                <a:latin typeface="Arial"/>
                <a:cs typeface="Arial"/>
              </a:rPr>
              <a:t>Andro</a:t>
            </a:r>
            <a:r>
              <a:rPr lang="en-US" sz="1400" i="1" dirty="0" smtClean="0">
                <a:latin typeface="Arial"/>
                <a:cs typeface="Arial"/>
              </a:rPr>
              <a:t> </a:t>
            </a:r>
            <a:r>
              <a:rPr lang="en-US" sz="1400" i="1" dirty="0" err="1" smtClean="0">
                <a:latin typeface="Arial"/>
                <a:cs typeface="Arial"/>
              </a:rPr>
              <a:t>Mikelic</a:t>
            </a:r>
            <a:r>
              <a:rPr lang="en-US" sz="1400" i="1" dirty="0" smtClean="0">
                <a:latin typeface="Arial"/>
                <a:cs typeface="Arial"/>
              </a:rPr>
              <a:t> (2015), Jones (1974), </a:t>
            </a:r>
            <a:r>
              <a:rPr lang="en-US" sz="1400" i="1" dirty="0" err="1" smtClean="0">
                <a:latin typeface="Arial"/>
                <a:cs typeface="Arial"/>
              </a:rPr>
              <a:t>M</a:t>
            </a:r>
            <a:r>
              <a:rPr lang="en-US" sz="1400" i="1" dirty="0" smtClean="0">
                <a:latin typeface="Arial"/>
                <a:cs typeface="Arial"/>
              </a:rPr>
              <a:t>. </a:t>
            </a:r>
            <a:r>
              <a:rPr lang="en-US" sz="1400" i="1" dirty="0" err="1" smtClean="0">
                <a:latin typeface="Arial"/>
                <a:cs typeface="Arial"/>
              </a:rPr>
              <a:t>LeBars</a:t>
            </a:r>
            <a:r>
              <a:rPr lang="en-US" sz="1400" i="1" dirty="0" smtClean="0">
                <a:latin typeface="Arial"/>
                <a:cs typeface="Arial"/>
              </a:rPr>
              <a:t> and </a:t>
            </a:r>
            <a:r>
              <a:rPr lang="en-US" sz="1400" i="1" dirty="0" err="1" smtClean="0">
                <a:latin typeface="Arial"/>
                <a:cs typeface="Arial"/>
              </a:rPr>
              <a:t>M.G.Worster</a:t>
            </a:r>
            <a:r>
              <a:rPr lang="en-US" sz="1400" i="1" dirty="0" smtClean="0">
                <a:latin typeface="Arial"/>
                <a:cs typeface="Arial"/>
              </a:rPr>
              <a:t> (2006), </a:t>
            </a:r>
            <a:r>
              <a:rPr lang="en-US" sz="1400" i="1" dirty="0" err="1" smtClean="0">
                <a:latin typeface="Arial"/>
                <a:cs typeface="Arial"/>
              </a:rPr>
              <a:t>L.E</a:t>
            </a:r>
            <a:r>
              <a:rPr lang="en-US" sz="1400" i="1" dirty="0" smtClean="0">
                <a:latin typeface="Arial"/>
                <a:cs typeface="Arial"/>
              </a:rPr>
              <a:t>. Payne and </a:t>
            </a:r>
            <a:r>
              <a:rPr lang="en-US" sz="1400" i="1" dirty="0" err="1" smtClean="0">
                <a:latin typeface="Arial"/>
                <a:cs typeface="Arial"/>
              </a:rPr>
              <a:t>B</a:t>
            </a:r>
            <a:r>
              <a:rPr lang="en-US" sz="1400" i="1" dirty="0" smtClean="0">
                <a:latin typeface="Arial"/>
                <a:cs typeface="Arial"/>
              </a:rPr>
              <a:t>. </a:t>
            </a:r>
            <a:r>
              <a:rPr lang="en-US" sz="1400" i="1" dirty="0" err="1" smtClean="0">
                <a:latin typeface="Arial"/>
                <a:cs typeface="Arial"/>
              </a:rPr>
              <a:t>Straughan</a:t>
            </a:r>
            <a:r>
              <a:rPr lang="en-US" sz="1400" i="1" dirty="0" smtClean="0">
                <a:latin typeface="Arial"/>
                <a:cs typeface="Arial"/>
              </a:rPr>
              <a:t> (1998), </a:t>
            </a:r>
            <a:r>
              <a:rPr lang="en-US" sz="1400" i="1" dirty="0" err="1" smtClean="0">
                <a:solidFill>
                  <a:srgbClr val="000000"/>
                </a:solidFill>
                <a:latin typeface="Arial"/>
                <a:cs typeface="Arial"/>
              </a:rPr>
              <a:t>M</a:t>
            </a:r>
            <a:r>
              <a:rPr lang="en-US" sz="1400" i="1" dirty="0" smtClean="0">
                <a:solidFill>
                  <a:srgbClr val="000000"/>
                </a:solidFill>
                <a:latin typeface="Arial"/>
                <a:cs typeface="Arial"/>
              </a:rPr>
              <a:t>. </a:t>
            </a:r>
            <a:r>
              <a:rPr lang="en-US" sz="1400" i="1" dirty="0" err="1" smtClean="0">
                <a:solidFill>
                  <a:srgbClr val="000000"/>
                </a:solidFill>
                <a:latin typeface="Arial"/>
                <a:cs typeface="Arial"/>
              </a:rPr>
              <a:t>Discacciati</a:t>
            </a:r>
            <a:r>
              <a:rPr lang="en-US" sz="1400" i="1" dirty="0" smtClean="0">
                <a:solidFill>
                  <a:srgbClr val="000000"/>
                </a:solidFill>
                <a:latin typeface="Arial"/>
                <a:cs typeface="Arial"/>
              </a:rPr>
              <a:t> and A. </a:t>
            </a:r>
            <a:r>
              <a:rPr lang="en-US" sz="1400" i="1" dirty="0" err="1" smtClean="0">
                <a:solidFill>
                  <a:srgbClr val="000000"/>
                </a:solidFill>
                <a:latin typeface="Arial"/>
                <a:cs typeface="Arial"/>
              </a:rPr>
              <a:t>Quarteroni</a:t>
            </a:r>
            <a:r>
              <a:rPr lang="en-US" sz="1400" i="1" dirty="0" smtClean="0">
                <a:solidFill>
                  <a:srgbClr val="000000"/>
                </a:solidFill>
                <a:latin typeface="Arial"/>
                <a:cs typeface="Arial"/>
              </a:rPr>
              <a:t> (2009)-review theory, </a:t>
            </a:r>
            <a:r>
              <a:rPr lang="en-US" sz="1400" i="1" dirty="0" err="1" smtClean="0">
                <a:solidFill>
                  <a:srgbClr val="000000"/>
                </a:solidFill>
                <a:latin typeface="Arial"/>
                <a:cs typeface="Arial"/>
              </a:rPr>
              <a:t>numerics</a:t>
            </a:r>
            <a:r>
              <a:rPr lang="en-US" sz="1400" i="1" dirty="0" smtClean="0">
                <a:solidFill>
                  <a:srgbClr val="000000"/>
                </a:solidFill>
                <a:latin typeface="Arial"/>
                <a:cs typeface="Arial"/>
              </a:rPr>
              <a:t>; </a:t>
            </a:r>
            <a:r>
              <a:rPr lang="en-US" sz="1400" i="1" dirty="0" err="1" smtClean="0">
                <a:solidFill>
                  <a:srgbClr val="000000"/>
                </a:solidFill>
                <a:latin typeface="Arial"/>
                <a:cs typeface="Arial"/>
              </a:rPr>
              <a:t>Navier</a:t>
            </a:r>
            <a:r>
              <a:rPr lang="en-US" sz="1400" i="1" dirty="0" smtClean="0">
                <a:solidFill>
                  <a:srgbClr val="000000"/>
                </a:solidFill>
                <a:latin typeface="Arial"/>
                <a:cs typeface="Arial"/>
              </a:rPr>
              <a:t>-Stokes-Darcy </a:t>
            </a:r>
            <a:r>
              <a:rPr lang="en-US" sz="1400" i="1" dirty="0" err="1" smtClean="0">
                <a:solidFill>
                  <a:srgbClr val="000000"/>
                </a:solidFill>
                <a:latin typeface="Arial"/>
                <a:cs typeface="Arial"/>
              </a:rPr>
              <a:t>coupling,</a:t>
            </a:r>
            <a:r>
              <a:rPr lang="en-US" sz="1400" i="1" dirty="0" err="1" smtClean="0">
                <a:latin typeface="Arial"/>
                <a:cs typeface="Arial"/>
              </a:rPr>
              <a:t>W.L</a:t>
            </a:r>
            <a:r>
              <a:rPr lang="en-US" sz="1400" i="1" dirty="0" smtClean="0">
                <a:latin typeface="Arial"/>
                <a:cs typeface="Arial"/>
              </a:rPr>
              <a:t>. Layton, </a:t>
            </a:r>
            <a:r>
              <a:rPr lang="en-US" sz="1400" i="1" dirty="0" err="1" smtClean="0">
                <a:latin typeface="Arial"/>
                <a:cs typeface="Arial"/>
              </a:rPr>
              <a:t>F</a:t>
            </a:r>
            <a:r>
              <a:rPr lang="en-US" sz="1400" i="1" dirty="0" smtClean="0">
                <a:latin typeface="Arial"/>
                <a:cs typeface="Arial"/>
              </a:rPr>
              <a:t>. </a:t>
            </a:r>
            <a:r>
              <a:rPr lang="en-US" sz="1400" i="1" dirty="0" err="1" smtClean="0">
                <a:latin typeface="Arial"/>
                <a:cs typeface="Arial"/>
              </a:rPr>
              <a:t>Schieweck</a:t>
            </a:r>
            <a:r>
              <a:rPr lang="en-US" sz="1400" i="1" dirty="0" smtClean="0">
                <a:latin typeface="Arial"/>
                <a:cs typeface="Arial"/>
              </a:rPr>
              <a:t>, and I. </a:t>
            </a:r>
            <a:r>
              <a:rPr lang="en-US" sz="1400" i="1" dirty="0" err="1" smtClean="0">
                <a:latin typeface="Arial"/>
                <a:cs typeface="Arial"/>
              </a:rPr>
              <a:t>Yotov</a:t>
            </a:r>
            <a:r>
              <a:rPr lang="en-US" sz="1400" i="1" dirty="0" smtClean="0">
                <a:latin typeface="Arial"/>
                <a:cs typeface="Arial"/>
              </a:rPr>
              <a:t> (2003), Cao, </a:t>
            </a:r>
            <a:r>
              <a:rPr lang="en-US" sz="1400" i="1" dirty="0" err="1" smtClean="0">
                <a:latin typeface="Arial"/>
                <a:cs typeface="Arial"/>
              </a:rPr>
              <a:t>Gunzburger</a:t>
            </a:r>
            <a:r>
              <a:rPr lang="en-US" sz="1400" i="1" dirty="0" smtClean="0">
                <a:latin typeface="Arial"/>
                <a:cs typeface="Arial"/>
              </a:rPr>
              <a:t>, </a:t>
            </a:r>
            <a:r>
              <a:rPr lang="en-US" sz="1400" i="1" dirty="0" err="1" smtClean="0">
                <a:latin typeface="Arial"/>
                <a:cs typeface="Arial"/>
              </a:rPr>
              <a:t>Hua</a:t>
            </a:r>
            <a:r>
              <a:rPr lang="en-US" sz="1400" i="1" dirty="0" smtClean="0">
                <a:latin typeface="Arial"/>
                <a:cs typeface="Arial"/>
              </a:rPr>
              <a:t>, Wang (2010)</a:t>
            </a:r>
            <a:endParaRPr lang="en-US" sz="1400" dirty="0">
              <a:latin typeface="Arial"/>
              <a:cs typeface="Arial"/>
            </a:endParaRPr>
          </a:p>
        </p:txBody>
      </p:sp>
      <p:sp>
        <p:nvSpPr>
          <p:cNvPr id="14" name="TextBox 13"/>
          <p:cNvSpPr txBox="1"/>
          <p:nvPr/>
        </p:nvSpPr>
        <p:spPr>
          <a:xfrm>
            <a:off x="863600" y="5524500"/>
            <a:ext cx="7531100" cy="400110"/>
          </a:xfrm>
          <a:prstGeom prst="rect">
            <a:avLst/>
          </a:prstGeom>
          <a:noFill/>
        </p:spPr>
        <p:txBody>
          <a:bodyPr wrap="square" rtlCol="0">
            <a:spAutoFit/>
          </a:bodyPr>
          <a:lstStyle/>
          <a:p>
            <a:r>
              <a:rPr lang="en-US" sz="2000" dirty="0" err="1" smtClean="0">
                <a:solidFill>
                  <a:srgbClr val="3366FF"/>
                </a:solidFill>
                <a:latin typeface="Arial"/>
                <a:cs typeface="Arial"/>
              </a:rPr>
              <a:t>FSI</a:t>
            </a:r>
            <a:r>
              <a:rPr lang="en-US" sz="2000" dirty="0" smtClean="0">
                <a:solidFill>
                  <a:srgbClr val="3366FF"/>
                </a:solidFill>
                <a:latin typeface="Arial"/>
                <a:cs typeface="Arial"/>
              </a:rPr>
              <a:t> WITH </a:t>
            </a:r>
            <a:r>
              <a:rPr lang="en-US" sz="2000" dirty="0" err="1" smtClean="0">
                <a:solidFill>
                  <a:srgbClr val="3366FF"/>
                </a:solidFill>
                <a:latin typeface="Arial"/>
                <a:cs typeface="Arial"/>
              </a:rPr>
              <a:t>POROELASTIC</a:t>
            </a:r>
            <a:r>
              <a:rPr lang="en-US" sz="2000" dirty="0" smtClean="0">
                <a:solidFill>
                  <a:srgbClr val="3366FF"/>
                </a:solidFill>
                <a:latin typeface="Arial"/>
                <a:cs typeface="Arial"/>
              </a:rPr>
              <a:t> MEDIA (</a:t>
            </a:r>
            <a:r>
              <a:rPr lang="en-US" sz="2000" dirty="0" err="1" smtClean="0">
                <a:solidFill>
                  <a:srgbClr val="3366FF"/>
                </a:solidFill>
                <a:latin typeface="Arial"/>
                <a:cs typeface="Arial"/>
              </a:rPr>
              <a:t>LINEARIZED</a:t>
            </a:r>
            <a:r>
              <a:rPr lang="en-US" sz="2000" dirty="0" smtClean="0">
                <a:solidFill>
                  <a:srgbClr val="3366FF"/>
                </a:solidFill>
                <a:latin typeface="Arial"/>
                <a:cs typeface="Arial"/>
              </a:rPr>
              <a:t> INTERFACE)</a:t>
            </a:r>
            <a:endParaRPr lang="en-US" sz="2000" dirty="0">
              <a:solidFill>
                <a:srgbClr val="3366FF"/>
              </a:solidFill>
              <a:latin typeface="Arial"/>
              <a:cs typeface="Arial"/>
            </a:endParaRPr>
          </a:p>
        </p:txBody>
      </p:sp>
      <p:sp>
        <p:nvSpPr>
          <p:cNvPr id="16" name="TextBox 15"/>
          <p:cNvSpPr txBox="1"/>
          <p:nvPr/>
        </p:nvSpPr>
        <p:spPr>
          <a:xfrm>
            <a:off x="457200" y="5924610"/>
            <a:ext cx="8039100" cy="584776"/>
          </a:xfrm>
          <a:prstGeom prst="rect">
            <a:avLst/>
          </a:prstGeom>
          <a:noFill/>
        </p:spPr>
        <p:txBody>
          <a:bodyPr wrap="square" rtlCol="0">
            <a:spAutoFit/>
          </a:bodyPr>
          <a:lstStyle/>
          <a:p>
            <a:pPr>
              <a:buNone/>
            </a:pPr>
            <a:r>
              <a:rPr lang="en-US" dirty="0" smtClean="0"/>
              <a:t> </a:t>
            </a:r>
            <a:r>
              <a:rPr lang="en-US" sz="1400" i="1" dirty="0" err="1" smtClean="0">
                <a:latin typeface="Arial"/>
                <a:cs typeface="Arial"/>
              </a:rPr>
              <a:t>R</a:t>
            </a:r>
            <a:r>
              <a:rPr lang="en-US" sz="1400" i="1" dirty="0" smtClean="0">
                <a:latin typeface="Arial"/>
                <a:cs typeface="Arial"/>
              </a:rPr>
              <a:t>. </a:t>
            </a:r>
            <a:r>
              <a:rPr lang="en-US" sz="1400" i="1" dirty="0" err="1" smtClean="0">
                <a:latin typeface="Arial"/>
                <a:cs typeface="Arial"/>
              </a:rPr>
              <a:t>E</a:t>
            </a:r>
            <a:r>
              <a:rPr lang="en-US" sz="1400" i="1" dirty="0" smtClean="0">
                <a:latin typeface="Arial"/>
                <a:cs typeface="Arial"/>
              </a:rPr>
              <a:t>. Showalter (2005), A. </a:t>
            </a:r>
            <a:r>
              <a:rPr lang="en-US" sz="1400" i="1" dirty="0" err="1" smtClean="0">
                <a:latin typeface="Arial"/>
                <a:cs typeface="Arial"/>
              </a:rPr>
              <a:t>Cesmelioglu</a:t>
            </a:r>
            <a:r>
              <a:rPr lang="en-US" sz="1400" i="1" dirty="0" smtClean="0">
                <a:latin typeface="Arial"/>
                <a:cs typeface="Arial"/>
              </a:rPr>
              <a:t> (2017), </a:t>
            </a:r>
            <a:r>
              <a:rPr lang="en-US" sz="1400" i="1" dirty="0" err="1" smtClean="0">
                <a:latin typeface="Arial"/>
                <a:cs typeface="Arial"/>
              </a:rPr>
              <a:t>Ambartsumyan</a:t>
            </a:r>
            <a:r>
              <a:rPr lang="en-US" sz="1400" i="1" dirty="0" smtClean="0">
                <a:latin typeface="Arial"/>
                <a:cs typeface="Arial"/>
              </a:rPr>
              <a:t>,  Ervin, Nguyen, and Ivan </a:t>
            </a:r>
            <a:r>
              <a:rPr lang="en-US" sz="1400" i="1" dirty="0" err="1" smtClean="0">
                <a:latin typeface="Arial"/>
                <a:cs typeface="Arial"/>
              </a:rPr>
              <a:t>Yotov</a:t>
            </a:r>
            <a:r>
              <a:rPr lang="en-US" sz="1400" i="1" dirty="0" smtClean="0">
                <a:latin typeface="Arial"/>
                <a:cs typeface="Arial"/>
              </a:rPr>
              <a:t> (2019),   </a:t>
            </a:r>
            <a:r>
              <a:rPr lang="en-US" sz="1400" i="1" dirty="0" err="1" smtClean="0">
                <a:latin typeface="Arial"/>
                <a:cs typeface="Arial"/>
              </a:rPr>
              <a:t>L</a:t>
            </a:r>
            <a:r>
              <a:rPr lang="en-US" sz="1400" i="1" dirty="0" smtClean="0">
                <a:latin typeface="Arial"/>
                <a:cs typeface="Arial"/>
              </a:rPr>
              <a:t>. </a:t>
            </a:r>
            <a:r>
              <a:rPr lang="en-US" sz="1400" i="1" dirty="0" err="1" smtClean="0">
                <a:latin typeface="Arial"/>
                <a:cs typeface="Arial"/>
              </a:rPr>
              <a:t>Bociu</a:t>
            </a:r>
            <a:r>
              <a:rPr lang="en-US" sz="1400" i="1" dirty="0" smtClean="0">
                <a:latin typeface="Arial"/>
                <a:cs typeface="Arial"/>
              </a:rPr>
              <a:t>, </a:t>
            </a:r>
            <a:r>
              <a:rPr lang="en-US" sz="1400" i="1" dirty="0" err="1" smtClean="0">
                <a:latin typeface="Arial"/>
                <a:cs typeface="Arial"/>
              </a:rPr>
              <a:t>S</a:t>
            </a:r>
            <a:r>
              <a:rPr lang="en-US" sz="1400" i="1" dirty="0" smtClean="0">
                <a:latin typeface="Arial"/>
                <a:cs typeface="Arial"/>
              </a:rPr>
              <a:t>. Canic, </a:t>
            </a:r>
            <a:r>
              <a:rPr lang="en-US" sz="1400" i="1" dirty="0" err="1" smtClean="0">
                <a:latin typeface="Arial"/>
                <a:cs typeface="Arial"/>
              </a:rPr>
              <a:t>B</a:t>
            </a:r>
            <a:r>
              <a:rPr lang="en-US" sz="1400" i="1" dirty="0" smtClean="0">
                <a:latin typeface="Arial"/>
                <a:cs typeface="Arial"/>
              </a:rPr>
              <a:t>. </a:t>
            </a:r>
            <a:r>
              <a:rPr lang="en-US" sz="1400" i="1" dirty="0" err="1" smtClean="0">
                <a:latin typeface="Arial"/>
                <a:cs typeface="Arial"/>
              </a:rPr>
              <a:t>Muha</a:t>
            </a:r>
            <a:r>
              <a:rPr lang="en-US" sz="1400" i="1" dirty="0" smtClean="0">
                <a:latin typeface="Arial"/>
                <a:cs typeface="Arial"/>
              </a:rPr>
              <a:t>, </a:t>
            </a:r>
            <a:r>
              <a:rPr lang="en-US" sz="1400" i="1" dirty="0" err="1" smtClean="0">
                <a:latin typeface="Arial"/>
                <a:cs typeface="Arial"/>
              </a:rPr>
              <a:t>J</a:t>
            </a:r>
            <a:r>
              <a:rPr lang="en-US" sz="1400" i="1" dirty="0" smtClean="0">
                <a:latin typeface="Arial"/>
                <a:cs typeface="Arial"/>
              </a:rPr>
              <a:t>. Webster (2020)</a:t>
            </a:r>
            <a:endParaRPr lang="en-US" sz="1400"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2946" name="Picture 2"/>
          <p:cNvPicPr>
            <a:picLocks noChangeAspect="1" noChangeArrowheads="1"/>
          </p:cNvPicPr>
          <p:nvPr/>
        </p:nvPicPr>
        <p:blipFill>
          <a:blip r:embed="rId2"/>
          <a:srcRect b="46250"/>
          <a:stretch>
            <a:fillRect/>
          </a:stretch>
        </p:blipFill>
        <p:spPr bwMode="auto">
          <a:xfrm>
            <a:off x="-85143" y="4257675"/>
            <a:ext cx="9187960" cy="1228725"/>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smtClean="0">
                <a:solidFill>
                  <a:srgbClr val="FF0000"/>
                </a:solidFill>
                <a:latin typeface="Arial"/>
                <a:cs typeface="Arial"/>
              </a:rPr>
              <a:t>The model equations</a:t>
            </a:r>
            <a:endParaRPr lang="en-US" dirty="0">
              <a:solidFill>
                <a:srgbClr val="FF0000"/>
              </a:solidFill>
              <a:latin typeface="Arial"/>
              <a:cs typeface="Arial"/>
            </a:endParaRPr>
          </a:p>
        </p:txBody>
      </p:sp>
      <p:sp>
        <p:nvSpPr>
          <p:cNvPr id="4" name="Slide Number Placeholder 3"/>
          <p:cNvSpPr>
            <a:spLocks noGrp="1"/>
          </p:cNvSpPr>
          <p:nvPr>
            <p:ph type="sldNum" sz="quarter" idx="12"/>
          </p:nvPr>
        </p:nvSpPr>
        <p:spPr/>
        <p:txBody>
          <a:bodyPr/>
          <a:lstStyle/>
          <a:p>
            <a:fld id="{43A34F46-2425-D849-9E95-E58236C19EE0}" type="slidenum">
              <a:rPr lang="en-US" smtClean="0"/>
              <a:pPr/>
              <a:t>16</a:t>
            </a:fld>
            <a:endParaRPr lang="en-US"/>
          </a:p>
        </p:txBody>
      </p:sp>
      <p:pic>
        <p:nvPicPr>
          <p:cNvPr id="7" name="Picture 6" descr="DomainCross2.png"/>
          <p:cNvPicPr>
            <a:picLocks noChangeAspect="1"/>
          </p:cNvPicPr>
          <p:nvPr/>
        </p:nvPicPr>
        <p:blipFill>
          <a:blip r:embed="rId3"/>
          <a:stretch>
            <a:fillRect/>
          </a:stretch>
        </p:blipFill>
        <p:spPr>
          <a:xfrm>
            <a:off x="5509704" y="1309194"/>
            <a:ext cx="3419015" cy="2309008"/>
          </a:xfrm>
          <a:prstGeom prst="rect">
            <a:avLst/>
          </a:prstGeom>
        </p:spPr>
      </p:pic>
      <p:sp>
        <p:nvSpPr>
          <p:cNvPr id="18" name="TextBox 17"/>
          <p:cNvSpPr txBox="1"/>
          <p:nvPr/>
        </p:nvSpPr>
        <p:spPr>
          <a:xfrm>
            <a:off x="5868025" y="1602632"/>
            <a:ext cx="723275" cy="369332"/>
          </a:xfrm>
          <a:prstGeom prst="rect">
            <a:avLst/>
          </a:prstGeom>
          <a:noFill/>
        </p:spPr>
        <p:txBody>
          <a:bodyPr wrap="none" rtlCol="0">
            <a:spAutoFit/>
          </a:bodyPr>
          <a:lstStyle/>
          <a:p>
            <a:r>
              <a:rPr lang="en-US" dirty="0" err="1" smtClean="0">
                <a:solidFill>
                  <a:srgbClr val="FF0000"/>
                </a:solidFill>
                <a:latin typeface="Arial"/>
                <a:cs typeface="Arial"/>
              </a:rPr>
              <a:t>BIOT</a:t>
            </a:r>
            <a:endParaRPr lang="en-US" dirty="0">
              <a:solidFill>
                <a:srgbClr val="FF0000"/>
              </a:solidFill>
              <a:latin typeface="Arial"/>
              <a:cs typeface="Arial"/>
            </a:endParaRPr>
          </a:p>
        </p:txBody>
      </p:sp>
      <p:sp>
        <p:nvSpPr>
          <p:cNvPr id="19" name="TextBox 18"/>
          <p:cNvSpPr txBox="1"/>
          <p:nvPr/>
        </p:nvSpPr>
        <p:spPr>
          <a:xfrm>
            <a:off x="5868025" y="3083770"/>
            <a:ext cx="851578" cy="369332"/>
          </a:xfrm>
          <a:prstGeom prst="rect">
            <a:avLst/>
          </a:prstGeom>
          <a:noFill/>
        </p:spPr>
        <p:txBody>
          <a:bodyPr wrap="none" rtlCol="0">
            <a:spAutoFit/>
          </a:bodyPr>
          <a:lstStyle/>
          <a:p>
            <a:r>
              <a:rPr lang="en-US" dirty="0" smtClean="0">
                <a:solidFill>
                  <a:srgbClr val="FF0000"/>
                </a:solidFill>
                <a:latin typeface="Arial"/>
                <a:cs typeface="Arial"/>
              </a:rPr>
              <a:t>FLUID</a:t>
            </a:r>
            <a:endParaRPr lang="en-US" dirty="0">
              <a:solidFill>
                <a:srgbClr val="FF0000"/>
              </a:solidFill>
              <a:latin typeface="Arial"/>
              <a:cs typeface="Arial"/>
            </a:endParaRPr>
          </a:p>
        </p:txBody>
      </p:sp>
      <p:grpSp>
        <p:nvGrpSpPr>
          <p:cNvPr id="3" name="Group 25"/>
          <p:cNvGrpSpPr/>
          <p:nvPr/>
        </p:nvGrpSpPr>
        <p:grpSpPr>
          <a:xfrm>
            <a:off x="-85143" y="1251240"/>
            <a:ext cx="5368963" cy="2366962"/>
            <a:chOff x="-85143" y="1251240"/>
            <a:chExt cx="5368963" cy="2366962"/>
          </a:xfrm>
        </p:grpSpPr>
        <p:grpSp>
          <p:nvGrpSpPr>
            <p:cNvPr id="5" name="Group 20"/>
            <p:cNvGrpSpPr/>
            <p:nvPr/>
          </p:nvGrpSpPr>
          <p:grpSpPr>
            <a:xfrm>
              <a:off x="-85143" y="1251240"/>
              <a:ext cx="5368963" cy="2366962"/>
              <a:chOff x="-85143" y="1251240"/>
              <a:chExt cx="5368963" cy="2366962"/>
            </a:xfrm>
          </p:grpSpPr>
          <p:grpSp>
            <p:nvGrpSpPr>
              <p:cNvPr id="9" name="Group 16"/>
              <p:cNvGrpSpPr/>
              <p:nvPr/>
            </p:nvGrpSpPr>
            <p:grpSpPr>
              <a:xfrm>
                <a:off x="-85143" y="1251240"/>
                <a:ext cx="5368963" cy="2366962"/>
                <a:chOff x="257762" y="1177421"/>
                <a:chExt cx="5368963" cy="2366962"/>
              </a:xfrm>
            </p:grpSpPr>
            <p:grpSp>
              <p:nvGrpSpPr>
                <p:cNvPr id="15" name="Group 8"/>
                <p:cNvGrpSpPr/>
                <p:nvPr/>
              </p:nvGrpSpPr>
              <p:grpSpPr>
                <a:xfrm>
                  <a:off x="257762" y="1177421"/>
                  <a:ext cx="5368963" cy="2366962"/>
                  <a:chOff x="1616037" y="1209676"/>
                  <a:chExt cx="5368963" cy="2366962"/>
                </a:xfrm>
              </p:grpSpPr>
              <p:pic>
                <p:nvPicPr>
                  <p:cNvPr id="6" name="Picture 5" descr="Domain2.png"/>
                  <p:cNvPicPr>
                    <a:picLocks noChangeAspect="1"/>
                  </p:cNvPicPr>
                  <p:nvPr/>
                </p:nvPicPr>
                <p:blipFill>
                  <a:blip r:embed="rId4"/>
                  <a:stretch>
                    <a:fillRect/>
                  </a:stretch>
                </p:blipFill>
                <p:spPr>
                  <a:xfrm>
                    <a:off x="1616037" y="1209676"/>
                    <a:ext cx="5368963" cy="2366962"/>
                  </a:xfrm>
                  <a:prstGeom prst="rect">
                    <a:avLst/>
                  </a:prstGeom>
                </p:spPr>
              </p:pic>
              <p:sp>
                <p:nvSpPr>
                  <p:cNvPr id="8" name="Rectangle 7"/>
                  <p:cNvSpPr/>
                  <p:nvPr/>
                </p:nvSpPr>
                <p:spPr>
                  <a:xfrm>
                    <a:off x="1803400" y="1752600"/>
                    <a:ext cx="177800" cy="2540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0" name="TextBox 9"/>
                <p:cNvSpPr txBox="1"/>
                <p:nvPr/>
              </p:nvSpPr>
              <p:spPr>
                <a:xfrm>
                  <a:off x="3175625" y="2831079"/>
                  <a:ext cx="851578" cy="369332"/>
                </a:xfrm>
                <a:prstGeom prst="rect">
                  <a:avLst/>
                </a:prstGeom>
                <a:noFill/>
              </p:spPr>
              <p:txBody>
                <a:bodyPr wrap="none" rtlCol="0">
                  <a:spAutoFit/>
                </a:bodyPr>
                <a:lstStyle/>
                <a:p>
                  <a:r>
                    <a:rPr lang="en-US" dirty="0" smtClean="0">
                      <a:solidFill>
                        <a:srgbClr val="FF0000"/>
                      </a:solidFill>
                      <a:latin typeface="Arial"/>
                      <a:cs typeface="Arial"/>
                    </a:rPr>
                    <a:t>FLUID</a:t>
                  </a:r>
                  <a:endParaRPr lang="en-US" dirty="0">
                    <a:solidFill>
                      <a:srgbClr val="FF0000"/>
                    </a:solidFill>
                    <a:latin typeface="Arial"/>
                    <a:cs typeface="Arial"/>
                  </a:endParaRPr>
                </a:p>
              </p:txBody>
            </p:sp>
            <p:sp>
              <p:nvSpPr>
                <p:cNvPr id="11" name="TextBox 10"/>
                <p:cNvSpPr txBox="1"/>
                <p:nvPr/>
              </p:nvSpPr>
              <p:spPr>
                <a:xfrm>
                  <a:off x="3175625" y="1898145"/>
                  <a:ext cx="723275" cy="369332"/>
                </a:xfrm>
                <a:prstGeom prst="rect">
                  <a:avLst/>
                </a:prstGeom>
                <a:noFill/>
              </p:spPr>
              <p:txBody>
                <a:bodyPr wrap="none" rtlCol="0">
                  <a:spAutoFit/>
                </a:bodyPr>
                <a:lstStyle/>
                <a:p>
                  <a:r>
                    <a:rPr lang="en-US" dirty="0" err="1" smtClean="0">
                      <a:solidFill>
                        <a:srgbClr val="FF0000"/>
                      </a:solidFill>
                      <a:latin typeface="Arial"/>
                      <a:cs typeface="Arial"/>
                    </a:rPr>
                    <a:t>BIOT</a:t>
                  </a:r>
                  <a:endParaRPr lang="en-US" dirty="0">
                    <a:solidFill>
                      <a:srgbClr val="FF0000"/>
                    </a:solidFill>
                    <a:latin typeface="Arial"/>
                    <a:cs typeface="Arial"/>
                  </a:endParaRPr>
                </a:p>
              </p:txBody>
            </p:sp>
            <p:sp>
              <p:nvSpPr>
                <p:cNvPr id="13" name="Cube 12"/>
                <p:cNvSpPr/>
                <p:nvPr/>
              </p:nvSpPr>
              <p:spPr>
                <a:xfrm>
                  <a:off x="876925" y="2434721"/>
                  <a:ext cx="4051300" cy="944562"/>
                </a:xfrm>
                <a:prstGeom prst="cube">
                  <a:avLst/>
                </a:prstGeom>
                <a:blipFill dpi="0" rotWithShape="1">
                  <a:blip r:embed="rId5">
                    <a:alphaModFix amt="37000"/>
                  </a:blip>
                  <a:srcRect/>
                  <a:tile tx="0" ty="0" sx="100000" sy="100000" flip="none" algn="tl"/>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Parallelogram 15"/>
                <p:cNvSpPr/>
                <p:nvPr/>
              </p:nvSpPr>
              <p:spPr>
                <a:xfrm rot="16200000" flipH="1">
                  <a:off x="3467114" y="2325714"/>
                  <a:ext cx="1816620" cy="342361"/>
                </a:xfrm>
                <a:prstGeom prst="parallelogram">
                  <a:avLst>
                    <a:gd name="adj" fmla="val 70417"/>
                  </a:avLst>
                </a:prstGeom>
                <a:solidFill>
                  <a:schemeClr val="bg2">
                    <a:alpha val="94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Cube 13"/>
                <p:cNvSpPr/>
                <p:nvPr/>
              </p:nvSpPr>
              <p:spPr>
                <a:xfrm>
                  <a:off x="876925" y="2280177"/>
                  <a:ext cx="4127500" cy="373598"/>
                </a:xfrm>
                <a:prstGeom prst="cube">
                  <a:avLst>
                    <a:gd name="adj" fmla="val 89161"/>
                  </a:avLst>
                </a:prstGeom>
                <a:blipFill dpi="0" rotWithShape="1">
                  <a:blip r:embed="rId6">
                    <a:alphaModFix amt="73000"/>
                  </a:blip>
                  <a:srcRect/>
                  <a:tile tx="0" ty="0" sx="100000" sy="100000" flip="none" algn="tl"/>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Cube 11"/>
                <p:cNvSpPr/>
                <p:nvPr/>
              </p:nvSpPr>
              <p:spPr>
                <a:xfrm>
                  <a:off x="876925" y="1588583"/>
                  <a:ext cx="4038600" cy="944562"/>
                </a:xfrm>
                <a:prstGeom prst="cube">
                  <a:avLst/>
                </a:prstGeom>
                <a:blipFill dpi="0" rotWithShape="1">
                  <a:blip r:embed="rId7">
                    <a:alphaModFix amt="46000"/>
                  </a:blip>
                  <a:srcRect/>
                  <a:tile tx="0" ty="0" sx="100000" sy="100000" flip="none" algn="tl"/>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0" name="Rectangle 19"/>
              <p:cNvSpPr/>
              <p:nvPr/>
            </p:nvSpPr>
            <p:spPr>
              <a:xfrm>
                <a:off x="4203700" y="1251240"/>
                <a:ext cx="1080120" cy="41116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23" name="Straight Connector 22"/>
            <p:cNvCxnSpPr/>
            <p:nvPr/>
          </p:nvCxnSpPr>
          <p:spPr>
            <a:xfrm>
              <a:off x="749300" y="1649702"/>
              <a:ext cx="3848720" cy="1"/>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521320" y="1903703"/>
              <a:ext cx="3848720" cy="1"/>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508620" y="3453103"/>
              <a:ext cx="3848720" cy="1"/>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27" name="Freeform 26"/>
          <p:cNvSpPr/>
          <p:nvPr/>
        </p:nvSpPr>
        <p:spPr>
          <a:xfrm>
            <a:off x="4203700" y="1299633"/>
            <a:ext cx="1409700" cy="325967"/>
          </a:xfrm>
          <a:custGeom>
            <a:avLst/>
            <a:gdLst>
              <a:gd name="connsiteX0" fmla="*/ 0 w 1409700"/>
              <a:gd name="connsiteY0" fmla="*/ 325967 h 325967"/>
              <a:gd name="connsiteX1" fmla="*/ 304800 w 1409700"/>
              <a:gd name="connsiteY1" fmla="*/ 135467 h 325967"/>
              <a:gd name="connsiteX2" fmla="*/ 787400 w 1409700"/>
              <a:gd name="connsiteY2" fmla="*/ 8467 h 325967"/>
              <a:gd name="connsiteX3" fmla="*/ 1219200 w 1409700"/>
              <a:gd name="connsiteY3" fmla="*/ 84667 h 325967"/>
              <a:gd name="connsiteX4" fmla="*/ 1409700 w 1409700"/>
              <a:gd name="connsiteY4" fmla="*/ 173567 h 3259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00" h="325967">
                <a:moveTo>
                  <a:pt x="0" y="325967"/>
                </a:moveTo>
                <a:cubicBezTo>
                  <a:pt x="86783" y="257175"/>
                  <a:pt x="173567" y="188384"/>
                  <a:pt x="304800" y="135467"/>
                </a:cubicBezTo>
                <a:cubicBezTo>
                  <a:pt x="436033" y="82550"/>
                  <a:pt x="635000" y="16934"/>
                  <a:pt x="787400" y="8467"/>
                </a:cubicBezTo>
                <a:cubicBezTo>
                  <a:pt x="939800" y="0"/>
                  <a:pt x="1115483" y="57150"/>
                  <a:pt x="1219200" y="84667"/>
                </a:cubicBezTo>
                <a:cubicBezTo>
                  <a:pt x="1322917" y="112184"/>
                  <a:pt x="1409700" y="173567"/>
                  <a:pt x="1409700" y="173567"/>
                </a:cubicBezTo>
              </a:path>
            </a:pathLst>
          </a:cu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8" name="Freeform 27"/>
          <p:cNvSpPr/>
          <p:nvPr/>
        </p:nvSpPr>
        <p:spPr>
          <a:xfrm flipV="1">
            <a:off x="4100004" y="3316040"/>
            <a:ext cx="1409700" cy="325967"/>
          </a:xfrm>
          <a:custGeom>
            <a:avLst/>
            <a:gdLst>
              <a:gd name="connsiteX0" fmla="*/ 0 w 1409700"/>
              <a:gd name="connsiteY0" fmla="*/ 325967 h 325967"/>
              <a:gd name="connsiteX1" fmla="*/ 304800 w 1409700"/>
              <a:gd name="connsiteY1" fmla="*/ 135467 h 325967"/>
              <a:gd name="connsiteX2" fmla="*/ 787400 w 1409700"/>
              <a:gd name="connsiteY2" fmla="*/ 8467 h 325967"/>
              <a:gd name="connsiteX3" fmla="*/ 1219200 w 1409700"/>
              <a:gd name="connsiteY3" fmla="*/ 84667 h 325967"/>
              <a:gd name="connsiteX4" fmla="*/ 1409700 w 1409700"/>
              <a:gd name="connsiteY4" fmla="*/ 173567 h 3259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00" h="325967">
                <a:moveTo>
                  <a:pt x="0" y="325967"/>
                </a:moveTo>
                <a:cubicBezTo>
                  <a:pt x="86783" y="257175"/>
                  <a:pt x="173567" y="188384"/>
                  <a:pt x="304800" y="135467"/>
                </a:cubicBezTo>
                <a:cubicBezTo>
                  <a:pt x="436033" y="82550"/>
                  <a:pt x="635000" y="16934"/>
                  <a:pt x="787400" y="8467"/>
                </a:cubicBezTo>
                <a:cubicBezTo>
                  <a:pt x="939800" y="0"/>
                  <a:pt x="1115483" y="57150"/>
                  <a:pt x="1219200" y="84667"/>
                </a:cubicBezTo>
                <a:cubicBezTo>
                  <a:pt x="1322917" y="112184"/>
                  <a:pt x="1409700" y="173567"/>
                  <a:pt x="1409700" y="173567"/>
                </a:cubicBezTo>
              </a:path>
            </a:pathLst>
          </a:cu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9" name="TextBox 28"/>
          <p:cNvSpPr txBox="1"/>
          <p:nvPr/>
        </p:nvSpPr>
        <p:spPr>
          <a:xfrm>
            <a:off x="2832720" y="1971964"/>
            <a:ext cx="723275" cy="369332"/>
          </a:xfrm>
          <a:prstGeom prst="rect">
            <a:avLst/>
          </a:prstGeom>
          <a:noFill/>
        </p:spPr>
        <p:txBody>
          <a:bodyPr wrap="none" rtlCol="0">
            <a:spAutoFit/>
          </a:bodyPr>
          <a:lstStyle/>
          <a:p>
            <a:r>
              <a:rPr lang="en-US" dirty="0" err="1" smtClean="0">
                <a:solidFill>
                  <a:srgbClr val="FF0000"/>
                </a:solidFill>
                <a:latin typeface="Arial"/>
                <a:cs typeface="Arial"/>
              </a:rPr>
              <a:t>BIOT</a:t>
            </a:r>
            <a:endParaRPr lang="en-US" dirty="0">
              <a:solidFill>
                <a:srgbClr val="FF0000"/>
              </a:solidFill>
              <a:latin typeface="Arial"/>
              <a:cs typeface="Arial"/>
            </a:endParaRPr>
          </a:p>
        </p:txBody>
      </p:sp>
      <p:sp>
        <p:nvSpPr>
          <p:cNvPr id="30" name="TextBox 29"/>
          <p:cNvSpPr txBox="1"/>
          <p:nvPr/>
        </p:nvSpPr>
        <p:spPr>
          <a:xfrm>
            <a:off x="2832720" y="2908608"/>
            <a:ext cx="851578" cy="369332"/>
          </a:xfrm>
          <a:prstGeom prst="rect">
            <a:avLst/>
          </a:prstGeom>
          <a:noFill/>
        </p:spPr>
        <p:txBody>
          <a:bodyPr wrap="none" rtlCol="0">
            <a:spAutoFit/>
          </a:bodyPr>
          <a:lstStyle/>
          <a:p>
            <a:r>
              <a:rPr lang="en-US" dirty="0" smtClean="0">
                <a:solidFill>
                  <a:srgbClr val="FF0000"/>
                </a:solidFill>
                <a:latin typeface="Arial"/>
                <a:cs typeface="Arial"/>
              </a:rPr>
              <a:t>FLUID</a:t>
            </a:r>
            <a:endParaRPr lang="en-US" dirty="0">
              <a:solidFill>
                <a:srgbClr val="FF0000"/>
              </a:solidFill>
              <a:latin typeface="Arial"/>
              <a:cs typeface="Arial"/>
            </a:endParaRPr>
          </a:p>
        </p:txBody>
      </p:sp>
      <p:sp>
        <p:nvSpPr>
          <p:cNvPr id="31" name="TextBox 30"/>
          <p:cNvSpPr txBox="1"/>
          <p:nvPr/>
        </p:nvSpPr>
        <p:spPr>
          <a:xfrm>
            <a:off x="1933916" y="2323874"/>
            <a:ext cx="898804" cy="369332"/>
          </a:xfrm>
          <a:prstGeom prst="rect">
            <a:avLst/>
          </a:prstGeom>
          <a:noFill/>
        </p:spPr>
        <p:txBody>
          <a:bodyPr wrap="none" rtlCol="0">
            <a:spAutoFit/>
          </a:bodyPr>
          <a:lstStyle/>
          <a:p>
            <a:r>
              <a:rPr lang="en-US" dirty="0" smtClean="0">
                <a:solidFill>
                  <a:srgbClr val="FF0000"/>
                </a:solidFill>
                <a:latin typeface="Arial"/>
                <a:cs typeface="Arial"/>
              </a:rPr>
              <a:t>PLATE</a:t>
            </a:r>
            <a:endParaRPr lang="en-US" dirty="0">
              <a:solidFill>
                <a:srgbClr val="FF0000"/>
              </a:solidFill>
              <a:latin typeface="Arial"/>
              <a:cs typeface="Arial"/>
            </a:endParaRPr>
          </a:p>
        </p:txBody>
      </p:sp>
      <p:sp>
        <p:nvSpPr>
          <p:cNvPr id="32" name="TextBox 31"/>
          <p:cNvSpPr txBox="1"/>
          <p:nvPr/>
        </p:nvSpPr>
        <p:spPr>
          <a:xfrm>
            <a:off x="3223827" y="3949700"/>
            <a:ext cx="1752353" cy="400110"/>
          </a:xfrm>
          <a:prstGeom prst="rect">
            <a:avLst/>
          </a:prstGeom>
          <a:noFill/>
        </p:spPr>
        <p:txBody>
          <a:bodyPr wrap="none" rtlCol="0">
            <a:spAutoFit/>
          </a:bodyPr>
          <a:lstStyle/>
          <a:p>
            <a:r>
              <a:rPr lang="en-US" sz="2000" dirty="0" err="1" smtClean="0">
                <a:solidFill>
                  <a:srgbClr val="FF0000"/>
                </a:solidFill>
                <a:latin typeface="Arial"/>
                <a:cs typeface="Arial"/>
              </a:rPr>
              <a:t>BIOT</a:t>
            </a:r>
            <a:r>
              <a:rPr lang="en-US" sz="2000" dirty="0" smtClean="0">
                <a:solidFill>
                  <a:srgbClr val="FF0000"/>
                </a:solidFill>
                <a:latin typeface="Arial"/>
                <a:cs typeface="Arial"/>
              </a:rPr>
              <a:t> MODEL</a:t>
            </a:r>
            <a:endParaRPr lang="en-US" sz="2000" dirty="0">
              <a:solidFill>
                <a:srgbClr val="FF0000"/>
              </a:solidFill>
              <a:latin typeface="Arial"/>
              <a:cs typeface="Arial"/>
            </a:endParaRPr>
          </a:p>
        </p:txBody>
      </p:sp>
      <p:sp>
        <p:nvSpPr>
          <p:cNvPr id="34" name="Rounded Rectangle 33"/>
          <p:cNvSpPr/>
          <p:nvPr/>
        </p:nvSpPr>
        <p:spPr>
          <a:xfrm>
            <a:off x="622919" y="4295775"/>
            <a:ext cx="8305799" cy="1578531"/>
          </a:xfrm>
          <a:prstGeom prst="roundRect">
            <a:avLst/>
          </a:prstGeom>
          <a:no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4995" name="Picture 3"/>
          <p:cNvPicPr>
            <a:picLocks noChangeAspect="1" noChangeArrowheads="1"/>
          </p:cNvPicPr>
          <p:nvPr/>
        </p:nvPicPr>
        <p:blipFill>
          <a:blip r:embed="rId8"/>
          <a:srcRect/>
          <a:stretch>
            <a:fillRect/>
          </a:stretch>
        </p:blipFill>
        <p:spPr bwMode="auto">
          <a:xfrm>
            <a:off x="6273800" y="4854575"/>
            <a:ext cx="2603500" cy="392847"/>
          </a:xfrm>
          <a:prstGeom prst="rect">
            <a:avLst/>
          </a:prstGeom>
          <a:noFill/>
          <a:ln w="9525">
            <a:noFill/>
            <a:miter lim="800000"/>
            <a:headEnd/>
            <a:tailEnd/>
          </a:ln>
          <a:effectLst/>
        </p:spPr>
      </p:pic>
      <p:pic>
        <p:nvPicPr>
          <p:cNvPr id="84997" name="Picture 5"/>
          <p:cNvPicPr>
            <a:picLocks noChangeAspect="1" noChangeArrowheads="1"/>
          </p:cNvPicPr>
          <p:nvPr/>
        </p:nvPicPr>
        <p:blipFill>
          <a:blip r:embed="rId9"/>
          <a:srcRect/>
          <a:stretch>
            <a:fillRect/>
          </a:stretch>
        </p:blipFill>
        <p:spPr bwMode="auto">
          <a:xfrm>
            <a:off x="927714" y="5312332"/>
            <a:ext cx="4048466" cy="506058"/>
          </a:xfrm>
          <a:prstGeom prst="rect">
            <a:avLst/>
          </a:prstGeom>
          <a:noFill/>
          <a:ln w="9525">
            <a:noFill/>
            <a:miter lim="800000"/>
            <a:headEnd/>
            <a:tailEnd/>
          </a:ln>
          <a:effectLst/>
        </p:spPr>
      </p:pic>
      <p:pic>
        <p:nvPicPr>
          <p:cNvPr id="84998" name="Picture 6"/>
          <p:cNvPicPr>
            <a:picLocks noChangeAspect="1" noChangeArrowheads="1"/>
          </p:cNvPicPr>
          <p:nvPr/>
        </p:nvPicPr>
        <p:blipFill>
          <a:blip r:embed="rId10"/>
          <a:srcRect/>
          <a:stretch>
            <a:fillRect/>
          </a:stretch>
        </p:blipFill>
        <p:spPr bwMode="auto">
          <a:xfrm>
            <a:off x="5196942" y="5396605"/>
            <a:ext cx="1394358" cy="331990"/>
          </a:xfrm>
          <a:prstGeom prst="rect">
            <a:avLst/>
          </a:prstGeom>
          <a:noFill/>
          <a:ln w="9525">
            <a:noFill/>
            <a:miter lim="800000"/>
            <a:headEnd/>
            <a:tailEnd/>
          </a:ln>
          <a:effectLst/>
        </p:spPr>
      </p:pic>
      <p:pic>
        <p:nvPicPr>
          <p:cNvPr id="84999" name="Picture 7"/>
          <p:cNvPicPr>
            <a:picLocks noChangeAspect="1" noChangeArrowheads="1"/>
          </p:cNvPicPr>
          <p:nvPr/>
        </p:nvPicPr>
        <p:blipFill>
          <a:blip r:embed="rId11"/>
          <a:srcRect/>
          <a:stretch>
            <a:fillRect/>
          </a:stretch>
        </p:blipFill>
        <p:spPr bwMode="auto">
          <a:xfrm>
            <a:off x="432420" y="5949045"/>
            <a:ext cx="8584580" cy="908956"/>
          </a:xfrm>
          <a:prstGeom prst="rect">
            <a:avLst/>
          </a:prstGeom>
          <a:noFill/>
          <a:ln w="9525">
            <a:noFill/>
            <a:miter lim="800000"/>
            <a:headEnd/>
            <a:tailEnd/>
          </a:ln>
          <a:effectLst/>
        </p:spPr>
      </p:pic>
      <p:grpSp>
        <p:nvGrpSpPr>
          <p:cNvPr id="17" name="Group 37"/>
          <p:cNvGrpSpPr/>
          <p:nvPr/>
        </p:nvGrpSpPr>
        <p:grpSpPr>
          <a:xfrm>
            <a:off x="927714" y="4349810"/>
            <a:ext cx="7759086" cy="400110"/>
            <a:chOff x="927714" y="4025900"/>
            <a:chExt cx="7759086" cy="400110"/>
          </a:xfrm>
        </p:grpSpPr>
        <p:sp>
          <p:nvSpPr>
            <p:cNvPr id="37" name="Rectangle 36"/>
            <p:cNvSpPr/>
            <p:nvPr/>
          </p:nvSpPr>
          <p:spPr>
            <a:xfrm>
              <a:off x="927714" y="4025900"/>
              <a:ext cx="7759086" cy="400110"/>
            </a:xfrm>
            <a:prstGeom prst="rect">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4996" name="Picture 4"/>
            <p:cNvPicPr>
              <a:picLocks noChangeAspect="1" noChangeArrowheads="1"/>
            </p:cNvPicPr>
            <p:nvPr/>
          </p:nvPicPr>
          <p:blipFill>
            <a:blip r:embed="rId12"/>
            <a:srcRect/>
            <a:stretch>
              <a:fillRect/>
            </a:stretch>
          </p:blipFill>
          <p:spPr bwMode="auto">
            <a:xfrm>
              <a:off x="927714" y="4067175"/>
              <a:ext cx="3543300" cy="330200"/>
            </a:xfrm>
            <a:prstGeom prst="rect">
              <a:avLst/>
            </a:prstGeom>
            <a:noFill/>
            <a:ln w="9525">
              <a:noFill/>
              <a:miter lim="800000"/>
              <a:headEnd/>
              <a:tailEnd/>
            </a:ln>
            <a:effectLst/>
          </p:spPr>
        </p:pic>
        <p:pic>
          <p:nvPicPr>
            <p:cNvPr id="82948" name="Picture 4"/>
            <p:cNvPicPr>
              <a:picLocks noChangeAspect="1" noChangeArrowheads="1"/>
            </p:cNvPicPr>
            <p:nvPr/>
          </p:nvPicPr>
          <p:blipFill>
            <a:blip r:embed="rId13"/>
            <a:srcRect/>
            <a:stretch>
              <a:fillRect/>
            </a:stretch>
          </p:blipFill>
          <p:spPr bwMode="auto">
            <a:xfrm>
              <a:off x="6299200" y="4025900"/>
              <a:ext cx="1912571" cy="390525"/>
            </a:xfrm>
            <a:prstGeom prst="rect">
              <a:avLst/>
            </a:prstGeom>
            <a:noFill/>
            <a:ln w="9525">
              <a:noFill/>
              <a:miter lim="800000"/>
              <a:headEnd/>
              <a:tailEnd/>
            </a:ln>
            <a:effectLst/>
          </p:spPr>
        </p:pic>
      </p:gr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2946" name="Picture 2"/>
          <p:cNvPicPr>
            <a:picLocks noChangeAspect="1" noChangeArrowheads="1"/>
          </p:cNvPicPr>
          <p:nvPr/>
        </p:nvPicPr>
        <p:blipFill>
          <a:blip r:embed="rId3"/>
          <a:srcRect b="46250"/>
          <a:stretch>
            <a:fillRect/>
          </a:stretch>
        </p:blipFill>
        <p:spPr bwMode="auto">
          <a:xfrm>
            <a:off x="-85143" y="4257675"/>
            <a:ext cx="9187960" cy="1228725"/>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smtClean="0">
                <a:solidFill>
                  <a:srgbClr val="FF0000"/>
                </a:solidFill>
                <a:latin typeface="Arial"/>
                <a:cs typeface="Arial"/>
              </a:rPr>
              <a:t>The model equations</a:t>
            </a:r>
            <a:endParaRPr lang="en-US" dirty="0">
              <a:solidFill>
                <a:srgbClr val="FF0000"/>
              </a:solidFill>
              <a:latin typeface="Arial"/>
              <a:cs typeface="Arial"/>
            </a:endParaRPr>
          </a:p>
        </p:txBody>
      </p:sp>
      <p:sp>
        <p:nvSpPr>
          <p:cNvPr id="4" name="Slide Number Placeholder 3"/>
          <p:cNvSpPr>
            <a:spLocks noGrp="1"/>
          </p:cNvSpPr>
          <p:nvPr>
            <p:ph type="sldNum" sz="quarter" idx="12"/>
          </p:nvPr>
        </p:nvSpPr>
        <p:spPr/>
        <p:txBody>
          <a:bodyPr/>
          <a:lstStyle/>
          <a:p>
            <a:fld id="{43A34F46-2425-D849-9E95-E58236C19EE0}" type="slidenum">
              <a:rPr lang="en-US" smtClean="0"/>
              <a:pPr/>
              <a:t>17</a:t>
            </a:fld>
            <a:endParaRPr lang="en-US"/>
          </a:p>
        </p:txBody>
      </p:sp>
      <p:pic>
        <p:nvPicPr>
          <p:cNvPr id="7" name="Picture 6" descr="DomainCross2.png"/>
          <p:cNvPicPr>
            <a:picLocks noChangeAspect="1"/>
          </p:cNvPicPr>
          <p:nvPr/>
        </p:nvPicPr>
        <p:blipFill>
          <a:blip r:embed="rId4"/>
          <a:stretch>
            <a:fillRect/>
          </a:stretch>
        </p:blipFill>
        <p:spPr>
          <a:xfrm>
            <a:off x="5509704" y="1309194"/>
            <a:ext cx="3419015" cy="2309008"/>
          </a:xfrm>
          <a:prstGeom prst="rect">
            <a:avLst/>
          </a:prstGeom>
        </p:spPr>
      </p:pic>
      <p:sp>
        <p:nvSpPr>
          <p:cNvPr id="18" name="TextBox 17"/>
          <p:cNvSpPr txBox="1"/>
          <p:nvPr/>
        </p:nvSpPr>
        <p:spPr>
          <a:xfrm>
            <a:off x="5868025" y="1602632"/>
            <a:ext cx="723275" cy="369332"/>
          </a:xfrm>
          <a:prstGeom prst="rect">
            <a:avLst/>
          </a:prstGeom>
          <a:noFill/>
        </p:spPr>
        <p:txBody>
          <a:bodyPr wrap="none" rtlCol="0">
            <a:spAutoFit/>
          </a:bodyPr>
          <a:lstStyle/>
          <a:p>
            <a:r>
              <a:rPr lang="en-US" dirty="0" err="1" smtClean="0">
                <a:solidFill>
                  <a:srgbClr val="FF0000"/>
                </a:solidFill>
                <a:latin typeface="Arial"/>
                <a:cs typeface="Arial"/>
              </a:rPr>
              <a:t>BIOT</a:t>
            </a:r>
            <a:endParaRPr lang="en-US" dirty="0">
              <a:solidFill>
                <a:srgbClr val="FF0000"/>
              </a:solidFill>
              <a:latin typeface="Arial"/>
              <a:cs typeface="Arial"/>
            </a:endParaRPr>
          </a:p>
        </p:txBody>
      </p:sp>
      <p:sp>
        <p:nvSpPr>
          <p:cNvPr id="19" name="TextBox 18"/>
          <p:cNvSpPr txBox="1"/>
          <p:nvPr/>
        </p:nvSpPr>
        <p:spPr>
          <a:xfrm>
            <a:off x="5868025" y="3083770"/>
            <a:ext cx="851578" cy="369332"/>
          </a:xfrm>
          <a:prstGeom prst="rect">
            <a:avLst/>
          </a:prstGeom>
          <a:noFill/>
        </p:spPr>
        <p:txBody>
          <a:bodyPr wrap="none" rtlCol="0">
            <a:spAutoFit/>
          </a:bodyPr>
          <a:lstStyle/>
          <a:p>
            <a:r>
              <a:rPr lang="en-US" dirty="0" smtClean="0">
                <a:solidFill>
                  <a:srgbClr val="FF0000"/>
                </a:solidFill>
                <a:latin typeface="Arial"/>
                <a:cs typeface="Arial"/>
              </a:rPr>
              <a:t>FLUID</a:t>
            </a:r>
            <a:endParaRPr lang="en-US" dirty="0">
              <a:solidFill>
                <a:srgbClr val="FF0000"/>
              </a:solidFill>
              <a:latin typeface="Arial"/>
              <a:cs typeface="Arial"/>
            </a:endParaRPr>
          </a:p>
        </p:txBody>
      </p:sp>
      <p:grpSp>
        <p:nvGrpSpPr>
          <p:cNvPr id="3" name="Group 25"/>
          <p:cNvGrpSpPr/>
          <p:nvPr/>
        </p:nvGrpSpPr>
        <p:grpSpPr>
          <a:xfrm>
            <a:off x="-85143" y="1251240"/>
            <a:ext cx="5368963" cy="2366962"/>
            <a:chOff x="-85143" y="1251240"/>
            <a:chExt cx="5368963" cy="2366962"/>
          </a:xfrm>
        </p:grpSpPr>
        <p:grpSp>
          <p:nvGrpSpPr>
            <p:cNvPr id="5" name="Group 20"/>
            <p:cNvGrpSpPr/>
            <p:nvPr/>
          </p:nvGrpSpPr>
          <p:grpSpPr>
            <a:xfrm>
              <a:off x="-85143" y="1251240"/>
              <a:ext cx="5368963" cy="2366962"/>
              <a:chOff x="-85143" y="1251240"/>
              <a:chExt cx="5368963" cy="2366962"/>
            </a:xfrm>
          </p:grpSpPr>
          <p:grpSp>
            <p:nvGrpSpPr>
              <p:cNvPr id="9" name="Group 16"/>
              <p:cNvGrpSpPr/>
              <p:nvPr/>
            </p:nvGrpSpPr>
            <p:grpSpPr>
              <a:xfrm>
                <a:off x="-85143" y="1251240"/>
                <a:ext cx="5368963" cy="2366962"/>
                <a:chOff x="257762" y="1177421"/>
                <a:chExt cx="5368963" cy="2366962"/>
              </a:xfrm>
            </p:grpSpPr>
            <p:grpSp>
              <p:nvGrpSpPr>
                <p:cNvPr id="15" name="Group 8"/>
                <p:cNvGrpSpPr/>
                <p:nvPr/>
              </p:nvGrpSpPr>
              <p:grpSpPr>
                <a:xfrm>
                  <a:off x="257762" y="1177421"/>
                  <a:ext cx="5368963" cy="2366962"/>
                  <a:chOff x="1616037" y="1209676"/>
                  <a:chExt cx="5368963" cy="2366962"/>
                </a:xfrm>
              </p:grpSpPr>
              <p:pic>
                <p:nvPicPr>
                  <p:cNvPr id="6" name="Picture 5" descr="Domain2.png"/>
                  <p:cNvPicPr>
                    <a:picLocks noChangeAspect="1"/>
                  </p:cNvPicPr>
                  <p:nvPr/>
                </p:nvPicPr>
                <p:blipFill>
                  <a:blip r:embed="rId5"/>
                  <a:stretch>
                    <a:fillRect/>
                  </a:stretch>
                </p:blipFill>
                <p:spPr>
                  <a:xfrm>
                    <a:off x="1616037" y="1209676"/>
                    <a:ext cx="5368963" cy="2366962"/>
                  </a:xfrm>
                  <a:prstGeom prst="rect">
                    <a:avLst/>
                  </a:prstGeom>
                </p:spPr>
              </p:pic>
              <p:sp>
                <p:nvSpPr>
                  <p:cNvPr id="8" name="Rectangle 7"/>
                  <p:cNvSpPr/>
                  <p:nvPr/>
                </p:nvSpPr>
                <p:spPr>
                  <a:xfrm>
                    <a:off x="1803400" y="1752600"/>
                    <a:ext cx="177800" cy="2540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0" name="TextBox 9"/>
                <p:cNvSpPr txBox="1"/>
                <p:nvPr/>
              </p:nvSpPr>
              <p:spPr>
                <a:xfrm>
                  <a:off x="3175625" y="2831079"/>
                  <a:ext cx="851578" cy="369332"/>
                </a:xfrm>
                <a:prstGeom prst="rect">
                  <a:avLst/>
                </a:prstGeom>
                <a:noFill/>
              </p:spPr>
              <p:txBody>
                <a:bodyPr wrap="none" rtlCol="0">
                  <a:spAutoFit/>
                </a:bodyPr>
                <a:lstStyle/>
                <a:p>
                  <a:r>
                    <a:rPr lang="en-US" dirty="0" smtClean="0">
                      <a:solidFill>
                        <a:srgbClr val="FF0000"/>
                      </a:solidFill>
                      <a:latin typeface="Arial"/>
                      <a:cs typeface="Arial"/>
                    </a:rPr>
                    <a:t>FLUID</a:t>
                  </a:r>
                  <a:endParaRPr lang="en-US" dirty="0">
                    <a:solidFill>
                      <a:srgbClr val="FF0000"/>
                    </a:solidFill>
                    <a:latin typeface="Arial"/>
                    <a:cs typeface="Arial"/>
                  </a:endParaRPr>
                </a:p>
              </p:txBody>
            </p:sp>
            <p:sp>
              <p:nvSpPr>
                <p:cNvPr id="11" name="TextBox 10"/>
                <p:cNvSpPr txBox="1"/>
                <p:nvPr/>
              </p:nvSpPr>
              <p:spPr>
                <a:xfrm>
                  <a:off x="3175625" y="1898145"/>
                  <a:ext cx="723275" cy="369332"/>
                </a:xfrm>
                <a:prstGeom prst="rect">
                  <a:avLst/>
                </a:prstGeom>
                <a:noFill/>
              </p:spPr>
              <p:txBody>
                <a:bodyPr wrap="none" rtlCol="0">
                  <a:spAutoFit/>
                </a:bodyPr>
                <a:lstStyle/>
                <a:p>
                  <a:r>
                    <a:rPr lang="en-US" dirty="0" err="1" smtClean="0">
                      <a:solidFill>
                        <a:srgbClr val="FF0000"/>
                      </a:solidFill>
                      <a:latin typeface="Arial"/>
                      <a:cs typeface="Arial"/>
                    </a:rPr>
                    <a:t>BIOT</a:t>
                  </a:r>
                  <a:endParaRPr lang="en-US" dirty="0">
                    <a:solidFill>
                      <a:srgbClr val="FF0000"/>
                    </a:solidFill>
                    <a:latin typeface="Arial"/>
                    <a:cs typeface="Arial"/>
                  </a:endParaRPr>
                </a:p>
              </p:txBody>
            </p:sp>
            <p:sp>
              <p:nvSpPr>
                <p:cNvPr id="13" name="Cube 12"/>
                <p:cNvSpPr/>
                <p:nvPr/>
              </p:nvSpPr>
              <p:spPr>
                <a:xfrm>
                  <a:off x="876925" y="2434721"/>
                  <a:ext cx="4051300" cy="944562"/>
                </a:xfrm>
                <a:prstGeom prst="cube">
                  <a:avLst/>
                </a:prstGeom>
                <a:blipFill dpi="0" rotWithShape="1">
                  <a:blip r:embed="rId6">
                    <a:alphaModFix amt="37000"/>
                  </a:blip>
                  <a:srcRect/>
                  <a:tile tx="0" ty="0" sx="100000" sy="100000" flip="none" algn="tl"/>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Parallelogram 15"/>
                <p:cNvSpPr/>
                <p:nvPr/>
              </p:nvSpPr>
              <p:spPr>
                <a:xfrm rot="16200000" flipH="1">
                  <a:off x="3467114" y="2325714"/>
                  <a:ext cx="1816620" cy="342361"/>
                </a:xfrm>
                <a:prstGeom prst="parallelogram">
                  <a:avLst>
                    <a:gd name="adj" fmla="val 70417"/>
                  </a:avLst>
                </a:prstGeom>
                <a:solidFill>
                  <a:schemeClr val="bg2">
                    <a:alpha val="94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Cube 13"/>
                <p:cNvSpPr/>
                <p:nvPr/>
              </p:nvSpPr>
              <p:spPr>
                <a:xfrm>
                  <a:off x="876925" y="2280177"/>
                  <a:ext cx="4127500" cy="373598"/>
                </a:xfrm>
                <a:prstGeom prst="cube">
                  <a:avLst>
                    <a:gd name="adj" fmla="val 89161"/>
                  </a:avLst>
                </a:prstGeom>
                <a:blipFill dpi="0" rotWithShape="1">
                  <a:blip r:embed="rId7">
                    <a:alphaModFix amt="73000"/>
                  </a:blip>
                  <a:srcRect/>
                  <a:tile tx="0" ty="0" sx="100000" sy="100000" flip="none" algn="tl"/>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Cube 11"/>
                <p:cNvSpPr/>
                <p:nvPr/>
              </p:nvSpPr>
              <p:spPr>
                <a:xfrm>
                  <a:off x="876925" y="1588583"/>
                  <a:ext cx="4038600" cy="944562"/>
                </a:xfrm>
                <a:prstGeom prst="cube">
                  <a:avLst/>
                </a:prstGeom>
                <a:blipFill dpi="0" rotWithShape="1">
                  <a:blip r:embed="rId8">
                    <a:alphaModFix amt="46000"/>
                  </a:blip>
                  <a:srcRect/>
                  <a:tile tx="0" ty="0" sx="100000" sy="100000" flip="none" algn="tl"/>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0" name="Rectangle 19"/>
              <p:cNvSpPr/>
              <p:nvPr/>
            </p:nvSpPr>
            <p:spPr>
              <a:xfrm>
                <a:off x="4203700" y="1251240"/>
                <a:ext cx="1080120" cy="41116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23" name="Straight Connector 22"/>
            <p:cNvCxnSpPr/>
            <p:nvPr/>
          </p:nvCxnSpPr>
          <p:spPr>
            <a:xfrm>
              <a:off x="749300" y="1649702"/>
              <a:ext cx="3848720" cy="1"/>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521320" y="1903703"/>
              <a:ext cx="3848720" cy="1"/>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508620" y="3453103"/>
              <a:ext cx="3848720" cy="1"/>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27" name="Freeform 26"/>
          <p:cNvSpPr/>
          <p:nvPr/>
        </p:nvSpPr>
        <p:spPr>
          <a:xfrm>
            <a:off x="4203700" y="1299633"/>
            <a:ext cx="1409700" cy="325967"/>
          </a:xfrm>
          <a:custGeom>
            <a:avLst/>
            <a:gdLst>
              <a:gd name="connsiteX0" fmla="*/ 0 w 1409700"/>
              <a:gd name="connsiteY0" fmla="*/ 325967 h 325967"/>
              <a:gd name="connsiteX1" fmla="*/ 304800 w 1409700"/>
              <a:gd name="connsiteY1" fmla="*/ 135467 h 325967"/>
              <a:gd name="connsiteX2" fmla="*/ 787400 w 1409700"/>
              <a:gd name="connsiteY2" fmla="*/ 8467 h 325967"/>
              <a:gd name="connsiteX3" fmla="*/ 1219200 w 1409700"/>
              <a:gd name="connsiteY3" fmla="*/ 84667 h 325967"/>
              <a:gd name="connsiteX4" fmla="*/ 1409700 w 1409700"/>
              <a:gd name="connsiteY4" fmla="*/ 173567 h 3259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00" h="325967">
                <a:moveTo>
                  <a:pt x="0" y="325967"/>
                </a:moveTo>
                <a:cubicBezTo>
                  <a:pt x="86783" y="257175"/>
                  <a:pt x="173567" y="188384"/>
                  <a:pt x="304800" y="135467"/>
                </a:cubicBezTo>
                <a:cubicBezTo>
                  <a:pt x="436033" y="82550"/>
                  <a:pt x="635000" y="16934"/>
                  <a:pt x="787400" y="8467"/>
                </a:cubicBezTo>
                <a:cubicBezTo>
                  <a:pt x="939800" y="0"/>
                  <a:pt x="1115483" y="57150"/>
                  <a:pt x="1219200" y="84667"/>
                </a:cubicBezTo>
                <a:cubicBezTo>
                  <a:pt x="1322917" y="112184"/>
                  <a:pt x="1409700" y="173567"/>
                  <a:pt x="1409700" y="173567"/>
                </a:cubicBezTo>
              </a:path>
            </a:pathLst>
          </a:cu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8" name="Freeform 27"/>
          <p:cNvSpPr/>
          <p:nvPr/>
        </p:nvSpPr>
        <p:spPr>
          <a:xfrm flipV="1">
            <a:off x="4100004" y="3316040"/>
            <a:ext cx="1409700" cy="325967"/>
          </a:xfrm>
          <a:custGeom>
            <a:avLst/>
            <a:gdLst>
              <a:gd name="connsiteX0" fmla="*/ 0 w 1409700"/>
              <a:gd name="connsiteY0" fmla="*/ 325967 h 325967"/>
              <a:gd name="connsiteX1" fmla="*/ 304800 w 1409700"/>
              <a:gd name="connsiteY1" fmla="*/ 135467 h 325967"/>
              <a:gd name="connsiteX2" fmla="*/ 787400 w 1409700"/>
              <a:gd name="connsiteY2" fmla="*/ 8467 h 325967"/>
              <a:gd name="connsiteX3" fmla="*/ 1219200 w 1409700"/>
              <a:gd name="connsiteY3" fmla="*/ 84667 h 325967"/>
              <a:gd name="connsiteX4" fmla="*/ 1409700 w 1409700"/>
              <a:gd name="connsiteY4" fmla="*/ 173567 h 3259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00" h="325967">
                <a:moveTo>
                  <a:pt x="0" y="325967"/>
                </a:moveTo>
                <a:cubicBezTo>
                  <a:pt x="86783" y="257175"/>
                  <a:pt x="173567" y="188384"/>
                  <a:pt x="304800" y="135467"/>
                </a:cubicBezTo>
                <a:cubicBezTo>
                  <a:pt x="436033" y="82550"/>
                  <a:pt x="635000" y="16934"/>
                  <a:pt x="787400" y="8467"/>
                </a:cubicBezTo>
                <a:cubicBezTo>
                  <a:pt x="939800" y="0"/>
                  <a:pt x="1115483" y="57150"/>
                  <a:pt x="1219200" y="84667"/>
                </a:cubicBezTo>
                <a:cubicBezTo>
                  <a:pt x="1322917" y="112184"/>
                  <a:pt x="1409700" y="173567"/>
                  <a:pt x="1409700" y="173567"/>
                </a:cubicBezTo>
              </a:path>
            </a:pathLst>
          </a:cu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9" name="TextBox 28"/>
          <p:cNvSpPr txBox="1"/>
          <p:nvPr/>
        </p:nvSpPr>
        <p:spPr>
          <a:xfrm>
            <a:off x="2832720" y="1971964"/>
            <a:ext cx="723275" cy="369332"/>
          </a:xfrm>
          <a:prstGeom prst="rect">
            <a:avLst/>
          </a:prstGeom>
          <a:noFill/>
        </p:spPr>
        <p:txBody>
          <a:bodyPr wrap="none" rtlCol="0">
            <a:spAutoFit/>
          </a:bodyPr>
          <a:lstStyle/>
          <a:p>
            <a:r>
              <a:rPr lang="en-US" dirty="0" err="1" smtClean="0">
                <a:solidFill>
                  <a:srgbClr val="FF0000"/>
                </a:solidFill>
                <a:latin typeface="Arial"/>
                <a:cs typeface="Arial"/>
              </a:rPr>
              <a:t>BIOT</a:t>
            </a:r>
            <a:endParaRPr lang="en-US" dirty="0">
              <a:solidFill>
                <a:srgbClr val="FF0000"/>
              </a:solidFill>
              <a:latin typeface="Arial"/>
              <a:cs typeface="Arial"/>
            </a:endParaRPr>
          </a:p>
        </p:txBody>
      </p:sp>
      <p:sp>
        <p:nvSpPr>
          <p:cNvPr id="30" name="TextBox 29"/>
          <p:cNvSpPr txBox="1"/>
          <p:nvPr/>
        </p:nvSpPr>
        <p:spPr>
          <a:xfrm>
            <a:off x="2832720" y="2908608"/>
            <a:ext cx="851578" cy="369332"/>
          </a:xfrm>
          <a:prstGeom prst="rect">
            <a:avLst/>
          </a:prstGeom>
          <a:noFill/>
        </p:spPr>
        <p:txBody>
          <a:bodyPr wrap="none" rtlCol="0">
            <a:spAutoFit/>
          </a:bodyPr>
          <a:lstStyle/>
          <a:p>
            <a:r>
              <a:rPr lang="en-US" dirty="0" smtClean="0">
                <a:solidFill>
                  <a:srgbClr val="FF0000"/>
                </a:solidFill>
                <a:latin typeface="Arial"/>
                <a:cs typeface="Arial"/>
              </a:rPr>
              <a:t>FLUID</a:t>
            </a:r>
            <a:endParaRPr lang="en-US" dirty="0">
              <a:solidFill>
                <a:srgbClr val="FF0000"/>
              </a:solidFill>
              <a:latin typeface="Arial"/>
              <a:cs typeface="Arial"/>
            </a:endParaRPr>
          </a:p>
        </p:txBody>
      </p:sp>
      <p:sp>
        <p:nvSpPr>
          <p:cNvPr id="31" name="TextBox 30"/>
          <p:cNvSpPr txBox="1"/>
          <p:nvPr/>
        </p:nvSpPr>
        <p:spPr>
          <a:xfrm>
            <a:off x="1933916" y="2323874"/>
            <a:ext cx="898804" cy="369332"/>
          </a:xfrm>
          <a:prstGeom prst="rect">
            <a:avLst/>
          </a:prstGeom>
          <a:noFill/>
        </p:spPr>
        <p:txBody>
          <a:bodyPr wrap="none" rtlCol="0">
            <a:spAutoFit/>
          </a:bodyPr>
          <a:lstStyle/>
          <a:p>
            <a:r>
              <a:rPr lang="en-US" dirty="0" smtClean="0">
                <a:solidFill>
                  <a:srgbClr val="FF0000"/>
                </a:solidFill>
                <a:latin typeface="Arial"/>
                <a:cs typeface="Arial"/>
              </a:rPr>
              <a:t>PLATE</a:t>
            </a:r>
            <a:endParaRPr lang="en-US" dirty="0">
              <a:solidFill>
                <a:srgbClr val="FF0000"/>
              </a:solidFill>
              <a:latin typeface="Arial"/>
              <a:cs typeface="Arial"/>
            </a:endParaRPr>
          </a:p>
        </p:txBody>
      </p:sp>
      <p:sp>
        <p:nvSpPr>
          <p:cNvPr id="32" name="TextBox 31"/>
          <p:cNvSpPr txBox="1"/>
          <p:nvPr/>
        </p:nvSpPr>
        <p:spPr>
          <a:xfrm>
            <a:off x="3223827" y="3949700"/>
            <a:ext cx="1752353" cy="400110"/>
          </a:xfrm>
          <a:prstGeom prst="rect">
            <a:avLst/>
          </a:prstGeom>
          <a:noFill/>
        </p:spPr>
        <p:txBody>
          <a:bodyPr wrap="none" rtlCol="0">
            <a:spAutoFit/>
          </a:bodyPr>
          <a:lstStyle/>
          <a:p>
            <a:r>
              <a:rPr lang="en-US" sz="2000" dirty="0" err="1" smtClean="0">
                <a:solidFill>
                  <a:srgbClr val="FF0000"/>
                </a:solidFill>
                <a:latin typeface="Arial"/>
                <a:cs typeface="Arial"/>
              </a:rPr>
              <a:t>BIOT</a:t>
            </a:r>
            <a:r>
              <a:rPr lang="en-US" sz="2000" dirty="0" smtClean="0">
                <a:solidFill>
                  <a:srgbClr val="FF0000"/>
                </a:solidFill>
                <a:latin typeface="Arial"/>
                <a:cs typeface="Arial"/>
              </a:rPr>
              <a:t> MODEL</a:t>
            </a:r>
            <a:endParaRPr lang="en-US" sz="2000" dirty="0">
              <a:solidFill>
                <a:srgbClr val="FF0000"/>
              </a:solidFill>
              <a:latin typeface="Arial"/>
              <a:cs typeface="Arial"/>
            </a:endParaRPr>
          </a:p>
        </p:txBody>
      </p:sp>
      <p:sp>
        <p:nvSpPr>
          <p:cNvPr id="34" name="Rounded Rectangle 33"/>
          <p:cNvSpPr/>
          <p:nvPr/>
        </p:nvSpPr>
        <p:spPr>
          <a:xfrm>
            <a:off x="622919" y="4295775"/>
            <a:ext cx="8305799" cy="1578531"/>
          </a:xfrm>
          <a:prstGeom prst="roundRect">
            <a:avLst/>
          </a:prstGeom>
          <a:no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4997" name="Picture 5"/>
          <p:cNvPicPr>
            <a:picLocks noChangeAspect="1" noChangeArrowheads="1"/>
          </p:cNvPicPr>
          <p:nvPr/>
        </p:nvPicPr>
        <p:blipFill>
          <a:blip r:embed="rId9"/>
          <a:srcRect/>
          <a:stretch>
            <a:fillRect/>
          </a:stretch>
        </p:blipFill>
        <p:spPr bwMode="auto">
          <a:xfrm>
            <a:off x="927714" y="5312332"/>
            <a:ext cx="4048466" cy="506058"/>
          </a:xfrm>
          <a:prstGeom prst="rect">
            <a:avLst/>
          </a:prstGeom>
          <a:noFill/>
          <a:ln w="9525">
            <a:noFill/>
            <a:miter lim="800000"/>
            <a:headEnd/>
            <a:tailEnd/>
          </a:ln>
          <a:effectLst/>
        </p:spPr>
      </p:pic>
      <p:pic>
        <p:nvPicPr>
          <p:cNvPr id="84998" name="Picture 6"/>
          <p:cNvPicPr>
            <a:picLocks noChangeAspect="1" noChangeArrowheads="1"/>
          </p:cNvPicPr>
          <p:nvPr/>
        </p:nvPicPr>
        <p:blipFill>
          <a:blip r:embed="rId10"/>
          <a:srcRect/>
          <a:stretch>
            <a:fillRect/>
          </a:stretch>
        </p:blipFill>
        <p:spPr bwMode="auto">
          <a:xfrm>
            <a:off x="5196942" y="5396605"/>
            <a:ext cx="1394358" cy="331990"/>
          </a:xfrm>
          <a:prstGeom prst="rect">
            <a:avLst/>
          </a:prstGeom>
          <a:noFill/>
          <a:ln w="9525">
            <a:noFill/>
            <a:miter lim="800000"/>
            <a:headEnd/>
            <a:tailEnd/>
          </a:ln>
          <a:effectLst/>
        </p:spPr>
      </p:pic>
      <p:pic>
        <p:nvPicPr>
          <p:cNvPr id="37" name="Picture 5"/>
          <p:cNvPicPr>
            <a:picLocks noChangeAspect="1" noChangeArrowheads="1"/>
          </p:cNvPicPr>
          <p:nvPr/>
        </p:nvPicPr>
        <p:blipFill>
          <a:blip r:embed="rId11"/>
          <a:srcRect/>
          <a:stretch>
            <a:fillRect/>
          </a:stretch>
        </p:blipFill>
        <p:spPr bwMode="auto">
          <a:xfrm>
            <a:off x="0" y="6026150"/>
            <a:ext cx="9102817" cy="6604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2946" name="Picture 2"/>
          <p:cNvPicPr>
            <a:picLocks noChangeAspect="1" noChangeArrowheads="1"/>
          </p:cNvPicPr>
          <p:nvPr/>
        </p:nvPicPr>
        <p:blipFill>
          <a:blip r:embed="rId2"/>
          <a:srcRect b="46250"/>
          <a:stretch>
            <a:fillRect/>
          </a:stretch>
        </p:blipFill>
        <p:spPr bwMode="auto">
          <a:xfrm>
            <a:off x="-85143" y="3940175"/>
            <a:ext cx="9187960" cy="1228725"/>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smtClean="0">
                <a:solidFill>
                  <a:srgbClr val="FF0000"/>
                </a:solidFill>
                <a:latin typeface="Arial"/>
                <a:cs typeface="Arial"/>
              </a:rPr>
              <a:t>The model equations</a:t>
            </a:r>
            <a:endParaRPr lang="en-US" dirty="0">
              <a:solidFill>
                <a:srgbClr val="FF0000"/>
              </a:solidFill>
              <a:latin typeface="Arial"/>
              <a:cs typeface="Arial"/>
            </a:endParaRPr>
          </a:p>
        </p:txBody>
      </p:sp>
      <p:sp>
        <p:nvSpPr>
          <p:cNvPr id="4" name="Slide Number Placeholder 3"/>
          <p:cNvSpPr>
            <a:spLocks noGrp="1"/>
          </p:cNvSpPr>
          <p:nvPr>
            <p:ph type="sldNum" sz="quarter" idx="12"/>
          </p:nvPr>
        </p:nvSpPr>
        <p:spPr/>
        <p:txBody>
          <a:bodyPr/>
          <a:lstStyle/>
          <a:p>
            <a:fld id="{43A34F46-2425-D849-9E95-E58236C19EE0}" type="slidenum">
              <a:rPr lang="en-US" smtClean="0"/>
              <a:pPr/>
              <a:t>18</a:t>
            </a:fld>
            <a:endParaRPr lang="en-US"/>
          </a:p>
        </p:txBody>
      </p:sp>
      <p:pic>
        <p:nvPicPr>
          <p:cNvPr id="7" name="Picture 6" descr="DomainCross2.png"/>
          <p:cNvPicPr>
            <a:picLocks noChangeAspect="1"/>
          </p:cNvPicPr>
          <p:nvPr/>
        </p:nvPicPr>
        <p:blipFill>
          <a:blip r:embed="rId3"/>
          <a:stretch>
            <a:fillRect/>
          </a:stretch>
        </p:blipFill>
        <p:spPr>
          <a:xfrm>
            <a:off x="5509704" y="1309194"/>
            <a:ext cx="3419015" cy="2309008"/>
          </a:xfrm>
          <a:prstGeom prst="rect">
            <a:avLst/>
          </a:prstGeom>
        </p:spPr>
      </p:pic>
      <p:sp>
        <p:nvSpPr>
          <p:cNvPr id="18" name="TextBox 17"/>
          <p:cNvSpPr txBox="1"/>
          <p:nvPr/>
        </p:nvSpPr>
        <p:spPr>
          <a:xfrm>
            <a:off x="5868025" y="1602632"/>
            <a:ext cx="723275" cy="369332"/>
          </a:xfrm>
          <a:prstGeom prst="rect">
            <a:avLst/>
          </a:prstGeom>
          <a:noFill/>
        </p:spPr>
        <p:txBody>
          <a:bodyPr wrap="none" rtlCol="0">
            <a:spAutoFit/>
          </a:bodyPr>
          <a:lstStyle/>
          <a:p>
            <a:r>
              <a:rPr lang="en-US" dirty="0" err="1" smtClean="0">
                <a:solidFill>
                  <a:srgbClr val="FF0000"/>
                </a:solidFill>
                <a:latin typeface="Arial"/>
                <a:cs typeface="Arial"/>
              </a:rPr>
              <a:t>BIOT</a:t>
            </a:r>
            <a:endParaRPr lang="en-US" dirty="0">
              <a:solidFill>
                <a:srgbClr val="FF0000"/>
              </a:solidFill>
              <a:latin typeface="Arial"/>
              <a:cs typeface="Arial"/>
            </a:endParaRPr>
          </a:p>
        </p:txBody>
      </p:sp>
      <p:sp>
        <p:nvSpPr>
          <p:cNvPr id="19" name="TextBox 18"/>
          <p:cNvSpPr txBox="1"/>
          <p:nvPr/>
        </p:nvSpPr>
        <p:spPr>
          <a:xfrm>
            <a:off x="5868025" y="3083770"/>
            <a:ext cx="851578" cy="369332"/>
          </a:xfrm>
          <a:prstGeom prst="rect">
            <a:avLst/>
          </a:prstGeom>
          <a:noFill/>
        </p:spPr>
        <p:txBody>
          <a:bodyPr wrap="none" rtlCol="0">
            <a:spAutoFit/>
          </a:bodyPr>
          <a:lstStyle/>
          <a:p>
            <a:r>
              <a:rPr lang="en-US" dirty="0" smtClean="0">
                <a:solidFill>
                  <a:srgbClr val="FF0000"/>
                </a:solidFill>
                <a:latin typeface="Arial"/>
                <a:cs typeface="Arial"/>
              </a:rPr>
              <a:t>FLUID</a:t>
            </a:r>
            <a:endParaRPr lang="en-US" dirty="0">
              <a:solidFill>
                <a:srgbClr val="FF0000"/>
              </a:solidFill>
              <a:latin typeface="Arial"/>
              <a:cs typeface="Arial"/>
            </a:endParaRPr>
          </a:p>
        </p:txBody>
      </p:sp>
      <p:grpSp>
        <p:nvGrpSpPr>
          <p:cNvPr id="3" name="Group 25"/>
          <p:cNvGrpSpPr/>
          <p:nvPr/>
        </p:nvGrpSpPr>
        <p:grpSpPr>
          <a:xfrm>
            <a:off x="-85143" y="1251240"/>
            <a:ext cx="5368963" cy="2366962"/>
            <a:chOff x="-85143" y="1251240"/>
            <a:chExt cx="5368963" cy="2366962"/>
          </a:xfrm>
        </p:grpSpPr>
        <p:grpSp>
          <p:nvGrpSpPr>
            <p:cNvPr id="5" name="Group 20"/>
            <p:cNvGrpSpPr/>
            <p:nvPr/>
          </p:nvGrpSpPr>
          <p:grpSpPr>
            <a:xfrm>
              <a:off x="-85143" y="1251240"/>
              <a:ext cx="5368963" cy="2366962"/>
              <a:chOff x="-85143" y="1251240"/>
              <a:chExt cx="5368963" cy="2366962"/>
            </a:xfrm>
          </p:grpSpPr>
          <p:grpSp>
            <p:nvGrpSpPr>
              <p:cNvPr id="9" name="Group 16"/>
              <p:cNvGrpSpPr/>
              <p:nvPr/>
            </p:nvGrpSpPr>
            <p:grpSpPr>
              <a:xfrm>
                <a:off x="-85143" y="1251240"/>
                <a:ext cx="5368963" cy="2366962"/>
                <a:chOff x="257762" y="1177421"/>
                <a:chExt cx="5368963" cy="2366962"/>
              </a:xfrm>
            </p:grpSpPr>
            <p:grpSp>
              <p:nvGrpSpPr>
                <p:cNvPr id="15" name="Group 8"/>
                <p:cNvGrpSpPr/>
                <p:nvPr/>
              </p:nvGrpSpPr>
              <p:grpSpPr>
                <a:xfrm>
                  <a:off x="257762" y="1177421"/>
                  <a:ext cx="5368963" cy="2366962"/>
                  <a:chOff x="1616037" y="1209676"/>
                  <a:chExt cx="5368963" cy="2366962"/>
                </a:xfrm>
              </p:grpSpPr>
              <p:pic>
                <p:nvPicPr>
                  <p:cNvPr id="6" name="Picture 5" descr="Domain2.png"/>
                  <p:cNvPicPr>
                    <a:picLocks noChangeAspect="1"/>
                  </p:cNvPicPr>
                  <p:nvPr/>
                </p:nvPicPr>
                <p:blipFill>
                  <a:blip r:embed="rId4"/>
                  <a:stretch>
                    <a:fillRect/>
                  </a:stretch>
                </p:blipFill>
                <p:spPr>
                  <a:xfrm>
                    <a:off x="1616037" y="1209676"/>
                    <a:ext cx="5368963" cy="2366962"/>
                  </a:xfrm>
                  <a:prstGeom prst="rect">
                    <a:avLst/>
                  </a:prstGeom>
                </p:spPr>
              </p:pic>
              <p:sp>
                <p:nvSpPr>
                  <p:cNvPr id="8" name="Rectangle 7"/>
                  <p:cNvSpPr/>
                  <p:nvPr/>
                </p:nvSpPr>
                <p:spPr>
                  <a:xfrm>
                    <a:off x="1803400" y="1752600"/>
                    <a:ext cx="177800" cy="2540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0" name="TextBox 9"/>
                <p:cNvSpPr txBox="1"/>
                <p:nvPr/>
              </p:nvSpPr>
              <p:spPr>
                <a:xfrm>
                  <a:off x="3175625" y="2831079"/>
                  <a:ext cx="851578" cy="369332"/>
                </a:xfrm>
                <a:prstGeom prst="rect">
                  <a:avLst/>
                </a:prstGeom>
                <a:noFill/>
              </p:spPr>
              <p:txBody>
                <a:bodyPr wrap="none" rtlCol="0">
                  <a:spAutoFit/>
                </a:bodyPr>
                <a:lstStyle/>
                <a:p>
                  <a:r>
                    <a:rPr lang="en-US" dirty="0" smtClean="0">
                      <a:solidFill>
                        <a:srgbClr val="FF0000"/>
                      </a:solidFill>
                      <a:latin typeface="Arial"/>
                      <a:cs typeface="Arial"/>
                    </a:rPr>
                    <a:t>FLUID</a:t>
                  </a:r>
                  <a:endParaRPr lang="en-US" dirty="0">
                    <a:solidFill>
                      <a:srgbClr val="FF0000"/>
                    </a:solidFill>
                    <a:latin typeface="Arial"/>
                    <a:cs typeface="Arial"/>
                  </a:endParaRPr>
                </a:p>
              </p:txBody>
            </p:sp>
            <p:sp>
              <p:nvSpPr>
                <p:cNvPr id="11" name="TextBox 10"/>
                <p:cNvSpPr txBox="1"/>
                <p:nvPr/>
              </p:nvSpPr>
              <p:spPr>
                <a:xfrm>
                  <a:off x="3175625" y="1898145"/>
                  <a:ext cx="723275" cy="369332"/>
                </a:xfrm>
                <a:prstGeom prst="rect">
                  <a:avLst/>
                </a:prstGeom>
                <a:noFill/>
              </p:spPr>
              <p:txBody>
                <a:bodyPr wrap="none" rtlCol="0">
                  <a:spAutoFit/>
                </a:bodyPr>
                <a:lstStyle/>
                <a:p>
                  <a:r>
                    <a:rPr lang="en-US" dirty="0" err="1" smtClean="0">
                      <a:solidFill>
                        <a:srgbClr val="FF0000"/>
                      </a:solidFill>
                      <a:latin typeface="Arial"/>
                      <a:cs typeface="Arial"/>
                    </a:rPr>
                    <a:t>BIOT</a:t>
                  </a:r>
                  <a:endParaRPr lang="en-US" dirty="0">
                    <a:solidFill>
                      <a:srgbClr val="FF0000"/>
                    </a:solidFill>
                    <a:latin typeface="Arial"/>
                    <a:cs typeface="Arial"/>
                  </a:endParaRPr>
                </a:p>
              </p:txBody>
            </p:sp>
            <p:sp>
              <p:nvSpPr>
                <p:cNvPr id="13" name="Cube 12"/>
                <p:cNvSpPr/>
                <p:nvPr/>
              </p:nvSpPr>
              <p:spPr>
                <a:xfrm>
                  <a:off x="876925" y="2434721"/>
                  <a:ext cx="4051300" cy="944562"/>
                </a:xfrm>
                <a:prstGeom prst="cube">
                  <a:avLst/>
                </a:prstGeom>
                <a:blipFill dpi="0" rotWithShape="1">
                  <a:blip r:embed="rId5">
                    <a:alphaModFix amt="37000"/>
                  </a:blip>
                  <a:srcRect/>
                  <a:tile tx="0" ty="0" sx="100000" sy="100000" flip="none" algn="tl"/>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Parallelogram 15"/>
                <p:cNvSpPr/>
                <p:nvPr/>
              </p:nvSpPr>
              <p:spPr>
                <a:xfrm rot="16200000" flipH="1">
                  <a:off x="3467114" y="2325714"/>
                  <a:ext cx="1816620" cy="342361"/>
                </a:xfrm>
                <a:prstGeom prst="parallelogram">
                  <a:avLst>
                    <a:gd name="adj" fmla="val 70417"/>
                  </a:avLst>
                </a:prstGeom>
                <a:solidFill>
                  <a:schemeClr val="bg2">
                    <a:alpha val="94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Cube 13"/>
                <p:cNvSpPr/>
                <p:nvPr/>
              </p:nvSpPr>
              <p:spPr>
                <a:xfrm>
                  <a:off x="876925" y="2280177"/>
                  <a:ext cx="4127500" cy="373598"/>
                </a:xfrm>
                <a:prstGeom prst="cube">
                  <a:avLst>
                    <a:gd name="adj" fmla="val 89161"/>
                  </a:avLst>
                </a:prstGeom>
                <a:blipFill dpi="0" rotWithShape="1">
                  <a:blip r:embed="rId6">
                    <a:alphaModFix amt="73000"/>
                  </a:blip>
                  <a:srcRect/>
                  <a:tile tx="0" ty="0" sx="100000" sy="100000" flip="none" algn="tl"/>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Cube 11"/>
                <p:cNvSpPr/>
                <p:nvPr/>
              </p:nvSpPr>
              <p:spPr>
                <a:xfrm>
                  <a:off x="876925" y="1588583"/>
                  <a:ext cx="4038600" cy="944562"/>
                </a:xfrm>
                <a:prstGeom prst="cube">
                  <a:avLst/>
                </a:prstGeom>
                <a:blipFill dpi="0" rotWithShape="1">
                  <a:blip r:embed="rId7">
                    <a:alphaModFix amt="46000"/>
                  </a:blip>
                  <a:srcRect/>
                  <a:tile tx="0" ty="0" sx="100000" sy="100000" flip="none" algn="tl"/>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0" name="Rectangle 19"/>
              <p:cNvSpPr/>
              <p:nvPr/>
            </p:nvSpPr>
            <p:spPr>
              <a:xfrm>
                <a:off x="4203700" y="1251240"/>
                <a:ext cx="1080120" cy="41116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23" name="Straight Connector 22"/>
            <p:cNvCxnSpPr/>
            <p:nvPr/>
          </p:nvCxnSpPr>
          <p:spPr>
            <a:xfrm>
              <a:off x="749300" y="1649702"/>
              <a:ext cx="3848720" cy="1"/>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521320" y="1903703"/>
              <a:ext cx="3848720" cy="1"/>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508620" y="3453103"/>
              <a:ext cx="3848720" cy="1"/>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27" name="Freeform 26"/>
          <p:cNvSpPr/>
          <p:nvPr/>
        </p:nvSpPr>
        <p:spPr>
          <a:xfrm>
            <a:off x="4203700" y="1299633"/>
            <a:ext cx="1409700" cy="325967"/>
          </a:xfrm>
          <a:custGeom>
            <a:avLst/>
            <a:gdLst>
              <a:gd name="connsiteX0" fmla="*/ 0 w 1409700"/>
              <a:gd name="connsiteY0" fmla="*/ 325967 h 325967"/>
              <a:gd name="connsiteX1" fmla="*/ 304800 w 1409700"/>
              <a:gd name="connsiteY1" fmla="*/ 135467 h 325967"/>
              <a:gd name="connsiteX2" fmla="*/ 787400 w 1409700"/>
              <a:gd name="connsiteY2" fmla="*/ 8467 h 325967"/>
              <a:gd name="connsiteX3" fmla="*/ 1219200 w 1409700"/>
              <a:gd name="connsiteY3" fmla="*/ 84667 h 325967"/>
              <a:gd name="connsiteX4" fmla="*/ 1409700 w 1409700"/>
              <a:gd name="connsiteY4" fmla="*/ 173567 h 3259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00" h="325967">
                <a:moveTo>
                  <a:pt x="0" y="325967"/>
                </a:moveTo>
                <a:cubicBezTo>
                  <a:pt x="86783" y="257175"/>
                  <a:pt x="173567" y="188384"/>
                  <a:pt x="304800" y="135467"/>
                </a:cubicBezTo>
                <a:cubicBezTo>
                  <a:pt x="436033" y="82550"/>
                  <a:pt x="635000" y="16934"/>
                  <a:pt x="787400" y="8467"/>
                </a:cubicBezTo>
                <a:cubicBezTo>
                  <a:pt x="939800" y="0"/>
                  <a:pt x="1115483" y="57150"/>
                  <a:pt x="1219200" y="84667"/>
                </a:cubicBezTo>
                <a:cubicBezTo>
                  <a:pt x="1322917" y="112184"/>
                  <a:pt x="1409700" y="173567"/>
                  <a:pt x="1409700" y="173567"/>
                </a:cubicBezTo>
              </a:path>
            </a:pathLst>
          </a:cu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8" name="Freeform 27"/>
          <p:cNvSpPr/>
          <p:nvPr/>
        </p:nvSpPr>
        <p:spPr>
          <a:xfrm flipV="1">
            <a:off x="4100004" y="3316040"/>
            <a:ext cx="1409700" cy="325967"/>
          </a:xfrm>
          <a:custGeom>
            <a:avLst/>
            <a:gdLst>
              <a:gd name="connsiteX0" fmla="*/ 0 w 1409700"/>
              <a:gd name="connsiteY0" fmla="*/ 325967 h 325967"/>
              <a:gd name="connsiteX1" fmla="*/ 304800 w 1409700"/>
              <a:gd name="connsiteY1" fmla="*/ 135467 h 325967"/>
              <a:gd name="connsiteX2" fmla="*/ 787400 w 1409700"/>
              <a:gd name="connsiteY2" fmla="*/ 8467 h 325967"/>
              <a:gd name="connsiteX3" fmla="*/ 1219200 w 1409700"/>
              <a:gd name="connsiteY3" fmla="*/ 84667 h 325967"/>
              <a:gd name="connsiteX4" fmla="*/ 1409700 w 1409700"/>
              <a:gd name="connsiteY4" fmla="*/ 173567 h 3259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00" h="325967">
                <a:moveTo>
                  <a:pt x="0" y="325967"/>
                </a:moveTo>
                <a:cubicBezTo>
                  <a:pt x="86783" y="257175"/>
                  <a:pt x="173567" y="188384"/>
                  <a:pt x="304800" y="135467"/>
                </a:cubicBezTo>
                <a:cubicBezTo>
                  <a:pt x="436033" y="82550"/>
                  <a:pt x="635000" y="16934"/>
                  <a:pt x="787400" y="8467"/>
                </a:cubicBezTo>
                <a:cubicBezTo>
                  <a:pt x="939800" y="0"/>
                  <a:pt x="1115483" y="57150"/>
                  <a:pt x="1219200" y="84667"/>
                </a:cubicBezTo>
                <a:cubicBezTo>
                  <a:pt x="1322917" y="112184"/>
                  <a:pt x="1409700" y="173567"/>
                  <a:pt x="1409700" y="173567"/>
                </a:cubicBezTo>
              </a:path>
            </a:pathLst>
          </a:cu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9" name="TextBox 28"/>
          <p:cNvSpPr txBox="1"/>
          <p:nvPr/>
        </p:nvSpPr>
        <p:spPr>
          <a:xfrm>
            <a:off x="2832720" y="1971964"/>
            <a:ext cx="723275" cy="369332"/>
          </a:xfrm>
          <a:prstGeom prst="rect">
            <a:avLst/>
          </a:prstGeom>
          <a:noFill/>
        </p:spPr>
        <p:txBody>
          <a:bodyPr wrap="none" rtlCol="0">
            <a:spAutoFit/>
          </a:bodyPr>
          <a:lstStyle/>
          <a:p>
            <a:r>
              <a:rPr lang="en-US" dirty="0" err="1" smtClean="0">
                <a:solidFill>
                  <a:srgbClr val="FF0000"/>
                </a:solidFill>
                <a:latin typeface="Arial"/>
                <a:cs typeface="Arial"/>
              </a:rPr>
              <a:t>BIOT</a:t>
            </a:r>
            <a:endParaRPr lang="en-US" dirty="0">
              <a:solidFill>
                <a:srgbClr val="FF0000"/>
              </a:solidFill>
              <a:latin typeface="Arial"/>
              <a:cs typeface="Arial"/>
            </a:endParaRPr>
          </a:p>
        </p:txBody>
      </p:sp>
      <p:sp>
        <p:nvSpPr>
          <p:cNvPr id="30" name="TextBox 29"/>
          <p:cNvSpPr txBox="1"/>
          <p:nvPr/>
        </p:nvSpPr>
        <p:spPr>
          <a:xfrm>
            <a:off x="2832720" y="2908608"/>
            <a:ext cx="851578" cy="369332"/>
          </a:xfrm>
          <a:prstGeom prst="rect">
            <a:avLst/>
          </a:prstGeom>
          <a:noFill/>
        </p:spPr>
        <p:txBody>
          <a:bodyPr wrap="none" rtlCol="0">
            <a:spAutoFit/>
          </a:bodyPr>
          <a:lstStyle/>
          <a:p>
            <a:r>
              <a:rPr lang="en-US" dirty="0" smtClean="0">
                <a:solidFill>
                  <a:srgbClr val="FF0000"/>
                </a:solidFill>
                <a:latin typeface="Arial"/>
                <a:cs typeface="Arial"/>
              </a:rPr>
              <a:t>FLUID</a:t>
            </a:r>
            <a:endParaRPr lang="en-US" dirty="0">
              <a:solidFill>
                <a:srgbClr val="FF0000"/>
              </a:solidFill>
              <a:latin typeface="Arial"/>
              <a:cs typeface="Arial"/>
            </a:endParaRPr>
          </a:p>
        </p:txBody>
      </p:sp>
      <p:sp>
        <p:nvSpPr>
          <p:cNvPr id="31" name="TextBox 30"/>
          <p:cNvSpPr txBox="1"/>
          <p:nvPr/>
        </p:nvSpPr>
        <p:spPr>
          <a:xfrm>
            <a:off x="1933916" y="2323874"/>
            <a:ext cx="898804" cy="369332"/>
          </a:xfrm>
          <a:prstGeom prst="rect">
            <a:avLst/>
          </a:prstGeom>
          <a:noFill/>
        </p:spPr>
        <p:txBody>
          <a:bodyPr wrap="none" rtlCol="0">
            <a:spAutoFit/>
          </a:bodyPr>
          <a:lstStyle/>
          <a:p>
            <a:r>
              <a:rPr lang="en-US" dirty="0" smtClean="0">
                <a:solidFill>
                  <a:srgbClr val="FF0000"/>
                </a:solidFill>
                <a:latin typeface="Arial"/>
                <a:cs typeface="Arial"/>
              </a:rPr>
              <a:t>PLATE</a:t>
            </a:r>
            <a:endParaRPr lang="en-US" dirty="0">
              <a:solidFill>
                <a:srgbClr val="FF0000"/>
              </a:solidFill>
              <a:latin typeface="Arial"/>
              <a:cs typeface="Arial"/>
            </a:endParaRPr>
          </a:p>
        </p:txBody>
      </p:sp>
      <p:sp>
        <p:nvSpPr>
          <p:cNvPr id="32" name="TextBox 31"/>
          <p:cNvSpPr txBox="1"/>
          <p:nvPr/>
        </p:nvSpPr>
        <p:spPr>
          <a:xfrm>
            <a:off x="3223827" y="3632200"/>
            <a:ext cx="1752353" cy="400110"/>
          </a:xfrm>
          <a:prstGeom prst="rect">
            <a:avLst/>
          </a:prstGeom>
          <a:noFill/>
        </p:spPr>
        <p:txBody>
          <a:bodyPr wrap="none" rtlCol="0">
            <a:spAutoFit/>
          </a:bodyPr>
          <a:lstStyle/>
          <a:p>
            <a:r>
              <a:rPr lang="en-US" sz="2000" dirty="0" err="1" smtClean="0">
                <a:solidFill>
                  <a:srgbClr val="FF0000"/>
                </a:solidFill>
                <a:latin typeface="Arial"/>
                <a:cs typeface="Arial"/>
              </a:rPr>
              <a:t>BIOT</a:t>
            </a:r>
            <a:r>
              <a:rPr lang="en-US" sz="2000" dirty="0" smtClean="0">
                <a:solidFill>
                  <a:srgbClr val="FF0000"/>
                </a:solidFill>
                <a:latin typeface="Arial"/>
                <a:cs typeface="Arial"/>
              </a:rPr>
              <a:t> MODEL</a:t>
            </a:r>
            <a:endParaRPr lang="en-US" sz="2000" dirty="0">
              <a:solidFill>
                <a:srgbClr val="FF0000"/>
              </a:solidFill>
              <a:latin typeface="Arial"/>
              <a:cs typeface="Arial"/>
            </a:endParaRPr>
          </a:p>
        </p:txBody>
      </p:sp>
      <p:sp>
        <p:nvSpPr>
          <p:cNvPr id="34" name="Rounded Rectangle 33"/>
          <p:cNvSpPr/>
          <p:nvPr/>
        </p:nvSpPr>
        <p:spPr>
          <a:xfrm>
            <a:off x="622919" y="3978275"/>
            <a:ext cx="8305799" cy="1578531"/>
          </a:xfrm>
          <a:prstGeom prst="roundRect">
            <a:avLst/>
          </a:prstGeom>
          <a:no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4997" name="Picture 5"/>
          <p:cNvPicPr>
            <a:picLocks noChangeAspect="1" noChangeArrowheads="1"/>
          </p:cNvPicPr>
          <p:nvPr/>
        </p:nvPicPr>
        <p:blipFill>
          <a:blip r:embed="rId8"/>
          <a:srcRect/>
          <a:stretch>
            <a:fillRect/>
          </a:stretch>
        </p:blipFill>
        <p:spPr bwMode="auto">
          <a:xfrm>
            <a:off x="927714" y="4994832"/>
            <a:ext cx="4048466" cy="506058"/>
          </a:xfrm>
          <a:prstGeom prst="rect">
            <a:avLst/>
          </a:prstGeom>
          <a:noFill/>
          <a:ln w="9525">
            <a:noFill/>
            <a:miter lim="800000"/>
            <a:headEnd/>
            <a:tailEnd/>
          </a:ln>
          <a:effectLst/>
        </p:spPr>
      </p:pic>
      <p:pic>
        <p:nvPicPr>
          <p:cNvPr id="84998" name="Picture 6"/>
          <p:cNvPicPr>
            <a:picLocks noChangeAspect="1" noChangeArrowheads="1"/>
          </p:cNvPicPr>
          <p:nvPr/>
        </p:nvPicPr>
        <p:blipFill>
          <a:blip r:embed="rId9"/>
          <a:srcRect/>
          <a:stretch>
            <a:fillRect/>
          </a:stretch>
        </p:blipFill>
        <p:spPr bwMode="auto">
          <a:xfrm>
            <a:off x="5196942" y="5079105"/>
            <a:ext cx="1394358" cy="331990"/>
          </a:xfrm>
          <a:prstGeom prst="rect">
            <a:avLst/>
          </a:prstGeom>
          <a:noFill/>
          <a:ln w="9525">
            <a:noFill/>
            <a:miter lim="800000"/>
            <a:headEnd/>
            <a:tailEnd/>
          </a:ln>
          <a:effectLst/>
        </p:spPr>
      </p:pic>
      <p:sp>
        <p:nvSpPr>
          <p:cNvPr id="35" name="TextBox 34"/>
          <p:cNvSpPr txBox="1"/>
          <p:nvPr/>
        </p:nvSpPr>
        <p:spPr>
          <a:xfrm>
            <a:off x="1987887" y="5556806"/>
            <a:ext cx="6324944" cy="369332"/>
          </a:xfrm>
          <a:prstGeom prst="rect">
            <a:avLst/>
          </a:prstGeom>
          <a:noFill/>
        </p:spPr>
        <p:txBody>
          <a:bodyPr wrap="none" rtlCol="0">
            <a:spAutoFit/>
          </a:bodyPr>
          <a:lstStyle/>
          <a:p>
            <a:r>
              <a:rPr lang="en-US" dirty="0" smtClean="0">
                <a:latin typeface="Arial"/>
                <a:cs typeface="Arial"/>
              </a:rPr>
              <a:t>LINEAR AND NONLINEAR PERMEABILITY (stent problem)</a:t>
            </a:r>
            <a:endParaRPr lang="en-US" dirty="0">
              <a:latin typeface="Arial"/>
              <a:cs typeface="Arial"/>
            </a:endParaRPr>
          </a:p>
        </p:txBody>
      </p:sp>
      <p:pic>
        <p:nvPicPr>
          <p:cNvPr id="97283" name="Picture 3"/>
          <p:cNvPicPr>
            <a:picLocks noChangeAspect="1" noChangeArrowheads="1"/>
          </p:cNvPicPr>
          <p:nvPr/>
        </p:nvPicPr>
        <p:blipFill>
          <a:blip r:embed="rId10"/>
          <a:srcRect/>
          <a:stretch>
            <a:fillRect/>
          </a:stretch>
        </p:blipFill>
        <p:spPr bwMode="auto">
          <a:xfrm>
            <a:off x="1587500" y="6270624"/>
            <a:ext cx="4699000" cy="587375"/>
          </a:xfrm>
          <a:prstGeom prst="rect">
            <a:avLst/>
          </a:prstGeom>
          <a:noFill/>
          <a:ln w="9525">
            <a:noFill/>
            <a:miter lim="800000"/>
            <a:headEnd/>
            <a:tailEnd/>
          </a:ln>
          <a:effectLst/>
        </p:spPr>
      </p:pic>
      <p:pic>
        <p:nvPicPr>
          <p:cNvPr id="97282" name="Picture 2"/>
          <p:cNvPicPr>
            <a:picLocks noChangeAspect="1" noChangeArrowheads="1"/>
          </p:cNvPicPr>
          <p:nvPr/>
        </p:nvPicPr>
        <p:blipFill>
          <a:blip r:embed="rId11"/>
          <a:srcRect/>
          <a:stretch>
            <a:fillRect/>
          </a:stretch>
        </p:blipFill>
        <p:spPr bwMode="auto">
          <a:xfrm>
            <a:off x="1454769" y="5918200"/>
            <a:ext cx="6419465" cy="463550"/>
          </a:xfrm>
          <a:prstGeom prst="rect">
            <a:avLst/>
          </a:prstGeom>
          <a:noFill/>
          <a:ln w="9525">
            <a:noFill/>
            <a:miter lim="800000"/>
            <a:headEnd/>
            <a:tailEnd/>
          </a:ln>
          <a:effectLst/>
        </p:spPr>
      </p:pic>
      <p:cxnSp>
        <p:nvCxnSpPr>
          <p:cNvPr id="39" name="Straight Connector 38"/>
          <p:cNvCxnSpPr/>
          <p:nvPr/>
        </p:nvCxnSpPr>
        <p:spPr>
          <a:xfrm>
            <a:off x="2038687" y="5918200"/>
            <a:ext cx="4603413" cy="158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latin typeface="Arial"/>
                <a:cs typeface="Arial"/>
              </a:rPr>
              <a:t>The model equations</a:t>
            </a:r>
            <a:endParaRPr lang="en-US" dirty="0">
              <a:solidFill>
                <a:srgbClr val="FF0000"/>
              </a:solidFill>
              <a:latin typeface="Arial"/>
              <a:cs typeface="Arial"/>
            </a:endParaRPr>
          </a:p>
        </p:txBody>
      </p:sp>
      <p:pic>
        <p:nvPicPr>
          <p:cNvPr id="7" name="Picture 6" descr="DomainCross2.png"/>
          <p:cNvPicPr>
            <a:picLocks noChangeAspect="1"/>
          </p:cNvPicPr>
          <p:nvPr/>
        </p:nvPicPr>
        <p:blipFill>
          <a:blip r:embed="rId2"/>
          <a:stretch>
            <a:fillRect/>
          </a:stretch>
        </p:blipFill>
        <p:spPr>
          <a:xfrm>
            <a:off x="5509704" y="1309194"/>
            <a:ext cx="3419015" cy="2309008"/>
          </a:xfrm>
          <a:prstGeom prst="rect">
            <a:avLst/>
          </a:prstGeom>
        </p:spPr>
      </p:pic>
      <p:sp>
        <p:nvSpPr>
          <p:cNvPr id="18" name="TextBox 17"/>
          <p:cNvSpPr txBox="1"/>
          <p:nvPr/>
        </p:nvSpPr>
        <p:spPr>
          <a:xfrm>
            <a:off x="5868025" y="1602632"/>
            <a:ext cx="723275" cy="369332"/>
          </a:xfrm>
          <a:prstGeom prst="rect">
            <a:avLst/>
          </a:prstGeom>
          <a:noFill/>
        </p:spPr>
        <p:txBody>
          <a:bodyPr wrap="none" rtlCol="0">
            <a:spAutoFit/>
          </a:bodyPr>
          <a:lstStyle/>
          <a:p>
            <a:r>
              <a:rPr lang="en-US" dirty="0" err="1" smtClean="0">
                <a:solidFill>
                  <a:srgbClr val="FF0000"/>
                </a:solidFill>
                <a:latin typeface="Arial"/>
                <a:cs typeface="Arial"/>
              </a:rPr>
              <a:t>BIOT</a:t>
            </a:r>
            <a:endParaRPr lang="en-US" dirty="0">
              <a:solidFill>
                <a:srgbClr val="FF0000"/>
              </a:solidFill>
              <a:latin typeface="Arial"/>
              <a:cs typeface="Arial"/>
            </a:endParaRPr>
          </a:p>
        </p:txBody>
      </p:sp>
      <p:sp>
        <p:nvSpPr>
          <p:cNvPr id="19" name="TextBox 18"/>
          <p:cNvSpPr txBox="1"/>
          <p:nvPr/>
        </p:nvSpPr>
        <p:spPr>
          <a:xfrm>
            <a:off x="5868025" y="3083770"/>
            <a:ext cx="851578" cy="369332"/>
          </a:xfrm>
          <a:prstGeom prst="rect">
            <a:avLst/>
          </a:prstGeom>
          <a:noFill/>
        </p:spPr>
        <p:txBody>
          <a:bodyPr wrap="none" rtlCol="0">
            <a:spAutoFit/>
          </a:bodyPr>
          <a:lstStyle/>
          <a:p>
            <a:r>
              <a:rPr lang="en-US" dirty="0" smtClean="0">
                <a:solidFill>
                  <a:srgbClr val="FF0000"/>
                </a:solidFill>
                <a:latin typeface="Arial"/>
                <a:cs typeface="Arial"/>
              </a:rPr>
              <a:t>FLUID</a:t>
            </a:r>
            <a:endParaRPr lang="en-US" dirty="0">
              <a:solidFill>
                <a:srgbClr val="FF0000"/>
              </a:solidFill>
              <a:latin typeface="Arial"/>
              <a:cs typeface="Arial"/>
            </a:endParaRPr>
          </a:p>
        </p:txBody>
      </p:sp>
      <p:grpSp>
        <p:nvGrpSpPr>
          <p:cNvPr id="3" name="Group 25"/>
          <p:cNvGrpSpPr/>
          <p:nvPr/>
        </p:nvGrpSpPr>
        <p:grpSpPr>
          <a:xfrm>
            <a:off x="-85143" y="1251240"/>
            <a:ext cx="5368963" cy="2366962"/>
            <a:chOff x="-85143" y="1251240"/>
            <a:chExt cx="5368963" cy="2366962"/>
          </a:xfrm>
        </p:grpSpPr>
        <p:grpSp>
          <p:nvGrpSpPr>
            <p:cNvPr id="4" name="Group 20"/>
            <p:cNvGrpSpPr/>
            <p:nvPr/>
          </p:nvGrpSpPr>
          <p:grpSpPr>
            <a:xfrm>
              <a:off x="-85143" y="1251240"/>
              <a:ext cx="5368963" cy="2366962"/>
              <a:chOff x="-85143" y="1251240"/>
              <a:chExt cx="5368963" cy="2366962"/>
            </a:xfrm>
          </p:grpSpPr>
          <p:grpSp>
            <p:nvGrpSpPr>
              <p:cNvPr id="5" name="Group 16"/>
              <p:cNvGrpSpPr/>
              <p:nvPr/>
            </p:nvGrpSpPr>
            <p:grpSpPr>
              <a:xfrm>
                <a:off x="-85143" y="1251240"/>
                <a:ext cx="5368963" cy="2366962"/>
                <a:chOff x="257762" y="1177421"/>
                <a:chExt cx="5368963" cy="2366962"/>
              </a:xfrm>
            </p:grpSpPr>
            <p:grpSp>
              <p:nvGrpSpPr>
                <p:cNvPr id="9" name="Group 8"/>
                <p:cNvGrpSpPr/>
                <p:nvPr/>
              </p:nvGrpSpPr>
              <p:grpSpPr>
                <a:xfrm>
                  <a:off x="257762" y="1177421"/>
                  <a:ext cx="5368963" cy="2366962"/>
                  <a:chOff x="1616037" y="1209676"/>
                  <a:chExt cx="5368963" cy="2366962"/>
                </a:xfrm>
              </p:grpSpPr>
              <p:pic>
                <p:nvPicPr>
                  <p:cNvPr id="6" name="Picture 5" descr="Domain2.png"/>
                  <p:cNvPicPr>
                    <a:picLocks noChangeAspect="1"/>
                  </p:cNvPicPr>
                  <p:nvPr/>
                </p:nvPicPr>
                <p:blipFill>
                  <a:blip r:embed="rId3"/>
                  <a:stretch>
                    <a:fillRect/>
                  </a:stretch>
                </p:blipFill>
                <p:spPr>
                  <a:xfrm>
                    <a:off x="1616037" y="1209676"/>
                    <a:ext cx="5368963" cy="2366962"/>
                  </a:xfrm>
                  <a:prstGeom prst="rect">
                    <a:avLst/>
                  </a:prstGeom>
                </p:spPr>
              </p:pic>
              <p:sp>
                <p:nvSpPr>
                  <p:cNvPr id="8" name="Rectangle 7"/>
                  <p:cNvSpPr/>
                  <p:nvPr/>
                </p:nvSpPr>
                <p:spPr>
                  <a:xfrm>
                    <a:off x="1803400" y="1752600"/>
                    <a:ext cx="177800" cy="2540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0" name="TextBox 9"/>
                <p:cNvSpPr txBox="1"/>
                <p:nvPr/>
              </p:nvSpPr>
              <p:spPr>
                <a:xfrm>
                  <a:off x="3175625" y="2831079"/>
                  <a:ext cx="851578" cy="369332"/>
                </a:xfrm>
                <a:prstGeom prst="rect">
                  <a:avLst/>
                </a:prstGeom>
                <a:noFill/>
              </p:spPr>
              <p:txBody>
                <a:bodyPr wrap="none" rtlCol="0">
                  <a:spAutoFit/>
                </a:bodyPr>
                <a:lstStyle/>
                <a:p>
                  <a:r>
                    <a:rPr lang="en-US" dirty="0" smtClean="0">
                      <a:solidFill>
                        <a:srgbClr val="FF0000"/>
                      </a:solidFill>
                      <a:latin typeface="Arial"/>
                      <a:cs typeface="Arial"/>
                    </a:rPr>
                    <a:t>FLUID</a:t>
                  </a:r>
                  <a:endParaRPr lang="en-US" dirty="0">
                    <a:solidFill>
                      <a:srgbClr val="FF0000"/>
                    </a:solidFill>
                    <a:latin typeface="Arial"/>
                    <a:cs typeface="Arial"/>
                  </a:endParaRPr>
                </a:p>
              </p:txBody>
            </p:sp>
            <p:sp>
              <p:nvSpPr>
                <p:cNvPr id="11" name="TextBox 10"/>
                <p:cNvSpPr txBox="1"/>
                <p:nvPr/>
              </p:nvSpPr>
              <p:spPr>
                <a:xfrm>
                  <a:off x="3175625" y="1898145"/>
                  <a:ext cx="723275" cy="369332"/>
                </a:xfrm>
                <a:prstGeom prst="rect">
                  <a:avLst/>
                </a:prstGeom>
                <a:noFill/>
              </p:spPr>
              <p:txBody>
                <a:bodyPr wrap="none" rtlCol="0">
                  <a:spAutoFit/>
                </a:bodyPr>
                <a:lstStyle/>
                <a:p>
                  <a:r>
                    <a:rPr lang="en-US" dirty="0" err="1" smtClean="0">
                      <a:solidFill>
                        <a:srgbClr val="FF0000"/>
                      </a:solidFill>
                      <a:latin typeface="Arial"/>
                      <a:cs typeface="Arial"/>
                    </a:rPr>
                    <a:t>BIOT</a:t>
                  </a:r>
                  <a:endParaRPr lang="en-US" dirty="0">
                    <a:solidFill>
                      <a:srgbClr val="FF0000"/>
                    </a:solidFill>
                    <a:latin typeface="Arial"/>
                    <a:cs typeface="Arial"/>
                  </a:endParaRPr>
                </a:p>
              </p:txBody>
            </p:sp>
            <p:sp>
              <p:nvSpPr>
                <p:cNvPr id="13" name="Cube 12"/>
                <p:cNvSpPr/>
                <p:nvPr/>
              </p:nvSpPr>
              <p:spPr>
                <a:xfrm>
                  <a:off x="876925" y="2434721"/>
                  <a:ext cx="4051300" cy="944562"/>
                </a:xfrm>
                <a:prstGeom prst="cube">
                  <a:avLst/>
                </a:prstGeom>
                <a:blipFill dpi="0" rotWithShape="1">
                  <a:blip r:embed="rId4">
                    <a:alphaModFix amt="37000"/>
                  </a:blip>
                  <a:srcRect/>
                  <a:tile tx="0" ty="0" sx="100000" sy="100000" flip="none" algn="tl"/>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Parallelogram 15"/>
                <p:cNvSpPr/>
                <p:nvPr/>
              </p:nvSpPr>
              <p:spPr>
                <a:xfrm rot="16200000" flipH="1">
                  <a:off x="3467114" y="2325714"/>
                  <a:ext cx="1816620" cy="342361"/>
                </a:xfrm>
                <a:prstGeom prst="parallelogram">
                  <a:avLst>
                    <a:gd name="adj" fmla="val 70417"/>
                  </a:avLst>
                </a:prstGeom>
                <a:solidFill>
                  <a:schemeClr val="bg2">
                    <a:alpha val="94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Cube 13"/>
                <p:cNvSpPr/>
                <p:nvPr/>
              </p:nvSpPr>
              <p:spPr>
                <a:xfrm>
                  <a:off x="876925" y="2280177"/>
                  <a:ext cx="4127500" cy="373598"/>
                </a:xfrm>
                <a:prstGeom prst="cube">
                  <a:avLst>
                    <a:gd name="adj" fmla="val 89161"/>
                  </a:avLst>
                </a:prstGeom>
                <a:blipFill dpi="0" rotWithShape="1">
                  <a:blip r:embed="rId5">
                    <a:alphaModFix amt="73000"/>
                  </a:blip>
                  <a:srcRect/>
                  <a:tile tx="0" ty="0" sx="100000" sy="100000" flip="none" algn="tl"/>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Cube 11"/>
                <p:cNvSpPr/>
                <p:nvPr/>
              </p:nvSpPr>
              <p:spPr>
                <a:xfrm>
                  <a:off x="876925" y="1588583"/>
                  <a:ext cx="4038600" cy="944562"/>
                </a:xfrm>
                <a:prstGeom prst="cube">
                  <a:avLst/>
                </a:prstGeom>
                <a:blipFill dpi="0" rotWithShape="1">
                  <a:blip r:embed="rId6">
                    <a:alphaModFix amt="46000"/>
                  </a:blip>
                  <a:srcRect/>
                  <a:tile tx="0" ty="0" sx="100000" sy="100000" flip="none" algn="tl"/>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0" name="Rectangle 19"/>
              <p:cNvSpPr/>
              <p:nvPr/>
            </p:nvSpPr>
            <p:spPr>
              <a:xfrm>
                <a:off x="4203700" y="1251240"/>
                <a:ext cx="1080120" cy="41116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23" name="Straight Connector 22"/>
            <p:cNvCxnSpPr/>
            <p:nvPr/>
          </p:nvCxnSpPr>
          <p:spPr>
            <a:xfrm>
              <a:off x="749300" y="1649702"/>
              <a:ext cx="3848720" cy="1"/>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521320" y="1903703"/>
              <a:ext cx="3848720" cy="1"/>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508620" y="3453103"/>
              <a:ext cx="3848720" cy="1"/>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27" name="Freeform 26"/>
          <p:cNvSpPr/>
          <p:nvPr/>
        </p:nvSpPr>
        <p:spPr>
          <a:xfrm>
            <a:off x="4203700" y="1299633"/>
            <a:ext cx="1409700" cy="325967"/>
          </a:xfrm>
          <a:custGeom>
            <a:avLst/>
            <a:gdLst>
              <a:gd name="connsiteX0" fmla="*/ 0 w 1409700"/>
              <a:gd name="connsiteY0" fmla="*/ 325967 h 325967"/>
              <a:gd name="connsiteX1" fmla="*/ 304800 w 1409700"/>
              <a:gd name="connsiteY1" fmla="*/ 135467 h 325967"/>
              <a:gd name="connsiteX2" fmla="*/ 787400 w 1409700"/>
              <a:gd name="connsiteY2" fmla="*/ 8467 h 325967"/>
              <a:gd name="connsiteX3" fmla="*/ 1219200 w 1409700"/>
              <a:gd name="connsiteY3" fmla="*/ 84667 h 325967"/>
              <a:gd name="connsiteX4" fmla="*/ 1409700 w 1409700"/>
              <a:gd name="connsiteY4" fmla="*/ 173567 h 3259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00" h="325967">
                <a:moveTo>
                  <a:pt x="0" y="325967"/>
                </a:moveTo>
                <a:cubicBezTo>
                  <a:pt x="86783" y="257175"/>
                  <a:pt x="173567" y="188384"/>
                  <a:pt x="304800" y="135467"/>
                </a:cubicBezTo>
                <a:cubicBezTo>
                  <a:pt x="436033" y="82550"/>
                  <a:pt x="635000" y="16934"/>
                  <a:pt x="787400" y="8467"/>
                </a:cubicBezTo>
                <a:cubicBezTo>
                  <a:pt x="939800" y="0"/>
                  <a:pt x="1115483" y="57150"/>
                  <a:pt x="1219200" y="84667"/>
                </a:cubicBezTo>
                <a:cubicBezTo>
                  <a:pt x="1322917" y="112184"/>
                  <a:pt x="1409700" y="173567"/>
                  <a:pt x="1409700" y="173567"/>
                </a:cubicBezTo>
              </a:path>
            </a:pathLst>
          </a:cu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8" name="Freeform 27"/>
          <p:cNvSpPr/>
          <p:nvPr/>
        </p:nvSpPr>
        <p:spPr>
          <a:xfrm flipV="1">
            <a:off x="4100004" y="3316040"/>
            <a:ext cx="1409700" cy="325967"/>
          </a:xfrm>
          <a:custGeom>
            <a:avLst/>
            <a:gdLst>
              <a:gd name="connsiteX0" fmla="*/ 0 w 1409700"/>
              <a:gd name="connsiteY0" fmla="*/ 325967 h 325967"/>
              <a:gd name="connsiteX1" fmla="*/ 304800 w 1409700"/>
              <a:gd name="connsiteY1" fmla="*/ 135467 h 325967"/>
              <a:gd name="connsiteX2" fmla="*/ 787400 w 1409700"/>
              <a:gd name="connsiteY2" fmla="*/ 8467 h 325967"/>
              <a:gd name="connsiteX3" fmla="*/ 1219200 w 1409700"/>
              <a:gd name="connsiteY3" fmla="*/ 84667 h 325967"/>
              <a:gd name="connsiteX4" fmla="*/ 1409700 w 1409700"/>
              <a:gd name="connsiteY4" fmla="*/ 173567 h 3259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00" h="325967">
                <a:moveTo>
                  <a:pt x="0" y="325967"/>
                </a:moveTo>
                <a:cubicBezTo>
                  <a:pt x="86783" y="257175"/>
                  <a:pt x="173567" y="188384"/>
                  <a:pt x="304800" y="135467"/>
                </a:cubicBezTo>
                <a:cubicBezTo>
                  <a:pt x="436033" y="82550"/>
                  <a:pt x="635000" y="16934"/>
                  <a:pt x="787400" y="8467"/>
                </a:cubicBezTo>
                <a:cubicBezTo>
                  <a:pt x="939800" y="0"/>
                  <a:pt x="1115483" y="57150"/>
                  <a:pt x="1219200" y="84667"/>
                </a:cubicBezTo>
                <a:cubicBezTo>
                  <a:pt x="1322917" y="112184"/>
                  <a:pt x="1409700" y="173567"/>
                  <a:pt x="1409700" y="173567"/>
                </a:cubicBezTo>
              </a:path>
            </a:pathLst>
          </a:cu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9" name="TextBox 28"/>
          <p:cNvSpPr txBox="1"/>
          <p:nvPr/>
        </p:nvSpPr>
        <p:spPr>
          <a:xfrm>
            <a:off x="2832720" y="1971964"/>
            <a:ext cx="723275" cy="369332"/>
          </a:xfrm>
          <a:prstGeom prst="rect">
            <a:avLst/>
          </a:prstGeom>
          <a:noFill/>
        </p:spPr>
        <p:txBody>
          <a:bodyPr wrap="none" rtlCol="0">
            <a:spAutoFit/>
          </a:bodyPr>
          <a:lstStyle/>
          <a:p>
            <a:r>
              <a:rPr lang="en-US" dirty="0" err="1" smtClean="0">
                <a:solidFill>
                  <a:srgbClr val="FF0000"/>
                </a:solidFill>
                <a:latin typeface="Arial"/>
                <a:cs typeface="Arial"/>
              </a:rPr>
              <a:t>BIOT</a:t>
            </a:r>
            <a:endParaRPr lang="en-US" dirty="0">
              <a:solidFill>
                <a:srgbClr val="FF0000"/>
              </a:solidFill>
              <a:latin typeface="Arial"/>
              <a:cs typeface="Arial"/>
            </a:endParaRPr>
          </a:p>
        </p:txBody>
      </p:sp>
      <p:sp>
        <p:nvSpPr>
          <p:cNvPr id="30" name="TextBox 29"/>
          <p:cNvSpPr txBox="1"/>
          <p:nvPr/>
        </p:nvSpPr>
        <p:spPr>
          <a:xfrm>
            <a:off x="2832720" y="2908608"/>
            <a:ext cx="851578" cy="369332"/>
          </a:xfrm>
          <a:prstGeom prst="rect">
            <a:avLst/>
          </a:prstGeom>
          <a:noFill/>
        </p:spPr>
        <p:txBody>
          <a:bodyPr wrap="none" rtlCol="0">
            <a:spAutoFit/>
          </a:bodyPr>
          <a:lstStyle/>
          <a:p>
            <a:r>
              <a:rPr lang="en-US" dirty="0" smtClean="0">
                <a:solidFill>
                  <a:srgbClr val="FF0000"/>
                </a:solidFill>
                <a:latin typeface="Arial"/>
                <a:cs typeface="Arial"/>
              </a:rPr>
              <a:t>FLUID</a:t>
            </a:r>
            <a:endParaRPr lang="en-US" dirty="0">
              <a:solidFill>
                <a:srgbClr val="FF0000"/>
              </a:solidFill>
              <a:latin typeface="Arial"/>
              <a:cs typeface="Arial"/>
            </a:endParaRPr>
          </a:p>
        </p:txBody>
      </p:sp>
      <p:sp>
        <p:nvSpPr>
          <p:cNvPr id="31" name="TextBox 30"/>
          <p:cNvSpPr txBox="1"/>
          <p:nvPr/>
        </p:nvSpPr>
        <p:spPr>
          <a:xfrm>
            <a:off x="1933916" y="2323874"/>
            <a:ext cx="898804" cy="369332"/>
          </a:xfrm>
          <a:prstGeom prst="rect">
            <a:avLst/>
          </a:prstGeom>
          <a:noFill/>
        </p:spPr>
        <p:txBody>
          <a:bodyPr wrap="none" rtlCol="0">
            <a:spAutoFit/>
          </a:bodyPr>
          <a:lstStyle/>
          <a:p>
            <a:r>
              <a:rPr lang="en-US" dirty="0" smtClean="0">
                <a:solidFill>
                  <a:srgbClr val="FF0000"/>
                </a:solidFill>
                <a:latin typeface="Arial"/>
                <a:cs typeface="Arial"/>
              </a:rPr>
              <a:t>PLATE</a:t>
            </a:r>
            <a:endParaRPr lang="en-US" dirty="0">
              <a:solidFill>
                <a:srgbClr val="FF0000"/>
              </a:solidFill>
              <a:latin typeface="Arial"/>
              <a:cs typeface="Arial"/>
            </a:endParaRPr>
          </a:p>
        </p:txBody>
      </p:sp>
      <p:sp>
        <p:nvSpPr>
          <p:cNvPr id="32" name="TextBox 31"/>
          <p:cNvSpPr txBox="1"/>
          <p:nvPr/>
        </p:nvSpPr>
        <p:spPr>
          <a:xfrm>
            <a:off x="2284027" y="3949700"/>
            <a:ext cx="3847528" cy="400110"/>
          </a:xfrm>
          <a:prstGeom prst="rect">
            <a:avLst/>
          </a:prstGeom>
          <a:noFill/>
        </p:spPr>
        <p:txBody>
          <a:bodyPr wrap="none" rtlCol="0">
            <a:spAutoFit/>
          </a:bodyPr>
          <a:lstStyle/>
          <a:p>
            <a:r>
              <a:rPr lang="en-US" sz="2000" dirty="0" err="1" smtClean="0">
                <a:solidFill>
                  <a:srgbClr val="FF0000"/>
                </a:solidFill>
                <a:latin typeface="Arial"/>
                <a:cs typeface="Arial"/>
              </a:rPr>
              <a:t>POROELASTIC</a:t>
            </a:r>
            <a:r>
              <a:rPr lang="en-US" sz="2000" dirty="0" smtClean="0">
                <a:solidFill>
                  <a:srgbClr val="FF0000"/>
                </a:solidFill>
                <a:latin typeface="Arial"/>
                <a:cs typeface="Arial"/>
              </a:rPr>
              <a:t> PLATE MODEL</a:t>
            </a:r>
            <a:endParaRPr lang="en-US" sz="2000" dirty="0">
              <a:solidFill>
                <a:srgbClr val="FF0000"/>
              </a:solidFill>
              <a:latin typeface="Arial"/>
              <a:cs typeface="Arial"/>
            </a:endParaRPr>
          </a:p>
        </p:txBody>
      </p:sp>
      <p:pic>
        <p:nvPicPr>
          <p:cNvPr id="83970" name="Picture 2"/>
          <p:cNvPicPr>
            <a:picLocks noChangeAspect="1" noChangeArrowheads="1"/>
          </p:cNvPicPr>
          <p:nvPr/>
        </p:nvPicPr>
        <p:blipFill>
          <a:blip r:embed="rId7"/>
          <a:srcRect/>
          <a:stretch>
            <a:fillRect/>
          </a:stretch>
        </p:blipFill>
        <p:spPr bwMode="auto">
          <a:xfrm>
            <a:off x="572120" y="4347380"/>
            <a:ext cx="7778130" cy="1119969"/>
          </a:xfrm>
          <a:prstGeom prst="rect">
            <a:avLst/>
          </a:prstGeom>
          <a:noFill/>
          <a:ln w="9525">
            <a:noFill/>
            <a:miter lim="800000"/>
            <a:headEnd/>
            <a:tailEnd/>
          </a:ln>
          <a:effectLst/>
        </p:spPr>
      </p:pic>
      <p:pic>
        <p:nvPicPr>
          <p:cNvPr id="83971" name="Picture 3"/>
          <p:cNvPicPr>
            <a:picLocks noChangeAspect="1" noChangeArrowheads="1"/>
          </p:cNvPicPr>
          <p:nvPr/>
        </p:nvPicPr>
        <p:blipFill>
          <a:blip r:embed="rId8"/>
          <a:srcRect/>
          <a:stretch>
            <a:fillRect/>
          </a:stretch>
        </p:blipFill>
        <p:spPr bwMode="auto">
          <a:xfrm>
            <a:off x="7058540" y="4959349"/>
            <a:ext cx="1628260" cy="365125"/>
          </a:xfrm>
          <a:prstGeom prst="rect">
            <a:avLst/>
          </a:prstGeom>
          <a:noFill/>
          <a:ln w="9525">
            <a:noFill/>
            <a:miter lim="800000"/>
            <a:headEnd/>
            <a:tailEnd/>
          </a:ln>
          <a:effectLst/>
        </p:spPr>
      </p:pic>
      <p:pic>
        <p:nvPicPr>
          <p:cNvPr id="83972" name="Picture 4"/>
          <p:cNvPicPr>
            <a:picLocks noChangeAspect="1" noChangeArrowheads="1"/>
          </p:cNvPicPr>
          <p:nvPr/>
        </p:nvPicPr>
        <p:blipFill>
          <a:blip r:embed="rId9"/>
          <a:srcRect/>
          <a:stretch>
            <a:fillRect/>
          </a:stretch>
        </p:blipFill>
        <p:spPr bwMode="auto">
          <a:xfrm>
            <a:off x="863600" y="5459254"/>
            <a:ext cx="3823320" cy="385950"/>
          </a:xfrm>
          <a:prstGeom prst="rect">
            <a:avLst/>
          </a:prstGeom>
          <a:noFill/>
          <a:ln w="9525">
            <a:noFill/>
            <a:miter lim="800000"/>
            <a:headEnd/>
            <a:tailEnd/>
          </a:ln>
          <a:effectLst/>
        </p:spPr>
      </p:pic>
      <p:sp>
        <p:nvSpPr>
          <p:cNvPr id="33" name="Rounded Rectangle 32"/>
          <p:cNvSpPr/>
          <p:nvPr/>
        </p:nvSpPr>
        <p:spPr>
          <a:xfrm>
            <a:off x="445119" y="4295775"/>
            <a:ext cx="8305799" cy="1578531"/>
          </a:xfrm>
          <a:prstGeom prst="roundRect">
            <a:avLst/>
          </a:prstGeom>
          <a:no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3973" name="Picture 5"/>
          <p:cNvPicPr>
            <a:picLocks noChangeAspect="1" noChangeArrowheads="1"/>
          </p:cNvPicPr>
          <p:nvPr/>
        </p:nvPicPr>
        <p:blipFill>
          <a:blip r:embed="rId10"/>
          <a:srcRect/>
          <a:stretch>
            <a:fillRect/>
          </a:stretch>
        </p:blipFill>
        <p:spPr bwMode="auto">
          <a:xfrm>
            <a:off x="149856" y="5950064"/>
            <a:ext cx="5981699" cy="907936"/>
          </a:xfrm>
          <a:prstGeom prst="rect">
            <a:avLst/>
          </a:prstGeom>
          <a:noFill/>
          <a:ln w="9525">
            <a:noFill/>
            <a:miter lim="800000"/>
            <a:headEnd/>
            <a:tailEnd/>
          </a:ln>
          <a:effectLst/>
        </p:spPr>
      </p:pic>
      <p:sp>
        <p:nvSpPr>
          <p:cNvPr id="35" name="Rectangle 34"/>
          <p:cNvSpPr/>
          <p:nvPr/>
        </p:nvSpPr>
        <p:spPr>
          <a:xfrm>
            <a:off x="7213600" y="1903704"/>
            <a:ext cx="1715119" cy="1738304"/>
          </a:xfrm>
          <a:prstGeom prst="rect">
            <a:avLst/>
          </a:prstGeom>
          <a:noFill/>
          <a:ln w="38100" cap="flat" cmpd="sng" algn="ctr">
            <a:solidFill>
              <a:srgbClr val="FF00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TextBox 33"/>
          <p:cNvSpPr txBox="1"/>
          <p:nvPr/>
        </p:nvSpPr>
        <p:spPr>
          <a:xfrm>
            <a:off x="6365339" y="6336729"/>
            <a:ext cx="2912030" cy="523220"/>
          </a:xfrm>
          <a:prstGeom prst="rect">
            <a:avLst/>
          </a:prstGeom>
          <a:noFill/>
        </p:spPr>
        <p:txBody>
          <a:bodyPr wrap="none" rtlCol="0">
            <a:spAutoFit/>
          </a:bodyPr>
          <a:lstStyle/>
          <a:p>
            <a:r>
              <a:rPr lang="en-US" sz="1400" i="1" dirty="0" err="1" smtClean="0">
                <a:latin typeface="Arial"/>
                <a:cs typeface="Arial"/>
              </a:rPr>
              <a:t>Biot</a:t>
            </a:r>
            <a:r>
              <a:rPr lang="en-US" sz="1400" i="1" dirty="0" smtClean="0">
                <a:latin typeface="Arial"/>
                <a:cs typeface="Arial"/>
              </a:rPr>
              <a:t> (1955)</a:t>
            </a:r>
          </a:p>
          <a:p>
            <a:r>
              <a:rPr lang="en-US" sz="1400" i="1" dirty="0" smtClean="0">
                <a:latin typeface="Arial"/>
                <a:cs typeface="Arial"/>
              </a:rPr>
              <a:t>Marciniak-Czochra&amp;Mikelic(2014)</a:t>
            </a:r>
            <a:endParaRPr lang="en-US" sz="1400" i="1" dirty="0">
              <a:latin typeface="Arial"/>
              <a:cs typeface="Aria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9" name="Rectangle 38"/>
          <p:cNvSpPr/>
          <p:nvPr/>
        </p:nvSpPr>
        <p:spPr>
          <a:xfrm>
            <a:off x="0" y="0"/>
            <a:ext cx="9144000" cy="6845300"/>
          </a:xfrm>
          <a:prstGeom prst="rect">
            <a:avLst/>
          </a:prstGeom>
          <a:gradFill flip="none" rotWithShape="1">
            <a:gsLst>
              <a:gs pos="64000">
                <a:srgbClr val="CCFFCC">
                  <a:alpha val="34000"/>
                </a:srgbClr>
              </a:gs>
              <a:gs pos="100000">
                <a:srgbClr val="66FFCC">
                  <a:alpha val="34000"/>
                </a:srgbClr>
              </a:gs>
              <a:gs pos="15000">
                <a:schemeClr val="bg1">
                  <a:alpha val="34000"/>
                </a:schemeClr>
              </a:gs>
            </a:gsLst>
            <a:lin ang="1656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6918" name="Rectangle 6"/>
          <p:cNvSpPr>
            <a:spLocks noChangeArrowheads="1"/>
          </p:cNvSpPr>
          <p:nvPr/>
        </p:nvSpPr>
        <p:spPr bwMode="auto">
          <a:xfrm>
            <a:off x="141952" y="1587500"/>
            <a:ext cx="8773447" cy="5029200"/>
          </a:xfrm>
          <a:prstGeom prst="rect">
            <a:avLst/>
          </a:prstGeom>
          <a:noFill/>
          <a:ln w="9525">
            <a:noFill/>
            <a:miter lim="800000"/>
            <a:headEnd/>
            <a:tailEnd/>
          </a:ln>
          <a:effectLst/>
        </p:spPr>
        <p:txBody>
          <a:bodyPr>
            <a:prstTxWarp prst="textNoShape">
              <a:avLst/>
            </a:prstTxWarp>
          </a:bodyPr>
          <a:lstStyle/>
          <a:p>
            <a:pPr marL="1143000" lvl="2" indent="-228600">
              <a:spcBef>
                <a:spcPct val="20000"/>
              </a:spcBef>
              <a:buFont typeface="Wingdings" pitchFamily="-112" charset="2"/>
              <a:buChar char="q"/>
            </a:pPr>
            <a:r>
              <a:rPr lang="en-US" sz="2400" dirty="0" smtClean="0">
                <a:solidFill>
                  <a:srgbClr val="FF0000"/>
                </a:solidFill>
                <a:latin typeface="Times New Roman" pitchFamily="-112" charset="0"/>
              </a:rPr>
              <a:t> </a:t>
            </a:r>
            <a:r>
              <a:rPr lang="en-US" sz="2400" dirty="0" err="1" smtClean="0">
                <a:solidFill>
                  <a:srgbClr val="FF0000"/>
                </a:solidFill>
                <a:latin typeface="Times New Roman" pitchFamily="-112" charset="0"/>
              </a:rPr>
              <a:t>FSI</a:t>
            </a:r>
            <a:r>
              <a:rPr lang="en-US" sz="2400" dirty="0" smtClean="0">
                <a:solidFill>
                  <a:srgbClr val="FF0000"/>
                </a:solidFill>
                <a:latin typeface="Times New Roman" pitchFamily="-112" charset="0"/>
              </a:rPr>
              <a:t> Arterial Walls </a:t>
            </a:r>
          </a:p>
          <a:p>
            <a:pPr marL="1143000" lvl="2" indent="-228600">
              <a:spcBef>
                <a:spcPct val="20000"/>
              </a:spcBef>
              <a:buFont typeface="Wingdings" pitchFamily="-112" charset="2"/>
              <a:buChar char="q"/>
            </a:pPr>
            <a:r>
              <a:rPr lang="en-US" sz="2400" dirty="0" smtClean="0">
                <a:solidFill>
                  <a:srgbClr val="FF0000"/>
                </a:solidFill>
                <a:latin typeface="Times New Roman" pitchFamily="-112" charset="0"/>
              </a:rPr>
              <a:t> </a:t>
            </a:r>
            <a:r>
              <a:rPr lang="en-US" sz="2400" dirty="0" err="1" smtClean="0">
                <a:solidFill>
                  <a:srgbClr val="0000FF"/>
                </a:solidFill>
                <a:latin typeface="Times New Roman" pitchFamily="-112" charset="0"/>
              </a:rPr>
              <a:t>FSI</a:t>
            </a:r>
            <a:r>
              <a:rPr lang="en-US" sz="2400" dirty="0" smtClean="0">
                <a:solidFill>
                  <a:srgbClr val="0000FF"/>
                </a:solidFill>
                <a:latin typeface="Times New Roman" pitchFamily="-112" charset="0"/>
              </a:rPr>
              <a:t> with </a:t>
            </a:r>
            <a:r>
              <a:rPr lang="en-US" sz="2400" dirty="0" err="1" smtClean="0">
                <a:solidFill>
                  <a:srgbClr val="0000FF"/>
                </a:solidFill>
                <a:latin typeface="Times New Roman" pitchFamily="-112" charset="0"/>
              </a:rPr>
              <a:t>STENTs</a:t>
            </a:r>
            <a:endParaRPr lang="en-US" sz="2400" dirty="0" smtClean="0">
              <a:solidFill>
                <a:srgbClr val="0000FF"/>
              </a:solidFill>
              <a:latin typeface="Times New Roman" pitchFamily="-112" charset="0"/>
            </a:endParaRPr>
          </a:p>
          <a:p>
            <a:pPr marL="1143000" lvl="2" indent="-228600">
              <a:spcBef>
                <a:spcPct val="20000"/>
              </a:spcBef>
              <a:buFont typeface="Wingdings" pitchFamily="-112" charset="2"/>
              <a:buChar char="q"/>
            </a:pPr>
            <a:r>
              <a:rPr lang="en-US" sz="2400" dirty="0" smtClean="0">
                <a:solidFill>
                  <a:srgbClr val="FF0000"/>
                </a:solidFill>
                <a:latin typeface="Times New Roman" pitchFamily="-112" charset="0"/>
              </a:rPr>
              <a:t>Micro-robots</a:t>
            </a:r>
          </a:p>
          <a:p>
            <a:pPr marL="1143000" lvl="2" indent="-228600">
              <a:spcBef>
                <a:spcPct val="20000"/>
              </a:spcBef>
              <a:buFont typeface="Wingdings" pitchFamily="-112" charset="2"/>
              <a:buChar char="q"/>
            </a:pPr>
            <a:r>
              <a:rPr lang="en-US" sz="2400" dirty="0" smtClean="0">
                <a:solidFill>
                  <a:srgbClr val="0000FF"/>
                </a:solidFill>
                <a:latin typeface="Times New Roman" pitchFamily="-112" charset="0"/>
              </a:rPr>
              <a:t>Stochastic wave equation and </a:t>
            </a:r>
            <a:r>
              <a:rPr lang="en-US" sz="2400" dirty="0" err="1" smtClean="0">
                <a:solidFill>
                  <a:srgbClr val="0000FF"/>
                </a:solidFill>
                <a:latin typeface="Times New Roman" pitchFamily="-112" charset="0"/>
              </a:rPr>
              <a:t>FSI</a:t>
            </a:r>
            <a:endParaRPr lang="en-US" sz="2400" dirty="0" smtClean="0">
              <a:solidFill>
                <a:srgbClr val="FF0000"/>
              </a:solidFill>
              <a:latin typeface="Times New Roman" pitchFamily="-112" charset="0"/>
            </a:endParaRPr>
          </a:p>
          <a:p>
            <a:pPr marL="1143000" lvl="2" indent="-228600">
              <a:spcBef>
                <a:spcPct val="20000"/>
              </a:spcBef>
              <a:buFont typeface="Wingdings" pitchFamily="-112" charset="2"/>
              <a:buChar char="q"/>
            </a:pPr>
            <a:r>
              <a:rPr lang="en-US" sz="2400" dirty="0" err="1" smtClean="0">
                <a:solidFill>
                  <a:srgbClr val="FF0000"/>
                </a:solidFill>
                <a:latin typeface="Times New Roman" pitchFamily="-112" charset="0"/>
              </a:rPr>
              <a:t>FSI</a:t>
            </a:r>
            <a:r>
              <a:rPr lang="en-US" sz="2400" dirty="0" smtClean="0">
                <a:solidFill>
                  <a:srgbClr val="FF0000"/>
                </a:solidFill>
                <a:latin typeface="Times New Roman" pitchFamily="-112" charset="0"/>
              </a:rPr>
              <a:t> with </a:t>
            </a:r>
            <a:r>
              <a:rPr lang="en-US" sz="2400" dirty="0" err="1" smtClean="0">
                <a:solidFill>
                  <a:srgbClr val="FF0000"/>
                </a:solidFill>
                <a:latin typeface="Times New Roman" pitchFamily="-112" charset="0"/>
              </a:rPr>
              <a:t>poroelastic</a:t>
            </a:r>
            <a:r>
              <a:rPr lang="en-US" sz="2400" dirty="0" smtClean="0">
                <a:solidFill>
                  <a:srgbClr val="FF0000"/>
                </a:solidFill>
                <a:latin typeface="Times New Roman" pitchFamily="-112" charset="0"/>
              </a:rPr>
              <a:t> structures</a:t>
            </a:r>
          </a:p>
          <a:p>
            <a:pPr marL="1143000" lvl="2" indent="-228600">
              <a:spcBef>
                <a:spcPct val="20000"/>
              </a:spcBef>
              <a:buFont typeface="Wingdings" charset="2"/>
              <a:buChar char="q"/>
            </a:pPr>
            <a:r>
              <a:rPr lang="en-US" sz="2400" dirty="0" err="1" smtClean="0">
                <a:solidFill>
                  <a:srgbClr val="0000FF"/>
                </a:solidFill>
                <a:latin typeface="Times New Roman" pitchFamily="-112" charset="0"/>
              </a:rPr>
              <a:t>FSI</a:t>
            </a:r>
            <a:r>
              <a:rPr lang="en-US" sz="2400" dirty="0" smtClean="0">
                <a:solidFill>
                  <a:srgbClr val="0000FF"/>
                </a:solidFill>
                <a:latin typeface="Times New Roman" pitchFamily="-112" charset="0"/>
              </a:rPr>
              <a:t> with </a:t>
            </a:r>
            <a:r>
              <a:rPr lang="en-US" sz="2400" dirty="0" err="1" smtClean="0">
                <a:solidFill>
                  <a:srgbClr val="0000FF"/>
                </a:solidFill>
                <a:latin typeface="Times New Roman" pitchFamily="-112" charset="0"/>
              </a:rPr>
              <a:t>Navier</a:t>
            </a:r>
            <a:r>
              <a:rPr lang="en-US" sz="2400" dirty="0" smtClean="0">
                <a:solidFill>
                  <a:srgbClr val="0000FF"/>
                </a:solidFill>
                <a:latin typeface="Times New Roman" pitchFamily="-112" charset="0"/>
              </a:rPr>
              <a:t> slip</a:t>
            </a:r>
          </a:p>
          <a:p>
            <a:pPr marL="1143000" lvl="2" indent="-228600">
              <a:spcBef>
                <a:spcPct val="20000"/>
              </a:spcBef>
              <a:buFont typeface="Wingdings" pitchFamily="-112" charset="2"/>
              <a:buChar char="q"/>
            </a:pPr>
            <a:r>
              <a:rPr lang="en-US" sz="2400" dirty="0" err="1" smtClean="0">
                <a:solidFill>
                  <a:srgbClr val="FF0000"/>
                </a:solidFill>
                <a:latin typeface="Times New Roman" pitchFamily="-112" charset="0"/>
              </a:rPr>
              <a:t>FSI</a:t>
            </a:r>
            <a:r>
              <a:rPr lang="en-US" sz="2400" dirty="0" smtClean="0">
                <a:solidFill>
                  <a:srgbClr val="FF0000"/>
                </a:solidFill>
                <a:latin typeface="Times New Roman" pitchFamily="-112" charset="0"/>
              </a:rPr>
              <a:t> with (composite) structures </a:t>
            </a:r>
          </a:p>
          <a:p>
            <a:pPr marL="1143000" lvl="2" indent="-228600">
              <a:spcBef>
                <a:spcPct val="20000"/>
              </a:spcBef>
              <a:buFont typeface="Wingdings" charset="2"/>
              <a:buChar char="q"/>
            </a:pPr>
            <a:r>
              <a:rPr lang="en-US" sz="2400" dirty="0" smtClean="0">
                <a:solidFill>
                  <a:srgbClr val="0000FF"/>
                </a:solidFill>
                <a:latin typeface="Times New Roman" pitchFamily="-112" charset="0"/>
              </a:rPr>
              <a:t>Self-assembly of active colloidal suspensions</a:t>
            </a:r>
          </a:p>
          <a:p>
            <a:pPr marL="1143000" lvl="2" indent="-228600">
              <a:spcBef>
                <a:spcPct val="20000"/>
              </a:spcBef>
            </a:pPr>
            <a:endParaRPr lang="en-US" sz="2400" dirty="0" smtClean="0">
              <a:solidFill>
                <a:srgbClr val="000000"/>
              </a:solidFill>
              <a:latin typeface="Times New Roman" pitchFamily="-112" charset="0"/>
            </a:endParaRPr>
          </a:p>
          <a:p>
            <a:pPr marL="1600200" lvl="3" indent="-228600">
              <a:spcBef>
                <a:spcPct val="20000"/>
              </a:spcBef>
              <a:buFont typeface="Wingdings" charset="2"/>
              <a:buChar char="q"/>
            </a:pPr>
            <a:endParaRPr lang="en-US" sz="2000" dirty="0" smtClean="0">
              <a:solidFill>
                <a:srgbClr val="000000"/>
              </a:solidFill>
              <a:latin typeface="Times New Roman" pitchFamily="-112" charset="0"/>
            </a:endParaRPr>
          </a:p>
        </p:txBody>
      </p:sp>
      <p:sp>
        <p:nvSpPr>
          <p:cNvPr id="166919" name="Rectangle 7"/>
          <p:cNvSpPr>
            <a:spLocks noChangeArrowheads="1"/>
          </p:cNvSpPr>
          <p:nvPr/>
        </p:nvSpPr>
        <p:spPr bwMode="auto">
          <a:xfrm>
            <a:off x="76200" y="1143000"/>
            <a:ext cx="8534400" cy="4114800"/>
          </a:xfrm>
          <a:prstGeom prst="rect">
            <a:avLst/>
          </a:prstGeom>
          <a:noFill/>
          <a:ln w="9525">
            <a:noFill/>
            <a:miter lim="800000"/>
            <a:headEnd/>
            <a:tailEnd/>
          </a:ln>
          <a:effectLst/>
        </p:spPr>
        <p:txBody>
          <a:bodyPr>
            <a:prstTxWarp prst="textNoShape">
              <a:avLst/>
            </a:prstTxWarp>
          </a:bodyPr>
          <a:lstStyle/>
          <a:p>
            <a:pPr marL="342900" indent="-342900">
              <a:spcBef>
                <a:spcPct val="20000"/>
              </a:spcBef>
            </a:pPr>
            <a:endParaRPr lang="en-US" sz="2400">
              <a:solidFill>
                <a:schemeClr val="bg1"/>
              </a:solidFill>
              <a:latin typeface="Times New Roman" pitchFamily="-112" charset="0"/>
            </a:endParaRPr>
          </a:p>
        </p:txBody>
      </p:sp>
      <p:sp>
        <p:nvSpPr>
          <p:cNvPr id="166922" name="Text Box 10"/>
          <p:cNvSpPr txBox="1">
            <a:spLocks noChangeArrowheads="1"/>
          </p:cNvSpPr>
          <p:nvPr/>
        </p:nvSpPr>
        <p:spPr bwMode="auto">
          <a:xfrm>
            <a:off x="2895600" y="6096000"/>
            <a:ext cx="3810000" cy="457200"/>
          </a:xfrm>
          <a:prstGeom prst="rect">
            <a:avLst/>
          </a:prstGeom>
          <a:noFill/>
          <a:ln w="9525">
            <a:noFill/>
            <a:miter lim="800000"/>
            <a:headEnd/>
            <a:tailEnd/>
          </a:ln>
          <a:effectLst/>
        </p:spPr>
        <p:txBody>
          <a:bodyPr>
            <a:prstTxWarp prst="textNoShape">
              <a:avLst/>
            </a:prstTxWarp>
            <a:spAutoFit/>
          </a:bodyPr>
          <a:lstStyle/>
          <a:p>
            <a:pPr>
              <a:spcBef>
                <a:spcPct val="50000"/>
              </a:spcBef>
            </a:pPr>
            <a:endParaRPr lang="en-US" sz="2400"/>
          </a:p>
        </p:txBody>
      </p:sp>
      <p:sp>
        <p:nvSpPr>
          <p:cNvPr id="166917" name="Rectangle 5"/>
          <p:cNvSpPr>
            <a:spLocks noChangeArrowheads="1"/>
          </p:cNvSpPr>
          <p:nvPr/>
        </p:nvSpPr>
        <p:spPr bwMode="auto">
          <a:xfrm>
            <a:off x="508000" y="71973"/>
            <a:ext cx="7772400" cy="1143000"/>
          </a:xfrm>
          <a:prstGeom prst="rect">
            <a:avLst/>
          </a:prstGeom>
          <a:noFill/>
          <a:ln w="9525">
            <a:noFill/>
            <a:miter lim="800000"/>
            <a:headEnd/>
            <a:tailEnd/>
          </a:ln>
          <a:effectLst/>
        </p:spPr>
        <p:txBody>
          <a:bodyPr anchor="ctr">
            <a:prstTxWarp prst="textNoShape">
              <a:avLst/>
            </a:prstTxWarp>
          </a:bodyPr>
          <a:lstStyle/>
          <a:p>
            <a:pPr algn="ctr"/>
            <a:r>
              <a:rPr lang="en-US" sz="4400" dirty="0" smtClean="0">
                <a:solidFill>
                  <a:srgbClr val="000000"/>
                </a:solidFill>
                <a:latin typeface="Times New Roman" pitchFamily="-112" charset="0"/>
              </a:rPr>
              <a:t>PROJECTS (</a:t>
            </a:r>
            <a:r>
              <a:rPr lang="en-US" sz="4400" dirty="0" err="1" smtClean="0">
                <a:solidFill>
                  <a:srgbClr val="000000"/>
                </a:solidFill>
                <a:latin typeface="Times New Roman" pitchFamily="-112" charset="0"/>
              </a:rPr>
              <a:t>FSI</a:t>
            </a:r>
            <a:r>
              <a:rPr lang="en-US" sz="4400" dirty="0" smtClean="0">
                <a:solidFill>
                  <a:srgbClr val="000000"/>
                </a:solidFill>
                <a:latin typeface="Times New Roman" pitchFamily="-112" charset="0"/>
              </a:rPr>
              <a:t>)</a:t>
            </a:r>
            <a:endParaRPr lang="en-US" sz="4400" dirty="0">
              <a:solidFill>
                <a:srgbClr val="000000"/>
              </a:solidFill>
              <a:latin typeface="Times New Roman" pitchFamily="-112" charset="0"/>
            </a:endParaRPr>
          </a:p>
        </p:txBody>
      </p:sp>
      <p:sp>
        <p:nvSpPr>
          <p:cNvPr id="10" name="TextBox 9"/>
          <p:cNvSpPr txBox="1"/>
          <p:nvPr/>
        </p:nvSpPr>
        <p:spPr>
          <a:xfrm>
            <a:off x="7215932" y="3782536"/>
            <a:ext cx="1185428" cy="369332"/>
          </a:xfrm>
          <a:prstGeom prst="rect">
            <a:avLst/>
          </a:prstGeom>
          <a:noFill/>
        </p:spPr>
        <p:txBody>
          <a:bodyPr wrap="none" rtlCol="0">
            <a:spAutoFit/>
          </a:bodyPr>
          <a:lstStyle/>
          <a:p>
            <a:r>
              <a:rPr lang="en-US" dirty="0" smtClean="0">
                <a:hlinkClick r:id="rId3" action="ppaction://hlinkpres?slideindex=1&amp;slidetitle="/>
              </a:rPr>
              <a:t>See more</a:t>
            </a:r>
            <a:endParaRPr lang="en-US" dirty="0"/>
          </a:p>
        </p:txBody>
      </p:sp>
      <p:sp>
        <p:nvSpPr>
          <p:cNvPr id="11" name="TextBox 10"/>
          <p:cNvSpPr txBox="1"/>
          <p:nvPr/>
        </p:nvSpPr>
        <p:spPr>
          <a:xfrm>
            <a:off x="7210600" y="2464832"/>
            <a:ext cx="1071026" cy="369332"/>
          </a:xfrm>
          <a:prstGeom prst="rect">
            <a:avLst/>
          </a:prstGeom>
          <a:noFill/>
        </p:spPr>
        <p:txBody>
          <a:bodyPr wrap="none" rtlCol="0">
            <a:spAutoFit/>
          </a:bodyPr>
          <a:lstStyle/>
          <a:p>
            <a:r>
              <a:rPr lang="en-US" dirty="0" smtClean="0">
                <a:hlinkClick r:id="rId4" action="ppaction://hlinkpres?slideindex=1&amp;slidetitle="/>
              </a:rPr>
              <a:t>See more</a:t>
            </a:r>
            <a:endParaRPr lang="en-US" dirty="0"/>
          </a:p>
        </p:txBody>
      </p:sp>
      <p:sp>
        <p:nvSpPr>
          <p:cNvPr id="14" name="TextBox 13"/>
          <p:cNvSpPr txBox="1"/>
          <p:nvPr/>
        </p:nvSpPr>
        <p:spPr>
          <a:xfrm>
            <a:off x="7228632" y="4215368"/>
            <a:ext cx="1185428" cy="369332"/>
          </a:xfrm>
          <a:prstGeom prst="rect">
            <a:avLst/>
          </a:prstGeom>
          <a:noFill/>
        </p:spPr>
        <p:txBody>
          <a:bodyPr wrap="none" rtlCol="0">
            <a:spAutoFit/>
          </a:bodyPr>
          <a:lstStyle/>
          <a:p>
            <a:r>
              <a:rPr lang="en-US" dirty="0" smtClean="0">
                <a:hlinkClick r:id="rId5" action="ppaction://hlinkpres?slideindex=1&amp;slidetitle="/>
              </a:rPr>
              <a:t>See more</a:t>
            </a:r>
            <a:endParaRPr lang="en-US" dirty="0"/>
          </a:p>
        </p:txBody>
      </p:sp>
      <p:sp>
        <p:nvSpPr>
          <p:cNvPr id="13" name="TextBox 12"/>
          <p:cNvSpPr txBox="1"/>
          <p:nvPr/>
        </p:nvSpPr>
        <p:spPr>
          <a:xfrm>
            <a:off x="7228632" y="4674632"/>
            <a:ext cx="1071026" cy="369332"/>
          </a:xfrm>
          <a:prstGeom prst="rect">
            <a:avLst/>
          </a:prstGeom>
          <a:noFill/>
        </p:spPr>
        <p:txBody>
          <a:bodyPr wrap="none" rtlCol="0">
            <a:spAutoFit/>
          </a:bodyPr>
          <a:lstStyle/>
          <a:p>
            <a:r>
              <a:rPr lang="en-US" dirty="0" smtClean="0">
                <a:hlinkClick r:id="rId6" action="ppaction://hlinkpres?slideindex=1&amp;slidetitle="/>
              </a:rPr>
              <a:t>See more</a:t>
            </a:r>
            <a:endParaRPr lang="en-US" dirty="0"/>
          </a:p>
        </p:txBody>
      </p:sp>
      <p:sp>
        <p:nvSpPr>
          <p:cNvPr id="16" name="TextBox 15"/>
          <p:cNvSpPr txBox="1"/>
          <p:nvPr/>
        </p:nvSpPr>
        <p:spPr>
          <a:xfrm>
            <a:off x="7209272" y="1676400"/>
            <a:ext cx="1185428" cy="369332"/>
          </a:xfrm>
          <a:prstGeom prst="rect">
            <a:avLst/>
          </a:prstGeom>
          <a:noFill/>
        </p:spPr>
        <p:txBody>
          <a:bodyPr wrap="none" rtlCol="0">
            <a:spAutoFit/>
          </a:bodyPr>
          <a:lstStyle/>
          <a:p>
            <a:r>
              <a:rPr lang="en-US" dirty="0" smtClean="0">
                <a:hlinkClick r:id="rId7" action="ppaction://hlinkpres?slideindex=1&amp;slidetitle="/>
              </a:rPr>
              <a:t>See more</a:t>
            </a:r>
            <a:endParaRPr lang="en-US" dirty="0"/>
          </a:p>
        </p:txBody>
      </p:sp>
      <p:sp>
        <p:nvSpPr>
          <p:cNvPr id="17" name="TextBox 16"/>
          <p:cNvSpPr txBox="1"/>
          <p:nvPr/>
        </p:nvSpPr>
        <p:spPr>
          <a:xfrm>
            <a:off x="7197900" y="2095500"/>
            <a:ext cx="1071026" cy="369332"/>
          </a:xfrm>
          <a:prstGeom prst="rect">
            <a:avLst/>
          </a:prstGeom>
          <a:noFill/>
        </p:spPr>
        <p:txBody>
          <a:bodyPr wrap="none" rtlCol="0">
            <a:spAutoFit/>
          </a:bodyPr>
          <a:lstStyle/>
          <a:p>
            <a:r>
              <a:rPr lang="en-US" dirty="0" smtClean="0">
                <a:hlinkClick r:id="rId8" action="ppaction://hlinkpres?slideindex=1&amp;slidetitle="/>
              </a:rPr>
              <a:t>See more</a:t>
            </a:r>
            <a:endParaRPr lang="en-US" dirty="0"/>
          </a:p>
        </p:txBody>
      </p:sp>
      <p:sp>
        <p:nvSpPr>
          <p:cNvPr id="18" name="TextBox 17"/>
          <p:cNvSpPr txBox="1"/>
          <p:nvPr/>
        </p:nvSpPr>
        <p:spPr>
          <a:xfrm>
            <a:off x="6705519" y="3349704"/>
            <a:ext cx="1741207" cy="369332"/>
          </a:xfrm>
          <a:prstGeom prst="rect">
            <a:avLst/>
          </a:prstGeom>
          <a:noFill/>
        </p:spPr>
        <p:txBody>
          <a:bodyPr wrap="none" rtlCol="0">
            <a:spAutoFit/>
          </a:bodyPr>
          <a:lstStyle/>
          <a:p>
            <a:r>
              <a:rPr lang="en-US" dirty="0" err="1" smtClean="0">
                <a:solidFill>
                  <a:srgbClr val="FF0000"/>
                </a:solidFill>
                <a:latin typeface="Arial"/>
                <a:cs typeface="Arial"/>
              </a:rPr>
              <a:t>TODAY’s</a:t>
            </a:r>
            <a:r>
              <a:rPr lang="en-US" dirty="0" smtClean="0">
                <a:solidFill>
                  <a:srgbClr val="FF0000"/>
                </a:solidFill>
                <a:latin typeface="Arial"/>
                <a:cs typeface="Arial"/>
              </a:rPr>
              <a:t> TALK</a:t>
            </a:r>
            <a:endParaRPr lang="en-US" dirty="0">
              <a:solidFill>
                <a:srgbClr val="FF0000"/>
              </a:solidFill>
              <a:latin typeface="Arial"/>
              <a:cs typeface="Arial"/>
            </a:endParaRPr>
          </a:p>
        </p:txBody>
      </p:sp>
      <p:sp>
        <p:nvSpPr>
          <p:cNvPr id="19" name="TextBox 18"/>
          <p:cNvSpPr txBox="1"/>
          <p:nvPr/>
        </p:nvSpPr>
        <p:spPr>
          <a:xfrm>
            <a:off x="6348441" y="2948464"/>
            <a:ext cx="2566957" cy="307777"/>
          </a:xfrm>
          <a:prstGeom prst="rect">
            <a:avLst/>
          </a:prstGeom>
          <a:noFill/>
        </p:spPr>
        <p:txBody>
          <a:bodyPr wrap="square" rtlCol="0">
            <a:spAutoFit/>
          </a:bodyPr>
          <a:lstStyle/>
          <a:p>
            <a:r>
              <a:rPr lang="en-US" sz="1400" dirty="0" smtClean="0">
                <a:solidFill>
                  <a:srgbClr val="0000FF"/>
                </a:solidFill>
                <a:latin typeface="Arial"/>
                <a:cs typeface="Arial"/>
                <a:hlinkClick r:id="rId9" action="ppaction://hlinkpres?slideindex=1&amp;slidetitle="/>
              </a:rPr>
              <a:t>Jeffrey </a:t>
            </a:r>
            <a:r>
              <a:rPr lang="en-US" sz="1400" dirty="0" err="1" smtClean="0">
                <a:solidFill>
                  <a:srgbClr val="0000FF"/>
                </a:solidFill>
                <a:latin typeface="Arial"/>
                <a:cs typeface="Arial"/>
                <a:hlinkClick r:id="rId9" action="ppaction://hlinkpres?slideindex=1&amp;slidetitle="/>
              </a:rPr>
              <a:t>Kuan’s</a:t>
            </a:r>
            <a:r>
              <a:rPr lang="en-US" sz="1400" dirty="0" smtClean="0">
                <a:solidFill>
                  <a:srgbClr val="0000FF"/>
                </a:solidFill>
                <a:latin typeface="Arial"/>
                <a:cs typeface="Arial"/>
                <a:hlinkClick r:id="rId9" action="ppaction://hlinkpres?slideindex=1&amp;slidetitle="/>
              </a:rPr>
              <a:t> TALK, March 3</a:t>
            </a:r>
            <a:endParaRPr lang="en-US" sz="1400" dirty="0">
              <a:solidFill>
                <a:srgbClr val="0000FF"/>
              </a:solidFill>
              <a:latin typeface="Arial"/>
              <a:cs typeface="Arial"/>
            </a:endParaRPr>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latin typeface="Arial"/>
                <a:cs typeface="Arial"/>
              </a:rPr>
              <a:t>The model equations</a:t>
            </a:r>
            <a:endParaRPr lang="en-US" dirty="0">
              <a:solidFill>
                <a:srgbClr val="FF0000"/>
              </a:solidFill>
              <a:latin typeface="Arial"/>
              <a:cs typeface="Arial"/>
            </a:endParaRPr>
          </a:p>
        </p:txBody>
      </p:sp>
      <p:pic>
        <p:nvPicPr>
          <p:cNvPr id="7" name="Picture 6" descr="DomainCross2.png"/>
          <p:cNvPicPr>
            <a:picLocks noChangeAspect="1"/>
          </p:cNvPicPr>
          <p:nvPr/>
        </p:nvPicPr>
        <p:blipFill>
          <a:blip r:embed="rId2"/>
          <a:stretch>
            <a:fillRect/>
          </a:stretch>
        </p:blipFill>
        <p:spPr>
          <a:xfrm>
            <a:off x="5509704" y="1309194"/>
            <a:ext cx="3419015" cy="2309008"/>
          </a:xfrm>
          <a:prstGeom prst="rect">
            <a:avLst/>
          </a:prstGeom>
        </p:spPr>
      </p:pic>
      <p:sp>
        <p:nvSpPr>
          <p:cNvPr id="18" name="TextBox 17"/>
          <p:cNvSpPr txBox="1"/>
          <p:nvPr/>
        </p:nvSpPr>
        <p:spPr>
          <a:xfrm>
            <a:off x="5868025" y="1602632"/>
            <a:ext cx="723275" cy="369332"/>
          </a:xfrm>
          <a:prstGeom prst="rect">
            <a:avLst/>
          </a:prstGeom>
          <a:noFill/>
        </p:spPr>
        <p:txBody>
          <a:bodyPr wrap="none" rtlCol="0">
            <a:spAutoFit/>
          </a:bodyPr>
          <a:lstStyle/>
          <a:p>
            <a:r>
              <a:rPr lang="en-US" dirty="0" err="1" smtClean="0">
                <a:solidFill>
                  <a:srgbClr val="FF0000"/>
                </a:solidFill>
                <a:latin typeface="Arial"/>
                <a:cs typeface="Arial"/>
              </a:rPr>
              <a:t>BIOT</a:t>
            </a:r>
            <a:endParaRPr lang="en-US" dirty="0">
              <a:solidFill>
                <a:srgbClr val="FF0000"/>
              </a:solidFill>
              <a:latin typeface="Arial"/>
              <a:cs typeface="Arial"/>
            </a:endParaRPr>
          </a:p>
        </p:txBody>
      </p:sp>
      <p:sp>
        <p:nvSpPr>
          <p:cNvPr id="19" name="TextBox 18"/>
          <p:cNvSpPr txBox="1"/>
          <p:nvPr/>
        </p:nvSpPr>
        <p:spPr>
          <a:xfrm>
            <a:off x="5868025" y="3083770"/>
            <a:ext cx="851578" cy="369332"/>
          </a:xfrm>
          <a:prstGeom prst="rect">
            <a:avLst/>
          </a:prstGeom>
          <a:noFill/>
        </p:spPr>
        <p:txBody>
          <a:bodyPr wrap="none" rtlCol="0">
            <a:spAutoFit/>
          </a:bodyPr>
          <a:lstStyle/>
          <a:p>
            <a:r>
              <a:rPr lang="en-US" dirty="0" smtClean="0">
                <a:solidFill>
                  <a:srgbClr val="FF0000"/>
                </a:solidFill>
                <a:latin typeface="Arial"/>
                <a:cs typeface="Arial"/>
              </a:rPr>
              <a:t>FLUID</a:t>
            </a:r>
            <a:endParaRPr lang="en-US" dirty="0">
              <a:solidFill>
                <a:srgbClr val="FF0000"/>
              </a:solidFill>
              <a:latin typeface="Arial"/>
              <a:cs typeface="Arial"/>
            </a:endParaRPr>
          </a:p>
        </p:txBody>
      </p:sp>
      <p:grpSp>
        <p:nvGrpSpPr>
          <p:cNvPr id="3" name="Group 25"/>
          <p:cNvGrpSpPr/>
          <p:nvPr/>
        </p:nvGrpSpPr>
        <p:grpSpPr>
          <a:xfrm>
            <a:off x="-85143" y="1251240"/>
            <a:ext cx="5368963" cy="2366962"/>
            <a:chOff x="-85143" y="1251240"/>
            <a:chExt cx="5368963" cy="2366962"/>
          </a:xfrm>
        </p:grpSpPr>
        <p:grpSp>
          <p:nvGrpSpPr>
            <p:cNvPr id="4" name="Group 20"/>
            <p:cNvGrpSpPr/>
            <p:nvPr/>
          </p:nvGrpSpPr>
          <p:grpSpPr>
            <a:xfrm>
              <a:off x="-85143" y="1251240"/>
              <a:ext cx="5368963" cy="2366962"/>
              <a:chOff x="-85143" y="1251240"/>
              <a:chExt cx="5368963" cy="2366962"/>
            </a:xfrm>
          </p:grpSpPr>
          <p:grpSp>
            <p:nvGrpSpPr>
              <p:cNvPr id="5" name="Group 16"/>
              <p:cNvGrpSpPr/>
              <p:nvPr/>
            </p:nvGrpSpPr>
            <p:grpSpPr>
              <a:xfrm>
                <a:off x="-85143" y="1251240"/>
                <a:ext cx="5368963" cy="2366962"/>
                <a:chOff x="257762" y="1177421"/>
                <a:chExt cx="5368963" cy="2366962"/>
              </a:xfrm>
            </p:grpSpPr>
            <p:grpSp>
              <p:nvGrpSpPr>
                <p:cNvPr id="9" name="Group 8"/>
                <p:cNvGrpSpPr/>
                <p:nvPr/>
              </p:nvGrpSpPr>
              <p:grpSpPr>
                <a:xfrm>
                  <a:off x="257762" y="1177421"/>
                  <a:ext cx="5368963" cy="2366962"/>
                  <a:chOff x="1616037" y="1209676"/>
                  <a:chExt cx="5368963" cy="2366962"/>
                </a:xfrm>
              </p:grpSpPr>
              <p:pic>
                <p:nvPicPr>
                  <p:cNvPr id="6" name="Picture 5" descr="Domain2.png"/>
                  <p:cNvPicPr>
                    <a:picLocks noChangeAspect="1"/>
                  </p:cNvPicPr>
                  <p:nvPr/>
                </p:nvPicPr>
                <p:blipFill>
                  <a:blip r:embed="rId3"/>
                  <a:stretch>
                    <a:fillRect/>
                  </a:stretch>
                </p:blipFill>
                <p:spPr>
                  <a:xfrm>
                    <a:off x="1616037" y="1209676"/>
                    <a:ext cx="5368963" cy="2366962"/>
                  </a:xfrm>
                  <a:prstGeom prst="rect">
                    <a:avLst/>
                  </a:prstGeom>
                </p:spPr>
              </p:pic>
              <p:sp>
                <p:nvSpPr>
                  <p:cNvPr id="8" name="Rectangle 7"/>
                  <p:cNvSpPr/>
                  <p:nvPr/>
                </p:nvSpPr>
                <p:spPr>
                  <a:xfrm>
                    <a:off x="1803400" y="1752600"/>
                    <a:ext cx="177800" cy="2540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0" name="TextBox 9"/>
                <p:cNvSpPr txBox="1"/>
                <p:nvPr/>
              </p:nvSpPr>
              <p:spPr>
                <a:xfrm>
                  <a:off x="3175625" y="2831079"/>
                  <a:ext cx="851578" cy="369332"/>
                </a:xfrm>
                <a:prstGeom prst="rect">
                  <a:avLst/>
                </a:prstGeom>
                <a:noFill/>
              </p:spPr>
              <p:txBody>
                <a:bodyPr wrap="none" rtlCol="0">
                  <a:spAutoFit/>
                </a:bodyPr>
                <a:lstStyle/>
                <a:p>
                  <a:r>
                    <a:rPr lang="en-US" dirty="0" smtClean="0">
                      <a:solidFill>
                        <a:srgbClr val="FF0000"/>
                      </a:solidFill>
                      <a:latin typeface="Arial"/>
                      <a:cs typeface="Arial"/>
                    </a:rPr>
                    <a:t>FLUID</a:t>
                  </a:r>
                  <a:endParaRPr lang="en-US" dirty="0">
                    <a:solidFill>
                      <a:srgbClr val="FF0000"/>
                    </a:solidFill>
                    <a:latin typeface="Arial"/>
                    <a:cs typeface="Arial"/>
                  </a:endParaRPr>
                </a:p>
              </p:txBody>
            </p:sp>
            <p:sp>
              <p:nvSpPr>
                <p:cNvPr id="11" name="TextBox 10"/>
                <p:cNvSpPr txBox="1"/>
                <p:nvPr/>
              </p:nvSpPr>
              <p:spPr>
                <a:xfrm>
                  <a:off x="3175625" y="1898145"/>
                  <a:ext cx="723275" cy="369332"/>
                </a:xfrm>
                <a:prstGeom prst="rect">
                  <a:avLst/>
                </a:prstGeom>
                <a:noFill/>
              </p:spPr>
              <p:txBody>
                <a:bodyPr wrap="none" rtlCol="0">
                  <a:spAutoFit/>
                </a:bodyPr>
                <a:lstStyle/>
                <a:p>
                  <a:r>
                    <a:rPr lang="en-US" dirty="0" err="1" smtClean="0">
                      <a:solidFill>
                        <a:srgbClr val="FF0000"/>
                      </a:solidFill>
                      <a:latin typeface="Arial"/>
                      <a:cs typeface="Arial"/>
                    </a:rPr>
                    <a:t>BIOT</a:t>
                  </a:r>
                  <a:endParaRPr lang="en-US" dirty="0">
                    <a:solidFill>
                      <a:srgbClr val="FF0000"/>
                    </a:solidFill>
                    <a:latin typeface="Arial"/>
                    <a:cs typeface="Arial"/>
                  </a:endParaRPr>
                </a:p>
              </p:txBody>
            </p:sp>
            <p:sp>
              <p:nvSpPr>
                <p:cNvPr id="13" name="Cube 12"/>
                <p:cNvSpPr/>
                <p:nvPr/>
              </p:nvSpPr>
              <p:spPr>
                <a:xfrm>
                  <a:off x="876925" y="2434721"/>
                  <a:ext cx="4051300" cy="944562"/>
                </a:xfrm>
                <a:prstGeom prst="cube">
                  <a:avLst/>
                </a:prstGeom>
                <a:blipFill dpi="0" rotWithShape="1">
                  <a:blip r:embed="rId4">
                    <a:alphaModFix amt="37000"/>
                  </a:blip>
                  <a:srcRect/>
                  <a:tile tx="0" ty="0" sx="100000" sy="100000" flip="none" algn="tl"/>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Parallelogram 15"/>
                <p:cNvSpPr/>
                <p:nvPr/>
              </p:nvSpPr>
              <p:spPr>
                <a:xfrm rot="16200000" flipH="1">
                  <a:off x="3467114" y="2325714"/>
                  <a:ext cx="1816620" cy="342361"/>
                </a:xfrm>
                <a:prstGeom prst="parallelogram">
                  <a:avLst>
                    <a:gd name="adj" fmla="val 70417"/>
                  </a:avLst>
                </a:prstGeom>
                <a:solidFill>
                  <a:schemeClr val="bg2">
                    <a:alpha val="94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Cube 13"/>
                <p:cNvSpPr/>
                <p:nvPr/>
              </p:nvSpPr>
              <p:spPr>
                <a:xfrm>
                  <a:off x="876925" y="2280177"/>
                  <a:ext cx="4127500" cy="373598"/>
                </a:xfrm>
                <a:prstGeom prst="cube">
                  <a:avLst>
                    <a:gd name="adj" fmla="val 89161"/>
                  </a:avLst>
                </a:prstGeom>
                <a:blipFill dpi="0" rotWithShape="1">
                  <a:blip r:embed="rId5">
                    <a:alphaModFix amt="73000"/>
                  </a:blip>
                  <a:srcRect/>
                  <a:tile tx="0" ty="0" sx="100000" sy="100000" flip="none" algn="tl"/>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Cube 11"/>
                <p:cNvSpPr/>
                <p:nvPr/>
              </p:nvSpPr>
              <p:spPr>
                <a:xfrm>
                  <a:off x="876925" y="1588583"/>
                  <a:ext cx="4038600" cy="944562"/>
                </a:xfrm>
                <a:prstGeom prst="cube">
                  <a:avLst/>
                </a:prstGeom>
                <a:blipFill dpi="0" rotWithShape="1">
                  <a:blip r:embed="rId6">
                    <a:alphaModFix amt="46000"/>
                  </a:blip>
                  <a:srcRect/>
                  <a:tile tx="0" ty="0" sx="100000" sy="100000" flip="none" algn="tl"/>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0" name="Rectangle 19"/>
              <p:cNvSpPr/>
              <p:nvPr/>
            </p:nvSpPr>
            <p:spPr>
              <a:xfrm>
                <a:off x="4203700" y="1251240"/>
                <a:ext cx="1080120" cy="41116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23" name="Straight Connector 22"/>
            <p:cNvCxnSpPr/>
            <p:nvPr/>
          </p:nvCxnSpPr>
          <p:spPr>
            <a:xfrm>
              <a:off x="749300" y="1649702"/>
              <a:ext cx="3848720" cy="1"/>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521320" y="1903703"/>
              <a:ext cx="3848720" cy="1"/>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508620" y="3453103"/>
              <a:ext cx="3848720" cy="1"/>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27" name="Freeform 26"/>
          <p:cNvSpPr/>
          <p:nvPr/>
        </p:nvSpPr>
        <p:spPr>
          <a:xfrm>
            <a:off x="4203700" y="1299633"/>
            <a:ext cx="1409700" cy="325967"/>
          </a:xfrm>
          <a:custGeom>
            <a:avLst/>
            <a:gdLst>
              <a:gd name="connsiteX0" fmla="*/ 0 w 1409700"/>
              <a:gd name="connsiteY0" fmla="*/ 325967 h 325967"/>
              <a:gd name="connsiteX1" fmla="*/ 304800 w 1409700"/>
              <a:gd name="connsiteY1" fmla="*/ 135467 h 325967"/>
              <a:gd name="connsiteX2" fmla="*/ 787400 w 1409700"/>
              <a:gd name="connsiteY2" fmla="*/ 8467 h 325967"/>
              <a:gd name="connsiteX3" fmla="*/ 1219200 w 1409700"/>
              <a:gd name="connsiteY3" fmla="*/ 84667 h 325967"/>
              <a:gd name="connsiteX4" fmla="*/ 1409700 w 1409700"/>
              <a:gd name="connsiteY4" fmla="*/ 173567 h 3259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00" h="325967">
                <a:moveTo>
                  <a:pt x="0" y="325967"/>
                </a:moveTo>
                <a:cubicBezTo>
                  <a:pt x="86783" y="257175"/>
                  <a:pt x="173567" y="188384"/>
                  <a:pt x="304800" y="135467"/>
                </a:cubicBezTo>
                <a:cubicBezTo>
                  <a:pt x="436033" y="82550"/>
                  <a:pt x="635000" y="16934"/>
                  <a:pt x="787400" y="8467"/>
                </a:cubicBezTo>
                <a:cubicBezTo>
                  <a:pt x="939800" y="0"/>
                  <a:pt x="1115483" y="57150"/>
                  <a:pt x="1219200" y="84667"/>
                </a:cubicBezTo>
                <a:cubicBezTo>
                  <a:pt x="1322917" y="112184"/>
                  <a:pt x="1409700" y="173567"/>
                  <a:pt x="1409700" y="173567"/>
                </a:cubicBezTo>
              </a:path>
            </a:pathLst>
          </a:cu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8" name="Freeform 27"/>
          <p:cNvSpPr/>
          <p:nvPr/>
        </p:nvSpPr>
        <p:spPr>
          <a:xfrm flipV="1">
            <a:off x="4100004" y="3316040"/>
            <a:ext cx="1409700" cy="325967"/>
          </a:xfrm>
          <a:custGeom>
            <a:avLst/>
            <a:gdLst>
              <a:gd name="connsiteX0" fmla="*/ 0 w 1409700"/>
              <a:gd name="connsiteY0" fmla="*/ 325967 h 325967"/>
              <a:gd name="connsiteX1" fmla="*/ 304800 w 1409700"/>
              <a:gd name="connsiteY1" fmla="*/ 135467 h 325967"/>
              <a:gd name="connsiteX2" fmla="*/ 787400 w 1409700"/>
              <a:gd name="connsiteY2" fmla="*/ 8467 h 325967"/>
              <a:gd name="connsiteX3" fmla="*/ 1219200 w 1409700"/>
              <a:gd name="connsiteY3" fmla="*/ 84667 h 325967"/>
              <a:gd name="connsiteX4" fmla="*/ 1409700 w 1409700"/>
              <a:gd name="connsiteY4" fmla="*/ 173567 h 3259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00" h="325967">
                <a:moveTo>
                  <a:pt x="0" y="325967"/>
                </a:moveTo>
                <a:cubicBezTo>
                  <a:pt x="86783" y="257175"/>
                  <a:pt x="173567" y="188384"/>
                  <a:pt x="304800" y="135467"/>
                </a:cubicBezTo>
                <a:cubicBezTo>
                  <a:pt x="436033" y="82550"/>
                  <a:pt x="635000" y="16934"/>
                  <a:pt x="787400" y="8467"/>
                </a:cubicBezTo>
                <a:cubicBezTo>
                  <a:pt x="939800" y="0"/>
                  <a:pt x="1115483" y="57150"/>
                  <a:pt x="1219200" y="84667"/>
                </a:cubicBezTo>
                <a:cubicBezTo>
                  <a:pt x="1322917" y="112184"/>
                  <a:pt x="1409700" y="173567"/>
                  <a:pt x="1409700" y="173567"/>
                </a:cubicBezTo>
              </a:path>
            </a:pathLst>
          </a:cu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9" name="TextBox 28"/>
          <p:cNvSpPr txBox="1"/>
          <p:nvPr/>
        </p:nvSpPr>
        <p:spPr>
          <a:xfrm>
            <a:off x="2832720" y="1971964"/>
            <a:ext cx="723275" cy="369332"/>
          </a:xfrm>
          <a:prstGeom prst="rect">
            <a:avLst/>
          </a:prstGeom>
          <a:noFill/>
        </p:spPr>
        <p:txBody>
          <a:bodyPr wrap="none" rtlCol="0">
            <a:spAutoFit/>
          </a:bodyPr>
          <a:lstStyle/>
          <a:p>
            <a:r>
              <a:rPr lang="en-US" dirty="0" err="1" smtClean="0">
                <a:solidFill>
                  <a:srgbClr val="FF0000"/>
                </a:solidFill>
                <a:latin typeface="Arial"/>
                <a:cs typeface="Arial"/>
              </a:rPr>
              <a:t>BIOT</a:t>
            </a:r>
            <a:endParaRPr lang="en-US" dirty="0">
              <a:solidFill>
                <a:srgbClr val="FF0000"/>
              </a:solidFill>
              <a:latin typeface="Arial"/>
              <a:cs typeface="Arial"/>
            </a:endParaRPr>
          </a:p>
        </p:txBody>
      </p:sp>
      <p:sp>
        <p:nvSpPr>
          <p:cNvPr id="30" name="TextBox 29"/>
          <p:cNvSpPr txBox="1"/>
          <p:nvPr/>
        </p:nvSpPr>
        <p:spPr>
          <a:xfrm>
            <a:off x="2832720" y="2908608"/>
            <a:ext cx="851578" cy="369332"/>
          </a:xfrm>
          <a:prstGeom prst="rect">
            <a:avLst/>
          </a:prstGeom>
          <a:noFill/>
        </p:spPr>
        <p:txBody>
          <a:bodyPr wrap="none" rtlCol="0">
            <a:spAutoFit/>
          </a:bodyPr>
          <a:lstStyle/>
          <a:p>
            <a:r>
              <a:rPr lang="en-US" dirty="0" smtClean="0">
                <a:solidFill>
                  <a:srgbClr val="FF0000"/>
                </a:solidFill>
                <a:latin typeface="Arial"/>
                <a:cs typeface="Arial"/>
              </a:rPr>
              <a:t>FLUID</a:t>
            </a:r>
            <a:endParaRPr lang="en-US" dirty="0">
              <a:solidFill>
                <a:srgbClr val="FF0000"/>
              </a:solidFill>
              <a:latin typeface="Arial"/>
              <a:cs typeface="Arial"/>
            </a:endParaRPr>
          </a:p>
        </p:txBody>
      </p:sp>
      <p:sp>
        <p:nvSpPr>
          <p:cNvPr id="31" name="TextBox 30"/>
          <p:cNvSpPr txBox="1"/>
          <p:nvPr/>
        </p:nvSpPr>
        <p:spPr>
          <a:xfrm>
            <a:off x="1933916" y="2323874"/>
            <a:ext cx="898804" cy="369332"/>
          </a:xfrm>
          <a:prstGeom prst="rect">
            <a:avLst/>
          </a:prstGeom>
          <a:noFill/>
        </p:spPr>
        <p:txBody>
          <a:bodyPr wrap="none" rtlCol="0">
            <a:spAutoFit/>
          </a:bodyPr>
          <a:lstStyle/>
          <a:p>
            <a:r>
              <a:rPr lang="en-US" dirty="0" smtClean="0">
                <a:solidFill>
                  <a:srgbClr val="FF0000"/>
                </a:solidFill>
                <a:latin typeface="Arial"/>
                <a:cs typeface="Arial"/>
              </a:rPr>
              <a:t>PLATE</a:t>
            </a:r>
            <a:endParaRPr lang="en-US" dirty="0">
              <a:solidFill>
                <a:srgbClr val="FF0000"/>
              </a:solidFill>
              <a:latin typeface="Arial"/>
              <a:cs typeface="Arial"/>
            </a:endParaRPr>
          </a:p>
        </p:txBody>
      </p:sp>
      <p:sp>
        <p:nvSpPr>
          <p:cNvPr id="32" name="TextBox 31"/>
          <p:cNvSpPr txBox="1"/>
          <p:nvPr/>
        </p:nvSpPr>
        <p:spPr>
          <a:xfrm>
            <a:off x="2296727" y="3949700"/>
            <a:ext cx="4389919" cy="400110"/>
          </a:xfrm>
          <a:prstGeom prst="rect">
            <a:avLst/>
          </a:prstGeom>
          <a:noFill/>
        </p:spPr>
        <p:txBody>
          <a:bodyPr wrap="none" rtlCol="0">
            <a:spAutoFit/>
          </a:bodyPr>
          <a:lstStyle/>
          <a:p>
            <a:r>
              <a:rPr lang="en-US" sz="2000" dirty="0" smtClean="0">
                <a:solidFill>
                  <a:srgbClr val="FF0000"/>
                </a:solidFill>
                <a:latin typeface="Arial"/>
                <a:cs typeface="Arial"/>
              </a:rPr>
              <a:t>FREE FLUID-time dependent Stokes</a:t>
            </a:r>
            <a:endParaRPr lang="en-US" sz="2000" dirty="0">
              <a:solidFill>
                <a:srgbClr val="FF0000"/>
              </a:solidFill>
              <a:latin typeface="Arial"/>
              <a:cs typeface="Arial"/>
            </a:endParaRPr>
          </a:p>
        </p:txBody>
      </p:sp>
      <p:sp>
        <p:nvSpPr>
          <p:cNvPr id="33" name="Rounded Rectangle 32"/>
          <p:cNvSpPr/>
          <p:nvPr/>
        </p:nvSpPr>
        <p:spPr>
          <a:xfrm>
            <a:off x="2235200" y="4349810"/>
            <a:ext cx="4484403" cy="1403290"/>
          </a:xfrm>
          <a:prstGeom prst="roundRect">
            <a:avLst/>
          </a:prstGeom>
          <a:no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ectangle 34"/>
          <p:cNvSpPr/>
          <p:nvPr/>
        </p:nvSpPr>
        <p:spPr>
          <a:xfrm>
            <a:off x="7213600" y="1903704"/>
            <a:ext cx="1715119" cy="1738304"/>
          </a:xfrm>
          <a:prstGeom prst="rect">
            <a:avLst/>
          </a:prstGeom>
          <a:noFill/>
          <a:ln w="38100" cap="flat" cmpd="sng" algn="ctr">
            <a:solidFill>
              <a:srgbClr val="FF00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7042" name="Picture 2"/>
          <p:cNvPicPr>
            <a:picLocks noChangeAspect="1" noChangeArrowheads="1"/>
          </p:cNvPicPr>
          <p:nvPr/>
        </p:nvPicPr>
        <p:blipFill>
          <a:blip r:embed="rId7"/>
          <a:srcRect/>
          <a:stretch>
            <a:fillRect/>
          </a:stretch>
        </p:blipFill>
        <p:spPr bwMode="auto">
          <a:xfrm>
            <a:off x="2641600" y="4375210"/>
            <a:ext cx="3949700" cy="948702"/>
          </a:xfrm>
          <a:prstGeom prst="rect">
            <a:avLst/>
          </a:prstGeom>
          <a:noFill/>
          <a:ln w="9525">
            <a:noFill/>
            <a:miter lim="800000"/>
            <a:headEnd/>
            <a:tailEnd/>
          </a:ln>
          <a:effectLst/>
        </p:spPr>
      </p:pic>
      <p:pic>
        <p:nvPicPr>
          <p:cNvPr id="87043" name="Picture 3"/>
          <p:cNvPicPr>
            <a:picLocks noChangeAspect="1" noChangeArrowheads="1"/>
          </p:cNvPicPr>
          <p:nvPr/>
        </p:nvPicPr>
        <p:blipFill>
          <a:blip r:embed="rId8"/>
          <a:srcRect/>
          <a:stretch>
            <a:fillRect/>
          </a:stretch>
        </p:blipFill>
        <p:spPr bwMode="auto">
          <a:xfrm>
            <a:off x="2907678" y="5184212"/>
            <a:ext cx="2280272" cy="416488"/>
          </a:xfrm>
          <a:prstGeom prst="rect">
            <a:avLst/>
          </a:prstGeom>
          <a:noFill/>
          <a:ln w="9525">
            <a:noFill/>
            <a:miter lim="800000"/>
            <a:headEnd/>
            <a:tailEnd/>
          </a:ln>
          <a:effectLst/>
        </p:spPr>
      </p:pic>
      <p:pic>
        <p:nvPicPr>
          <p:cNvPr id="69634" name="Picture 2"/>
          <p:cNvPicPr>
            <a:picLocks noChangeAspect="1" noChangeArrowheads="1"/>
          </p:cNvPicPr>
          <p:nvPr/>
        </p:nvPicPr>
        <p:blipFill>
          <a:blip r:embed="rId9"/>
          <a:srcRect/>
          <a:stretch>
            <a:fillRect/>
          </a:stretch>
        </p:blipFill>
        <p:spPr bwMode="auto">
          <a:xfrm>
            <a:off x="2907678" y="5934949"/>
            <a:ext cx="2982567" cy="83318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4" name="Picture 2"/>
          <p:cNvPicPr>
            <a:picLocks noChangeAspect="1" noChangeArrowheads="1"/>
          </p:cNvPicPr>
          <p:nvPr/>
        </p:nvPicPr>
        <p:blipFill>
          <a:blip r:embed="rId2"/>
          <a:srcRect/>
          <a:stretch>
            <a:fillRect/>
          </a:stretch>
        </p:blipFill>
        <p:spPr bwMode="auto">
          <a:xfrm>
            <a:off x="292720" y="3484648"/>
            <a:ext cx="8633664" cy="3419142"/>
          </a:xfrm>
          <a:prstGeom prst="rect">
            <a:avLst/>
          </a:prstGeom>
          <a:noFill/>
          <a:ln w="9525">
            <a:noFill/>
            <a:miter lim="800000"/>
            <a:headEnd/>
            <a:tailEnd/>
          </a:ln>
          <a:effectLst/>
        </p:spPr>
      </p:pic>
      <p:sp>
        <p:nvSpPr>
          <p:cNvPr id="2" name="Title 1"/>
          <p:cNvSpPr>
            <a:spLocks noGrp="1"/>
          </p:cNvSpPr>
          <p:nvPr>
            <p:ph type="title"/>
          </p:nvPr>
        </p:nvSpPr>
        <p:spPr>
          <a:xfrm>
            <a:off x="457200" y="122238"/>
            <a:ext cx="8229600" cy="1143000"/>
          </a:xfrm>
        </p:spPr>
        <p:txBody>
          <a:bodyPr/>
          <a:lstStyle/>
          <a:p>
            <a:r>
              <a:rPr lang="en-US" dirty="0" smtClean="0">
                <a:solidFill>
                  <a:srgbClr val="FF0000"/>
                </a:solidFill>
                <a:latin typeface="Arial"/>
                <a:cs typeface="Arial"/>
              </a:rPr>
              <a:t>The model equations: Summary</a:t>
            </a:r>
            <a:endParaRPr lang="en-US" dirty="0">
              <a:solidFill>
                <a:srgbClr val="FF0000"/>
              </a:solidFill>
              <a:latin typeface="Arial"/>
              <a:cs typeface="Arial"/>
            </a:endParaRPr>
          </a:p>
        </p:txBody>
      </p:sp>
      <p:pic>
        <p:nvPicPr>
          <p:cNvPr id="7" name="Picture 6" descr="DomainCross2.png"/>
          <p:cNvPicPr>
            <a:picLocks noChangeAspect="1"/>
          </p:cNvPicPr>
          <p:nvPr/>
        </p:nvPicPr>
        <p:blipFill>
          <a:blip r:embed="rId3"/>
          <a:stretch>
            <a:fillRect/>
          </a:stretch>
        </p:blipFill>
        <p:spPr>
          <a:xfrm>
            <a:off x="5509704" y="1080594"/>
            <a:ext cx="3419015" cy="2309008"/>
          </a:xfrm>
          <a:prstGeom prst="rect">
            <a:avLst/>
          </a:prstGeom>
        </p:spPr>
      </p:pic>
      <p:sp>
        <p:nvSpPr>
          <p:cNvPr id="18" name="TextBox 17"/>
          <p:cNvSpPr txBox="1"/>
          <p:nvPr/>
        </p:nvSpPr>
        <p:spPr>
          <a:xfrm>
            <a:off x="5868025" y="1374032"/>
            <a:ext cx="723275" cy="369332"/>
          </a:xfrm>
          <a:prstGeom prst="rect">
            <a:avLst/>
          </a:prstGeom>
          <a:noFill/>
        </p:spPr>
        <p:txBody>
          <a:bodyPr wrap="none" rtlCol="0">
            <a:spAutoFit/>
          </a:bodyPr>
          <a:lstStyle/>
          <a:p>
            <a:r>
              <a:rPr lang="en-US" dirty="0" err="1" smtClean="0">
                <a:solidFill>
                  <a:srgbClr val="FF0000"/>
                </a:solidFill>
                <a:latin typeface="Arial"/>
                <a:cs typeface="Arial"/>
              </a:rPr>
              <a:t>BIOT</a:t>
            </a:r>
            <a:endParaRPr lang="en-US" dirty="0">
              <a:solidFill>
                <a:srgbClr val="FF0000"/>
              </a:solidFill>
              <a:latin typeface="Arial"/>
              <a:cs typeface="Arial"/>
            </a:endParaRPr>
          </a:p>
        </p:txBody>
      </p:sp>
      <p:sp>
        <p:nvSpPr>
          <p:cNvPr id="19" name="TextBox 18"/>
          <p:cNvSpPr txBox="1"/>
          <p:nvPr/>
        </p:nvSpPr>
        <p:spPr>
          <a:xfrm>
            <a:off x="5868025" y="2855170"/>
            <a:ext cx="851578" cy="369332"/>
          </a:xfrm>
          <a:prstGeom prst="rect">
            <a:avLst/>
          </a:prstGeom>
          <a:noFill/>
        </p:spPr>
        <p:txBody>
          <a:bodyPr wrap="none" rtlCol="0">
            <a:spAutoFit/>
          </a:bodyPr>
          <a:lstStyle/>
          <a:p>
            <a:r>
              <a:rPr lang="en-US" dirty="0" smtClean="0">
                <a:solidFill>
                  <a:srgbClr val="FF0000"/>
                </a:solidFill>
                <a:latin typeface="Arial"/>
                <a:cs typeface="Arial"/>
              </a:rPr>
              <a:t>FLUID</a:t>
            </a:r>
            <a:endParaRPr lang="en-US" dirty="0">
              <a:solidFill>
                <a:srgbClr val="FF0000"/>
              </a:solidFill>
              <a:latin typeface="Arial"/>
              <a:cs typeface="Arial"/>
            </a:endParaRPr>
          </a:p>
        </p:txBody>
      </p:sp>
      <p:grpSp>
        <p:nvGrpSpPr>
          <p:cNvPr id="3" name="Group 25"/>
          <p:cNvGrpSpPr/>
          <p:nvPr/>
        </p:nvGrpSpPr>
        <p:grpSpPr>
          <a:xfrm>
            <a:off x="-85143" y="1022640"/>
            <a:ext cx="5368963" cy="2366962"/>
            <a:chOff x="-85143" y="1251240"/>
            <a:chExt cx="5368963" cy="2366962"/>
          </a:xfrm>
        </p:grpSpPr>
        <p:grpSp>
          <p:nvGrpSpPr>
            <p:cNvPr id="4" name="Group 20"/>
            <p:cNvGrpSpPr/>
            <p:nvPr/>
          </p:nvGrpSpPr>
          <p:grpSpPr>
            <a:xfrm>
              <a:off x="-85143" y="1251240"/>
              <a:ext cx="5368963" cy="2366962"/>
              <a:chOff x="-85143" y="1251240"/>
              <a:chExt cx="5368963" cy="2366962"/>
            </a:xfrm>
          </p:grpSpPr>
          <p:grpSp>
            <p:nvGrpSpPr>
              <p:cNvPr id="5" name="Group 16"/>
              <p:cNvGrpSpPr/>
              <p:nvPr/>
            </p:nvGrpSpPr>
            <p:grpSpPr>
              <a:xfrm>
                <a:off x="-85143" y="1251240"/>
                <a:ext cx="5368963" cy="2366962"/>
                <a:chOff x="257762" y="1177421"/>
                <a:chExt cx="5368963" cy="2366962"/>
              </a:xfrm>
            </p:grpSpPr>
            <p:grpSp>
              <p:nvGrpSpPr>
                <p:cNvPr id="9" name="Group 8"/>
                <p:cNvGrpSpPr/>
                <p:nvPr/>
              </p:nvGrpSpPr>
              <p:grpSpPr>
                <a:xfrm>
                  <a:off x="257762" y="1177421"/>
                  <a:ext cx="5368963" cy="2366962"/>
                  <a:chOff x="1616037" y="1209676"/>
                  <a:chExt cx="5368963" cy="2366962"/>
                </a:xfrm>
              </p:grpSpPr>
              <p:pic>
                <p:nvPicPr>
                  <p:cNvPr id="6" name="Picture 5" descr="Domain2.png"/>
                  <p:cNvPicPr>
                    <a:picLocks noChangeAspect="1"/>
                  </p:cNvPicPr>
                  <p:nvPr/>
                </p:nvPicPr>
                <p:blipFill>
                  <a:blip r:embed="rId4"/>
                  <a:stretch>
                    <a:fillRect/>
                  </a:stretch>
                </p:blipFill>
                <p:spPr>
                  <a:xfrm>
                    <a:off x="1616037" y="1209676"/>
                    <a:ext cx="5368963" cy="2366962"/>
                  </a:xfrm>
                  <a:prstGeom prst="rect">
                    <a:avLst/>
                  </a:prstGeom>
                </p:spPr>
              </p:pic>
              <p:sp>
                <p:nvSpPr>
                  <p:cNvPr id="8" name="Rectangle 7"/>
                  <p:cNvSpPr/>
                  <p:nvPr/>
                </p:nvSpPr>
                <p:spPr>
                  <a:xfrm>
                    <a:off x="1803400" y="1752600"/>
                    <a:ext cx="177800" cy="2540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0" name="TextBox 9"/>
                <p:cNvSpPr txBox="1"/>
                <p:nvPr/>
              </p:nvSpPr>
              <p:spPr>
                <a:xfrm>
                  <a:off x="3175625" y="2831079"/>
                  <a:ext cx="851578" cy="369332"/>
                </a:xfrm>
                <a:prstGeom prst="rect">
                  <a:avLst/>
                </a:prstGeom>
                <a:noFill/>
              </p:spPr>
              <p:txBody>
                <a:bodyPr wrap="none" rtlCol="0">
                  <a:spAutoFit/>
                </a:bodyPr>
                <a:lstStyle/>
                <a:p>
                  <a:r>
                    <a:rPr lang="en-US" dirty="0" smtClean="0">
                      <a:solidFill>
                        <a:srgbClr val="FF0000"/>
                      </a:solidFill>
                      <a:latin typeface="Arial"/>
                      <a:cs typeface="Arial"/>
                    </a:rPr>
                    <a:t>FLUID</a:t>
                  </a:r>
                  <a:endParaRPr lang="en-US" dirty="0">
                    <a:solidFill>
                      <a:srgbClr val="FF0000"/>
                    </a:solidFill>
                    <a:latin typeface="Arial"/>
                    <a:cs typeface="Arial"/>
                  </a:endParaRPr>
                </a:p>
              </p:txBody>
            </p:sp>
            <p:sp>
              <p:nvSpPr>
                <p:cNvPr id="11" name="TextBox 10"/>
                <p:cNvSpPr txBox="1"/>
                <p:nvPr/>
              </p:nvSpPr>
              <p:spPr>
                <a:xfrm>
                  <a:off x="3175625" y="1898145"/>
                  <a:ext cx="723275" cy="369332"/>
                </a:xfrm>
                <a:prstGeom prst="rect">
                  <a:avLst/>
                </a:prstGeom>
                <a:noFill/>
              </p:spPr>
              <p:txBody>
                <a:bodyPr wrap="none" rtlCol="0">
                  <a:spAutoFit/>
                </a:bodyPr>
                <a:lstStyle/>
                <a:p>
                  <a:r>
                    <a:rPr lang="en-US" dirty="0" err="1" smtClean="0">
                      <a:solidFill>
                        <a:srgbClr val="FF0000"/>
                      </a:solidFill>
                      <a:latin typeface="Arial"/>
                      <a:cs typeface="Arial"/>
                    </a:rPr>
                    <a:t>BIOT</a:t>
                  </a:r>
                  <a:endParaRPr lang="en-US" dirty="0">
                    <a:solidFill>
                      <a:srgbClr val="FF0000"/>
                    </a:solidFill>
                    <a:latin typeface="Arial"/>
                    <a:cs typeface="Arial"/>
                  </a:endParaRPr>
                </a:p>
              </p:txBody>
            </p:sp>
            <p:sp>
              <p:nvSpPr>
                <p:cNvPr id="13" name="Cube 12"/>
                <p:cNvSpPr/>
                <p:nvPr/>
              </p:nvSpPr>
              <p:spPr>
                <a:xfrm>
                  <a:off x="876925" y="2434721"/>
                  <a:ext cx="4051300" cy="944562"/>
                </a:xfrm>
                <a:prstGeom prst="cube">
                  <a:avLst/>
                </a:prstGeom>
                <a:blipFill dpi="0" rotWithShape="1">
                  <a:blip r:embed="rId5">
                    <a:alphaModFix amt="37000"/>
                  </a:blip>
                  <a:srcRect/>
                  <a:tile tx="0" ty="0" sx="100000" sy="100000" flip="none" algn="tl"/>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Parallelogram 15"/>
                <p:cNvSpPr/>
                <p:nvPr/>
              </p:nvSpPr>
              <p:spPr>
                <a:xfrm rot="16200000" flipH="1">
                  <a:off x="3467114" y="2325714"/>
                  <a:ext cx="1816620" cy="342361"/>
                </a:xfrm>
                <a:prstGeom prst="parallelogram">
                  <a:avLst>
                    <a:gd name="adj" fmla="val 70417"/>
                  </a:avLst>
                </a:prstGeom>
                <a:solidFill>
                  <a:schemeClr val="bg2">
                    <a:alpha val="94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Cube 13"/>
                <p:cNvSpPr/>
                <p:nvPr/>
              </p:nvSpPr>
              <p:spPr>
                <a:xfrm>
                  <a:off x="876925" y="2280177"/>
                  <a:ext cx="4127500" cy="373598"/>
                </a:xfrm>
                <a:prstGeom prst="cube">
                  <a:avLst>
                    <a:gd name="adj" fmla="val 89161"/>
                  </a:avLst>
                </a:prstGeom>
                <a:blipFill dpi="0" rotWithShape="1">
                  <a:blip r:embed="rId6">
                    <a:alphaModFix amt="73000"/>
                  </a:blip>
                  <a:srcRect/>
                  <a:tile tx="0" ty="0" sx="100000" sy="100000" flip="none" algn="tl"/>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Cube 11"/>
                <p:cNvSpPr/>
                <p:nvPr/>
              </p:nvSpPr>
              <p:spPr>
                <a:xfrm>
                  <a:off x="876925" y="1588583"/>
                  <a:ext cx="4038600" cy="944562"/>
                </a:xfrm>
                <a:prstGeom prst="cube">
                  <a:avLst/>
                </a:prstGeom>
                <a:blipFill dpi="0" rotWithShape="1">
                  <a:blip r:embed="rId7">
                    <a:alphaModFix amt="46000"/>
                  </a:blip>
                  <a:srcRect/>
                  <a:tile tx="0" ty="0" sx="100000" sy="100000" flip="none" algn="tl"/>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0" name="Rectangle 19"/>
              <p:cNvSpPr/>
              <p:nvPr/>
            </p:nvSpPr>
            <p:spPr>
              <a:xfrm>
                <a:off x="4203700" y="1251240"/>
                <a:ext cx="1080120" cy="41116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23" name="Straight Connector 22"/>
            <p:cNvCxnSpPr/>
            <p:nvPr/>
          </p:nvCxnSpPr>
          <p:spPr>
            <a:xfrm>
              <a:off x="749300" y="1649702"/>
              <a:ext cx="3848720" cy="1"/>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521320" y="1903703"/>
              <a:ext cx="3848720" cy="1"/>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508620" y="3453103"/>
              <a:ext cx="3848720" cy="1"/>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27" name="Freeform 26"/>
          <p:cNvSpPr/>
          <p:nvPr/>
        </p:nvSpPr>
        <p:spPr>
          <a:xfrm>
            <a:off x="4203700" y="1071033"/>
            <a:ext cx="1409700" cy="325967"/>
          </a:xfrm>
          <a:custGeom>
            <a:avLst/>
            <a:gdLst>
              <a:gd name="connsiteX0" fmla="*/ 0 w 1409700"/>
              <a:gd name="connsiteY0" fmla="*/ 325967 h 325967"/>
              <a:gd name="connsiteX1" fmla="*/ 304800 w 1409700"/>
              <a:gd name="connsiteY1" fmla="*/ 135467 h 325967"/>
              <a:gd name="connsiteX2" fmla="*/ 787400 w 1409700"/>
              <a:gd name="connsiteY2" fmla="*/ 8467 h 325967"/>
              <a:gd name="connsiteX3" fmla="*/ 1219200 w 1409700"/>
              <a:gd name="connsiteY3" fmla="*/ 84667 h 325967"/>
              <a:gd name="connsiteX4" fmla="*/ 1409700 w 1409700"/>
              <a:gd name="connsiteY4" fmla="*/ 173567 h 3259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00" h="325967">
                <a:moveTo>
                  <a:pt x="0" y="325967"/>
                </a:moveTo>
                <a:cubicBezTo>
                  <a:pt x="86783" y="257175"/>
                  <a:pt x="173567" y="188384"/>
                  <a:pt x="304800" y="135467"/>
                </a:cubicBezTo>
                <a:cubicBezTo>
                  <a:pt x="436033" y="82550"/>
                  <a:pt x="635000" y="16934"/>
                  <a:pt x="787400" y="8467"/>
                </a:cubicBezTo>
                <a:cubicBezTo>
                  <a:pt x="939800" y="0"/>
                  <a:pt x="1115483" y="57150"/>
                  <a:pt x="1219200" y="84667"/>
                </a:cubicBezTo>
                <a:cubicBezTo>
                  <a:pt x="1322917" y="112184"/>
                  <a:pt x="1409700" y="173567"/>
                  <a:pt x="1409700" y="173567"/>
                </a:cubicBezTo>
              </a:path>
            </a:pathLst>
          </a:cu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8" name="Freeform 27"/>
          <p:cNvSpPr/>
          <p:nvPr/>
        </p:nvSpPr>
        <p:spPr>
          <a:xfrm flipV="1">
            <a:off x="4100004" y="3087440"/>
            <a:ext cx="1409700" cy="325967"/>
          </a:xfrm>
          <a:custGeom>
            <a:avLst/>
            <a:gdLst>
              <a:gd name="connsiteX0" fmla="*/ 0 w 1409700"/>
              <a:gd name="connsiteY0" fmla="*/ 325967 h 325967"/>
              <a:gd name="connsiteX1" fmla="*/ 304800 w 1409700"/>
              <a:gd name="connsiteY1" fmla="*/ 135467 h 325967"/>
              <a:gd name="connsiteX2" fmla="*/ 787400 w 1409700"/>
              <a:gd name="connsiteY2" fmla="*/ 8467 h 325967"/>
              <a:gd name="connsiteX3" fmla="*/ 1219200 w 1409700"/>
              <a:gd name="connsiteY3" fmla="*/ 84667 h 325967"/>
              <a:gd name="connsiteX4" fmla="*/ 1409700 w 1409700"/>
              <a:gd name="connsiteY4" fmla="*/ 173567 h 3259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00" h="325967">
                <a:moveTo>
                  <a:pt x="0" y="325967"/>
                </a:moveTo>
                <a:cubicBezTo>
                  <a:pt x="86783" y="257175"/>
                  <a:pt x="173567" y="188384"/>
                  <a:pt x="304800" y="135467"/>
                </a:cubicBezTo>
                <a:cubicBezTo>
                  <a:pt x="436033" y="82550"/>
                  <a:pt x="635000" y="16934"/>
                  <a:pt x="787400" y="8467"/>
                </a:cubicBezTo>
                <a:cubicBezTo>
                  <a:pt x="939800" y="0"/>
                  <a:pt x="1115483" y="57150"/>
                  <a:pt x="1219200" y="84667"/>
                </a:cubicBezTo>
                <a:cubicBezTo>
                  <a:pt x="1322917" y="112184"/>
                  <a:pt x="1409700" y="173567"/>
                  <a:pt x="1409700" y="173567"/>
                </a:cubicBezTo>
              </a:path>
            </a:pathLst>
          </a:cu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9" name="TextBox 28"/>
          <p:cNvSpPr txBox="1"/>
          <p:nvPr/>
        </p:nvSpPr>
        <p:spPr>
          <a:xfrm>
            <a:off x="2832720" y="1743364"/>
            <a:ext cx="723275" cy="369332"/>
          </a:xfrm>
          <a:prstGeom prst="rect">
            <a:avLst/>
          </a:prstGeom>
          <a:noFill/>
        </p:spPr>
        <p:txBody>
          <a:bodyPr wrap="none" rtlCol="0">
            <a:spAutoFit/>
          </a:bodyPr>
          <a:lstStyle/>
          <a:p>
            <a:r>
              <a:rPr lang="en-US" dirty="0" err="1" smtClean="0">
                <a:solidFill>
                  <a:srgbClr val="FF0000"/>
                </a:solidFill>
                <a:latin typeface="Arial"/>
                <a:cs typeface="Arial"/>
              </a:rPr>
              <a:t>BIOT</a:t>
            </a:r>
            <a:endParaRPr lang="en-US" dirty="0">
              <a:solidFill>
                <a:srgbClr val="FF0000"/>
              </a:solidFill>
              <a:latin typeface="Arial"/>
              <a:cs typeface="Arial"/>
            </a:endParaRPr>
          </a:p>
        </p:txBody>
      </p:sp>
      <p:sp>
        <p:nvSpPr>
          <p:cNvPr id="30" name="TextBox 29"/>
          <p:cNvSpPr txBox="1"/>
          <p:nvPr/>
        </p:nvSpPr>
        <p:spPr>
          <a:xfrm>
            <a:off x="2832720" y="2680008"/>
            <a:ext cx="851578" cy="369332"/>
          </a:xfrm>
          <a:prstGeom prst="rect">
            <a:avLst/>
          </a:prstGeom>
          <a:noFill/>
        </p:spPr>
        <p:txBody>
          <a:bodyPr wrap="none" rtlCol="0">
            <a:spAutoFit/>
          </a:bodyPr>
          <a:lstStyle/>
          <a:p>
            <a:r>
              <a:rPr lang="en-US" dirty="0" smtClean="0">
                <a:solidFill>
                  <a:srgbClr val="FF0000"/>
                </a:solidFill>
                <a:latin typeface="Arial"/>
                <a:cs typeface="Arial"/>
              </a:rPr>
              <a:t>FLUID</a:t>
            </a:r>
            <a:endParaRPr lang="en-US" dirty="0">
              <a:solidFill>
                <a:srgbClr val="FF0000"/>
              </a:solidFill>
              <a:latin typeface="Arial"/>
              <a:cs typeface="Arial"/>
            </a:endParaRPr>
          </a:p>
        </p:txBody>
      </p:sp>
      <p:sp>
        <p:nvSpPr>
          <p:cNvPr id="31" name="TextBox 30"/>
          <p:cNvSpPr txBox="1"/>
          <p:nvPr/>
        </p:nvSpPr>
        <p:spPr>
          <a:xfrm>
            <a:off x="1933916" y="2095274"/>
            <a:ext cx="898804" cy="369332"/>
          </a:xfrm>
          <a:prstGeom prst="rect">
            <a:avLst/>
          </a:prstGeom>
          <a:noFill/>
        </p:spPr>
        <p:txBody>
          <a:bodyPr wrap="none" rtlCol="0">
            <a:spAutoFit/>
          </a:bodyPr>
          <a:lstStyle/>
          <a:p>
            <a:r>
              <a:rPr lang="en-US" dirty="0" smtClean="0">
                <a:solidFill>
                  <a:srgbClr val="FF0000"/>
                </a:solidFill>
                <a:latin typeface="Arial"/>
                <a:cs typeface="Arial"/>
              </a:rPr>
              <a:t>PLATE</a:t>
            </a:r>
            <a:endParaRPr lang="en-US" dirty="0">
              <a:solidFill>
                <a:srgbClr val="FF0000"/>
              </a:solidFill>
              <a:latin typeface="Arial"/>
              <a:cs typeface="Arial"/>
            </a:endParaRPr>
          </a:p>
        </p:txBody>
      </p:sp>
      <p:sp>
        <p:nvSpPr>
          <p:cNvPr id="36" name="Rectangle 35"/>
          <p:cNvSpPr/>
          <p:nvPr/>
        </p:nvSpPr>
        <p:spPr>
          <a:xfrm>
            <a:off x="280020" y="3484648"/>
            <a:ext cx="8648699" cy="3373352"/>
          </a:xfrm>
          <a:prstGeom prst="rect">
            <a:avLst/>
          </a:prstGeom>
          <a:noFill/>
          <a:ln w="28575" cap="flat" cmpd="sng" algn="ctr">
            <a:solidFill>
              <a:schemeClr val="tx1"/>
            </a:solidFill>
            <a:prstDash val="solid"/>
            <a:round/>
            <a:headEnd type="none" w="med" len="med"/>
            <a:tailEnd type="none" w="med" len="med"/>
          </a:ln>
          <a:effectLst>
            <a:outerShdw blurRad="40000" dist="86487" dir="216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3" name="Cube 32"/>
          <p:cNvSpPr/>
          <p:nvPr/>
        </p:nvSpPr>
        <p:spPr>
          <a:xfrm>
            <a:off x="2382495" y="2365917"/>
            <a:ext cx="4127500" cy="534226"/>
          </a:xfrm>
          <a:prstGeom prst="cube">
            <a:avLst>
              <a:gd name="adj" fmla="val 70143"/>
            </a:avLst>
          </a:prstGeom>
          <a:blipFill dpi="0" rotWithShape="1">
            <a:blip r:embed="rId2">
              <a:alphaModFix amt="73000"/>
            </a:blip>
            <a:srcRect/>
            <a:tile tx="0" ty="0" sx="100000" sy="100000" flip="none" algn="tl"/>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122238"/>
            <a:ext cx="8229600" cy="1143000"/>
          </a:xfrm>
        </p:spPr>
        <p:txBody>
          <a:bodyPr/>
          <a:lstStyle/>
          <a:p>
            <a:r>
              <a:rPr lang="en-US" dirty="0" smtClean="0">
                <a:solidFill>
                  <a:srgbClr val="FF0000"/>
                </a:solidFill>
                <a:latin typeface="Arial"/>
                <a:cs typeface="Arial"/>
              </a:rPr>
              <a:t>Coupling Conditions</a:t>
            </a:r>
            <a:endParaRPr lang="en-US" dirty="0">
              <a:solidFill>
                <a:srgbClr val="FF0000"/>
              </a:solidFill>
              <a:latin typeface="Arial"/>
              <a:cs typeface="Arial"/>
            </a:endParaRPr>
          </a:p>
        </p:txBody>
      </p:sp>
      <p:sp>
        <p:nvSpPr>
          <p:cNvPr id="13" name="Cube 12"/>
          <p:cNvSpPr/>
          <p:nvPr/>
        </p:nvSpPr>
        <p:spPr>
          <a:xfrm>
            <a:off x="2382495" y="2970135"/>
            <a:ext cx="4051300" cy="944562"/>
          </a:xfrm>
          <a:prstGeom prst="cube">
            <a:avLst/>
          </a:prstGeom>
          <a:blipFill dpi="0" rotWithShape="1">
            <a:blip r:embed="rId3">
              <a:alphaModFix amt="37000"/>
            </a:blip>
            <a:srcRect/>
            <a:tile tx="0" ty="0" sx="100000" sy="100000" flip="none" algn="tl"/>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Cube 13"/>
          <p:cNvSpPr/>
          <p:nvPr/>
        </p:nvSpPr>
        <p:spPr>
          <a:xfrm>
            <a:off x="2382495" y="2359793"/>
            <a:ext cx="4127500" cy="373598"/>
          </a:xfrm>
          <a:prstGeom prst="cube">
            <a:avLst>
              <a:gd name="adj" fmla="val 99359"/>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Cube 11"/>
          <p:cNvSpPr/>
          <p:nvPr/>
        </p:nvSpPr>
        <p:spPr>
          <a:xfrm>
            <a:off x="2395195" y="1174673"/>
            <a:ext cx="4038600" cy="944562"/>
          </a:xfrm>
          <a:prstGeom prst="cube">
            <a:avLst/>
          </a:prstGeom>
          <a:blipFill dpi="0" rotWithShape="1">
            <a:blip r:embed="rId4">
              <a:alphaModFix amt="46000"/>
            </a:blip>
            <a:srcRect/>
            <a:tile tx="0" ty="0" sx="100000" sy="100000" flip="none" algn="tl"/>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TextBox 28"/>
          <p:cNvSpPr txBox="1"/>
          <p:nvPr/>
        </p:nvSpPr>
        <p:spPr>
          <a:xfrm>
            <a:off x="3951570" y="1445103"/>
            <a:ext cx="723275" cy="369332"/>
          </a:xfrm>
          <a:prstGeom prst="rect">
            <a:avLst/>
          </a:prstGeom>
          <a:noFill/>
        </p:spPr>
        <p:txBody>
          <a:bodyPr wrap="none" rtlCol="0">
            <a:spAutoFit/>
          </a:bodyPr>
          <a:lstStyle/>
          <a:p>
            <a:r>
              <a:rPr lang="en-US" dirty="0" err="1" smtClean="0">
                <a:solidFill>
                  <a:srgbClr val="FF0000"/>
                </a:solidFill>
                <a:latin typeface="Arial"/>
                <a:cs typeface="Arial"/>
              </a:rPr>
              <a:t>BIOT</a:t>
            </a:r>
            <a:endParaRPr lang="en-US" dirty="0">
              <a:solidFill>
                <a:srgbClr val="FF0000"/>
              </a:solidFill>
              <a:latin typeface="Arial"/>
              <a:cs typeface="Arial"/>
            </a:endParaRPr>
          </a:p>
        </p:txBody>
      </p:sp>
      <p:sp>
        <p:nvSpPr>
          <p:cNvPr id="30" name="TextBox 29"/>
          <p:cNvSpPr txBox="1"/>
          <p:nvPr/>
        </p:nvSpPr>
        <p:spPr>
          <a:xfrm>
            <a:off x="3951570" y="3316765"/>
            <a:ext cx="851578" cy="369332"/>
          </a:xfrm>
          <a:prstGeom prst="rect">
            <a:avLst/>
          </a:prstGeom>
          <a:noFill/>
        </p:spPr>
        <p:txBody>
          <a:bodyPr wrap="none" rtlCol="0">
            <a:spAutoFit/>
          </a:bodyPr>
          <a:lstStyle/>
          <a:p>
            <a:r>
              <a:rPr lang="en-US" dirty="0" smtClean="0">
                <a:solidFill>
                  <a:srgbClr val="FF0000"/>
                </a:solidFill>
                <a:latin typeface="Arial"/>
                <a:cs typeface="Arial"/>
              </a:rPr>
              <a:t>FLUID</a:t>
            </a:r>
            <a:endParaRPr lang="en-US" dirty="0">
              <a:solidFill>
                <a:srgbClr val="FF0000"/>
              </a:solidFill>
              <a:latin typeface="Arial"/>
              <a:cs typeface="Arial"/>
            </a:endParaRPr>
          </a:p>
        </p:txBody>
      </p:sp>
      <p:sp>
        <p:nvSpPr>
          <p:cNvPr id="32" name="Cube 31"/>
          <p:cNvSpPr/>
          <p:nvPr/>
        </p:nvSpPr>
        <p:spPr>
          <a:xfrm>
            <a:off x="2382495" y="2186052"/>
            <a:ext cx="4127500" cy="534226"/>
          </a:xfrm>
          <a:prstGeom prst="cube">
            <a:avLst>
              <a:gd name="adj" fmla="val 70143"/>
            </a:avLst>
          </a:prstGeom>
          <a:blipFill dpi="0" rotWithShape="1">
            <a:blip r:embed="rId2">
              <a:alphaModFix amt="73000"/>
            </a:blip>
            <a:srcRect/>
            <a:tile tx="0" ty="0" sx="100000" sy="100000" flip="none" algn="tl"/>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TextBox 30"/>
          <p:cNvSpPr txBox="1"/>
          <p:nvPr/>
        </p:nvSpPr>
        <p:spPr>
          <a:xfrm>
            <a:off x="3951570" y="2632617"/>
            <a:ext cx="898804" cy="369332"/>
          </a:xfrm>
          <a:prstGeom prst="rect">
            <a:avLst/>
          </a:prstGeom>
          <a:noFill/>
        </p:spPr>
        <p:txBody>
          <a:bodyPr wrap="none" rtlCol="0">
            <a:spAutoFit/>
          </a:bodyPr>
          <a:lstStyle/>
          <a:p>
            <a:r>
              <a:rPr lang="en-US" dirty="0" smtClean="0">
                <a:solidFill>
                  <a:srgbClr val="FF0000"/>
                </a:solidFill>
                <a:latin typeface="Arial"/>
                <a:cs typeface="Arial"/>
              </a:rPr>
              <a:t>PLATE</a:t>
            </a:r>
            <a:endParaRPr lang="en-US" dirty="0">
              <a:solidFill>
                <a:srgbClr val="FF0000"/>
              </a:solidFill>
              <a:latin typeface="Arial"/>
              <a:cs typeface="Arial"/>
            </a:endParaRPr>
          </a:p>
        </p:txBody>
      </p:sp>
      <p:cxnSp>
        <p:nvCxnSpPr>
          <p:cNvPr id="37" name="Straight Arrow Connector 36"/>
          <p:cNvCxnSpPr>
            <a:endCxn id="14" idx="2"/>
          </p:cNvCxnSpPr>
          <p:nvPr/>
        </p:nvCxnSpPr>
        <p:spPr>
          <a:xfrm flipV="1">
            <a:off x="1651000" y="2732194"/>
            <a:ext cx="731495" cy="1197"/>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38" name="TextBox 37"/>
          <p:cNvSpPr txBox="1"/>
          <p:nvPr/>
        </p:nvSpPr>
        <p:spPr>
          <a:xfrm>
            <a:off x="584200" y="2416717"/>
            <a:ext cx="1287745" cy="923330"/>
          </a:xfrm>
          <a:prstGeom prst="rect">
            <a:avLst/>
          </a:prstGeom>
          <a:noFill/>
        </p:spPr>
        <p:txBody>
          <a:bodyPr wrap="none" rtlCol="0">
            <a:spAutoFit/>
          </a:bodyPr>
          <a:lstStyle/>
          <a:p>
            <a:r>
              <a:rPr lang="en-US" dirty="0" smtClean="0">
                <a:latin typeface="Arial"/>
                <a:cs typeface="Arial"/>
              </a:rPr>
              <a:t>MIDDLE </a:t>
            </a:r>
          </a:p>
          <a:p>
            <a:r>
              <a:rPr lang="en-US" dirty="0" smtClean="0">
                <a:latin typeface="Arial"/>
                <a:cs typeface="Arial"/>
              </a:rPr>
              <a:t>SURFACE</a:t>
            </a:r>
          </a:p>
          <a:p>
            <a:r>
              <a:rPr lang="en-US" dirty="0" err="1" smtClean="0">
                <a:latin typeface="Symbol" charset="2"/>
                <a:cs typeface="Symbol" charset="2"/>
              </a:rPr>
              <a:t>w</a:t>
            </a:r>
            <a:r>
              <a:rPr lang="en-US" baseline="-25000" dirty="0" err="1" smtClean="0">
                <a:latin typeface="Arial"/>
                <a:cs typeface="Arial"/>
              </a:rPr>
              <a:t>p</a:t>
            </a:r>
            <a:endParaRPr lang="en-US" dirty="0" smtClean="0">
              <a:latin typeface="Arial"/>
              <a:cs typeface="Arial"/>
            </a:endParaRPr>
          </a:p>
        </p:txBody>
      </p:sp>
      <p:cxnSp>
        <p:nvCxnSpPr>
          <p:cNvPr id="39" name="Straight Arrow Connector 38"/>
          <p:cNvCxnSpPr/>
          <p:nvPr/>
        </p:nvCxnSpPr>
        <p:spPr>
          <a:xfrm rot="10800000" flipV="1">
            <a:off x="6271216" y="1638300"/>
            <a:ext cx="561384" cy="547752"/>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42" name="Straight Arrow Connector 41"/>
          <p:cNvCxnSpPr/>
          <p:nvPr/>
        </p:nvCxnSpPr>
        <p:spPr>
          <a:xfrm rot="10800000">
            <a:off x="6267403" y="2766895"/>
            <a:ext cx="561384" cy="547752"/>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43" name="TextBox 42"/>
          <p:cNvSpPr txBox="1"/>
          <p:nvPr/>
        </p:nvSpPr>
        <p:spPr>
          <a:xfrm>
            <a:off x="6731000" y="1263573"/>
            <a:ext cx="1805227" cy="646331"/>
          </a:xfrm>
          <a:prstGeom prst="rect">
            <a:avLst/>
          </a:prstGeom>
          <a:noFill/>
        </p:spPr>
        <p:txBody>
          <a:bodyPr wrap="none" rtlCol="0">
            <a:spAutoFit/>
          </a:bodyPr>
          <a:lstStyle/>
          <a:p>
            <a:r>
              <a:rPr lang="en-US" dirty="0" smtClean="0">
                <a:latin typeface="Arial"/>
                <a:cs typeface="Arial"/>
              </a:rPr>
              <a:t>TOP SURFACE</a:t>
            </a:r>
          </a:p>
          <a:p>
            <a:r>
              <a:rPr lang="en-US" dirty="0" err="1" smtClean="0">
                <a:latin typeface="Symbol" charset="2"/>
                <a:cs typeface="Symbol" charset="2"/>
              </a:rPr>
              <a:t>w</a:t>
            </a:r>
            <a:r>
              <a:rPr lang="en-US" baseline="-25000" dirty="0" err="1" smtClean="0">
                <a:latin typeface="Arial"/>
                <a:cs typeface="Arial"/>
              </a:rPr>
              <a:t>p</a:t>
            </a:r>
            <a:r>
              <a:rPr lang="en-US" baseline="30000" dirty="0" smtClean="0">
                <a:latin typeface="Arial"/>
                <a:cs typeface="Arial"/>
              </a:rPr>
              <a:t>+</a:t>
            </a:r>
            <a:endParaRPr lang="en-US" dirty="0" smtClean="0">
              <a:latin typeface="Arial"/>
              <a:cs typeface="Arial"/>
            </a:endParaRPr>
          </a:p>
        </p:txBody>
      </p:sp>
      <p:sp>
        <p:nvSpPr>
          <p:cNvPr id="44" name="TextBox 43"/>
          <p:cNvSpPr txBox="1"/>
          <p:nvPr/>
        </p:nvSpPr>
        <p:spPr>
          <a:xfrm>
            <a:off x="6754573" y="2944735"/>
            <a:ext cx="2322233" cy="646331"/>
          </a:xfrm>
          <a:prstGeom prst="rect">
            <a:avLst/>
          </a:prstGeom>
          <a:noFill/>
        </p:spPr>
        <p:txBody>
          <a:bodyPr wrap="none" rtlCol="0">
            <a:spAutoFit/>
          </a:bodyPr>
          <a:lstStyle/>
          <a:p>
            <a:r>
              <a:rPr lang="en-US" dirty="0" smtClean="0">
                <a:latin typeface="Arial"/>
                <a:cs typeface="Arial"/>
              </a:rPr>
              <a:t>BOTTOM SURFACE</a:t>
            </a:r>
          </a:p>
          <a:p>
            <a:r>
              <a:rPr lang="en-US" dirty="0" err="1" smtClean="0">
                <a:latin typeface="Symbol" charset="2"/>
                <a:cs typeface="Symbol" charset="2"/>
              </a:rPr>
              <a:t>w</a:t>
            </a:r>
            <a:r>
              <a:rPr lang="en-US" baseline="-25000" dirty="0" err="1" smtClean="0">
                <a:latin typeface="Arial"/>
                <a:cs typeface="Arial"/>
              </a:rPr>
              <a:t>p</a:t>
            </a:r>
            <a:r>
              <a:rPr lang="en-US" baseline="30000" dirty="0" smtClean="0">
                <a:latin typeface="Arial"/>
                <a:cs typeface="Arial"/>
              </a:rPr>
              <a:t>-</a:t>
            </a:r>
            <a:endParaRPr lang="en-US" dirty="0" smtClean="0">
              <a:latin typeface="Arial"/>
              <a:cs typeface="Arial"/>
            </a:endParaRPr>
          </a:p>
        </p:txBody>
      </p:sp>
      <p:sp>
        <p:nvSpPr>
          <p:cNvPr id="45" name="TextBox 44"/>
          <p:cNvSpPr txBox="1"/>
          <p:nvPr/>
        </p:nvSpPr>
        <p:spPr>
          <a:xfrm>
            <a:off x="3107672" y="4463017"/>
            <a:ext cx="2723498" cy="369332"/>
          </a:xfrm>
          <a:prstGeom prst="rect">
            <a:avLst/>
          </a:prstGeom>
          <a:noFill/>
        </p:spPr>
        <p:txBody>
          <a:bodyPr wrap="square" rtlCol="0">
            <a:spAutoFit/>
          </a:bodyPr>
          <a:lstStyle/>
          <a:p>
            <a:r>
              <a:rPr lang="en-US" dirty="0" smtClean="0">
                <a:solidFill>
                  <a:srgbClr val="FF0000"/>
                </a:solidFill>
                <a:latin typeface="Arial"/>
                <a:cs typeface="Arial"/>
              </a:rPr>
              <a:t>MIDDLE SURFACE </a:t>
            </a:r>
            <a:r>
              <a:rPr lang="en-US" dirty="0" err="1" smtClean="0">
                <a:solidFill>
                  <a:srgbClr val="FF0000"/>
                </a:solidFill>
                <a:latin typeface="Symbol" charset="2"/>
                <a:cs typeface="Symbol" charset="2"/>
              </a:rPr>
              <a:t>w</a:t>
            </a:r>
            <a:r>
              <a:rPr lang="en-US" baseline="-25000" dirty="0" err="1" smtClean="0">
                <a:solidFill>
                  <a:srgbClr val="FF0000"/>
                </a:solidFill>
                <a:latin typeface="Arial"/>
                <a:cs typeface="Arial"/>
              </a:rPr>
              <a:t>p</a:t>
            </a:r>
            <a:endParaRPr lang="en-US" dirty="0" smtClean="0">
              <a:solidFill>
                <a:srgbClr val="FF0000"/>
              </a:solidFill>
              <a:latin typeface="Arial"/>
              <a:cs typeface="Arial"/>
            </a:endParaRPr>
          </a:p>
        </p:txBody>
      </p:sp>
      <p:pic>
        <p:nvPicPr>
          <p:cNvPr id="107522" name="Picture 2"/>
          <p:cNvPicPr>
            <a:picLocks noChangeAspect="1" noChangeArrowheads="1"/>
          </p:cNvPicPr>
          <p:nvPr/>
        </p:nvPicPr>
        <p:blipFill>
          <a:blip r:embed="rId5"/>
          <a:srcRect/>
          <a:stretch>
            <a:fillRect/>
          </a:stretch>
        </p:blipFill>
        <p:spPr bwMode="auto">
          <a:xfrm>
            <a:off x="618498" y="5003800"/>
            <a:ext cx="8318500" cy="11176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3" name="Cube 32"/>
          <p:cNvSpPr/>
          <p:nvPr/>
        </p:nvSpPr>
        <p:spPr>
          <a:xfrm>
            <a:off x="2382495" y="2365917"/>
            <a:ext cx="4127500" cy="534226"/>
          </a:xfrm>
          <a:prstGeom prst="cube">
            <a:avLst>
              <a:gd name="adj" fmla="val 70143"/>
            </a:avLst>
          </a:prstGeom>
          <a:blipFill dpi="0" rotWithShape="1">
            <a:blip r:embed="rId2">
              <a:alphaModFix amt="73000"/>
            </a:blip>
            <a:srcRect/>
            <a:tile tx="0" ty="0" sx="100000" sy="100000" flip="none" algn="tl"/>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122238"/>
            <a:ext cx="8229600" cy="1143000"/>
          </a:xfrm>
        </p:spPr>
        <p:txBody>
          <a:bodyPr/>
          <a:lstStyle/>
          <a:p>
            <a:r>
              <a:rPr lang="en-US" dirty="0" smtClean="0">
                <a:solidFill>
                  <a:srgbClr val="FF0000"/>
                </a:solidFill>
                <a:latin typeface="Arial"/>
                <a:cs typeface="Arial"/>
              </a:rPr>
              <a:t>Coupling Conditions</a:t>
            </a:r>
            <a:endParaRPr lang="en-US" dirty="0">
              <a:solidFill>
                <a:srgbClr val="FF0000"/>
              </a:solidFill>
              <a:latin typeface="Arial"/>
              <a:cs typeface="Arial"/>
            </a:endParaRPr>
          </a:p>
        </p:txBody>
      </p:sp>
      <p:sp>
        <p:nvSpPr>
          <p:cNvPr id="13" name="Cube 12"/>
          <p:cNvSpPr/>
          <p:nvPr/>
        </p:nvSpPr>
        <p:spPr>
          <a:xfrm>
            <a:off x="2382495" y="2970135"/>
            <a:ext cx="4051300" cy="944562"/>
          </a:xfrm>
          <a:prstGeom prst="cube">
            <a:avLst/>
          </a:prstGeom>
          <a:blipFill dpi="0" rotWithShape="1">
            <a:blip r:embed="rId3">
              <a:alphaModFix amt="37000"/>
            </a:blip>
            <a:srcRect/>
            <a:tile tx="0" ty="0" sx="100000" sy="100000" flip="none" algn="tl"/>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Cube 13"/>
          <p:cNvSpPr/>
          <p:nvPr/>
        </p:nvSpPr>
        <p:spPr>
          <a:xfrm>
            <a:off x="2382495" y="2359793"/>
            <a:ext cx="4127500" cy="373598"/>
          </a:xfrm>
          <a:prstGeom prst="cube">
            <a:avLst>
              <a:gd name="adj" fmla="val 99359"/>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Cube 11"/>
          <p:cNvSpPr/>
          <p:nvPr/>
        </p:nvSpPr>
        <p:spPr>
          <a:xfrm>
            <a:off x="2395195" y="1174673"/>
            <a:ext cx="4038600" cy="944562"/>
          </a:xfrm>
          <a:prstGeom prst="cube">
            <a:avLst/>
          </a:prstGeom>
          <a:blipFill dpi="0" rotWithShape="1">
            <a:blip r:embed="rId4">
              <a:alphaModFix amt="46000"/>
            </a:blip>
            <a:srcRect/>
            <a:tile tx="0" ty="0" sx="100000" sy="100000" flip="none" algn="tl"/>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TextBox 28"/>
          <p:cNvSpPr txBox="1"/>
          <p:nvPr/>
        </p:nvSpPr>
        <p:spPr>
          <a:xfrm>
            <a:off x="3951570" y="1445103"/>
            <a:ext cx="723275" cy="369332"/>
          </a:xfrm>
          <a:prstGeom prst="rect">
            <a:avLst/>
          </a:prstGeom>
          <a:noFill/>
        </p:spPr>
        <p:txBody>
          <a:bodyPr wrap="none" rtlCol="0">
            <a:spAutoFit/>
          </a:bodyPr>
          <a:lstStyle/>
          <a:p>
            <a:r>
              <a:rPr lang="en-US" dirty="0" err="1" smtClean="0">
                <a:solidFill>
                  <a:srgbClr val="FF0000"/>
                </a:solidFill>
                <a:latin typeface="Arial"/>
                <a:cs typeface="Arial"/>
              </a:rPr>
              <a:t>BIOT</a:t>
            </a:r>
            <a:endParaRPr lang="en-US" dirty="0">
              <a:solidFill>
                <a:srgbClr val="FF0000"/>
              </a:solidFill>
              <a:latin typeface="Arial"/>
              <a:cs typeface="Arial"/>
            </a:endParaRPr>
          </a:p>
        </p:txBody>
      </p:sp>
      <p:sp>
        <p:nvSpPr>
          <p:cNvPr id="30" name="TextBox 29"/>
          <p:cNvSpPr txBox="1"/>
          <p:nvPr/>
        </p:nvSpPr>
        <p:spPr>
          <a:xfrm>
            <a:off x="3951570" y="3316765"/>
            <a:ext cx="851578" cy="369332"/>
          </a:xfrm>
          <a:prstGeom prst="rect">
            <a:avLst/>
          </a:prstGeom>
          <a:noFill/>
        </p:spPr>
        <p:txBody>
          <a:bodyPr wrap="none" rtlCol="0">
            <a:spAutoFit/>
          </a:bodyPr>
          <a:lstStyle/>
          <a:p>
            <a:r>
              <a:rPr lang="en-US" dirty="0" smtClean="0">
                <a:solidFill>
                  <a:srgbClr val="FF0000"/>
                </a:solidFill>
                <a:latin typeface="Arial"/>
                <a:cs typeface="Arial"/>
              </a:rPr>
              <a:t>FLUID</a:t>
            </a:r>
            <a:endParaRPr lang="en-US" dirty="0">
              <a:solidFill>
                <a:srgbClr val="FF0000"/>
              </a:solidFill>
              <a:latin typeface="Arial"/>
              <a:cs typeface="Arial"/>
            </a:endParaRPr>
          </a:p>
        </p:txBody>
      </p:sp>
      <p:sp>
        <p:nvSpPr>
          <p:cNvPr id="32" name="Cube 31"/>
          <p:cNvSpPr/>
          <p:nvPr/>
        </p:nvSpPr>
        <p:spPr>
          <a:xfrm>
            <a:off x="2382495" y="2186052"/>
            <a:ext cx="4127500" cy="534226"/>
          </a:xfrm>
          <a:prstGeom prst="cube">
            <a:avLst>
              <a:gd name="adj" fmla="val 70143"/>
            </a:avLst>
          </a:prstGeom>
          <a:blipFill dpi="0" rotWithShape="1">
            <a:blip r:embed="rId2">
              <a:alphaModFix amt="73000"/>
            </a:blip>
            <a:srcRect/>
            <a:tile tx="0" ty="0" sx="100000" sy="100000" flip="none" algn="tl"/>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TextBox 30"/>
          <p:cNvSpPr txBox="1"/>
          <p:nvPr/>
        </p:nvSpPr>
        <p:spPr>
          <a:xfrm>
            <a:off x="3951570" y="2632617"/>
            <a:ext cx="898804" cy="369332"/>
          </a:xfrm>
          <a:prstGeom prst="rect">
            <a:avLst/>
          </a:prstGeom>
          <a:noFill/>
        </p:spPr>
        <p:txBody>
          <a:bodyPr wrap="none" rtlCol="0">
            <a:spAutoFit/>
          </a:bodyPr>
          <a:lstStyle/>
          <a:p>
            <a:r>
              <a:rPr lang="en-US" dirty="0" smtClean="0">
                <a:solidFill>
                  <a:srgbClr val="FF0000"/>
                </a:solidFill>
                <a:latin typeface="Arial"/>
                <a:cs typeface="Arial"/>
              </a:rPr>
              <a:t>PLATE</a:t>
            </a:r>
            <a:endParaRPr lang="en-US" dirty="0">
              <a:solidFill>
                <a:srgbClr val="FF0000"/>
              </a:solidFill>
              <a:latin typeface="Arial"/>
              <a:cs typeface="Arial"/>
            </a:endParaRPr>
          </a:p>
        </p:txBody>
      </p:sp>
      <p:cxnSp>
        <p:nvCxnSpPr>
          <p:cNvPr id="37" name="Straight Arrow Connector 36"/>
          <p:cNvCxnSpPr>
            <a:endCxn id="14" idx="2"/>
          </p:cNvCxnSpPr>
          <p:nvPr/>
        </p:nvCxnSpPr>
        <p:spPr>
          <a:xfrm flipV="1">
            <a:off x="1651000" y="2732194"/>
            <a:ext cx="731495" cy="1197"/>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38" name="TextBox 37"/>
          <p:cNvSpPr txBox="1"/>
          <p:nvPr/>
        </p:nvSpPr>
        <p:spPr>
          <a:xfrm>
            <a:off x="584200" y="2416717"/>
            <a:ext cx="1287745" cy="923330"/>
          </a:xfrm>
          <a:prstGeom prst="rect">
            <a:avLst/>
          </a:prstGeom>
          <a:noFill/>
        </p:spPr>
        <p:txBody>
          <a:bodyPr wrap="none" rtlCol="0">
            <a:spAutoFit/>
          </a:bodyPr>
          <a:lstStyle/>
          <a:p>
            <a:r>
              <a:rPr lang="en-US" dirty="0" smtClean="0">
                <a:latin typeface="Arial"/>
                <a:cs typeface="Arial"/>
              </a:rPr>
              <a:t>MIDDLE </a:t>
            </a:r>
          </a:p>
          <a:p>
            <a:r>
              <a:rPr lang="en-US" dirty="0" smtClean="0">
                <a:latin typeface="Arial"/>
                <a:cs typeface="Arial"/>
              </a:rPr>
              <a:t>SURFACE</a:t>
            </a:r>
          </a:p>
          <a:p>
            <a:r>
              <a:rPr lang="en-US" dirty="0" err="1" smtClean="0">
                <a:latin typeface="Symbol" charset="2"/>
                <a:cs typeface="Symbol" charset="2"/>
              </a:rPr>
              <a:t>w</a:t>
            </a:r>
            <a:r>
              <a:rPr lang="en-US" baseline="-25000" dirty="0" err="1" smtClean="0">
                <a:latin typeface="Arial"/>
                <a:cs typeface="Arial"/>
              </a:rPr>
              <a:t>p</a:t>
            </a:r>
            <a:endParaRPr lang="en-US" dirty="0" smtClean="0">
              <a:latin typeface="Arial"/>
              <a:cs typeface="Arial"/>
            </a:endParaRPr>
          </a:p>
        </p:txBody>
      </p:sp>
      <p:cxnSp>
        <p:nvCxnSpPr>
          <p:cNvPr id="39" name="Straight Arrow Connector 38"/>
          <p:cNvCxnSpPr/>
          <p:nvPr/>
        </p:nvCxnSpPr>
        <p:spPr>
          <a:xfrm rot="10800000" flipV="1">
            <a:off x="6271216" y="1638300"/>
            <a:ext cx="561384" cy="547752"/>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42" name="Straight Arrow Connector 41"/>
          <p:cNvCxnSpPr/>
          <p:nvPr/>
        </p:nvCxnSpPr>
        <p:spPr>
          <a:xfrm rot="10800000">
            <a:off x="6267403" y="2766895"/>
            <a:ext cx="561384" cy="547752"/>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43" name="TextBox 42"/>
          <p:cNvSpPr txBox="1"/>
          <p:nvPr/>
        </p:nvSpPr>
        <p:spPr>
          <a:xfrm>
            <a:off x="6731000" y="1263573"/>
            <a:ext cx="1805227" cy="646331"/>
          </a:xfrm>
          <a:prstGeom prst="rect">
            <a:avLst/>
          </a:prstGeom>
          <a:noFill/>
        </p:spPr>
        <p:txBody>
          <a:bodyPr wrap="none" rtlCol="0">
            <a:spAutoFit/>
          </a:bodyPr>
          <a:lstStyle/>
          <a:p>
            <a:r>
              <a:rPr lang="en-US" dirty="0" smtClean="0">
                <a:latin typeface="Arial"/>
                <a:cs typeface="Arial"/>
              </a:rPr>
              <a:t>TOP SURFACE</a:t>
            </a:r>
          </a:p>
          <a:p>
            <a:r>
              <a:rPr lang="en-US" dirty="0" err="1" smtClean="0">
                <a:latin typeface="Symbol" charset="2"/>
                <a:cs typeface="Symbol" charset="2"/>
              </a:rPr>
              <a:t>w</a:t>
            </a:r>
            <a:r>
              <a:rPr lang="en-US" baseline="-25000" dirty="0" err="1" smtClean="0">
                <a:latin typeface="Arial"/>
                <a:cs typeface="Arial"/>
              </a:rPr>
              <a:t>p</a:t>
            </a:r>
            <a:r>
              <a:rPr lang="en-US" baseline="30000" dirty="0" smtClean="0">
                <a:latin typeface="Arial"/>
                <a:cs typeface="Arial"/>
              </a:rPr>
              <a:t>+</a:t>
            </a:r>
            <a:endParaRPr lang="en-US" dirty="0" smtClean="0">
              <a:latin typeface="Arial"/>
              <a:cs typeface="Arial"/>
            </a:endParaRPr>
          </a:p>
        </p:txBody>
      </p:sp>
      <p:sp>
        <p:nvSpPr>
          <p:cNvPr id="44" name="TextBox 43"/>
          <p:cNvSpPr txBox="1"/>
          <p:nvPr/>
        </p:nvSpPr>
        <p:spPr>
          <a:xfrm>
            <a:off x="6754573" y="2944735"/>
            <a:ext cx="2322233" cy="646331"/>
          </a:xfrm>
          <a:prstGeom prst="rect">
            <a:avLst/>
          </a:prstGeom>
          <a:noFill/>
        </p:spPr>
        <p:txBody>
          <a:bodyPr wrap="none" rtlCol="0">
            <a:spAutoFit/>
          </a:bodyPr>
          <a:lstStyle/>
          <a:p>
            <a:r>
              <a:rPr lang="en-US" dirty="0" smtClean="0">
                <a:latin typeface="Arial"/>
                <a:cs typeface="Arial"/>
              </a:rPr>
              <a:t>BOTTOM SURFACE</a:t>
            </a:r>
          </a:p>
          <a:p>
            <a:r>
              <a:rPr lang="en-US" dirty="0" err="1" smtClean="0">
                <a:latin typeface="Symbol" charset="2"/>
                <a:cs typeface="Symbol" charset="2"/>
              </a:rPr>
              <a:t>w</a:t>
            </a:r>
            <a:r>
              <a:rPr lang="en-US" baseline="-25000" dirty="0" err="1" smtClean="0">
                <a:latin typeface="Arial"/>
                <a:cs typeface="Arial"/>
              </a:rPr>
              <a:t>p</a:t>
            </a:r>
            <a:r>
              <a:rPr lang="en-US" baseline="30000" dirty="0" smtClean="0">
                <a:latin typeface="Arial"/>
                <a:cs typeface="Arial"/>
              </a:rPr>
              <a:t>-</a:t>
            </a:r>
            <a:endParaRPr lang="en-US" dirty="0" smtClean="0">
              <a:latin typeface="Arial"/>
              <a:cs typeface="Arial"/>
            </a:endParaRPr>
          </a:p>
        </p:txBody>
      </p:sp>
      <p:sp>
        <p:nvSpPr>
          <p:cNvPr id="45" name="TextBox 44"/>
          <p:cNvSpPr txBox="1"/>
          <p:nvPr/>
        </p:nvSpPr>
        <p:spPr>
          <a:xfrm>
            <a:off x="3260678" y="4205131"/>
            <a:ext cx="2828333" cy="369332"/>
          </a:xfrm>
          <a:prstGeom prst="rect">
            <a:avLst/>
          </a:prstGeom>
          <a:noFill/>
        </p:spPr>
        <p:txBody>
          <a:bodyPr wrap="square" rtlCol="0">
            <a:spAutoFit/>
          </a:bodyPr>
          <a:lstStyle/>
          <a:p>
            <a:r>
              <a:rPr lang="en-US" dirty="0" smtClean="0">
                <a:solidFill>
                  <a:srgbClr val="FF0000"/>
                </a:solidFill>
                <a:latin typeface="Arial"/>
                <a:cs typeface="Arial"/>
              </a:rPr>
              <a:t>TOP SURFACE </a:t>
            </a:r>
            <a:r>
              <a:rPr lang="en-US" dirty="0" err="1" smtClean="0">
                <a:solidFill>
                  <a:srgbClr val="FF0000"/>
                </a:solidFill>
                <a:latin typeface="Symbol" charset="2"/>
                <a:cs typeface="Symbol" charset="2"/>
              </a:rPr>
              <a:t>w</a:t>
            </a:r>
            <a:r>
              <a:rPr lang="en-US" baseline="-25000" dirty="0" err="1" smtClean="0">
                <a:solidFill>
                  <a:srgbClr val="FF0000"/>
                </a:solidFill>
                <a:latin typeface="Arial"/>
                <a:cs typeface="Arial"/>
              </a:rPr>
              <a:t>p</a:t>
            </a:r>
            <a:r>
              <a:rPr lang="en-US" baseline="30000" dirty="0" smtClean="0">
                <a:solidFill>
                  <a:srgbClr val="FF0000"/>
                </a:solidFill>
                <a:latin typeface="Arial"/>
                <a:cs typeface="Arial"/>
              </a:rPr>
              <a:t>+</a:t>
            </a:r>
            <a:endParaRPr lang="en-US" dirty="0" smtClean="0">
              <a:solidFill>
                <a:srgbClr val="FF0000"/>
              </a:solidFill>
              <a:latin typeface="Arial"/>
              <a:cs typeface="Arial"/>
            </a:endParaRPr>
          </a:p>
        </p:txBody>
      </p:sp>
      <p:sp>
        <p:nvSpPr>
          <p:cNvPr id="20" name="TextBox 19"/>
          <p:cNvSpPr txBox="1"/>
          <p:nvPr/>
        </p:nvSpPr>
        <p:spPr>
          <a:xfrm>
            <a:off x="3242267" y="5613915"/>
            <a:ext cx="2828333" cy="369332"/>
          </a:xfrm>
          <a:prstGeom prst="rect">
            <a:avLst/>
          </a:prstGeom>
          <a:noFill/>
        </p:spPr>
        <p:txBody>
          <a:bodyPr wrap="square" rtlCol="0">
            <a:spAutoFit/>
          </a:bodyPr>
          <a:lstStyle/>
          <a:p>
            <a:r>
              <a:rPr lang="en-US" dirty="0" smtClean="0">
                <a:solidFill>
                  <a:srgbClr val="FF0000"/>
                </a:solidFill>
                <a:latin typeface="Arial"/>
                <a:cs typeface="Arial"/>
              </a:rPr>
              <a:t>BOTTOM SURFACE </a:t>
            </a:r>
            <a:r>
              <a:rPr lang="en-US" dirty="0" err="1" smtClean="0">
                <a:solidFill>
                  <a:srgbClr val="FF0000"/>
                </a:solidFill>
                <a:latin typeface="Symbol" charset="2"/>
                <a:cs typeface="Symbol" charset="2"/>
              </a:rPr>
              <a:t>w</a:t>
            </a:r>
            <a:r>
              <a:rPr lang="en-US" baseline="-25000" dirty="0" err="1" smtClean="0">
                <a:solidFill>
                  <a:srgbClr val="FF0000"/>
                </a:solidFill>
                <a:latin typeface="Arial"/>
                <a:cs typeface="Arial"/>
              </a:rPr>
              <a:t>p</a:t>
            </a:r>
            <a:r>
              <a:rPr lang="en-US" baseline="30000" dirty="0" smtClean="0">
                <a:solidFill>
                  <a:srgbClr val="FF0000"/>
                </a:solidFill>
                <a:latin typeface="Arial"/>
                <a:cs typeface="Arial"/>
              </a:rPr>
              <a:t>-</a:t>
            </a:r>
            <a:endParaRPr lang="en-US" dirty="0" smtClean="0">
              <a:solidFill>
                <a:srgbClr val="FF0000"/>
              </a:solidFill>
              <a:latin typeface="Arial"/>
              <a:cs typeface="Arial"/>
            </a:endParaRPr>
          </a:p>
        </p:txBody>
      </p:sp>
      <p:pic>
        <p:nvPicPr>
          <p:cNvPr id="108547" name="Picture 3"/>
          <p:cNvPicPr>
            <a:picLocks noChangeAspect="1" noChangeArrowheads="1"/>
          </p:cNvPicPr>
          <p:nvPr/>
        </p:nvPicPr>
        <p:blipFill>
          <a:blip r:embed="rId5"/>
          <a:srcRect/>
          <a:stretch>
            <a:fillRect/>
          </a:stretch>
        </p:blipFill>
        <p:spPr bwMode="auto">
          <a:xfrm>
            <a:off x="1085850" y="4699000"/>
            <a:ext cx="5210766" cy="797697"/>
          </a:xfrm>
          <a:prstGeom prst="rect">
            <a:avLst/>
          </a:prstGeom>
          <a:noFill/>
          <a:ln w="9525">
            <a:noFill/>
            <a:miter lim="800000"/>
            <a:headEnd/>
            <a:tailEnd/>
          </a:ln>
          <a:effectLst/>
        </p:spPr>
      </p:pic>
      <p:pic>
        <p:nvPicPr>
          <p:cNvPr id="108548" name="Picture 4"/>
          <p:cNvPicPr>
            <a:picLocks noChangeAspect="1" noChangeArrowheads="1"/>
          </p:cNvPicPr>
          <p:nvPr/>
        </p:nvPicPr>
        <p:blipFill>
          <a:blip r:embed="rId6"/>
          <a:srcRect/>
          <a:stretch>
            <a:fillRect/>
          </a:stretch>
        </p:blipFill>
        <p:spPr bwMode="auto">
          <a:xfrm>
            <a:off x="1088506" y="5981700"/>
            <a:ext cx="8077200" cy="889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3" name="Cube 32"/>
          <p:cNvSpPr/>
          <p:nvPr/>
        </p:nvSpPr>
        <p:spPr>
          <a:xfrm>
            <a:off x="2382495" y="2365917"/>
            <a:ext cx="4127500" cy="534226"/>
          </a:xfrm>
          <a:prstGeom prst="cube">
            <a:avLst>
              <a:gd name="adj" fmla="val 70143"/>
            </a:avLst>
          </a:prstGeom>
          <a:blipFill dpi="0" rotWithShape="1">
            <a:blip r:embed="rId2">
              <a:alphaModFix amt="73000"/>
            </a:blip>
            <a:srcRect/>
            <a:tile tx="0" ty="0" sx="100000" sy="100000" flip="none" algn="tl"/>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122238"/>
            <a:ext cx="8229600" cy="1143000"/>
          </a:xfrm>
        </p:spPr>
        <p:txBody>
          <a:bodyPr/>
          <a:lstStyle/>
          <a:p>
            <a:r>
              <a:rPr lang="en-US" dirty="0" smtClean="0">
                <a:solidFill>
                  <a:srgbClr val="FF0000"/>
                </a:solidFill>
                <a:latin typeface="Arial"/>
                <a:cs typeface="Arial"/>
              </a:rPr>
              <a:t>Coupling Conditions</a:t>
            </a:r>
            <a:endParaRPr lang="en-US" dirty="0">
              <a:solidFill>
                <a:srgbClr val="FF0000"/>
              </a:solidFill>
              <a:latin typeface="Arial"/>
              <a:cs typeface="Arial"/>
            </a:endParaRPr>
          </a:p>
        </p:txBody>
      </p:sp>
      <p:sp>
        <p:nvSpPr>
          <p:cNvPr id="13" name="Cube 12"/>
          <p:cNvSpPr/>
          <p:nvPr/>
        </p:nvSpPr>
        <p:spPr>
          <a:xfrm>
            <a:off x="2382495" y="2970135"/>
            <a:ext cx="4051300" cy="944562"/>
          </a:xfrm>
          <a:prstGeom prst="cube">
            <a:avLst/>
          </a:prstGeom>
          <a:blipFill dpi="0" rotWithShape="1">
            <a:blip r:embed="rId3">
              <a:alphaModFix amt="37000"/>
            </a:blip>
            <a:srcRect/>
            <a:tile tx="0" ty="0" sx="100000" sy="100000" flip="none" algn="tl"/>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Cube 13"/>
          <p:cNvSpPr/>
          <p:nvPr/>
        </p:nvSpPr>
        <p:spPr>
          <a:xfrm>
            <a:off x="2382495" y="2359793"/>
            <a:ext cx="4127500" cy="373598"/>
          </a:xfrm>
          <a:prstGeom prst="cube">
            <a:avLst>
              <a:gd name="adj" fmla="val 99359"/>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Cube 11"/>
          <p:cNvSpPr/>
          <p:nvPr/>
        </p:nvSpPr>
        <p:spPr>
          <a:xfrm>
            <a:off x="2395195" y="1174673"/>
            <a:ext cx="4038600" cy="944562"/>
          </a:xfrm>
          <a:prstGeom prst="cube">
            <a:avLst/>
          </a:prstGeom>
          <a:blipFill dpi="0" rotWithShape="1">
            <a:blip r:embed="rId4">
              <a:alphaModFix amt="46000"/>
            </a:blip>
            <a:srcRect/>
            <a:tile tx="0" ty="0" sx="100000" sy="100000" flip="none" algn="tl"/>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TextBox 28"/>
          <p:cNvSpPr txBox="1"/>
          <p:nvPr/>
        </p:nvSpPr>
        <p:spPr>
          <a:xfrm>
            <a:off x="3951570" y="1445103"/>
            <a:ext cx="723275" cy="369332"/>
          </a:xfrm>
          <a:prstGeom prst="rect">
            <a:avLst/>
          </a:prstGeom>
          <a:noFill/>
        </p:spPr>
        <p:txBody>
          <a:bodyPr wrap="none" rtlCol="0">
            <a:spAutoFit/>
          </a:bodyPr>
          <a:lstStyle/>
          <a:p>
            <a:r>
              <a:rPr lang="en-US" dirty="0" err="1" smtClean="0">
                <a:solidFill>
                  <a:srgbClr val="FF0000"/>
                </a:solidFill>
                <a:latin typeface="Arial"/>
                <a:cs typeface="Arial"/>
              </a:rPr>
              <a:t>BIOT</a:t>
            </a:r>
            <a:endParaRPr lang="en-US" dirty="0">
              <a:solidFill>
                <a:srgbClr val="FF0000"/>
              </a:solidFill>
              <a:latin typeface="Arial"/>
              <a:cs typeface="Arial"/>
            </a:endParaRPr>
          </a:p>
        </p:txBody>
      </p:sp>
      <p:sp>
        <p:nvSpPr>
          <p:cNvPr id="30" name="TextBox 29"/>
          <p:cNvSpPr txBox="1"/>
          <p:nvPr/>
        </p:nvSpPr>
        <p:spPr>
          <a:xfrm>
            <a:off x="3951570" y="3316765"/>
            <a:ext cx="851578" cy="369332"/>
          </a:xfrm>
          <a:prstGeom prst="rect">
            <a:avLst/>
          </a:prstGeom>
          <a:noFill/>
        </p:spPr>
        <p:txBody>
          <a:bodyPr wrap="none" rtlCol="0">
            <a:spAutoFit/>
          </a:bodyPr>
          <a:lstStyle/>
          <a:p>
            <a:r>
              <a:rPr lang="en-US" dirty="0" smtClean="0">
                <a:solidFill>
                  <a:srgbClr val="FF0000"/>
                </a:solidFill>
                <a:latin typeface="Arial"/>
                <a:cs typeface="Arial"/>
              </a:rPr>
              <a:t>FLUID</a:t>
            </a:r>
            <a:endParaRPr lang="en-US" dirty="0">
              <a:solidFill>
                <a:srgbClr val="FF0000"/>
              </a:solidFill>
              <a:latin typeface="Arial"/>
              <a:cs typeface="Arial"/>
            </a:endParaRPr>
          </a:p>
        </p:txBody>
      </p:sp>
      <p:sp>
        <p:nvSpPr>
          <p:cNvPr id="32" name="Cube 31"/>
          <p:cNvSpPr/>
          <p:nvPr/>
        </p:nvSpPr>
        <p:spPr>
          <a:xfrm>
            <a:off x="2382495" y="2186052"/>
            <a:ext cx="4127500" cy="534226"/>
          </a:xfrm>
          <a:prstGeom prst="cube">
            <a:avLst>
              <a:gd name="adj" fmla="val 70143"/>
            </a:avLst>
          </a:prstGeom>
          <a:blipFill dpi="0" rotWithShape="1">
            <a:blip r:embed="rId2">
              <a:alphaModFix amt="73000"/>
            </a:blip>
            <a:srcRect/>
            <a:tile tx="0" ty="0" sx="100000" sy="100000" flip="none" algn="tl"/>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TextBox 30"/>
          <p:cNvSpPr txBox="1"/>
          <p:nvPr/>
        </p:nvSpPr>
        <p:spPr>
          <a:xfrm>
            <a:off x="3951570" y="2632617"/>
            <a:ext cx="898804" cy="369332"/>
          </a:xfrm>
          <a:prstGeom prst="rect">
            <a:avLst/>
          </a:prstGeom>
          <a:noFill/>
        </p:spPr>
        <p:txBody>
          <a:bodyPr wrap="none" rtlCol="0">
            <a:spAutoFit/>
          </a:bodyPr>
          <a:lstStyle/>
          <a:p>
            <a:r>
              <a:rPr lang="en-US" dirty="0" smtClean="0">
                <a:solidFill>
                  <a:srgbClr val="FF0000"/>
                </a:solidFill>
                <a:latin typeface="Arial"/>
                <a:cs typeface="Arial"/>
              </a:rPr>
              <a:t>PLATE</a:t>
            </a:r>
            <a:endParaRPr lang="en-US" dirty="0">
              <a:solidFill>
                <a:srgbClr val="FF0000"/>
              </a:solidFill>
              <a:latin typeface="Arial"/>
              <a:cs typeface="Arial"/>
            </a:endParaRPr>
          </a:p>
        </p:txBody>
      </p:sp>
      <p:cxnSp>
        <p:nvCxnSpPr>
          <p:cNvPr id="37" name="Straight Arrow Connector 36"/>
          <p:cNvCxnSpPr>
            <a:endCxn id="14" idx="2"/>
          </p:cNvCxnSpPr>
          <p:nvPr/>
        </p:nvCxnSpPr>
        <p:spPr>
          <a:xfrm flipV="1">
            <a:off x="1651000" y="2732194"/>
            <a:ext cx="731495" cy="1197"/>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38" name="TextBox 37"/>
          <p:cNvSpPr txBox="1"/>
          <p:nvPr/>
        </p:nvSpPr>
        <p:spPr>
          <a:xfrm>
            <a:off x="584200" y="2416717"/>
            <a:ext cx="1287745" cy="923330"/>
          </a:xfrm>
          <a:prstGeom prst="rect">
            <a:avLst/>
          </a:prstGeom>
          <a:noFill/>
        </p:spPr>
        <p:txBody>
          <a:bodyPr wrap="none" rtlCol="0">
            <a:spAutoFit/>
          </a:bodyPr>
          <a:lstStyle/>
          <a:p>
            <a:r>
              <a:rPr lang="en-US" dirty="0" smtClean="0">
                <a:latin typeface="Arial"/>
                <a:cs typeface="Arial"/>
              </a:rPr>
              <a:t>MIDDLE </a:t>
            </a:r>
          </a:p>
          <a:p>
            <a:r>
              <a:rPr lang="en-US" dirty="0" smtClean="0">
                <a:latin typeface="Arial"/>
                <a:cs typeface="Arial"/>
              </a:rPr>
              <a:t>SURFACE</a:t>
            </a:r>
          </a:p>
          <a:p>
            <a:r>
              <a:rPr lang="en-US" dirty="0" err="1" smtClean="0">
                <a:latin typeface="Symbol" charset="2"/>
                <a:cs typeface="Symbol" charset="2"/>
              </a:rPr>
              <a:t>w</a:t>
            </a:r>
            <a:r>
              <a:rPr lang="en-US" baseline="-25000" dirty="0" err="1" smtClean="0">
                <a:latin typeface="Arial"/>
                <a:cs typeface="Arial"/>
              </a:rPr>
              <a:t>p</a:t>
            </a:r>
            <a:endParaRPr lang="en-US" dirty="0" smtClean="0">
              <a:latin typeface="Arial"/>
              <a:cs typeface="Arial"/>
            </a:endParaRPr>
          </a:p>
        </p:txBody>
      </p:sp>
      <p:cxnSp>
        <p:nvCxnSpPr>
          <p:cNvPr id="39" name="Straight Arrow Connector 38"/>
          <p:cNvCxnSpPr/>
          <p:nvPr/>
        </p:nvCxnSpPr>
        <p:spPr>
          <a:xfrm rot="10800000" flipV="1">
            <a:off x="6271216" y="1638300"/>
            <a:ext cx="561384" cy="547752"/>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42" name="Straight Arrow Connector 41"/>
          <p:cNvCxnSpPr/>
          <p:nvPr/>
        </p:nvCxnSpPr>
        <p:spPr>
          <a:xfrm rot="10800000">
            <a:off x="6267403" y="2766895"/>
            <a:ext cx="561384" cy="547752"/>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43" name="TextBox 42"/>
          <p:cNvSpPr txBox="1"/>
          <p:nvPr/>
        </p:nvSpPr>
        <p:spPr>
          <a:xfrm>
            <a:off x="6731000" y="1263573"/>
            <a:ext cx="1805227" cy="646331"/>
          </a:xfrm>
          <a:prstGeom prst="rect">
            <a:avLst/>
          </a:prstGeom>
          <a:noFill/>
        </p:spPr>
        <p:txBody>
          <a:bodyPr wrap="none" rtlCol="0">
            <a:spAutoFit/>
          </a:bodyPr>
          <a:lstStyle/>
          <a:p>
            <a:r>
              <a:rPr lang="en-US" dirty="0" smtClean="0">
                <a:latin typeface="Arial"/>
                <a:cs typeface="Arial"/>
              </a:rPr>
              <a:t>TOP SURFACE</a:t>
            </a:r>
          </a:p>
          <a:p>
            <a:r>
              <a:rPr lang="en-US" dirty="0" err="1" smtClean="0">
                <a:latin typeface="Symbol" charset="2"/>
                <a:cs typeface="Symbol" charset="2"/>
              </a:rPr>
              <a:t>w</a:t>
            </a:r>
            <a:r>
              <a:rPr lang="en-US" baseline="-25000" dirty="0" err="1" smtClean="0">
                <a:latin typeface="Arial"/>
                <a:cs typeface="Arial"/>
              </a:rPr>
              <a:t>p</a:t>
            </a:r>
            <a:r>
              <a:rPr lang="en-US" baseline="30000" dirty="0" smtClean="0">
                <a:latin typeface="Arial"/>
                <a:cs typeface="Arial"/>
              </a:rPr>
              <a:t>+</a:t>
            </a:r>
            <a:endParaRPr lang="en-US" dirty="0" smtClean="0">
              <a:latin typeface="Arial"/>
              <a:cs typeface="Arial"/>
            </a:endParaRPr>
          </a:p>
        </p:txBody>
      </p:sp>
      <p:sp>
        <p:nvSpPr>
          <p:cNvPr id="44" name="TextBox 43"/>
          <p:cNvSpPr txBox="1"/>
          <p:nvPr/>
        </p:nvSpPr>
        <p:spPr>
          <a:xfrm>
            <a:off x="6754573" y="2944735"/>
            <a:ext cx="2322233" cy="646331"/>
          </a:xfrm>
          <a:prstGeom prst="rect">
            <a:avLst/>
          </a:prstGeom>
          <a:noFill/>
        </p:spPr>
        <p:txBody>
          <a:bodyPr wrap="none" rtlCol="0">
            <a:spAutoFit/>
          </a:bodyPr>
          <a:lstStyle/>
          <a:p>
            <a:r>
              <a:rPr lang="en-US" dirty="0" smtClean="0">
                <a:latin typeface="Arial"/>
                <a:cs typeface="Arial"/>
              </a:rPr>
              <a:t>BOTTOM SURFACE</a:t>
            </a:r>
          </a:p>
          <a:p>
            <a:r>
              <a:rPr lang="en-US" dirty="0" err="1" smtClean="0">
                <a:latin typeface="Symbol" charset="2"/>
                <a:cs typeface="Symbol" charset="2"/>
              </a:rPr>
              <a:t>w</a:t>
            </a:r>
            <a:r>
              <a:rPr lang="en-US" baseline="-25000" dirty="0" err="1" smtClean="0">
                <a:latin typeface="Arial"/>
                <a:cs typeface="Arial"/>
              </a:rPr>
              <a:t>p</a:t>
            </a:r>
            <a:r>
              <a:rPr lang="en-US" baseline="30000" dirty="0" smtClean="0">
                <a:latin typeface="Arial"/>
                <a:cs typeface="Arial"/>
              </a:rPr>
              <a:t>-</a:t>
            </a:r>
            <a:endParaRPr lang="en-US" dirty="0" smtClean="0">
              <a:latin typeface="Arial"/>
              <a:cs typeface="Arial"/>
            </a:endParaRPr>
          </a:p>
        </p:txBody>
      </p:sp>
      <p:sp>
        <p:nvSpPr>
          <p:cNvPr id="45" name="TextBox 44"/>
          <p:cNvSpPr txBox="1"/>
          <p:nvPr/>
        </p:nvSpPr>
        <p:spPr>
          <a:xfrm>
            <a:off x="3260678" y="4205131"/>
            <a:ext cx="2828333" cy="369332"/>
          </a:xfrm>
          <a:prstGeom prst="rect">
            <a:avLst/>
          </a:prstGeom>
          <a:noFill/>
        </p:spPr>
        <p:txBody>
          <a:bodyPr wrap="square" rtlCol="0">
            <a:spAutoFit/>
          </a:bodyPr>
          <a:lstStyle/>
          <a:p>
            <a:r>
              <a:rPr lang="en-US" dirty="0" smtClean="0">
                <a:solidFill>
                  <a:srgbClr val="FF0000"/>
                </a:solidFill>
                <a:latin typeface="Arial"/>
                <a:cs typeface="Arial"/>
              </a:rPr>
              <a:t>TOP SURFACE </a:t>
            </a:r>
            <a:r>
              <a:rPr lang="en-US" dirty="0" err="1" smtClean="0">
                <a:solidFill>
                  <a:srgbClr val="FF0000"/>
                </a:solidFill>
                <a:latin typeface="Symbol" charset="2"/>
                <a:cs typeface="Symbol" charset="2"/>
              </a:rPr>
              <a:t>w</a:t>
            </a:r>
            <a:r>
              <a:rPr lang="en-US" baseline="-25000" dirty="0" err="1" smtClean="0">
                <a:solidFill>
                  <a:srgbClr val="FF0000"/>
                </a:solidFill>
                <a:latin typeface="Arial"/>
                <a:cs typeface="Arial"/>
              </a:rPr>
              <a:t>p</a:t>
            </a:r>
            <a:r>
              <a:rPr lang="en-US" baseline="30000" dirty="0" smtClean="0">
                <a:solidFill>
                  <a:srgbClr val="FF0000"/>
                </a:solidFill>
                <a:latin typeface="Arial"/>
                <a:cs typeface="Arial"/>
              </a:rPr>
              <a:t>+</a:t>
            </a:r>
            <a:endParaRPr lang="en-US" dirty="0" smtClean="0">
              <a:solidFill>
                <a:srgbClr val="FF0000"/>
              </a:solidFill>
              <a:latin typeface="Arial"/>
              <a:cs typeface="Arial"/>
            </a:endParaRPr>
          </a:p>
        </p:txBody>
      </p:sp>
      <p:sp>
        <p:nvSpPr>
          <p:cNvPr id="20" name="TextBox 19"/>
          <p:cNvSpPr txBox="1"/>
          <p:nvPr/>
        </p:nvSpPr>
        <p:spPr>
          <a:xfrm>
            <a:off x="3242267" y="5613915"/>
            <a:ext cx="2828333" cy="369332"/>
          </a:xfrm>
          <a:prstGeom prst="rect">
            <a:avLst/>
          </a:prstGeom>
          <a:noFill/>
        </p:spPr>
        <p:txBody>
          <a:bodyPr wrap="square" rtlCol="0">
            <a:spAutoFit/>
          </a:bodyPr>
          <a:lstStyle/>
          <a:p>
            <a:r>
              <a:rPr lang="en-US" dirty="0" smtClean="0">
                <a:solidFill>
                  <a:srgbClr val="FF0000"/>
                </a:solidFill>
                <a:latin typeface="Arial"/>
                <a:cs typeface="Arial"/>
              </a:rPr>
              <a:t>BOTTOM SURFACE </a:t>
            </a:r>
            <a:r>
              <a:rPr lang="en-US" dirty="0" err="1" smtClean="0">
                <a:solidFill>
                  <a:srgbClr val="FF0000"/>
                </a:solidFill>
                <a:latin typeface="Symbol" charset="2"/>
                <a:cs typeface="Symbol" charset="2"/>
              </a:rPr>
              <a:t>w</a:t>
            </a:r>
            <a:r>
              <a:rPr lang="en-US" baseline="-25000" dirty="0" err="1" smtClean="0">
                <a:solidFill>
                  <a:srgbClr val="FF0000"/>
                </a:solidFill>
                <a:latin typeface="Arial"/>
                <a:cs typeface="Arial"/>
              </a:rPr>
              <a:t>p</a:t>
            </a:r>
            <a:r>
              <a:rPr lang="en-US" baseline="30000" dirty="0" smtClean="0">
                <a:solidFill>
                  <a:srgbClr val="FF0000"/>
                </a:solidFill>
                <a:latin typeface="Arial"/>
                <a:cs typeface="Arial"/>
              </a:rPr>
              <a:t>-</a:t>
            </a:r>
            <a:endParaRPr lang="en-US" dirty="0" smtClean="0">
              <a:solidFill>
                <a:srgbClr val="FF0000"/>
              </a:solidFill>
              <a:latin typeface="Arial"/>
              <a:cs typeface="Arial"/>
            </a:endParaRPr>
          </a:p>
        </p:txBody>
      </p:sp>
      <p:pic>
        <p:nvPicPr>
          <p:cNvPr id="92164" name="Picture 4"/>
          <p:cNvPicPr>
            <a:picLocks noChangeAspect="1" noChangeArrowheads="1"/>
          </p:cNvPicPr>
          <p:nvPr/>
        </p:nvPicPr>
        <p:blipFill>
          <a:blip r:embed="rId5"/>
          <a:srcRect/>
          <a:stretch>
            <a:fillRect/>
          </a:stretch>
        </p:blipFill>
        <p:spPr bwMode="auto">
          <a:xfrm>
            <a:off x="914400" y="4610100"/>
            <a:ext cx="5003800" cy="787400"/>
          </a:xfrm>
          <a:prstGeom prst="rect">
            <a:avLst/>
          </a:prstGeom>
          <a:noFill/>
          <a:ln w="9525">
            <a:noFill/>
            <a:miter lim="800000"/>
            <a:headEnd/>
            <a:tailEnd/>
          </a:ln>
          <a:effectLst/>
        </p:spPr>
      </p:pic>
      <p:pic>
        <p:nvPicPr>
          <p:cNvPr id="92166" name="Picture 6"/>
          <p:cNvPicPr>
            <a:picLocks noChangeAspect="1" noChangeArrowheads="1"/>
          </p:cNvPicPr>
          <p:nvPr/>
        </p:nvPicPr>
        <p:blipFill>
          <a:blip r:embed="rId6"/>
          <a:srcRect/>
          <a:stretch>
            <a:fillRect/>
          </a:stretch>
        </p:blipFill>
        <p:spPr bwMode="auto">
          <a:xfrm>
            <a:off x="952500" y="5982508"/>
            <a:ext cx="7410450" cy="824692"/>
          </a:xfrm>
          <a:prstGeom prst="rect">
            <a:avLst/>
          </a:prstGeom>
          <a:noFill/>
          <a:ln w="9525">
            <a:noFill/>
            <a:miter lim="800000"/>
            <a:headEnd/>
            <a:tailEnd/>
          </a:ln>
          <a:effectLst/>
        </p:spPr>
      </p:pic>
      <p:sp>
        <p:nvSpPr>
          <p:cNvPr id="21" name="Rectangle 20"/>
          <p:cNvSpPr/>
          <p:nvPr/>
        </p:nvSpPr>
        <p:spPr>
          <a:xfrm>
            <a:off x="1104900" y="4940300"/>
            <a:ext cx="767045" cy="457200"/>
          </a:xfrm>
          <a:prstGeom prst="rect">
            <a:avLst/>
          </a:prstGeom>
          <a:noFill/>
          <a:ln w="38100" cap="flat" cmpd="sng" algn="ctr">
            <a:solidFill>
              <a:srgbClr val="0000FF"/>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a:off x="2692400" y="6350000"/>
            <a:ext cx="767045" cy="457200"/>
          </a:xfrm>
          <a:prstGeom prst="rect">
            <a:avLst/>
          </a:prstGeom>
          <a:noFill/>
          <a:ln w="38100" cap="flat" cmpd="sng" algn="ctr">
            <a:solidFill>
              <a:srgbClr val="0000FF"/>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6" name="Straight Arrow Connector 25"/>
          <p:cNvCxnSpPr/>
          <p:nvPr/>
        </p:nvCxnSpPr>
        <p:spPr>
          <a:xfrm rot="10800000">
            <a:off x="1853535" y="5359401"/>
            <a:ext cx="4146577" cy="1588"/>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a:xfrm rot="10800000" flipV="1">
            <a:off x="3459451" y="5360990"/>
            <a:ext cx="2540660" cy="989008"/>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sp>
        <p:nvSpPr>
          <p:cNvPr id="35" name="TextBox 34"/>
          <p:cNvSpPr txBox="1"/>
          <p:nvPr/>
        </p:nvSpPr>
        <p:spPr>
          <a:xfrm>
            <a:off x="5923911" y="5010835"/>
            <a:ext cx="3169144" cy="646331"/>
          </a:xfrm>
          <a:prstGeom prst="rect">
            <a:avLst/>
          </a:prstGeom>
          <a:noFill/>
        </p:spPr>
        <p:txBody>
          <a:bodyPr wrap="none" rtlCol="0">
            <a:spAutoFit/>
          </a:bodyPr>
          <a:lstStyle/>
          <a:p>
            <a:r>
              <a:rPr lang="en-US" dirty="0" smtClean="0">
                <a:solidFill>
                  <a:srgbClr val="0000FF"/>
                </a:solidFill>
                <a:latin typeface="Arial"/>
                <a:cs typeface="Arial"/>
              </a:rPr>
              <a:t>PRESSURE JUMP ACROSS</a:t>
            </a:r>
          </a:p>
          <a:p>
            <a:r>
              <a:rPr lang="en-US" dirty="0" smtClean="0">
                <a:solidFill>
                  <a:srgbClr val="0000FF"/>
                </a:solidFill>
                <a:latin typeface="Arial"/>
                <a:cs typeface="Arial"/>
              </a:rPr>
              <a:t>INTERFACE</a:t>
            </a:r>
            <a:endParaRPr lang="en-US" dirty="0">
              <a:solidFill>
                <a:srgbClr val="0000FF"/>
              </a:solidFill>
              <a:latin typeface="Arial"/>
              <a:cs typeface="Arial"/>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3A34F46-2425-D849-9E95-E58236C19EE0}" type="slidenum">
              <a:rPr lang="en-US" smtClean="0"/>
              <a:pPr/>
              <a:t>25</a:t>
            </a:fld>
            <a:endParaRPr lang="en-US"/>
          </a:p>
        </p:txBody>
      </p:sp>
      <p:pic>
        <p:nvPicPr>
          <p:cNvPr id="69634" name="Picture 2"/>
          <p:cNvPicPr>
            <a:picLocks noChangeAspect="1" noChangeArrowheads="1"/>
          </p:cNvPicPr>
          <p:nvPr/>
        </p:nvPicPr>
        <p:blipFill>
          <a:blip r:embed="rId2"/>
          <a:srcRect/>
          <a:stretch>
            <a:fillRect/>
          </a:stretch>
        </p:blipFill>
        <p:spPr bwMode="auto">
          <a:xfrm>
            <a:off x="138112" y="2247900"/>
            <a:ext cx="9005888" cy="1731439"/>
          </a:xfrm>
          <a:prstGeom prst="rect">
            <a:avLst/>
          </a:prstGeom>
          <a:noFill/>
          <a:ln w="9525">
            <a:noFill/>
            <a:miter lim="800000"/>
            <a:headEnd/>
            <a:tailEnd/>
          </a:ln>
          <a:effectLst/>
        </p:spPr>
      </p:pic>
      <p:pic>
        <p:nvPicPr>
          <p:cNvPr id="69635" name="Picture 3"/>
          <p:cNvPicPr>
            <a:picLocks noChangeAspect="1" noChangeArrowheads="1"/>
          </p:cNvPicPr>
          <p:nvPr/>
        </p:nvPicPr>
        <p:blipFill>
          <a:blip r:embed="rId3"/>
          <a:srcRect/>
          <a:stretch>
            <a:fillRect/>
          </a:stretch>
        </p:blipFill>
        <p:spPr bwMode="auto">
          <a:xfrm>
            <a:off x="996950" y="5105400"/>
            <a:ext cx="7296150" cy="647839"/>
          </a:xfrm>
          <a:prstGeom prst="rect">
            <a:avLst/>
          </a:prstGeom>
          <a:noFill/>
          <a:ln w="9525">
            <a:noFill/>
            <a:miter lim="800000"/>
            <a:headEnd/>
            <a:tailEnd/>
          </a:ln>
          <a:effectLst/>
        </p:spPr>
      </p:pic>
      <p:sp>
        <p:nvSpPr>
          <p:cNvPr id="5" name="TextBox 4"/>
          <p:cNvSpPr txBox="1"/>
          <p:nvPr/>
        </p:nvSpPr>
        <p:spPr>
          <a:xfrm>
            <a:off x="2603500" y="532116"/>
            <a:ext cx="3670300" cy="461665"/>
          </a:xfrm>
          <a:prstGeom prst="rect">
            <a:avLst/>
          </a:prstGeom>
          <a:noFill/>
        </p:spPr>
        <p:txBody>
          <a:bodyPr wrap="square" rtlCol="0">
            <a:spAutoFit/>
          </a:bodyPr>
          <a:lstStyle/>
          <a:p>
            <a:r>
              <a:rPr lang="en-US" sz="2400" dirty="0" smtClean="0">
                <a:solidFill>
                  <a:srgbClr val="FF0000"/>
                </a:solidFill>
                <a:latin typeface="Arial"/>
                <a:cs typeface="Arial"/>
              </a:rPr>
              <a:t>ENERGY ESTIMATE</a:t>
            </a:r>
            <a:endParaRPr lang="en-US" sz="2400" dirty="0">
              <a:solidFill>
                <a:srgbClr val="FF0000"/>
              </a:solidFill>
              <a:latin typeface="Arial"/>
              <a:cs typeface="Arial"/>
            </a:endParaRPr>
          </a:p>
        </p:txBody>
      </p:sp>
      <p:sp>
        <p:nvSpPr>
          <p:cNvPr id="6" name="Rounded Rectangle 5"/>
          <p:cNvSpPr/>
          <p:nvPr/>
        </p:nvSpPr>
        <p:spPr>
          <a:xfrm>
            <a:off x="0" y="1981200"/>
            <a:ext cx="9144000" cy="2184400"/>
          </a:xfrm>
          <a:prstGeom prst="roundRect">
            <a:avLst/>
          </a:prstGeom>
          <a:noFill/>
          <a:ln w="38100" cap="flat" cmpd="sng" algn="ctr">
            <a:solidFill>
              <a:schemeClr val="tx1"/>
            </a:solidFill>
            <a:prstDash val="solid"/>
            <a:round/>
            <a:headEnd type="none" w="med" len="med"/>
            <a:tailEnd type="none" w="med" len="med"/>
          </a:ln>
          <a:effectLst>
            <a:outerShdw blurRad="40000" dist="73787" dir="318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3721100" y="4546600"/>
            <a:ext cx="890325" cy="369332"/>
          </a:xfrm>
          <a:prstGeom prst="rect">
            <a:avLst/>
          </a:prstGeom>
          <a:noFill/>
        </p:spPr>
        <p:txBody>
          <a:bodyPr wrap="none" rtlCol="0">
            <a:spAutoFit/>
          </a:bodyPr>
          <a:lstStyle/>
          <a:p>
            <a:r>
              <a:rPr lang="en-US" dirty="0" smtClean="0">
                <a:latin typeface="Arial"/>
                <a:cs typeface="Arial"/>
              </a:rPr>
              <a:t>where:</a:t>
            </a:r>
            <a:endParaRPr lang="en-US" dirty="0">
              <a:latin typeface="Arial"/>
              <a:cs typeface="Arial"/>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3A34F46-2425-D849-9E95-E58236C19EE0}" type="slidenum">
              <a:rPr lang="en-US" smtClean="0"/>
              <a:pPr/>
              <a:t>26</a:t>
            </a:fld>
            <a:endParaRPr lang="en-US"/>
          </a:p>
        </p:txBody>
      </p:sp>
      <p:pic>
        <p:nvPicPr>
          <p:cNvPr id="94210" name="Picture 2"/>
          <p:cNvPicPr>
            <a:picLocks noChangeAspect="1" noChangeArrowheads="1"/>
          </p:cNvPicPr>
          <p:nvPr/>
        </p:nvPicPr>
        <p:blipFill>
          <a:blip r:embed="rId2"/>
          <a:srcRect/>
          <a:stretch>
            <a:fillRect/>
          </a:stretch>
        </p:blipFill>
        <p:spPr bwMode="auto">
          <a:xfrm>
            <a:off x="571500" y="532116"/>
            <a:ext cx="8135790" cy="6354459"/>
          </a:xfrm>
          <a:prstGeom prst="rect">
            <a:avLst/>
          </a:prstGeom>
          <a:noFill/>
          <a:ln w="9525">
            <a:noFill/>
            <a:miter lim="800000"/>
            <a:headEnd/>
            <a:tailEnd/>
          </a:ln>
          <a:effectLst/>
        </p:spPr>
      </p:pic>
      <p:sp>
        <p:nvSpPr>
          <p:cNvPr id="10" name="TextBox 9"/>
          <p:cNvSpPr txBox="1"/>
          <p:nvPr/>
        </p:nvSpPr>
        <p:spPr>
          <a:xfrm>
            <a:off x="2463800" y="70451"/>
            <a:ext cx="3556000" cy="461665"/>
          </a:xfrm>
          <a:prstGeom prst="rect">
            <a:avLst/>
          </a:prstGeom>
          <a:noFill/>
        </p:spPr>
        <p:txBody>
          <a:bodyPr wrap="square" rtlCol="0">
            <a:spAutoFit/>
          </a:bodyPr>
          <a:lstStyle/>
          <a:p>
            <a:r>
              <a:rPr lang="en-US" sz="2400" dirty="0" smtClean="0">
                <a:solidFill>
                  <a:srgbClr val="FF0000"/>
                </a:solidFill>
                <a:latin typeface="Arial"/>
                <a:cs typeface="Arial"/>
              </a:rPr>
              <a:t>FUNCTION SPACES </a:t>
            </a:r>
            <a:endParaRPr lang="en-US" sz="2400" dirty="0">
              <a:solidFill>
                <a:srgbClr val="FF0000"/>
              </a:solidFill>
              <a:latin typeface="Arial"/>
              <a:cs typeface="Arial"/>
            </a:endParaRPr>
          </a:p>
        </p:txBody>
      </p:sp>
      <p:cxnSp>
        <p:nvCxnSpPr>
          <p:cNvPr id="12" name="Straight Connector 11"/>
          <p:cNvCxnSpPr/>
          <p:nvPr/>
        </p:nvCxnSpPr>
        <p:spPr>
          <a:xfrm>
            <a:off x="571500" y="1919288"/>
            <a:ext cx="1422400" cy="158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571500" y="3403600"/>
            <a:ext cx="1422400" cy="158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571500" y="5014912"/>
            <a:ext cx="1422400" cy="158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46100" y="6270624"/>
            <a:ext cx="1841500" cy="158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pic>
        <p:nvPicPr>
          <p:cNvPr id="11" name="Picture 10" descr="DomainCross2.png"/>
          <p:cNvPicPr>
            <a:picLocks noChangeAspect="1"/>
          </p:cNvPicPr>
          <p:nvPr/>
        </p:nvPicPr>
        <p:blipFill>
          <a:blip r:embed="rId3"/>
          <a:srcRect l="50950" t="26422" b="29669"/>
          <a:stretch>
            <a:fillRect/>
          </a:stretch>
        </p:blipFill>
        <p:spPr>
          <a:xfrm>
            <a:off x="7441581" y="3786188"/>
            <a:ext cx="1677019" cy="1013857"/>
          </a:xfrm>
          <a:prstGeom prst="rect">
            <a:avLst/>
          </a:prstGeom>
        </p:spPr>
      </p:pic>
      <p:pic>
        <p:nvPicPr>
          <p:cNvPr id="9" name="Picture 6"/>
          <p:cNvPicPr>
            <a:picLocks noChangeAspect="1" noChangeArrowheads="1"/>
          </p:cNvPicPr>
          <p:nvPr/>
        </p:nvPicPr>
        <p:blipFill>
          <a:blip r:embed="rId4"/>
          <a:srcRect/>
          <a:stretch>
            <a:fillRect/>
          </a:stretch>
        </p:blipFill>
        <p:spPr bwMode="auto">
          <a:xfrm>
            <a:off x="6987496" y="4711145"/>
            <a:ext cx="2181904" cy="472043"/>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cap="all" dirty="0" smtClean="0">
                <a:solidFill>
                  <a:srgbClr val="FF0000"/>
                </a:solidFill>
              </a:rPr>
              <a:t>Main results</a:t>
            </a:r>
            <a:endParaRPr lang="en-US" sz="3200" cap="all" dirty="0">
              <a:solidFill>
                <a:srgbClr val="FF0000"/>
              </a:solidFill>
            </a:endParaRPr>
          </a:p>
        </p:txBody>
      </p:sp>
      <p:sp>
        <p:nvSpPr>
          <p:cNvPr id="4" name="Slide Number Placeholder 3"/>
          <p:cNvSpPr>
            <a:spLocks noGrp="1"/>
          </p:cNvSpPr>
          <p:nvPr>
            <p:ph type="sldNum" sz="quarter" idx="12"/>
          </p:nvPr>
        </p:nvSpPr>
        <p:spPr/>
        <p:txBody>
          <a:bodyPr/>
          <a:lstStyle/>
          <a:p>
            <a:fld id="{43A34F46-2425-D849-9E95-E58236C19EE0}" type="slidenum">
              <a:rPr lang="en-US" smtClean="0"/>
              <a:pPr/>
              <a:t>27</a:t>
            </a:fld>
            <a:endParaRPr lang="en-US"/>
          </a:p>
        </p:txBody>
      </p:sp>
      <p:sp>
        <p:nvSpPr>
          <p:cNvPr id="5" name="TextBox 4"/>
          <p:cNvSpPr txBox="1"/>
          <p:nvPr/>
        </p:nvSpPr>
        <p:spPr>
          <a:xfrm>
            <a:off x="2583711" y="1048306"/>
            <a:ext cx="4356216" cy="338554"/>
          </a:xfrm>
          <a:prstGeom prst="rect">
            <a:avLst/>
          </a:prstGeom>
          <a:noFill/>
        </p:spPr>
        <p:txBody>
          <a:bodyPr wrap="none" rtlCol="0">
            <a:spAutoFit/>
          </a:bodyPr>
          <a:lstStyle/>
          <a:p>
            <a:r>
              <a:rPr lang="en-US" sz="1600" i="1" dirty="0" smtClean="0">
                <a:latin typeface="Arial"/>
                <a:cs typeface="Arial"/>
              </a:rPr>
              <a:t>with </a:t>
            </a:r>
            <a:r>
              <a:rPr lang="en-US" sz="1600" i="1" dirty="0" err="1" smtClean="0">
                <a:latin typeface="Arial"/>
                <a:cs typeface="Arial"/>
              </a:rPr>
              <a:t>L</a:t>
            </a:r>
            <a:r>
              <a:rPr lang="en-US" sz="1600" i="1" dirty="0" smtClean="0">
                <a:latin typeface="Arial"/>
                <a:cs typeface="Arial"/>
              </a:rPr>
              <a:t>. </a:t>
            </a:r>
            <a:r>
              <a:rPr lang="en-US" sz="1600" i="1" dirty="0" err="1" smtClean="0">
                <a:latin typeface="Arial"/>
                <a:cs typeface="Arial"/>
              </a:rPr>
              <a:t>Bociu</a:t>
            </a:r>
            <a:r>
              <a:rPr lang="en-US" sz="1600" i="1" dirty="0" smtClean="0">
                <a:latin typeface="Arial"/>
                <a:cs typeface="Arial"/>
              </a:rPr>
              <a:t>, </a:t>
            </a:r>
            <a:r>
              <a:rPr lang="en-US" sz="1600" i="1" dirty="0" err="1" smtClean="0">
                <a:latin typeface="Arial"/>
                <a:cs typeface="Arial"/>
              </a:rPr>
              <a:t>B</a:t>
            </a:r>
            <a:r>
              <a:rPr lang="en-US" sz="1600" i="1" dirty="0" smtClean="0">
                <a:latin typeface="Arial"/>
                <a:cs typeface="Arial"/>
              </a:rPr>
              <a:t>. </a:t>
            </a:r>
            <a:r>
              <a:rPr lang="en-US" sz="1600" i="1" dirty="0" err="1" smtClean="0">
                <a:latin typeface="Arial"/>
                <a:cs typeface="Arial"/>
              </a:rPr>
              <a:t>Muha</a:t>
            </a:r>
            <a:r>
              <a:rPr lang="en-US" sz="1600" i="1" dirty="0" smtClean="0">
                <a:latin typeface="Arial"/>
                <a:cs typeface="Arial"/>
              </a:rPr>
              <a:t> and </a:t>
            </a:r>
            <a:r>
              <a:rPr lang="en-US" sz="1600" i="1" dirty="0" err="1" smtClean="0">
                <a:latin typeface="Arial"/>
                <a:cs typeface="Arial"/>
              </a:rPr>
              <a:t>J</a:t>
            </a:r>
            <a:r>
              <a:rPr lang="en-US" sz="1600" i="1" dirty="0" smtClean="0">
                <a:latin typeface="Arial"/>
                <a:cs typeface="Arial"/>
              </a:rPr>
              <a:t>. Webster (2020)</a:t>
            </a:r>
            <a:r>
              <a:rPr lang="en-US" sz="1600" i="1" dirty="0" smtClean="0"/>
              <a:t> </a:t>
            </a:r>
            <a:endParaRPr lang="en-US" sz="1600" i="1" dirty="0"/>
          </a:p>
        </p:txBody>
      </p:sp>
      <p:pic>
        <p:nvPicPr>
          <p:cNvPr id="96258" name="Picture 2"/>
          <p:cNvPicPr>
            <a:picLocks noChangeAspect="1" noChangeArrowheads="1"/>
          </p:cNvPicPr>
          <p:nvPr/>
        </p:nvPicPr>
        <p:blipFill>
          <a:blip r:embed="rId3"/>
          <a:srcRect/>
          <a:stretch>
            <a:fillRect/>
          </a:stretch>
        </p:blipFill>
        <p:spPr bwMode="auto">
          <a:xfrm>
            <a:off x="698500" y="2487360"/>
            <a:ext cx="7988300" cy="735765"/>
          </a:xfrm>
          <a:prstGeom prst="rect">
            <a:avLst/>
          </a:prstGeom>
          <a:noFill/>
          <a:ln w="9525">
            <a:noFill/>
            <a:miter lim="800000"/>
            <a:headEnd/>
            <a:tailEnd/>
          </a:ln>
          <a:effectLst/>
        </p:spPr>
      </p:pic>
      <p:sp>
        <p:nvSpPr>
          <p:cNvPr id="8" name="TextBox 7"/>
          <p:cNvSpPr txBox="1"/>
          <p:nvPr/>
        </p:nvSpPr>
        <p:spPr>
          <a:xfrm>
            <a:off x="355600" y="1971782"/>
            <a:ext cx="3913902" cy="738664"/>
          </a:xfrm>
          <a:prstGeom prst="rect">
            <a:avLst/>
          </a:prstGeom>
          <a:noFill/>
        </p:spPr>
        <p:txBody>
          <a:bodyPr wrap="none" rtlCol="0">
            <a:spAutoFit/>
          </a:bodyPr>
          <a:lstStyle/>
          <a:p>
            <a:r>
              <a:rPr lang="en-US" sz="2400" dirty="0" smtClean="0">
                <a:solidFill>
                  <a:srgbClr val="FF0000"/>
                </a:solidFill>
                <a:latin typeface="Arial"/>
                <a:cs typeface="Arial"/>
              </a:rPr>
              <a:t>Linear problem (existence): </a:t>
            </a:r>
          </a:p>
          <a:p>
            <a:endParaRPr lang="en-US" dirty="0"/>
          </a:p>
        </p:txBody>
      </p:sp>
      <p:sp>
        <p:nvSpPr>
          <p:cNvPr id="10" name="TextBox 9"/>
          <p:cNvSpPr txBox="1"/>
          <p:nvPr/>
        </p:nvSpPr>
        <p:spPr>
          <a:xfrm>
            <a:off x="368300" y="3921625"/>
            <a:ext cx="4188016" cy="738664"/>
          </a:xfrm>
          <a:prstGeom prst="rect">
            <a:avLst/>
          </a:prstGeom>
          <a:noFill/>
        </p:spPr>
        <p:txBody>
          <a:bodyPr wrap="none" rtlCol="0">
            <a:spAutoFit/>
          </a:bodyPr>
          <a:lstStyle/>
          <a:p>
            <a:r>
              <a:rPr lang="en-US" sz="2400" dirty="0" smtClean="0">
                <a:solidFill>
                  <a:srgbClr val="FF0000"/>
                </a:solidFill>
                <a:latin typeface="Arial"/>
                <a:cs typeface="Arial"/>
              </a:rPr>
              <a:t>Linear problem (uniqueness): </a:t>
            </a:r>
          </a:p>
          <a:p>
            <a:endParaRPr lang="en-US" dirty="0"/>
          </a:p>
        </p:txBody>
      </p:sp>
      <p:sp>
        <p:nvSpPr>
          <p:cNvPr id="12" name="TextBox 11"/>
          <p:cNvSpPr txBox="1"/>
          <p:nvPr/>
        </p:nvSpPr>
        <p:spPr>
          <a:xfrm>
            <a:off x="635000" y="3313211"/>
            <a:ext cx="8277126" cy="307777"/>
          </a:xfrm>
          <a:prstGeom prst="rect">
            <a:avLst/>
          </a:prstGeom>
          <a:noFill/>
        </p:spPr>
        <p:txBody>
          <a:bodyPr wrap="none" rtlCol="0">
            <a:spAutoFit/>
          </a:bodyPr>
          <a:lstStyle/>
          <a:p>
            <a:r>
              <a:rPr lang="en-US" sz="1400" dirty="0" smtClean="0">
                <a:solidFill>
                  <a:schemeClr val="tx1">
                    <a:lumMod val="50000"/>
                    <a:lumOff val="50000"/>
                  </a:schemeClr>
                </a:solidFill>
              </a:rPr>
              <a:t>(Proof based on semi-</a:t>
            </a:r>
            <a:r>
              <a:rPr lang="en-US" sz="1400" dirty="0" err="1" smtClean="0">
                <a:solidFill>
                  <a:schemeClr val="tx1">
                    <a:lumMod val="50000"/>
                    <a:lumOff val="50000"/>
                  </a:schemeClr>
                </a:solidFill>
              </a:rPr>
              <a:t>discretization</a:t>
            </a:r>
            <a:r>
              <a:rPr lang="en-US" sz="1400" dirty="0" smtClean="0">
                <a:solidFill>
                  <a:schemeClr val="tx1">
                    <a:lumMod val="50000"/>
                    <a:lumOff val="50000"/>
                  </a:schemeClr>
                </a:solidFill>
              </a:rPr>
              <a:t> in time (</a:t>
            </a:r>
            <a:r>
              <a:rPr lang="en-US" sz="1400" dirty="0" err="1" smtClean="0">
                <a:solidFill>
                  <a:schemeClr val="tx1">
                    <a:lumMod val="50000"/>
                    <a:lumOff val="50000"/>
                  </a:schemeClr>
                </a:solidFill>
              </a:rPr>
              <a:t>Rothe’s</a:t>
            </a:r>
            <a:r>
              <a:rPr lang="en-US" sz="1400" dirty="0" smtClean="0">
                <a:solidFill>
                  <a:schemeClr val="tx1">
                    <a:lumMod val="50000"/>
                    <a:lumOff val="50000"/>
                  </a:schemeClr>
                </a:solidFill>
              </a:rPr>
              <a:t> method), and energy estimates </a:t>
            </a:r>
            <a:r>
              <a:rPr lang="en-US" sz="1400" dirty="0" err="1" smtClean="0">
                <a:solidFill>
                  <a:schemeClr val="tx1">
                    <a:lumMod val="50000"/>
                    <a:lumOff val="50000"/>
                  </a:schemeClr>
                </a:solidFill>
              </a:rPr>
              <a:t>alla</a:t>
            </a:r>
            <a:r>
              <a:rPr lang="en-US" sz="1400" dirty="0" smtClean="0">
                <a:solidFill>
                  <a:schemeClr val="tx1">
                    <a:lumMod val="50000"/>
                    <a:lumOff val="50000"/>
                  </a:schemeClr>
                </a:solidFill>
              </a:rPr>
              <a:t> </a:t>
            </a:r>
            <a:r>
              <a:rPr lang="en-US" sz="1400" dirty="0" err="1" smtClean="0">
                <a:solidFill>
                  <a:schemeClr val="tx1">
                    <a:lumMod val="50000"/>
                    <a:lumOff val="50000"/>
                  </a:schemeClr>
                </a:solidFill>
              </a:rPr>
              <a:t>Muha</a:t>
            </a:r>
            <a:r>
              <a:rPr lang="en-US" sz="1400" dirty="0" smtClean="0">
                <a:solidFill>
                  <a:schemeClr val="tx1">
                    <a:lumMod val="50000"/>
                    <a:lumOff val="50000"/>
                  </a:schemeClr>
                </a:solidFill>
              </a:rPr>
              <a:t> and Canic (2013))</a:t>
            </a:r>
            <a:endParaRPr lang="en-US" sz="1400" dirty="0">
              <a:solidFill>
                <a:schemeClr val="tx1">
                  <a:lumMod val="50000"/>
                  <a:lumOff val="50000"/>
                </a:schemeClr>
              </a:solidFill>
            </a:endParaRPr>
          </a:p>
        </p:txBody>
      </p:sp>
      <p:pic>
        <p:nvPicPr>
          <p:cNvPr id="112643" name="Picture 3"/>
          <p:cNvPicPr>
            <a:picLocks noChangeAspect="1" noChangeArrowheads="1"/>
          </p:cNvPicPr>
          <p:nvPr/>
        </p:nvPicPr>
        <p:blipFill>
          <a:blip r:embed="rId4"/>
          <a:srcRect/>
          <a:stretch>
            <a:fillRect/>
          </a:stretch>
        </p:blipFill>
        <p:spPr bwMode="auto">
          <a:xfrm>
            <a:off x="635000" y="4452340"/>
            <a:ext cx="8343198" cy="190401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cap="all" dirty="0" smtClean="0">
                <a:solidFill>
                  <a:srgbClr val="FF0000"/>
                </a:solidFill>
              </a:rPr>
              <a:t>Main results</a:t>
            </a:r>
            <a:endParaRPr lang="en-US" sz="3200" cap="all" dirty="0">
              <a:solidFill>
                <a:srgbClr val="FF0000"/>
              </a:solidFill>
            </a:endParaRPr>
          </a:p>
        </p:txBody>
      </p:sp>
      <p:sp>
        <p:nvSpPr>
          <p:cNvPr id="4" name="Slide Number Placeholder 3"/>
          <p:cNvSpPr>
            <a:spLocks noGrp="1"/>
          </p:cNvSpPr>
          <p:nvPr>
            <p:ph type="sldNum" sz="quarter" idx="12"/>
          </p:nvPr>
        </p:nvSpPr>
        <p:spPr>
          <a:xfrm>
            <a:off x="6719620" y="6350000"/>
            <a:ext cx="2133600" cy="365125"/>
          </a:xfrm>
        </p:spPr>
        <p:txBody>
          <a:bodyPr/>
          <a:lstStyle/>
          <a:p>
            <a:fld id="{43A34F46-2425-D849-9E95-E58236C19EE0}" type="slidenum">
              <a:rPr lang="en-US" smtClean="0"/>
              <a:pPr/>
              <a:t>28</a:t>
            </a:fld>
            <a:endParaRPr lang="en-US" dirty="0"/>
          </a:p>
        </p:txBody>
      </p:sp>
      <p:sp>
        <p:nvSpPr>
          <p:cNvPr id="5" name="TextBox 4"/>
          <p:cNvSpPr txBox="1"/>
          <p:nvPr/>
        </p:nvSpPr>
        <p:spPr>
          <a:xfrm>
            <a:off x="2583711" y="1048306"/>
            <a:ext cx="4356216" cy="338554"/>
          </a:xfrm>
          <a:prstGeom prst="rect">
            <a:avLst/>
          </a:prstGeom>
          <a:noFill/>
        </p:spPr>
        <p:txBody>
          <a:bodyPr wrap="none" rtlCol="0">
            <a:spAutoFit/>
          </a:bodyPr>
          <a:lstStyle/>
          <a:p>
            <a:r>
              <a:rPr lang="en-US" sz="1600" i="1" dirty="0" smtClean="0">
                <a:latin typeface="Arial"/>
                <a:cs typeface="Arial"/>
              </a:rPr>
              <a:t>with </a:t>
            </a:r>
            <a:r>
              <a:rPr lang="en-US" sz="1600" i="1" dirty="0" err="1" smtClean="0">
                <a:latin typeface="Arial"/>
                <a:cs typeface="Arial"/>
              </a:rPr>
              <a:t>L</a:t>
            </a:r>
            <a:r>
              <a:rPr lang="en-US" sz="1600" i="1" dirty="0" smtClean="0">
                <a:latin typeface="Arial"/>
                <a:cs typeface="Arial"/>
              </a:rPr>
              <a:t>. </a:t>
            </a:r>
            <a:r>
              <a:rPr lang="en-US" sz="1600" i="1" dirty="0" err="1" smtClean="0">
                <a:latin typeface="Arial"/>
                <a:cs typeface="Arial"/>
              </a:rPr>
              <a:t>Bociu</a:t>
            </a:r>
            <a:r>
              <a:rPr lang="en-US" sz="1600" i="1" dirty="0" smtClean="0">
                <a:latin typeface="Arial"/>
                <a:cs typeface="Arial"/>
              </a:rPr>
              <a:t>, </a:t>
            </a:r>
            <a:r>
              <a:rPr lang="en-US" sz="1600" i="1" dirty="0" err="1" smtClean="0">
                <a:latin typeface="Arial"/>
                <a:cs typeface="Arial"/>
              </a:rPr>
              <a:t>B</a:t>
            </a:r>
            <a:r>
              <a:rPr lang="en-US" sz="1600" i="1" dirty="0" smtClean="0">
                <a:latin typeface="Arial"/>
                <a:cs typeface="Arial"/>
              </a:rPr>
              <a:t>. </a:t>
            </a:r>
            <a:r>
              <a:rPr lang="en-US" sz="1600" i="1" dirty="0" err="1" smtClean="0">
                <a:latin typeface="Arial"/>
                <a:cs typeface="Arial"/>
              </a:rPr>
              <a:t>Muha</a:t>
            </a:r>
            <a:r>
              <a:rPr lang="en-US" sz="1600" i="1" dirty="0" smtClean="0">
                <a:latin typeface="Arial"/>
                <a:cs typeface="Arial"/>
              </a:rPr>
              <a:t> and </a:t>
            </a:r>
            <a:r>
              <a:rPr lang="en-US" sz="1600" i="1" dirty="0" err="1" smtClean="0">
                <a:latin typeface="Arial"/>
                <a:cs typeface="Arial"/>
              </a:rPr>
              <a:t>J</a:t>
            </a:r>
            <a:r>
              <a:rPr lang="en-US" sz="1600" i="1" dirty="0" smtClean="0">
                <a:latin typeface="Arial"/>
                <a:cs typeface="Arial"/>
              </a:rPr>
              <a:t>. Webster (2020)</a:t>
            </a:r>
            <a:r>
              <a:rPr lang="en-US" sz="1600" i="1" dirty="0" smtClean="0"/>
              <a:t> </a:t>
            </a:r>
            <a:endParaRPr lang="en-US" sz="1600" i="1" dirty="0"/>
          </a:p>
        </p:txBody>
      </p:sp>
      <p:sp>
        <p:nvSpPr>
          <p:cNvPr id="11" name="TextBox 10"/>
          <p:cNvSpPr txBox="1"/>
          <p:nvPr/>
        </p:nvSpPr>
        <p:spPr>
          <a:xfrm>
            <a:off x="249723" y="1758949"/>
            <a:ext cx="4375717" cy="738664"/>
          </a:xfrm>
          <a:prstGeom prst="rect">
            <a:avLst/>
          </a:prstGeom>
          <a:noFill/>
        </p:spPr>
        <p:txBody>
          <a:bodyPr wrap="none" rtlCol="0">
            <a:spAutoFit/>
          </a:bodyPr>
          <a:lstStyle/>
          <a:p>
            <a:r>
              <a:rPr lang="en-US" sz="2400" dirty="0" smtClean="0">
                <a:solidFill>
                  <a:srgbClr val="FF0000"/>
                </a:solidFill>
                <a:latin typeface="Arial"/>
                <a:cs typeface="Arial"/>
              </a:rPr>
              <a:t>Nonlinear problem (existence): </a:t>
            </a:r>
          </a:p>
          <a:p>
            <a:endParaRPr lang="en-US" dirty="0"/>
          </a:p>
        </p:txBody>
      </p:sp>
      <p:pic>
        <p:nvPicPr>
          <p:cNvPr id="96260" name="Picture 4"/>
          <p:cNvPicPr>
            <a:picLocks noChangeAspect="1" noChangeArrowheads="1"/>
          </p:cNvPicPr>
          <p:nvPr/>
        </p:nvPicPr>
        <p:blipFill>
          <a:blip r:embed="rId3"/>
          <a:srcRect/>
          <a:stretch>
            <a:fillRect/>
          </a:stretch>
        </p:blipFill>
        <p:spPr bwMode="auto">
          <a:xfrm>
            <a:off x="445820" y="2252325"/>
            <a:ext cx="8407400" cy="844412"/>
          </a:xfrm>
          <a:prstGeom prst="rect">
            <a:avLst/>
          </a:prstGeom>
          <a:noFill/>
          <a:ln w="9525">
            <a:noFill/>
            <a:miter lim="800000"/>
            <a:headEnd/>
            <a:tailEnd/>
          </a:ln>
          <a:effectLst/>
        </p:spPr>
      </p:pic>
      <p:sp>
        <p:nvSpPr>
          <p:cNvPr id="13" name="TextBox 12"/>
          <p:cNvSpPr txBox="1"/>
          <p:nvPr/>
        </p:nvSpPr>
        <p:spPr>
          <a:xfrm>
            <a:off x="457200" y="3159323"/>
            <a:ext cx="4761002" cy="307777"/>
          </a:xfrm>
          <a:prstGeom prst="rect">
            <a:avLst/>
          </a:prstGeom>
          <a:noFill/>
        </p:spPr>
        <p:txBody>
          <a:bodyPr wrap="none" rtlCol="0">
            <a:spAutoFit/>
          </a:bodyPr>
          <a:lstStyle/>
          <a:p>
            <a:r>
              <a:rPr lang="en-US" sz="1400" dirty="0" smtClean="0">
                <a:solidFill>
                  <a:schemeClr val="tx1">
                    <a:lumMod val="50000"/>
                    <a:lumOff val="50000"/>
                  </a:schemeClr>
                </a:solidFill>
              </a:rPr>
              <a:t>(Proof using a compactness result by </a:t>
            </a:r>
            <a:r>
              <a:rPr lang="en-US" sz="1400" dirty="0" err="1" smtClean="0">
                <a:solidFill>
                  <a:schemeClr val="tx1">
                    <a:lumMod val="50000"/>
                    <a:lumOff val="50000"/>
                  </a:schemeClr>
                </a:solidFill>
              </a:rPr>
              <a:t>Drehel</a:t>
            </a:r>
            <a:r>
              <a:rPr lang="en-US" sz="1400" dirty="0" smtClean="0">
                <a:solidFill>
                  <a:schemeClr val="tx1">
                    <a:lumMod val="50000"/>
                    <a:lumOff val="50000"/>
                  </a:schemeClr>
                </a:solidFill>
              </a:rPr>
              <a:t> and </a:t>
            </a:r>
            <a:r>
              <a:rPr lang="en-US" sz="1400" dirty="0" err="1" smtClean="0">
                <a:solidFill>
                  <a:schemeClr val="tx1">
                    <a:lumMod val="50000"/>
                    <a:lumOff val="50000"/>
                  </a:schemeClr>
                </a:solidFill>
              </a:rPr>
              <a:t>Jüngel</a:t>
            </a:r>
            <a:r>
              <a:rPr lang="en-US" sz="1400" dirty="0" smtClean="0">
                <a:solidFill>
                  <a:schemeClr val="tx1">
                    <a:lumMod val="50000"/>
                    <a:lumOff val="50000"/>
                  </a:schemeClr>
                </a:solidFill>
              </a:rPr>
              <a:t> (2012))</a:t>
            </a:r>
            <a:endParaRPr lang="en-US" sz="1400" dirty="0">
              <a:solidFill>
                <a:schemeClr val="tx1">
                  <a:lumMod val="50000"/>
                  <a:lumOff val="50000"/>
                </a:schemeClr>
              </a:solidFill>
            </a:endParaRPr>
          </a:p>
        </p:txBody>
      </p:sp>
      <p:sp>
        <p:nvSpPr>
          <p:cNvPr id="14" name="TextBox 13"/>
          <p:cNvSpPr txBox="1"/>
          <p:nvPr/>
        </p:nvSpPr>
        <p:spPr>
          <a:xfrm>
            <a:off x="317500" y="3921625"/>
            <a:ext cx="8806467" cy="738664"/>
          </a:xfrm>
          <a:prstGeom prst="rect">
            <a:avLst/>
          </a:prstGeom>
          <a:noFill/>
        </p:spPr>
        <p:txBody>
          <a:bodyPr wrap="none" rtlCol="0">
            <a:spAutoFit/>
          </a:bodyPr>
          <a:lstStyle/>
          <a:p>
            <a:r>
              <a:rPr lang="en-US" sz="2400" dirty="0" smtClean="0">
                <a:solidFill>
                  <a:srgbClr val="FF0000"/>
                </a:solidFill>
                <a:latin typeface="Arial"/>
                <a:cs typeface="Arial"/>
              </a:rPr>
              <a:t>Nonlinear problem (strong-weak uniqueness for mild solutions): </a:t>
            </a:r>
          </a:p>
          <a:p>
            <a:endParaRPr lang="en-US" dirty="0"/>
          </a:p>
        </p:txBody>
      </p:sp>
      <p:pic>
        <p:nvPicPr>
          <p:cNvPr id="96261" name="Picture 5"/>
          <p:cNvPicPr>
            <a:picLocks noChangeAspect="1" noChangeArrowheads="1"/>
          </p:cNvPicPr>
          <p:nvPr/>
        </p:nvPicPr>
        <p:blipFill>
          <a:blip r:embed="rId4"/>
          <a:srcRect/>
          <a:stretch>
            <a:fillRect/>
          </a:stretch>
        </p:blipFill>
        <p:spPr bwMode="auto">
          <a:xfrm>
            <a:off x="445820" y="4433442"/>
            <a:ext cx="8240980" cy="1734471"/>
          </a:xfrm>
          <a:prstGeom prst="rect">
            <a:avLst/>
          </a:prstGeom>
          <a:noFill/>
          <a:ln w="9525">
            <a:noFill/>
            <a:miter lim="800000"/>
            <a:headEnd/>
            <a:tailEnd/>
          </a:ln>
          <a:effectLst/>
        </p:spPr>
      </p:pic>
      <p:sp>
        <p:nvSpPr>
          <p:cNvPr id="10" name="TextBox 9"/>
          <p:cNvSpPr txBox="1"/>
          <p:nvPr/>
        </p:nvSpPr>
        <p:spPr>
          <a:xfrm>
            <a:off x="482600" y="3436048"/>
            <a:ext cx="4940275" cy="307777"/>
          </a:xfrm>
          <a:prstGeom prst="rect">
            <a:avLst/>
          </a:prstGeom>
          <a:noFill/>
        </p:spPr>
        <p:txBody>
          <a:bodyPr wrap="none" rtlCol="0">
            <a:spAutoFit/>
          </a:bodyPr>
          <a:lstStyle/>
          <a:p>
            <a:r>
              <a:rPr lang="en-US" sz="1400" dirty="0" smtClean="0">
                <a:solidFill>
                  <a:schemeClr val="tx1">
                    <a:lumMod val="50000"/>
                    <a:lumOff val="50000"/>
                  </a:schemeClr>
                </a:solidFill>
              </a:rPr>
              <a:t>(Crucial: presence of </a:t>
            </a:r>
            <a:r>
              <a:rPr lang="en-US" sz="1400" dirty="0" err="1" smtClean="0">
                <a:solidFill>
                  <a:schemeClr val="tx1">
                    <a:lumMod val="50000"/>
                    <a:lumOff val="50000"/>
                  </a:schemeClr>
                </a:solidFill>
              </a:rPr>
              <a:t>poroelastic</a:t>
            </a:r>
            <a:r>
              <a:rPr lang="en-US" sz="1400" dirty="0" smtClean="0">
                <a:solidFill>
                  <a:schemeClr val="tx1">
                    <a:lumMod val="50000"/>
                    <a:lumOff val="50000"/>
                  </a:schemeClr>
                </a:solidFill>
              </a:rPr>
              <a:t> plate – regularizing mechanism)</a:t>
            </a:r>
            <a:endParaRPr lang="en-US" sz="1400" dirty="0">
              <a:solidFill>
                <a:schemeClr val="tx1">
                  <a:lumMod val="50000"/>
                  <a:lumOff val="50000"/>
                </a:schemeClr>
              </a:solidFill>
            </a:endParaRPr>
          </a:p>
        </p:txBody>
      </p:sp>
      <p:cxnSp>
        <p:nvCxnSpPr>
          <p:cNvPr id="15" name="Straight Connector 14"/>
          <p:cNvCxnSpPr/>
          <p:nvPr/>
        </p:nvCxnSpPr>
        <p:spPr>
          <a:xfrm>
            <a:off x="3086100" y="4711089"/>
            <a:ext cx="736600" cy="1588"/>
          </a:xfrm>
          <a:prstGeom prst="line">
            <a:avLst/>
          </a:prstGeom>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6082266" y="3374493"/>
            <a:ext cx="1274708" cy="369332"/>
          </a:xfrm>
          <a:prstGeom prst="rect">
            <a:avLst/>
          </a:prstGeom>
          <a:noFill/>
        </p:spPr>
        <p:txBody>
          <a:bodyPr wrap="none" rtlCol="0">
            <a:spAutoFit/>
          </a:bodyPr>
          <a:lstStyle/>
          <a:p>
            <a:r>
              <a:rPr lang="en-US" dirty="0" smtClean="0">
                <a:hlinkClick r:id="rId5" action="ppaction://hlinkpres?slideindex=1&amp;slidetitle="/>
              </a:rPr>
              <a:t>Show proof</a:t>
            </a:r>
            <a:endParaRPr lang="en-US"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2" name="Rounded Rectangle 31"/>
          <p:cNvSpPr/>
          <p:nvPr/>
        </p:nvSpPr>
        <p:spPr>
          <a:xfrm>
            <a:off x="4734174" y="4395787"/>
            <a:ext cx="4339650" cy="1624013"/>
          </a:xfrm>
          <a:prstGeom prst="roundRect">
            <a:avLst/>
          </a:prstGeom>
          <a:solidFill>
            <a:srgbClr val="FFFFFF"/>
          </a:solidFill>
          <a:effectLst>
            <a:outerShdw blurRad="40000" dist="86487"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Rounded Rectangle 30"/>
          <p:cNvSpPr/>
          <p:nvPr/>
        </p:nvSpPr>
        <p:spPr>
          <a:xfrm>
            <a:off x="0" y="4378666"/>
            <a:ext cx="3822700" cy="2462213"/>
          </a:xfrm>
          <a:prstGeom prst="roundRect">
            <a:avLst/>
          </a:prstGeom>
          <a:solidFill>
            <a:srgbClr val="FFFFFF"/>
          </a:solidFill>
          <a:effectLst>
            <a:outerShdw blurRad="40000" dist="86487"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1"/>
          <p:cNvSpPr>
            <a:spLocks noGrp="1"/>
          </p:cNvSpPr>
          <p:nvPr>
            <p:ph type="title"/>
          </p:nvPr>
        </p:nvSpPr>
        <p:spPr>
          <a:xfrm>
            <a:off x="457200" y="274638"/>
            <a:ext cx="8229600" cy="1143000"/>
          </a:xfrm>
        </p:spPr>
        <p:txBody>
          <a:bodyPr>
            <a:normAutofit/>
          </a:bodyPr>
          <a:lstStyle/>
          <a:p>
            <a:r>
              <a:rPr lang="en-US" sz="3600" dirty="0" smtClean="0">
                <a:solidFill>
                  <a:srgbClr val="FF0000"/>
                </a:solidFill>
                <a:latin typeface="Arial"/>
                <a:cs typeface="Arial"/>
              </a:rPr>
              <a:t>NUMERICAL SIMULATIONS</a:t>
            </a:r>
            <a:endParaRPr lang="en-US" sz="3600" dirty="0">
              <a:solidFill>
                <a:srgbClr val="FF0000"/>
              </a:solidFill>
              <a:latin typeface="Arial"/>
              <a:cs typeface="Arial"/>
            </a:endParaRPr>
          </a:p>
        </p:txBody>
      </p:sp>
      <p:sp>
        <p:nvSpPr>
          <p:cNvPr id="7" name="TextBox 6"/>
          <p:cNvSpPr txBox="1"/>
          <p:nvPr/>
        </p:nvSpPr>
        <p:spPr>
          <a:xfrm>
            <a:off x="2108200" y="1189335"/>
            <a:ext cx="4368800" cy="461665"/>
          </a:xfrm>
          <a:prstGeom prst="rect">
            <a:avLst/>
          </a:prstGeom>
          <a:noFill/>
        </p:spPr>
        <p:txBody>
          <a:bodyPr wrap="square" rtlCol="0">
            <a:spAutoFit/>
          </a:bodyPr>
          <a:lstStyle/>
          <a:p>
            <a:r>
              <a:rPr lang="en-US" sz="2400" dirty="0" smtClean="0">
                <a:solidFill>
                  <a:srgbClr val="0000FF"/>
                </a:solidFill>
                <a:latin typeface="Arial"/>
                <a:cs typeface="Arial"/>
              </a:rPr>
              <a:t>MULTI-SCALE SIMULATION</a:t>
            </a:r>
            <a:endParaRPr lang="en-US" sz="2400" dirty="0">
              <a:solidFill>
                <a:srgbClr val="0000FF"/>
              </a:solidFill>
              <a:latin typeface="Arial"/>
              <a:cs typeface="Arial"/>
            </a:endParaRPr>
          </a:p>
        </p:txBody>
      </p:sp>
      <p:sp>
        <p:nvSpPr>
          <p:cNvPr id="8" name="TextBox 7"/>
          <p:cNvSpPr txBox="1"/>
          <p:nvPr/>
        </p:nvSpPr>
        <p:spPr>
          <a:xfrm>
            <a:off x="431800" y="2032000"/>
            <a:ext cx="8509000" cy="369332"/>
          </a:xfrm>
          <a:prstGeom prst="rect">
            <a:avLst/>
          </a:prstGeom>
          <a:noFill/>
        </p:spPr>
        <p:txBody>
          <a:bodyPr wrap="square" rtlCol="0">
            <a:spAutoFit/>
          </a:bodyPr>
          <a:lstStyle/>
          <a:p>
            <a:r>
              <a:rPr lang="en-US" dirty="0" smtClean="0"/>
              <a:t> </a:t>
            </a:r>
            <a:r>
              <a:rPr lang="en-US" u="sng" dirty="0" err="1" smtClean="0">
                <a:solidFill>
                  <a:srgbClr val="0000FF"/>
                </a:solidFill>
                <a:latin typeface="Arial"/>
                <a:cs typeface="Arial"/>
              </a:rPr>
              <a:t>NANO</a:t>
            </a:r>
            <a:r>
              <a:rPr lang="en-US" u="sng" dirty="0" smtClean="0">
                <a:solidFill>
                  <a:srgbClr val="0000FF"/>
                </a:solidFill>
                <a:latin typeface="Arial"/>
                <a:cs typeface="Arial"/>
              </a:rPr>
              <a:t>-SCALE (pore scale)</a:t>
            </a:r>
            <a:r>
              <a:rPr lang="en-US" dirty="0" smtClean="0">
                <a:solidFill>
                  <a:srgbClr val="0000FF"/>
                </a:solidFill>
                <a:latin typeface="Arial"/>
                <a:cs typeface="Arial"/>
              </a:rPr>
              <a:t>                           </a:t>
            </a:r>
            <a:r>
              <a:rPr lang="en-US" u="sng" dirty="0" smtClean="0">
                <a:solidFill>
                  <a:srgbClr val="0000FF"/>
                </a:solidFill>
                <a:latin typeface="Arial"/>
                <a:cs typeface="Arial"/>
              </a:rPr>
              <a:t>MACRO-SCALE (organ scale)</a:t>
            </a:r>
            <a:r>
              <a:rPr lang="en-US" dirty="0" smtClean="0">
                <a:solidFill>
                  <a:srgbClr val="0000FF"/>
                </a:solidFill>
                <a:latin typeface="Arial"/>
                <a:cs typeface="Arial"/>
              </a:rPr>
              <a:t>                                             </a:t>
            </a:r>
            <a:endParaRPr lang="en-US" u="sng" dirty="0">
              <a:solidFill>
                <a:srgbClr val="0000FF"/>
              </a:solidFill>
              <a:latin typeface="Arial"/>
              <a:cs typeface="Arial"/>
            </a:endParaRPr>
          </a:p>
        </p:txBody>
      </p:sp>
      <p:pic>
        <p:nvPicPr>
          <p:cNvPr id="31746" name="Picture 2"/>
          <p:cNvPicPr>
            <a:picLocks noChangeAspect="1" noChangeArrowheads="1"/>
          </p:cNvPicPr>
          <p:nvPr/>
        </p:nvPicPr>
        <p:blipFill>
          <a:blip r:embed="rId3"/>
          <a:srcRect r="75920"/>
          <a:stretch>
            <a:fillRect/>
          </a:stretch>
        </p:blipFill>
        <p:spPr bwMode="auto">
          <a:xfrm rot="5400000">
            <a:off x="1412859" y="1610773"/>
            <a:ext cx="1073183" cy="2654300"/>
          </a:xfrm>
          <a:prstGeom prst="rect">
            <a:avLst/>
          </a:prstGeom>
          <a:noFill/>
          <a:ln w="9525">
            <a:noFill/>
            <a:miter lim="800000"/>
            <a:headEnd/>
            <a:tailEnd/>
          </a:ln>
          <a:effectLst/>
        </p:spPr>
      </p:pic>
      <p:sp>
        <p:nvSpPr>
          <p:cNvPr id="11" name="TextBox 10"/>
          <p:cNvSpPr txBox="1"/>
          <p:nvPr/>
        </p:nvSpPr>
        <p:spPr>
          <a:xfrm rot="16200000">
            <a:off x="-584441" y="3096948"/>
            <a:ext cx="2044149" cy="369332"/>
          </a:xfrm>
          <a:prstGeom prst="rect">
            <a:avLst/>
          </a:prstGeom>
          <a:noFill/>
        </p:spPr>
        <p:txBody>
          <a:bodyPr wrap="none" rtlCol="0">
            <a:spAutoFit/>
          </a:bodyPr>
          <a:lstStyle/>
          <a:p>
            <a:r>
              <a:rPr lang="en-US" dirty="0" smtClean="0">
                <a:latin typeface="Arial"/>
                <a:cs typeface="Arial"/>
              </a:rPr>
              <a:t>ISLET CHAMBER</a:t>
            </a:r>
            <a:endParaRPr lang="en-US" dirty="0">
              <a:latin typeface="Arial"/>
              <a:cs typeface="Arial"/>
            </a:endParaRPr>
          </a:p>
        </p:txBody>
      </p:sp>
      <p:sp>
        <p:nvSpPr>
          <p:cNvPr id="12" name="TextBox 11"/>
          <p:cNvSpPr txBox="1"/>
          <p:nvPr/>
        </p:nvSpPr>
        <p:spPr>
          <a:xfrm>
            <a:off x="559317" y="2388632"/>
            <a:ext cx="2729984" cy="276999"/>
          </a:xfrm>
          <a:prstGeom prst="rect">
            <a:avLst/>
          </a:prstGeom>
          <a:noFill/>
        </p:spPr>
        <p:txBody>
          <a:bodyPr wrap="none" rtlCol="0">
            <a:spAutoFit/>
          </a:bodyPr>
          <a:lstStyle/>
          <a:p>
            <a:r>
              <a:rPr lang="en-US" sz="1200" dirty="0" smtClean="0">
                <a:solidFill>
                  <a:schemeClr val="bg1"/>
                </a:solidFill>
                <a:latin typeface="Arial"/>
                <a:cs typeface="Arial"/>
              </a:rPr>
              <a:t>FILTRATION (SEEPAGE) VELOCITY</a:t>
            </a:r>
            <a:endParaRPr lang="en-US" sz="1200" dirty="0">
              <a:solidFill>
                <a:schemeClr val="bg1"/>
              </a:solidFill>
              <a:latin typeface="Arial"/>
              <a:cs typeface="Arial"/>
            </a:endParaRPr>
          </a:p>
        </p:txBody>
      </p:sp>
      <p:sp>
        <p:nvSpPr>
          <p:cNvPr id="13" name="TextBox 12"/>
          <p:cNvSpPr txBox="1"/>
          <p:nvPr/>
        </p:nvSpPr>
        <p:spPr>
          <a:xfrm>
            <a:off x="1321317" y="3499915"/>
            <a:ext cx="1031277" cy="276999"/>
          </a:xfrm>
          <a:prstGeom prst="rect">
            <a:avLst/>
          </a:prstGeom>
          <a:noFill/>
        </p:spPr>
        <p:txBody>
          <a:bodyPr wrap="none" rtlCol="0">
            <a:spAutoFit/>
          </a:bodyPr>
          <a:lstStyle/>
          <a:p>
            <a:r>
              <a:rPr lang="en-US" sz="1200" dirty="0" smtClean="0">
                <a:solidFill>
                  <a:schemeClr val="bg1"/>
                </a:solidFill>
                <a:latin typeface="Arial"/>
                <a:cs typeface="Arial"/>
              </a:rPr>
              <a:t>PRESSURE</a:t>
            </a:r>
            <a:endParaRPr lang="en-US" sz="1200" dirty="0">
              <a:solidFill>
                <a:schemeClr val="bg1"/>
              </a:solidFill>
              <a:latin typeface="Arial"/>
              <a:cs typeface="Arial"/>
            </a:endParaRPr>
          </a:p>
        </p:txBody>
      </p:sp>
      <p:grpSp>
        <p:nvGrpSpPr>
          <p:cNvPr id="29" name="Group 28"/>
          <p:cNvGrpSpPr/>
          <p:nvPr/>
        </p:nvGrpSpPr>
        <p:grpSpPr>
          <a:xfrm>
            <a:off x="4849782" y="2403229"/>
            <a:ext cx="3595718" cy="1975437"/>
            <a:chOff x="4849782" y="2987429"/>
            <a:chExt cx="3595718" cy="1975437"/>
          </a:xfrm>
        </p:grpSpPr>
        <p:pic>
          <p:nvPicPr>
            <p:cNvPr id="10" name="Picture 9" descr="PancreasOldGeometry.png"/>
            <p:cNvPicPr>
              <a:picLocks noChangeAspect="1"/>
            </p:cNvPicPr>
            <p:nvPr/>
          </p:nvPicPr>
          <p:blipFill>
            <a:blip r:embed="rId4"/>
            <a:stretch>
              <a:fillRect/>
            </a:stretch>
          </p:blipFill>
          <p:spPr>
            <a:xfrm>
              <a:off x="4849782" y="2987429"/>
              <a:ext cx="3595718" cy="1975437"/>
            </a:xfrm>
            <a:prstGeom prst="rect">
              <a:avLst/>
            </a:prstGeom>
          </p:spPr>
        </p:pic>
        <p:sp>
          <p:nvSpPr>
            <p:cNvPr id="16" name="TextBox 15"/>
            <p:cNvSpPr txBox="1"/>
            <p:nvPr/>
          </p:nvSpPr>
          <p:spPr>
            <a:xfrm rot="16200000">
              <a:off x="6594036" y="3807504"/>
              <a:ext cx="1428596" cy="276999"/>
            </a:xfrm>
            <a:prstGeom prst="rect">
              <a:avLst/>
            </a:prstGeom>
            <a:noFill/>
          </p:spPr>
          <p:txBody>
            <a:bodyPr wrap="none" rtlCol="0">
              <a:spAutoFit/>
            </a:bodyPr>
            <a:lstStyle/>
            <a:p>
              <a:r>
                <a:rPr lang="en-US" sz="1200" dirty="0" smtClean="0">
                  <a:solidFill>
                    <a:srgbClr val="FFFFFF"/>
                  </a:solidFill>
                  <a:latin typeface="Arial"/>
                  <a:cs typeface="Arial"/>
                </a:rPr>
                <a:t>ISLET CHAMBER</a:t>
              </a:r>
              <a:endParaRPr lang="en-US" sz="1200" dirty="0">
                <a:solidFill>
                  <a:srgbClr val="FFFFFF"/>
                </a:solidFill>
                <a:latin typeface="Arial"/>
                <a:cs typeface="Arial"/>
              </a:endParaRPr>
            </a:p>
          </p:txBody>
        </p:sp>
        <p:sp>
          <p:nvSpPr>
            <p:cNvPr id="18" name="TextBox 17"/>
            <p:cNvSpPr txBox="1"/>
            <p:nvPr/>
          </p:nvSpPr>
          <p:spPr>
            <a:xfrm rot="21346944">
              <a:off x="5601102" y="3172116"/>
              <a:ext cx="1577074" cy="276999"/>
            </a:xfrm>
            <a:prstGeom prst="rect">
              <a:avLst/>
            </a:prstGeom>
            <a:noFill/>
          </p:spPr>
          <p:txBody>
            <a:bodyPr wrap="none" rtlCol="0">
              <a:spAutoFit/>
            </a:bodyPr>
            <a:lstStyle/>
            <a:p>
              <a:r>
                <a:rPr lang="en-US" sz="1200" dirty="0" smtClean="0">
                  <a:solidFill>
                    <a:srgbClr val="FFFFFF"/>
                  </a:solidFill>
                  <a:latin typeface="Arial"/>
                  <a:cs typeface="Arial"/>
                </a:rPr>
                <a:t>VASCULAR GRAFT</a:t>
              </a:r>
              <a:endParaRPr lang="en-US" sz="1200" dirty="0">
                <a:solidFill>
                  <a:srgbClr val="FFFFFF"/>
                </a:solidFill>
                <a:latin typeface="Arial"/>
                <a:cs typeface="Arial"/>
              </a:endParaRPr>
            </a:p>
          </p:txBody>
        </p:sp>
        <p:sp>
          <p:nvSpPr>
            <p:cNvPr id="19" name="TextBox 18"/>
            <p:cNvSpPr txBox="1"/>
            <p:nvPr/>
          </p:nvSpPr>
          <p:spPr>
            <a:xfrm rot="21346944">
              <a:off x="5524290" y="3780299"/>
              <a:ext cx="1552904" cy="461665"/>
            </a:xfrm>
            <a:prstGeom prst="rect">
              <a:avLst/>
            </a:prstGeom>
            <a:noFill/>
          </p:spPr>
          <p:txBody>
            <a:bodyPr wrap="none" rtlCol="0">
              <a:spAutoFit/>
            </a:bodyPr>
            <a:lstStyle/>
            <a:p>
              <a:r>
                <a:rPr lang="en-US" sz="1200" dirty="0" smtClean="0">
                  <a:solidFill>
                    <a:srgbClr val="FFFFFF"/>
                  </a:solidFill>
                  <a:latin typeface="Arial"/>
                  <a:cs typeface="Arial"/>
                </a:rPr>
                <a:t>SEMI-PERMEABLE</a:t>
              </a:r>
            </a:p>
            <a:p>
              <a:r>
                <a:rPr lang="en-US" sz="1200" dirty="0" smtClean="0">
                  <a:solidFill>
                    <a:srgbClr val="FFFFFF"/>
                  </a:solidFill>
                  <a:latin typeface="Arial"/>
                  <a:cs typeface="Arial"/>
                </a:rPr>
                <a:t>MEMBRANES</a:t>
              </a:r>
              <a:endParaRPr lang="en-US" sz="1200" dirty="0">
                <a:solidFill>
                  <a:srgbClr val="FFFFFF"/>
                </a:solidFill>
                <a:latin typeface="Arial"/>
                <a:cs typeface="Arial"/>
              </a:endParaRPr>
            </a:p>
          </p:txBody>
        </p:sp>
        <p:cxnSp>
          <p:nvCxnSpPr>
            <p:cNvPr id="21" name="Straight Arrow Connector 20"/>
            <p:cNvCxnSpPr/>
            <p:nvPr/>
          </p:nvCxnSpPr>
          <p:spPr>
            <a:xfrm rot="5400000" flipH="1" flipV="1">
              <a:off x="6718514" y="3385402"/>
              <a:ext cx="442098" cy="391727"/>
            </a:xfrm>
            <a:prstGeom prst="straightConnector1">
              <a:avLst/>
            </a:prstGeom>
            <a:ln>
              <a:solidFill>
                <a:srgbClr val="FFFFFF"/>
              </a:solidFill>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rot="16200000" flipH="1">
              <a:off x="6713256" y="4158544"/>
              <a:ext cx="442098" cy="391727"/>
            </a:xfrm>
            <a:prstGeom prst="straightConnector1">
              <a:avLst/>
            </a:prstGeom>
            <a:ln>
              <a:solidFill>
                <a:srgbClr val="FFFFFF"/>
              </a:solidFill>
              <a:tailEnd type="arrow"/>
            </a:ln>
          </p:spPr>
          <p:style>
            <a:lnRef idx="2">
              <a:schemeClr val="accent1"/>
            </a:lnRef>
            <a:fillRef idx="0">
              <a:schemeClr val="accent1"/>
            </a:fillRef>
            <a:effectRef idx="1">
              <a:schemeClr val="accent1"/>
            </a:effectRef>
            <a:fontRef idx="minor">
              <a:schemeClr val="tx1"/>
            </a:fontRef>
          </p:style>
        </p:cxnSp>
      </p:grpSp>
      <p:sp>
        <p:nvSpPr>
          <p:cNvPr id="22" name="TextBox 21"/>
          <p:cNvSpPr txBox="1"/>
          <p:nvPr/>
        </p:nvSpPr>
        <p:spPr>
          <a:xfrm>
            <a:off x="0" y="4378666"/>
            <a:ext cx="3657422" cy="2400657"/>
          </a:xfrm>
          <a:prstGeom prst="rect">
            <a:avLst/>
          </a:prstGeom>
          <a:noFill/>
        </p:spPr>
        <p:txBody>
          <a:bodyPr wrap="none" rtlCol="0">
            <a:spAutoFit/>
          </a:bodyPr>
          <a:lstStyle/>
          <a:p>
            <a:pPr>
              <a:buFont typeface="Arial"/>
              <a:buChar char="•"/>
            </a:pPr>
            <a:r>
              <a:rPr lang="en-US" dirty="0" smtClean="0">
                <a:solidFill>
                  <a:srgbClr val="000000"/>
                </a:solidFill>
                <a:latin typeface="Arial"/>
                <a:cs typeface="Arial"/>
              </a:rPr>
              <a:t> </a:t>
            </a:r>
            <a:r>
              <a:rPr lang="en-US" sz="1600" u="sng" dirty="0" err="1" smtClean="0">
                <a:solidFill>
                  <a:srgbClr val="FF0000"/>
                </a:solidFill>
                <a:latin typeface="Arial"/>
                <a:cs typeface="Arial"/>
              </a:rPr>
              <a:t>SPH</a:t>
            </a:r>
            <a:r>
              <a:rPr lang="en-US" sz="1600" u="sng" dirty="0" smtClean="0">
                <a:solidFill>
                  <a:srgbClr val="000000"/>
                </a:solidFill>
                <a:latin typeface="Arial"/>
                <a:cs typeface="Arial"/>
              </a:rPr>
              <a:t> (Smoothed Particle Hydro-</a:t>
            </a:r>
          </a:p>
          <a:p>
            <a:r>
              <a:rPr lang="en-US" sz="1600" dirty="0" smtClean="0">
                <a:solidFill>
                  <a:srgbClr val="000000"/>
                </a:solidFill>
                <a:latin typeface="Arial"/>
                <a:cs typeface="Arial"/>
              </a:rPr>
              <a:t>  </a:t>
            </a:r>
            <a:r>
              <a:rPr lang="en-US" sz="1600" u="sng" dirty="0" smtClean="0">
                <a:solidFill>
                  <a:srgbClr val="000000"/>
                </a:solidFill>
                <a:latin typeface="Arial"/>
                <a:cs typeface="Arial"/>
              </a:rPr>
              <a:t>dynamics)</a:t>
            </a:r>
            <a:r>
              <a:rPr lang="en-US" sz="1600" dirty="0" smtClean="0">
                <a:solidFill>
                  <a:srgbClr val="000000"/>
                </a:solidFill>
                <a:latin typeface="Arial"/>
                <a:cs typeface="Arial"/>
              </a:rPr>
              <a:t> simulations at </a:t>
            </a:r>
            <a:r>
              <a:rPr lang="en-US" sz="1600" dirty="0" err="1" smtClean="0">
                <a:solidFill>
                  <a:srgbClr val="000000"/>
                </a:solidFill>
                <a:latin typeface="Arial"/>
                <a:cs typeface="Arial"/>
              </a:rPr>
              <a:t>nano</a:t>
            </a:r>
            <a:r>
              <a:rPr lang="en-US" sz="1600" dirty="0" smtClean="0">
                <a:solidFill>
                  <a:srgbClr val="000000"/>
                </a:solidFill>
                <a:latin typeface="Arial"/>
                <a:cs typeface="Arial"/>
              </a:rPr>
              <a:t>-scale</a:t>
            </a:r>
            <a:endParaRPr lang="en-US" dirty="0" smtClean="0">
              <a:solidFill>
                <a:srgbClr val="000000"/>
              </a:solidFill>
              <a:latin typeface="Arial"/>
              <a:cs typeface="Arial"/>
            </a:endParaRPr>
          </a:p>
          <a:p>
            <a:pPr algn="ctr">
              <a:buFont typeface="Arial"/>
              <a:buChar char="•"/>
            </a:pPr>
            <a:r>
              <a:rPr lang="en-US" dirty="0" smtClean="0">
                <a:solidFill>
                  <a:srgbClr val="000000"/>
                </a:solidFill>
                <a:latin typeface="Arial"/>
                <a:cs typeface="Arial"/>
              </a:rPr>
              <a:t> </a:t>
            </a:r>
            <a:r>
              <a:rPr lang="en-US" sz="1600" u="sng" dirty="0" smtClean="0">
                <a:solidFill>
                  <a:srgbClr val="FF0000"/>
                </a:solidFill>
                <a:latin typeface="Arial"/>
                <a:cs typeface="Arial"/>
              </a:rPr>
              <a:t>Convolution Neural Networks (CNN)</a:t>
            </a:r>
            <a:endParaRPr lang="en-US" sz="1600" dirty="0" smtClean="0">
              <a:solidFill>
                <a:srgbClr val="FF0000"/>
              </a:solidFill>
              <a:latin typeface="Arial"/>
              <a:cs typeface="Arial"/>
            </a:endParaRPr>
          </a:p>
          <a:p>
            <a:pPr algn="ctr"/>
            <a:r>
              <a:rPr lang="en-US" sz="1400" dirty="0" smtClean="0">
                <a:solidFill>
                  <a:srgbClr val="000000"/>
                </a:solidFill>
                <a:latin typeface="Arial"/>
                <a:cs typeface="Arial"/>
              </a:rPr>
              <a:t>LOCAL HYDRAULIC CONDUCTIVITY IN </a:t>
            </a:r>
          </a:p>
          <a:p>
            <a:pPr algn="ctr"/>
            <a:r>
              <a:rPr lang="en-US" sz="1400" dirty="0" smtClean="0">
                <a:solidFill>
                  <a:srgbClr val="000000"/>
                </a:solidFill>
                <a:latin typeface="Arial"/>
                <a:cs typeface="Arial"/>
              </a:rPr>
              <a:t>ISLET CHAMBER USING CNN</a:t>
            </a:r>
            <a:endParaRPr lang="en-US" sz="1400" u="sng" dirty="0" smtClean="0">
              <a:solidFill>
                <a:srgbClr val="000000"/>
              </a:solidFill>
              <a:latin typeface="Arial"/>
              <a:cs typeface="Arial"/>
            </a:endParaRPr>
          </a:p>
          <a:p>
            <a:pPr algn="ctr">
              <a:buFontTx/>
              <a:buChar char="-"/>
            </a:pPr>
            <a:r>
              <a:rPr lang="en-US" sz="1400" i="1" u="sng" dirty="0" smtClean="0">
                <a:solidFill>
                  <a:srgbClr val="000000"/>
                </a:solidFill>
              </a:rPr>
              <a:t>Input</a:t>
            </a:r>
            <a:r>
              <a:rPr lang="en-US" sz="1400" i="1" dirty="0" smtClean="0">
                <a:solidFill>
                  <a:srgbClr val="000000"/>
                </a:solidFill>
              </a:rPr>
              <a:t>: geometry </a:t>
            </a:r>
            <a:r>
              <a:rPr lang="en-US" sz="1400" i="1" dirty="0">
                <a:solidFill>
                  <a:srgbClr val="000000"/>
                </a:solidFill>
              </a:rPr>
              <a:t>of the gel </a:t>
            </a:r>
            <a:r>
              <a:rPr lang="en-US" sz="1400" i="1" dirty="0" err="1">
                <a:solidFill>
                  <a:srgbClr val="000000"/>
                </a:solidFill>
              </a:rPr>
              <a:t>poroelastic</a:t>
            </a:r>
            <a:r>
              <a:rPr lang="en-US" sz="1400" i="1" dirty="0">
                <a:solidFill>
                  <a:srgbClr val="000000"/>
                </a:solidFill>
              </a:rPr>
              <a:t> </a:t>
            </a:r>
            <a:r>
              <a:rPr lang="en-US" sz="1400" i="1" dirty="0" smtClean="0">
                <a:solidFill>
                  <a:srgbClr val="000000"/>
                </a:solidFill>
              </a:rPr>
              <a:t>matrix</a:t>
            </a:r>
            <a:r>
              <a:rPr lang="en-US" sz="1400" dirty="0" smtClean="0">
                <a:solidFill>
                  <a:srgbClr val="000000"/>
                </a:solidFill>
              </a:rPr>
              <a:t> </a:t>
            </a:r>
          </a:p>
          <a:p>
            <a:pPr algn="ctr">
              <a:buFontTx/>
              <a:buChar char="-"/>
            </a:pPr>
            <a:r>
              <a:rPr lang="en-US" sz="1400" dirty="0" smtClean="0">
                <a:solidFill>
                  <a:srgbClr val="000000"/>
                </a:solidFill>
              </a:rPr>
              <a:t>train </a:t>
            </a:r>
            <a:r>
              <a:rPr lang="en-US" sz="1400" dirty="0">
                <a:solidFill>
                  <a:srgbClr val="000000"/>
                </a:solidFill>
              </a:rPr>
              <a:t>the CNN over a </a:t>
            </a:r>
            <a:r>
              <a:rPr lang="en-US" sz="1400" dirty="0" err="1">
                <a:solidFill>
                  <a:srgbClr val="000000"/>
                </a:solidFill>
              </a:rPr>
              <a:t>larget</a:t>
            </a:r>
            <a:r>
              <a:rPr lang="en-US" sz="1400" dirty="0">
                <a:solidFill>
                  <a:srgbClr val="000000"/>
                </a:solidFill>
              </a:rPr>
              <a:t> set of </a:t>
            </a:r>
            <a:r>
              <a:rPr lang="en-US" sz="1400" u="sng" dirty="0">
                <a:solidFill>
                  <a:srgbClr val="000000"/>
                </a:solidFill>
              </a:rPr>
              <a:t>synthetic</a:t>
            </a:r>
            <a:r>
              <a:rPr lang="en-US" sz="1400" dirty="0" smtClean="0">
                <a:solidFill>
                  <a:srgbClr val="000000"/>
                </a:solidFill>
              </a:rPr>
              <a:t> and </a:t>
            </a:r>
          </a:p>
          <a:p>
            <a:pPr algn="ctr"/>
            <a:r>
              <a:rPr lang="en-US" sz="1400" dirty="0" smtClean="0">
                <a:solidFill>
                  <a:srgbClr val="000000"/>
                </a:solidFill>
              </a:rPr>
              <a:t>  </a:t>
            </a:r>
            <a:r>
              <a:rPr lang="en-US" sz="1400" u="sng" dirty="0" smtClean="0">
                <a:solidFill>
                  <a:srgbClr val="000000"/>
                </a:solidFill>
              </a:rPr>
              <a:t>imaging</a:t>
            </a:r>
            <a:r>
              <a:rPr lang="en-US" sz="1400" dirty="0" smtClean="0">
                <a:solidFill>
                  <a:srgbClr val="000000"/>
                </a:solidFill>
              </a:rPr>
              <a:t> data </a:t>
            </a:r>
          </a:p>
          <a:p>
            <a:pPr algn="ctr">
              <a:buFontTx/>
              <a:buChar char="-"/>
            </a:pPr>
            <a:r>
              <a:rPr lang="en-US" sz="1400" dirty="0" smtClean="0">
                <a:solidFill>
                  <a:srgbClr val="000000"/>
                </a:solidFill>
              </a:rPr>
              <a:t> </a:t>
            </a:r>
            <a:r>
              <a:rPr lang="en-US" sz="1400" i="1" u="sng" dirty="0" smtClean="0">
                <a:solidFill>
                  <a:srgbClr val="000000"/>
                </a:solidFill>
              </a:rPr>
              <a:t>output</a:t>
            </a:r>
            <a:r>
              <a:rPr lang="en-US" sz="1400" dirty="0" smtClean="0">
                <a:solidFill>
                  <a:srgbClr val="000000"/>
                </a:solidFill>
              </a:rPr>
              <a:t> : </a:t>
            </a:r>
            <a:r>
              <a:rPr lang="en-US" sz="1400" i="1" dirty="0">
                <a:solidFill>
                  <a:srgbClr val="000000"/>
                </a:solidFill>
              </a:rPr>
              <a:t>local hydraulic permeability </a:t>
            </a:r>
            <a:r>
              <a:rPr lang="en-US" sz="1400" i="1" dirty="0" smtClean="0">
                <a:solidFill>
                  <a:srgbClr val="000000"/>
                </a:solidFill>
              </a:rPr>
              <a:t>tensor</a:t>
            </a:r>
          </a:p>
          <a:p>
            <a:pPr algn="ctr"/>
            <a:r>
              <a:rPr lang="en-US" sz="1400" i="1" dirty="0" smtClean="0">
                <a:solidFill>
                  <a:srgbClr val="000000"/>
                </a:solidFill>
              </a:rPr>
              <a:t>  coefficients</a:t>
            </a:r>
            <a:r>
              <a:rPr lang="en-US" sz="1400" dirty="0" smtClean="0">
                <a:solidFill>
                  <a:srgbClr val="000000"/>
                </a:solidFill>
              </a:rPr>
              <a:t> </a:t>
            </a:r>
          </a:p>
        </p:txBody>
      </p:sp>
      <p:sp>
        <p:nvSpPr>
          <p:cNvPr id="28" name="TextBox 27"/>
          <p:cNvSpPr txBox="1"/>
          <p:nvPr/>
        </p:nvSpPr>
        <p:spPr>
          <a:xfrm>
            <a:off x="4734174" y="4562756"/>
            <a:ext cx="4339650" cy="1631216"/>
          </a:xfrm>
          <a:prstGeom prst="rect">
            <a:avLst/>
          </a:prstGeom>
          <a:noFill/>
        </p:spPr>
        <p:txBody>
          <a:bodyPr wrap="none" rtlCol="0">
            <a:spAutoFit/>
          </a:bodyPr>
          <a:lstStyle/>
          <a:p>
            <a:pPr>
              <a:buFont typeface="Arial"/>
              <a:buChar char="•"/>
            </a:pPr>
            <a:r>
              <a:rPr lang="en-US" sz="1600" dirty="0" smtClean="0">
                <a:latin typeface="Arial"/>
                <a:cs typeface="Arial"/>
              </a:rPr>
              <a:t> </a:t>
            </a:r>
            <a:r>
              <a:rPr lang="en-US" sz="1600" dirty="0" smtClean="0">
                <a:solidFill>
                  <a:srgbClr val="FF0000"/>
                </a:solidFill>
                <a:latin typeface="Arial"/>
                <a:cs typeface="Arial"/>
              </a:rPr>
              <a:t>Finite Element Method</a:t>
            </a:r>
            <a:r>
              <a:rPr lang="en-US" sz="1600" dirty="0" smtClean="0">
                <a:latin typeface="Arial"/>
                <a:cs typeface="Arial"/>
              </a:rPr>
              <a:t>-based solvers</a:t>
            </a:r>
          </a:p>
          <a:p>
            <a:pPr>
              <a:buFont typeface="Arial"/>
              <a:buChar char="•"/>
            </a:pPr>
            <a:r>
              <a:rPr lang="en-US" sz="1600" dirty="0">
                <a:latin typeface="Arial"/>
                <a:cs typeface="Arial"/>
              </a:rPr>
              <a:t> </a:t>
            </a:r>
            <a:r>
              <a:rPr lang="en-US" sz="1600" dirty="0" smtClean="0">
                <a:latin typeface="Arial"/>
                <a:cs typeface="Arial"/>
              </a:rPr>
              <a:t>Implemented within </a:t>
            </a:r>
            <a:r>
              <a:rPr lang="en-US" sz="1600" u="sng" dirty="0" err="1">
                <a:solidFill>
                  <a:srgbClr val="FF0000"/>
                </a:solidFill>
                <a:latin typeface="Arial"/>
                <a:cs typeface="Arial"/>
              </a:rPr>
              <a:t>F</a:t>
            </a:r>
            <a:r>
              <a:rPr lang="en-US" sz="1600" u="sng" dirty="0" err="1" smtClean="0">
                <a:solidFill>
                  <a:srgbClr val="FF0000"/>
                </a:solidFill>
                <a:latin typeface="Arial"/>
                <a:cs typeface="Arial"/>
              </a:rPr>
              <a:t>EniCS</a:t>
            </a:r>
            <a:r>
              <a:rPr lang="en-US" sz="1600" u="sng" dirty="0" smtClean="0">
                <a:solidFill>
                  <a:srgbClr val="FF0000"/>
                </a:solidFill>
                <a:latin typeface="Arial"/>
                <a:cs typeface="Arial"/>
              </a:rPr>
              <a:t> parallel platform</a:t>
            </a:r>
          </a:p>
          <a:p>
            <a:pPr>
              <a:buFont typeface="Arial"/>
              <a:buChar char="•"/>
            </a:pPr>
            <a:r>
              <a:rPr lang="en-US" sz="1600" dirty="0" smtClean="0">
                <a:latin typeface="Arial"/>
                <a:cs typeface="Arial"/>
              </a:rPr>
              <a:t> Parallelization on </a:t>
            </a:r>
            <a:r>
              <a:rPr lang="en-US" sz="1600" dirty="0" err="1" smtClean="0">
                <a:latin typeface="Arial"/>
                <a:cs typeface="Arial"/>
              </a:rPr>
              <a:t>GPU</a:t>
            </a:r>
            <a:r>
              <a:rPr lang="en-US" sz="1600" dirty="0" smtClean="0">
                <a:latin typeface="Arial"/>
                <a:cs typeface="Arial"/>
              </a:rPr>
              <a:t> node </a:t>
            </a:r>
            <a:r>
              <a:rPr lang="en-US" sz="1600" dirty="0" err="1" smtClean="0">
                <a:latin typeface="Arial"/>
                <a:cs typeface="Arial"/>
              </a:rPr>
              <a:t>Salvio</a:t>
            </a:r>
            <a:r>
              <a:rPr lang="en-US" sz="1600" dirty="0" smtClean="0">
                <a:latin typeface="Arial"/>
                <a:cs typeface="Arial"/>
              </a:rPr>
              <a:t> </a:t>
            </a:r>
          </a:p>
          <a:p>
            <a:r>
              <a:rPr lang="en-US" sz="1600" dirty="0" smtClean="0">
                <a:latin typeface="Arial"/>
                <a:cs typeface="Arial"/>
              </a:rPr>
              <a:t>  cluster at </a:t>
            </a:r>
            <a:r>
              <a:rPr lang="en-US" sz="1600" dirty="0" err="1" smtClean="0">
                <a:latin typeface="Arial"/>
                <a:cs typeface="Arial"/>
              </a:rPr>
              <a:t>UCB</a:t>
            </a:r>
            <a:endParaRPr lang="en-US" sz="1600" dirty="0" smtClean="0">
              <a:latin typeface="Arial"/>
              <a:cs typeface="Arial"/>
            </a:endParaRPr>
          </a:p>
          <a:p>
            <a:pPr>
              <a:buFont typeface="Arial"/>
              <a:buChar char="•"/>
            </a:pPr>
            <a:endParaRPr lang="en-US" dirty="0" smtClean="0"/>
          </a:p>
          <a:p>
            <a:pPr>
              <a:buFont typeface="Arial"/>
              <a:buChar char="•"/>
            </a:pPr>
            <a:endParaRPr lang="en-US" dirty="0">
              <a:solidFill>
                <a:srgbClr val="FFFFFF"/>
              </a:solidFill>
            </a:endParaRPr>
          </a:p>
        </p:txBody>
      </p:sp>
      <p:pic>
        <p:nvPicPr>
          <p:cNvPr id="30" name="Picture 2"/>
          <p:cNvPicPr>
            <a:picLocks noChangeAspect="1" noChangeArrowheads="1"/>
          </p:cNvPicPr>
          <p:nvPr/>
        </p:nvPicPr>
        <p:blipFill>
          <a:blip r:embed="rId3"/>
          <a:srcRect l="55284" r="25905"/>
          <a:stretch>
            <a:fillRect/>
          </a:stretch>
        </p:blipFill>
        <p:spPr bwMode="auto">
          <a:xfrm rot="5400000">
            <a:off x="1534630" y="2549487"/>
            <a:ext cx="842353" cy="2667012"/>
          </a:xfrm>
          <a:prstGeom prst="rect">
            <a:avLst/>
          </a:prstGeom>
          <a:noFill/>
          <a:ln w="9525">
            <a:noFill/>
            <a:miter lim="800000"/>
            <a:headEnd/>
            <a:tailEnd/>
          </a:ln>
          <a:effectLst/>
        </p:spPr>
      </p:pic>
      <p:sp>
        <p:nvSpPr>
          <p:cNvPr id="15" name="TextBox 14"/>
          <p:cNvSpPr txBox="1"/>
          <p:nvPr/>
        </p:nvSpPr>
        <p:spPr>
          <a:xfrm>
            <a:off x="546617" y="3285603"/>
            <a:ext cx="2813591" cy="400110"/>
          </a:xfrm>
          <a:prstGeom prst="rect">
            <a:avLst/>
          </a:prstGeom>
          <a:noFill/>
        </p:spPr>
        <p:txBody>
          <a:bodyPr wrap="none" rtlCol="0">
            <a:spAutoFit/>
          </a:bodyPr>
          <a:lstStyle/>
          <a:p>
            <a:r>
              <a:rPr lang="en-US" sz="1000" dirty="0" smtClean="0">
                <a:solidFill>
                  <a:schemeClr val="bg1"/>
                </a:solidFill>
                <a:latin typeface="Arial"/>
                <a:cs typeface="Arial"/>
              </a:rPr>
              <a:t>HYDRAULIC CONDUCTIVITY COEFFICIENT </a:t>
            </a:r>
          </a:p>
          <a:p>
            <a:r>
              <a:rPr lang="en-US" sz="1000" dirty="0" smtClean="0">
                <a:solidFill>
                  <a:schemeClr val="bg1"/>
                </a:solidFill>
                <a:latin typeface="Arial"/>
                <a:cs typeface="Arial"/>
              </a:rPr>
              <a:t>            VERTICAL  DIRECTION</a:t>
            </a:r>
            <a:endParaRPr lang="en-US" sz="1000" dirty="0">
              <a:solidFill>
                <a:schemeClr val="bg1"/>
              </a:solidFill>
              <a:latin typeface="Arial"/>
              <a:cs typeface="Arial"/>
            </a:endParaRPr>
          </a:p>
        </p:txBody>
      </p:sp>
      <p:sp>
        <p:nvSpPr>
          <p:cNvPr id="23" name="Slide Number Placeholder 22"/>
          <p:cNvSpPr>
            <a:spLocks noGrp="1"/>
          </p:cNvSpPr>
          <p:nvPr>
            <p:ph type="sldNum" sz="quarter" idx="12"/>
          </p:nvPr>
        </p:nvSpPr>
        <p:spPr/>
        <p:txBody>
          <a:bodyPr/>
          <a:lstStyle/>
          <a:p>
            <a:fld id="{43A34F46-2425-D849-9E95-E58236C19EE0}" type="slidenum">
              <a:rPr lang="en-US" smtClean="0"/>
              <a:pPr/>
              <a:t>29</a:t>
            </a:fld>
            <a:endParaRPr lang="en-US"/>
          </a:p>
        </p:txBody>
      </p:sp>
      <p:sp>
        <p:nvSpPr>
          <p:cNvPr id="25" name="TextBox 24"/>
          <p:cNvSpPr txBox="1"/>
          <p:nvPr/>
        </p:nvSpPr>
        <p:spPr>
          <a:xfrm>
            <a:off x="4052745" y="6088559"/>
            <a:ext cx="5064889" cy="507831"/>
          </a:xfrm>
          <a:prstGeom prst="rect">
            <a:avLst/>
          </a:prstGeom>
          <a:noFill/>
        </p:spPr>
        <p:txBody>
          <a:bodyPr wrap="none" rtlCol="0">
            <a:spAutoFit/>
          </a:bodyPr>
          <a:lstStyle/>
          <a:p>
            <a:r>
              <a:rPr lang="en-US" sz="900" i="1" dirty="0" err="1" smtClean="0">
                <a:latin typeface="Arial"/>
                <a:cs typeface="Arial"/>
              </a:rPr>
              <a:t>Bukač</a:t>
            </a:r>
            <a:r>
              <a:rPr lang="en-US" sz="900" i="1" dirty="0" smtClean="0">
                <a:latin typeface="Arial"/>
                <a:cs typeface="Arial"/>
              </a:rPr>
              <a:t>, Martina, Ivan </a:t>
            </a:r>
            <a:r>
              <a:rPr lang="en-US" sz="900" i="1" dirty="0" err="1" smtClean="0">
                <a:latin typeface="Arial"/>
                <a:cs typeface="Arial"/>
              </a:rPr>
              <a:t>Yotov</a:t>
            </a:r>
            <a:r>
              <a:rPr lang="en-US" sz="900" i="1" dirty="0" smtClean="0">
                <a:latin typeface="Arial"/>
                <a:cs typeface="Arial"/>
              </a:rPr>
              <a:t>, </a:t>
            </a:r>
            <a:r>
              <a:rPr lang="en-US" sz="900" i="1" dirty="0" err="1" smtClean="0">
                <a:latin typeface="Arial"/>
                <a:cs typeface="Arial"/>
              </a:rPr>
              <a:t>Rana</a:t>
            </a:r>
            <a:r>
              <a:rPr lang="en-US" sz="900" i="1" dirty="0" smtClean="0">
                <a:latin typeface="Arial"/>
                <a:cs typeface="Arial"/>
              </a:rPr>
              <a:t> </a:t>
            </a:r>
            <a:r>
              <a:rPr lang="en-US" sz="900" i="1" dirty="0" err="1" smtClean="0">
                <a:latin typeface="Arial"/>
                <a:cs typeface="Arial"/>
              </a:rPr>
              <a:t>Zakerzadeh</a:t>
            </a:r>
            <a:r>
              <a:rPr lang="en-US" sz="900" i="1" dirty="0" smtClean="0">
                <a:latin typeface="Arial"/>
                <a:cs typeface="Arial"/>
              </a:rPr>
              <a:t>, and Paolo </a:t>
            </a:r>
            <a:r>
              <a:rPr lang="en-US" sz="900" i="1" dirty="0" err="1" smtClean="0">
                <a:latin typeface="Arial"/>
                <a:cs typeface="Arial"/>
              </a:rPr>
              <a:t>Zunino</a:t>
            </a:r>
            <a:r>
              <a:rPr lang="en-US" sz="900" i="1" dirty="0" smtClean="0">
                <a:latin typeface="Arial"/>
                <a:cs typeface="Arial"/>
              </a:rPr>
              <a:t>. ”Partitioning strategies for the </a:t>
            </a:r>
          </a:p>
          <a:p>
            <a:r>
              <a:rPr lang="en-US" sz="900" i="1" dirty="0" smtClean="0">
                <a:latin typeface="Arial"/>
                <a:cs typeface="Arial"/>
              </a:rPr>
              <a:t>interaction of a fluid with a </a:t>
            </a:r>
            <a:r>
              <a:rPr lang="en-US" sz="900" i="1" dirty="0" err="1" smtClean="0">
                <a:latin typeface="Arial"/>
                <a:cs typeface="Arial"/>
              </a:rPr>
              <a:t>poroelastic</a:t>
            </a:r>
            <a:r>
              <a:rPr lang="en-US" sz="900" i="1" dirty="0" smtClean="0">
                <a:latin typeface="Arial"/>
                <a:cs typeface="Arial"/>
              </a:rPr>
              <a:t> material based on a </a:t>
            </a:r>
            <a:r>
              <a:rPr lang="en-US" sz="900" i="1" dirty="0" err="1" smtClean="0">
                <a:latin typeface="Arial"/>
                <a:cs typeface="Arial"/>
              </a:rPr>
              <a:t>Nitsche’s</a:t>
            </a:r>
            <a:r>
              <a:rPr lang="en-US" sz="900" i="1" dirty="0" smtClean="0">
                <a:latin typeface="Arial"/>
                <a:cs typeface="Arial"/>
              </a:rPr>
              <a:t> coupling approach.” </a:t>
            </a:r>
          </a:p>
          <a:p>
            <a:r>
              <a:rPr lang="en-US" sz="900" i="1" dirty="0" smtClean="0">
                <a:latin typeface="Arial"/>
                <a:cs typeface="Arial"/>
              </a:rPr>
              <a:t>Computer Methods in Applied Mechanics and Engineering 292 (2015):138-170.</a:t>
            </a:r>
            <a:endParaRPr lang="en-US" sz="900" i="1" dirty="0">
              <a:solidFill>
                <a:srgbClr val="FF0000"/>
              </a:solidFill>
              <a:latin typeface="Arial"/>
              <a:cs typeface="Aria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a:alphaModFix amt="76000"/>
          </a:blip>
          <a:srcRect/>
          <a:stretch>
            <a:fillRect/>
          </a:stretch>
        </p:blipFill>
        <p:spPr bwMode="auto">
          <a:xfrm>
            <a:off x="-218040" y="0"/>
            <a:ext cx="9586930" cy="6858000"/>
          </a:xfrm>
          <a:prstGeom prst="rect">
            <a:avLst/>
          </a:prstGeom>
          <a:noFill/>
          <a:ln w="9525">
            <a:noFill/>
            <a:miter lim="800000"/>
            <a:headEnd/>
            <a:tailEnd/>
          </a:ln>
          <a:effectLst/>
        </p:spPr>
      </p:pic>
      <p:sp>
        <p:nvSpPr>
          <p:cNvPr id="6" name="Title 1"/>
          <p:cNvSpPr txBox="1">
            <a:spLocks/>
          </p:cNvSpPr>
          <p:nvPr/>
        </p:nvSpPr>
        <p:spPr>
          <a:xfrm>
            <a:off x="457200" y="706438"/>
            <a:ext cx="8229600" cy="1973262"/>
          </a:xfrm>
          <a:prstGeom prst="rect">
            <a:avLst/>
          </a:prstGeom>
        </p:spPr>
        <p:txBody>
          <a:bodyPr vert="horz" lIns="91440" tIns="45720" rIns="91440" bIns="45720" rtlCol="0" anchor="ctr">
            <a:no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sz="4000" dirty="0">
                <a:solidFill>
                  <a:srgbClr val="FF0000"/>
                </a:solidFill>
                <a:latin typeface="Arial"/>
                <a:ea typeface="+mj-ea"/>
                <a:cs typeface="Arial"/>
              </a:rPr>
              <a:t> </a:t>
            </a:r>
            <a:r>
              <a:rPr kumimoji="0" lang="en-US" sz="4000" b="0" i="0" u="none" strike="noStrike" kern="1200" cap="none" spc="0" normalizeH="0" baseline="0" noProof="0" dirty="0" smtClean="0">
                <a:ln>
                  <a:noFill/>
                </a:ln>
                <a:solidFill>
                  <a:srgbClr val="FF0000"/>
                </a:solidFill>
                <a:effectLst/>
                <a:uLnTx/>
                <a:uFillTx/>
                <a:latin typeface="Arial"/>
                <a:ea typeface="+mj-ea"/>
                <a:cs typeface="Arial"/>
              </a:rPr>
              <a:t> </a:t>
            </a:r>
            <a:r>
              <a:rPr lang="en-US" sz="4000" noProof="0" dirty="0" smtClean="0">
                <a:solidFill>
                  <a:srgbClr val="FF0000"/>
                </a:solidFill>
                <a:latin typeface="Arial"/>
                <a:ea typeface="+mj-ea"/>
                <a:cs typeface="Arial"/>
              </a:rPr>
              <a:t>Interaction between Stokes flow and </a:t>
            </a:r>
            <a:r>
              <a:rPr lang="en-US" sz="4000" noProof="0" dirty="0" err="1" smtClean="0">
                <a:solidFill>
                  <a:srgbClr val="FF0000"/>
                </a:solidFill>
                <a:latin typeface="Arial"/>
                <a:ea typeface="+mj-ea"/>
                <a:cs typeface="Arial"/>
              </a:rPr>
              <a:t>mult</a:t>
            </a:r>
            <a:r>
              <a:rPr lang="en-US" sz="4000" dirty="0" err="1" smtClean="0">
                <a:solidFill>
                  <a:srgbClr val="FF0000"/>
                </a:solidFill>
                <a:latin typeface="Arial"/>
                <a:ea typeface="+mj-ea"/>
                <a:cs typeface="Arial"/>
              </a:rPr>
              <a:t>i</a:t>
            </a:r>
            <a:r>
              <a:rPr lang="en-US" sz="4000" dirty="0" smtClean="0">
                <a:solidFill>
                  <a:srgbClr val="FF0000"/>
                </a:solidFill>
                <a:latin typeface="Arial"/>
                <a:ea typeface="+mj-ea"/>
                <a:cs typeface="Arial"/>
              </a:rPr>
              <a:t>-layered </a:t>
            </a:r>
            <a:r>
              <a:rPr lang="en-US" sz="4000" dirty="0" err="1" smtClean="0">
                <a:solidFill>
                  <a:srgbClr val="FF0000"/>
                </a:solidFill>
                <a:latin typeface="Arial"/>
                <a:ea typeface="+mj-ea"/>
                <a:cs typeface="Arial"/>
              </a:rPr>
              <a:t>poroelastic</a:t>
            </a:r>
            <a:r>
              <a:rPr lang="en-US" sz="4000" dirty="0" smtClean="0">
                <a:solidFill>
                  <a:srgbClr val="FF0000"/>
                </a:solidFill>
                <a:latin typeface="Arial"/>
                <a:ea typeface="+mj-ea"/>
                <a:cs typeface="Arial"/>
              </a:rPr>
              <a:t> medium</a:t>
            </a:r>
            <a:endParaRPr kumimoji="0" lang="en-US" sz="4000" b="0" i="0" u="none" strike="noStrike" kern="1200" cap="none" spc="0" normalizeH="0" baseline="0" noProof="0" dirty="0" smtClean="0">
              <a:ln>
                <a:noFill/>
              </a:ln>
              <a:solidFill>
                <a:srgbClr val="FF0000"/>
              </a:solidFill>
              <a:effectLst/>
              <a:uLnTx/>
              <a:uFillTx/>
              <a:latin typeface="Arial"/>
              <a:ea typeface="+mj-ea"/>
              <a:cs typeface="Arial"/>
            </a:endParaRPr>
          </a:p>
        </p:txBody>
      </p:sp>
      <p:pic>
        <p:nvPicPr>
          <p:cNvPr id="3074" name="Picture 2"/>
          <p:cNvPicPr>
            <a:picLocks noChangeAspect="1" noChangeArrowheads="1"/>
          </p:cNvPicPr>
          <p:nvPr/>
        </p:nvPicPr>
        <p:blipFill>
          <a:blip r:embed="rId3"/>
          <a:srcRect/>
          <a:stretch>
            <a:fillRect/>
          </a:stretch>
        </p:blipFill>
        <p:spPr bwMode="auto">
          <a:xfrm>
            <a:off x="4819650" y="6293576"/>
            <a:ext cx="3149600" cy="597685"/>
          </a:xfrm>
          <a:prstGeom prst="rect">
            <a:avLst/>
          </a:prstGeom>
          <a:noFill/>
          <a:ln w="9525">
            <a:noFill/>
            <a:miter lim="800000"/>
            <a:headEnd/>
            <a:tailEnd/>
          </a:ln>
          <a:effectLst>
            <a:outerShdw blurRad="50800" dist="101600" dir="2700000">
              <a:srgbClr val="000000">
                <a:alpha val="43000"/>
              </a:srgbClr>
            </a:outerShdw>
          </a:effectLst>
        </p:spPr>
      </p:pic>
      <p:sp>
        <p:nvSpPr>
          <p:cNvPr id="8" name="TextBox 7"/>
          <p:cNvSpPr txBox="1"/>
          <p:nvPr/>
        </p:nvSpPr>
        <p:spPr>
          <a:xfrm>
            <a:off x="2975923" y="3657600"/>
            <a:ext cx="3520127" cy="923330"/>
          </a:xfrm>
          <a:prstGeom prst="rect">
            <a:avLst/>
          </a:prstGeom>
          <a:noFill/>
        </p:spPr>
        <p:txBody>
          <a:bodyPr wrap="none" rtlCol="0">
            <a:spAutoFit/>
          </a:bodyPr>
          <a:lstStyle/>
          <a:p>
            <a:r>
              <a:rPr lang="en-US" dirty="0" smtClean="0">
                <a:latin typeface="Arial"/>
                <a:cs typeface="Arial"/>
              </a:rPr>
              <a:t>             Suncica Canic </a:t>
            </a:r>
          </a:p>
          <a:p>
            <a:r>
              <a:rPr lang="en-US" dirty="0" smtClean="0">
                <a:latin typeface="Arial"/>
                <a:cs typeface="Arial"/>
              </a:rPr>
              <a:t>    Department of Mathematics</a:t>
            </a:r>
          </a:p>
          <a:p>
            <a:r>
              <a:rPr lang="en-US" dirty="0" smtClean="0">
                <a:latin typeface="Arial"/>
                <a:cs typeface="Arial"/>
              </a:rPr>
              <a:t>University of California, Berkeley</a:t>
            </a:r>
            <a:endParaRPr lang="en-US" dirty="0">
              <a:latin typeface="Arial"/>
              <a:cs typeface="Arial"/>
            </a:endParaRPr>
          </a:p>
        </p:txBody>
      </p:sp>
      <p:pic>
        <p:nvPicPr>
          <p:cNvPr id="9" name="Picture 3" descr="nsf"/>
          <p:cNvPicPr>
            <a:picLocks noChangeAspect="1" noChangeArrowheads="1"/>
          </p:cNvPicPr>
          <p:nvPr/>
        </p:nvPicPr>
        <p:blipFill>
          <a:blip r:embed="rId4">
            <a:alphaModFix amt="78000"/>
          </a:blip>
          <a:srcRect/>
          <a:stretch>
            <a:fillRect/>
          </a:stretch>
        </p:blipFill>
        <p:spPr bwMode="auto">
          <a:xfrm>
            <a:off x="0" y="6353496"/>
            <a:ext cx="2590800" cy="504504"/>
          </a:xfrm>
          <a:prstGeom prst="rect">
            <a:avLst/>
          </a:prstGeom>
          <a:noFill/>
          <a:ln w="9525">
            <a:noFill/>
            <a:miter lim="800000"/>
            <a:headEnd/>
            <a:tailEnd/>
          </a:ln>
          <a:effectLst>
            <a:outerShdw blurRad="50800" dist="38100" dir="2700000">
              <a:srgbClr val="000000">
                <a:alpha val="43000"/>
              </a:srgbClr>
            </a:outerShdw>
          </a:effectLst>
        </p:spPr>
      </p:pic>
      <p:pic>
        <p:nvPicPr>
          <p:cNvPr id="10" name="Picture 9" descr="Berkeley_LOGO.png"/>
          <p:cNvPicPr>
            <a:picLocks noChangeAspect="1"/>
          </p:cNvPicPr>
          <p:nvPr/>
        </p:nvPicPr>
        <p:blipFill>
          <a:blip r:embed="rId5">
            <a:alphaModFix amt="68000"/>
          </a:blip>
          <a:stretch>
            <a:fillRect/>
          </a:stretch>
        </p:blipFill>
        <p:spPr>
          <a:xfrm>
            <a:off x="2781299" y="6293576"/>
            <a:ext cx="1828801" cy="570773"/>
          </a:xfrm>
          <a:prstGeom prst="rect">
            <a:avLst/>
          </a:prstGeom>
        </p:spPr>
      </p:pic>
      <p:pic>
        <p:nvPicPr>
          <p:cNvPr id="12" name="Picture 25" descr="NIHlogo"/>
          <p:cNvPicPr>
            <a:picLocks noChangeAspect="1" noChangeArrowheads="1"/>
          </p:cNvPicPr>
          <p:nvPr/>
        </p:nvPicPr>
        <p:blipFill>
          <a:blip r:embed="rId6">
            <a:alphaModFix amt="54000"/>
          </a:blip>
          <a:srcRect/>
          <a:stretch>
            <a:fillRect/>
          </a:stretch>
        </p:blipFill>
        <p:spPr bwMode="auto">
          <a:xfrm>
            <a:off x="8234287" y="5820188"/>
            <a:ext cx="913946" cy="1039646"/>
          </a:xfrm>
          <a:prstGeom prst="rect">
            <a:avLst/>
          </a:prstGeom>
          <a:noFill/>
          <a:ln w="9525">
            <a:noFill/>
            <a:miter lim="800000"/>
            <a:headEnd/>
            <a:tailEnd/>
          </a:ln>
          <a:effectLst>
            <a:outerShdw blurRad="50800" dist="38100" dir="2700000">
              <a:srgbClr val="000000">
                <a:alpha val="43000"/>
              </a:srgbClr>
            </a:outerShdw>
          </a:effectLst>
        </p:spPr>
      </p:pic>
      <p:sp>
        <p:nvSpPr>
          <p:cNvPr id="11" name="Slide Number Placeholder 10"/>
          <p:cNvSpPr>
            <a:spLocks noGrp="1"/>
          </p:cNvSpPr>
          <p:nvPr>
            <p:ph type="sldNum" sz="quarter" idx="12"/>
          </p:nvPr>
        </p:nvSpPr>
        <p:spPr/>
        <p:txBody>
          <a:bodyPr/>
          <a:lstStyle/>
          <a:p>
            <a:fld id="{43A34F46-2425-D849-9E95-E58236C19EE0}" type="slidenum">
              <a:rPr lang="en-US" smtClean="0"/>
              <a:pPr/>
              <a:t>3</a:t>
            </a:fld>
            <a:endParaRPr lang="en-US"/>
          </a:p>
        </p:txBody>
      </p:sp>
      <p:sp>
        <p:nvSpPr>
          <p:cNvPr id="15" name="TextBox 14"/>
          <p:cNvSpPr txBox="1"/>
          <p:nvPr/>
        </p:nvSpPr>
        <p:spPr>
          <a:xfrm>
            <a:off x="2975923" y="101600"/>
            <a:ext cx="2391325" cy="369332"/>
          </a:xfrm>
          <a:prstGeom prst="rect">
            <a:avLst/>
          </a:prstGeom>
          <a:noFill/>
        </p:spPr>
        <p:txBody>
          <a:bodyPr wrap="none" rtlCol="0">
            <a:spAutoFit/>
          </a:bodyPr>
          <a:lstStyle/>
          <a:p>
            <a:r>
              <a:rPr lang="en-US" dirty="0" err="1" smtClean="0">
                <a:latin typeface="Arial"/>
                <a:cs typeface="Arial"/>
              </a:rPr>
              <a:t>MSRI</a:t>
            </a:r>
            <a:r>
              <a:rPr lang="en-US" dirty="0" smtClean="0">
                <a:latin typeface="Arial"/>
                <a:cs typeface="Arial"/>
              </a:rPr>
              <a:t>, February 2021</a:t>
            </a:r>
            <a:endParaRPr lang="en-US" dirty="0">
              <a:latin typeface="Arial"/>
              <a:cs typeface="Arial"/>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274638"/>
            <a:ext cx="8229600" cy="1143000"/>
          </a:xfrm>
        </p:spPr>
        <p:txBody>
          <a:bodyPr>
            <a:normAutofit fontScale="90000"/>
          </a:bodyPr>
          <a:lstStyle/>
          <a:p>
            <a:r>
              <a:rPr lang="en-US" sz="3600" dirty="0" smtClean="0">
                <a:solidFill>
                  <a:srgbClr val="FF0000"/>
                </a:solidFill>
                <a:latin typeface="Arial"/>
                <a:cs typeface="Arial"/>
              </a:rPr>
              <a:t>NUMERICAL RESULTS</a:t>
            </a:r>
            <a:br>
              <a:rPr lang="en-US" sz="3600" dirty="0" smtClean="0">
                <a:solidFill>
                  <a:srgbClr val="FF0000"/>
                </a:solidFill>
                <a:latin typeface="Arial"/>
                <a:cs typeface="Arial"/>
              </a:rPr>
            </a:br>
            <a:r>
              <a:rPr lang="en-US" sz="3600" dirty="0" smtClean="0"/>
              <a:t>with </a:t>
            </a:r>
            <a:r>
              <a:rPr lang="en-US" sz="3600" dirty="0" err="1" smtClean="0"/>
              <a:t>Yifan</a:t>
            </a:r>
            <a:r>
              <a:rPr lang="en-US" sz="3600" dirty="0" smtClean="0"/>
              <a:t> Wang</a:t>
            </a:r>
            <a:endParaRPr lang="en-US" sz="3600" dirty="0">
              <a:latin typeface="Arial"/>
              <a:cs typeface="Arial"/>
            </a:endParaRPr>
          </a:p>
        </p:txBody>
      </p:sp>
      <p:sp>
        <p:nvSpPr>
          <p:cNvPr id="5" name="TextBox 4"/>
          <p:cNvSpPr txBox="1"/>
          <p:nvPr/>
        </p:nvSpPr>
        <p:spPr>
          <a:xfrm>
            <a:off x="457200" y="1417638"/>
            <a:ext cx="8229600" cy="2031325"/>
          </a:xfrm>
          <a:prstGeom prst="rect">
            <a:avLst/>
          </a:prstGeom>
          <a:noFill/>
        </p:spPr>
        <p:txBody>
          <a:bodyPr wrap="square" rtlCol="0">
            <a:spAutoFit/>
          </a:bodyPr>
          <a:lstStyle/>
          <a:p>
            <a:pPr marL="342900" indent="-342900">
              <a:buFont typeface="Arial"/>
              <a:buChar char="•"/>
            </a:pPr>
            <a:r>
              <a:rPr lang="en-US" dirty="0" smtClean="0">
                <a:latin typeface="Arial"/>
                <a:cs typeface="Arial"/>
              </a:rPr>
              <a:t>Ultra-filtration channels within islet chamber increase oxygen supply to the islets;</a:t>
            </a:r>
          </a:p>
          <a:p>
            <a:pPr marL="342900" indent="-342900">
              <a:buAutoNum type="arabicPeriod"/>
            </a:pPr>
            <a:endParaRPr lang="en-US" dirty="0" smtClean="0">
              <a:solidFill>
                <a:srgbClr val="000000"/>
              </a:solidFill>
              <a:latin typeface="Arial"/>
              <a:cs typeface="Arial"/>
            </a:endParaRPr>
          </a:p>
          <a:p>
            <a:pPr marL="342900" indent="-342900">
              <a:buFont typeface="Arial"/>
              <a:buChar char="•"/>
            </a:pPr>
            <a:r>
              <a:rPr lang="en-US" dirty="0" smtClean="0">
                <a:latin typeface="Arial"/>
                <a:cs typeface="Arial"/>
              </a:rPr>
              <a:t>The number and location of ultra-filtration channels needs to be designed with the constraint of </a:t>
            </a:r>
            <a:r>
              <a:rPr lang="en-US" dirty="0" smtClean="0">
                <a:solidFill>
                  <a:srgbClr val="000000"/>
                </a:solidFill>
                <a:latin typeface="Arial"/>
                <a:cs typeface="Arial"/>
              </a:rPr>
              <a:t>preserving the minimal gel volume containing the islets with sufficient mass to sense blood glucose and secrete insulin.</a:t>
            </a:r>
            <a:endParaRPr lang="en-US" dirty="0" smtClean="0">
              <a:latin typeface="Arial"/>
              <a:cs typeface="Arial"/>
            </a:endParaRPr>
          </a:p>
          <a:p>
            <a:pPr marL="342900" indent="-342900">
              <a:buAutoNum type="arabicPeriod"/>
            </a:pPr>
            <a:endParaRPr lang="en-US" dirty="0">
              <a:latin typeface="Arial"/>
              <a:cs typeface="Arial"/>
            </a:endParaRPr>
          </a:p>
        </p:txBody>
      </p:sp>
      <p:pic>
        <p:nvPicPr>
          <p:cNvPr id="6" name="Picture 2"/>
          <p:cNvPicPr>
            <a:picLocks noChangeAspect="1" noChangeArrowheads="1"/>
          </p:cNvPicPr>
          <p:nvPr/>
        </p:nvPicPr>
        <p:blipFill>
          <a:blip r:embed="rId2"/>
          <a:srcRect/>
          <a:stretch>
            <a:fillRect/>
          </a:stretch>
        </p:blipFill>
        <p:spPr bwMode="auto">
          <a:xfrm>
            <a:off x="679450" y="3243937"/>
            <a:ext cx="7581900" cy="3276600"/>
          </a:xfrm>
          <a:prstGeom prst="rect">
            <a:avLst/>
          </a:prstGeom>
          <a:noFill/>
          <a:ln w="9525">
            <a:noFill/>
            <a:miter lim="800000"/>
            <a:headEnd/>
            <a:tailEnd/>
          </a:ln>
          <a:effectLst/>
        </p:spPr>
      </p:pic>
      <p:sp>
        <p:nvSpPr>
          <p:cNvPr id="7" name="Slide Number Placeholder 6"/>
          <p:cNvSpPr>
            <a:spLocks noGrp="1"/>
          </p:cNvSpPr>
          <p:nvPr>
            <p:ph type="sldNum" sz="quarter" idx="12"/>
          </p:nvPr>
        </p:nvSpPr>
        <p:spPr/>
        <p:txBody>
          <a:bodyPr/>
          <a:lstStyle/>
          <a:p>
            <a:fld id="{43A34F46-2425-D849-9E95-E58236C19EE0}" type="slidenum">
              <a:rPr lang="en-US" smtClean="0"/>
              <a:pPr/>
              <a:t>30</a:t>
            </a:fld>
            <a:endParaRPr lang="en-US"/>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274638"/>
            <a:ext cx="8229600" cy="1143000"/>
          </a:xfrm>
        </p:spPr>
        <p:txBody>
          <a:bodyPr>
            <a:normAutofit/>
          </a:bodyPr>
          <a:lstStyle/>
          <a:p>
            <a:r>
              <a:rPr lang="en-US" sz="3600" dirty="0" smtClean="0">
                <a:solidFill>
                  <a:srgbClr val="FF0000"/>
                </a:solidFill>
                <a:latin typeface="Arial"/>
                <a:cs typeface="Arial"/>
              </a:rPr>
              <a:t>NUMERICAL RESULTS (Gen II)</a:t>
            </a:r>
            <a:endParaRPr lang="en-US" sz="3600" dirty="0">
              <a:solidFill>
                <a:srgbClr val="FF0000"/>
              </a:solidFill>
              <a:latin typeface="Arial"/>
              <a:cs typeface="Arial"/>
            </a:endParaRPr>
          </a:p>
        </p:txBody>
      </p:sp>
      <p:sp>
        <p:nvSpPr>
          <p:cNvPr id="5" name="TextBox 4"/>
          <p:cNvSpPr txBox="1"/>
          <p:nvPr/>
        </p:nvSpPr>
        <p:spPr>
          <a:xfrm>
            <a:off x="2273784" y="1417638"/>
            <a:ext cx="5549169" cy="369332"/>
          </a:xfrm>
          <a:prstGeom prst="rect">
            <a:avLst/>
          </a:prstGeom>
          <a:noFill/>
        </p:spPr>
        <p:txBody>
          <a:bodyPr wrap="square" rtlCol="0">
            <a:spAutoFit/>
          </a:bodyPr>
          <a:lstStyle/>
          <a:p>
            <a:pPr marL="342900" indent="-342900">
              <a:buFont typeface="Arial"/>
              <a:buChar char="•"/>
            </a:pPr>
            <a:r>
              <a:rPr lang="en-US" dirty="0" smtClean="0">
                <a:solidFill>
                  <a:srgbClr val="000000"/>
                </a:solidFill>
                <a:latin typeface="Arial"/>
                <a:cs typeface="Arial"/>
              </a:rPr>
              <a:t>Two outlets are better than one</a:t>
            </a:r>
          </a:p>
        </p:txBody>
      </p:sp>
      <p:grpSp>
        <p:nvGrpSpPr>
          <p:cNvPr id="27" name="Group 26"/>
          <p:cNvGrpSpPr/>
          <p:nvPr/>
        </p:nvGrpSpPr>
        <p:grpSpPr>
          <a:xfrm>
            <a:off x="0" y="2022475"/>
            <a:ext cx="9144000" cy="4086225"/>
            <a:chOff x="0" y="1768475"/>
            <a:chExt cx="9144000" cy="2735223"/>
          </a:xfrm>
        </p:grpSpPr>
        <p:pic>
          <p:nvPicPr>
            <p:cNvPr id="6" name="Picture 5" descr="Streamlines_2exits_multipleviews.png"/>
            <p:cNvPicPr>
              <a:picLocks noChangeAspect="1"/>
            </p:cNvPicPr>
            <p:nvPr/>
          </p:nvPicPr>
          <p:blipFill>
            <a:blip r:embed="rId2"/>
            <a:srcRect b="46258"/>
            <a:stretch>
              <a:fillRect/>
            </a:stretch>
          </p:blipFill>
          <p:spPr>
            <a:xfrm>
              <a:off x="0" y="1768475"/>
              <a:ext cx="9144000" cy="2735223"/>
            </a:xfrm>
            <a:prstGeom prst="rect">
              <a:avLst/>
            </a:prstGeom>
          </p:spPr>
        </p:pic>
        <p:sp>
          <p:nvSpPr>
            <p:cNvPr id="7" name="TextBox 6"/>
            <p:cNvSpPr txBox="1"/>
            <p:nvPr/>
          </p:nvSpPr>
          <p:spPr>
            <a:xfrm>
              <a:off x="1287995" y="3842266"/>
              <a:ext cx="1287995" cy="247222"/>
            </a:xfrm>
            <a:prstGeom prst="rect">
              <a:avLst/>
            </a:prstGeom>
            <a:noFill/>
          </p:spPr>
          <p:txBody>
            <a:bodyPr wrap="square" rtlCol="0">
              <a:spAutoFit/>
            </a:bodyPr>
            <a:lstStyle/>
            <a:p>
              <a:r>
                <a:rPr lang="en-US" dirty="0" smtClean="0">
                  <a:solidFill>
                    <a:srgbClr val="FFFFFF"/>
                  </a:solidFill>
                  <a:latin typeface="Arial"/>
                  <a:cs typeface="Arial"/>
                </a:rPr>
                <a:t>membrane</a:t>
              </a:r>
              <a:endParaRPr lang="en-US" dirty="0">
                <a:solidFill>
                  <a:srgbClr val="FFFFFF"/>
                </a:solidFill>
                <a:latin typeface="Arial"/>
                <a:cs typeface="Arial"/>
              </a:endParaRPr>
            </a:p>
          </p:txBody>
        </p:sp>
        <p:sp>
          <p:nvSpPr>
            <p:cNvPr id="8" name="TextBox 7"/>
            <p:cNvSpPr txBox="1"/>
            <p:nvPr/>
          </p:nvSpPr>
          <p:spPr>
            <a:xfrm>
              <a:off x="4579405" y="3867666"/>
              <a:ext cx="1287995" cy="247222"/>
            </a:xfrm>
            <a:prstGeom prst="rect">
              <a:avLst/>
            </a:prstGeom>
            <a:noFill/>
          </p:spPr>
          <p:txBody>
            <a:bodyPr wrap="square" rtlCol="0">
              <a:spAutoFit/>
            </a:bodyPr>
            <a:lstStyle/>
            <a:p>
              <a:r>
                <a:rPr lang="en-US" dirty="0" smtClean="0">
                  <a:solidFill>
                    <a:srgbClr val="FFFFFF"/>
                  </a:solidFill>
                  <a:latin typeface="Arial"/>
                  <a:cs typeface="Arial"/>
                </a:rPr>
                <a:t>membrane</a:t>
              </a:r>
              <a:endParaRPr lang="en-US" dirty="0">
                <a:solidFill>
                  <a:srgbClr val="FFFFFF"/>
                </a:solidFill>
                <a:latin typeface="Arial"/>
                <a:cs typeface="Arial"/>
              </a:endParaRPr>
            </a:p>
          </p:txBody>
        </p:sp>
        <p:sp>
          <p:nvSpPr>
            <p:cNvPr id="11" name="TextBox 10"/>
            <p:cNvSpPr txBox="1"/>
            <p:nvPr/>
          </p:nvSpPr>
          <p:spPr>
            <a:xfrm>
              <a:off x="0" y="2933700"/>
              <a:ext cx="1570224" cy="247222"/>
            </a:xfrm>
            <a:prstGeom prst="rect">
              <a:avLst/>
            </a:prstGeom>
            <a:noFill/>
          </p:spPr>
          <p:txBody>
            <a:bodyPr wrap="square" rtlCol="0">
              <a:spAutoFit/>
            </a:bodyPr>
            <a:lstStyle/>
            <a:p>
              <a:r>
                <a:rPr lang="en-US" dirty="0" smtClean="0">
                  <a:solidFill>
                    <a:srgbClr val="FFFFFF"/>
                  </a:solidFill>
                  <a:latin typeface="Arial"/>
                  <a:cs typeface="Arial"/>
                </a:rPr>
                <a:t>Islet chamber</a:t>
              </a:r>
              <a:endParaRPr lang="en-US" dirty="0">
                <a:solidFill>
                  <a:srgbClr val="FFFFFF"/>
                </a:solidFill>
                <a:latin typeface="Arial"/>
                <a:cs typeface="Arial"/>
              </a:endParaRPr>
            </a:p>
          </p:txBody>
        </p:sp>
        <p:cxnSp>
          <p:nvCxnSpPr>
            <p:cNvPr id="13" name="Straight Arrow Connector 12"/>
            <p:cNvCxnSpPr/>
            <p:nvPr/>
          </p:nvCxnSpPr>
          <p:spPr>
            <a:xfrm>
              <a:off x="1519424" y="3143766"/>
              <a:ext cx="766576" cy="18534"/>
            </a:xfrm>
            <a:prstGeom prst="straightConnector1">
              <a:avLst/>
            </a:prstGeom>
            <a:ln>
              <a:solidFill>
                <a:srgbClr val="FFFFFF"/>
              </a:solidFill>
              <a:tailEnd type="arrow"/>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0" y="2286000"/>
              <a:ext cx="915936" cy="247222"/>
            </a:xfrm>
            <a:prstGeom prst="rect">
              <a:avLst/>
            </a:prstGeom>
            <a:noFill/>
          </p:spPr>
          <p:txBody>
            <a:bodyPr wrap="square" rtlCol="0">
              <a:spAutoFit/>
            </a:bodyPr>
            <a:lstStyle/>
            <a:p>
              <a:r>
                <a:rPr lang="en-US" dirty="0" smtClean="0">
                  <a:solidFill>
                    <a:srgbClr val="FFFFFF"/>
                  </a:solidFill>
                  <a:latin typeface="Arial"/>
                  <a:cs typeface="Arial"/>
                </a:rPr>
                <a:t>Gasket</a:t>
              </a:r>
              <a:endParaRPr lang="en-US" dirty="0">
                <a:solidFill>
                  <a:srgbClr val="FFFFFF"/>
                </a:solidFill>
                <a:latin typeface="Arial"/>
                <a:cs typeface="Arial"/>
              </a:endParaRPr>
            </a:p>
          </p:txBody>
        </p:sp>
        <p:sp>
          <p:nvSpPr>
            <p:cNvPr id="15" name="TextBox 14"/>
            <p:cNvSpPr txBox="1"/>
            <p:nvPr/>
          </p:nvSpPr>
          <p:spPr>
            <a:xfrm>
              <a:off x="0" y="2589768"/>
              <a:ext cx="1660280" cy="247222"/>
            </a:xfrm>
            <a:prstGeom prst="rect">
              <a:avLst/>
            </a:prstGeom>
            <a:noFill/>
          </p:spPr>
          <p:txBody>
            <a:bodyPr wrap="square" rtlCol="0">
              <a:spAutoFit/>
            </a:bodyPr>
            <a:lstStyle/>
            <a:p>
              <a:r>
                <a:rPr lang="en-US" dirty="0" smtClean="0">
                  <a:solidFill>
                    <a:srgbClr val="FFFFFF"/>
                  </a:solidFill>
                  <a:latin typeface="Arial"/>
                  <a:cs typeface="Arial"/>
                </a:rPr>
                <a:t>Outlet </a:t>
              </a:r>
              <a:r>
                <a:rPr lang="en-US" dirty="0" err="1" smtClean="0">
                  <a:solidFill>
                    <a:srgbClr val="FFFFFF"/>
                  </a:solidFill>
                  <a:latin typeface="Arial"/>
                  <a:cs typeface="Arial"/>
                </a:rPr>
                <a:t>chanels</a:t>
              </a:r>
              <a:endParaRPr lang="en-US" dirty="0">
                <a:solidFill>
                  <a:srgbClr val="FFFFFF"/>
                </a:solidFill>
                <a:latin typeface="Arial"/>
                <a:cs typeface="Arial"/>
              </a:endParaRPr>
            </a:p>
          </p:txBody>
        </p:sp>
        <p:cxnSp>
          <p:nvCxnSpPr>
            <p:cNvPr id="16" name="Straight Arrow Connector 15"/>
            <p:cNvCxnSpPr/>
            <p:nvPr/>
          </p:nvCxnSpPr>
          <p:spPr>
            <a:xfrm>
              <a:off x="1596780" y="2800866"/>
              <a:ext cx="536820" cy="18534"/>
            </a:xfrm>
            <a:prstGeom prst="straightConnector1">
              <a:avLst/>
            </a:prstGeom>
            <a:ln>
              <a:solidFill>
                <a:srgbClr val="FFFFFF"/>
              </a:solidFill>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a:off x="865136" y="2489200"/>
              <a:ext cx="536820" cy="18534"/>
            </a:xfrm>
            <a:prstGeom prst="straightConnector1">
              <a:avLst/>
            </a:prstGeom>
            <a:ln>
              <a:solidFill>
                <a:srgbClr val="FFFFFF"/>
              </a:solidFill>
              <a:tailEnd type="arrow"/>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6640564" y="3523734"/>
              <a:ext cx="915936" cy="247222"/>
            </a:xfrm>
            <a:prstGeom prst="rect">
              <a:avLst/>
            </a:prstGeom>
            <a:noFill/>
          </p:spPr>
          <p:txBody>
            <a:bodyPr wrap="square" rtlCol="0">
              <a:spAutoFit/>
            </a:bodyPr>
            <a:lstStyle/>
            <a:p>
              <a:r>
                <a:rPr lang="en-US" dirty="0" smtClean="0">
                  <a:solidFill>
                    <a:srgbClr val="FFFFFF"/>
                  </a:solidFill>
                  <a:latin typeface="Arial"/>
                  <a:cs typeface="Arial"/>
                </a:rPr>
                <a:t>Gasket</a:t>
              </a:r>
              <a:endParaRPr lang="en-US" dirty="0">
                <a:solidFill>
                  <a:srgbClr val="FFFFFF"/>
                </a:solidFill>
                <a:latin typeface="Arial"/>
                <a:cs typeface="Arial"/>
              </a:endParaRPr>
            </a:p>
          </p:txBody>
        </p:sp>
        <p:sp>
          <p:nvSpPr>
            <p:cNvPr id="20" name="Rectangle 19"/>
            <p:cNvSpPr/>
            <p:nvPr/>
          </p:nvSpPr>
          <p:spPr>
            <a:xfrm>
              <a:off x="1917700" y="2921000"/>
              <a:ext cx="4330700" cy="577334"/>
            </a:xfrm>
            <a:prstGeom prst="rect">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457201" y="1943100"/>
              <a:ext cx="7099300" cy="342900"/>
            </a:xfrm>
            <a:prstGeom prst="rect">
              <a:avLst/>
            </a:prstGeom>
            <a:gradFill>
              <a:gsLst>
                <a:gs pos="12000">
                  <a:schemeClr val="accent1">
                    <a:tint val="100000"/>
                    <a:shade val="100000"/>
                    <a:satMod val="130000"/>
                  </a:schemeClr>
                </a:gs>
                <a:gs pos="56000">
                  <a:schemeClr val="accent1">
                    <a:tint val="50000"/>
                    <a:shade val="100000"/>
                    <a:satMod val="350000"/>
                  </a:scheme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4" name="Straight Arrow Connector 23"/>
            <p:cNvCxnSpPr/>
            <p:nvPr/>
          </p:nvCxnSpPr>
          <p:spPr>
            <a:xfrm rot="10800000">
              <a:off x="0" y="2097089"/>
              <a:ext cx="680844" cy="1588"/>
            </a:xfrm>
            <a:prstGeom prst="straightConnector1">
              <a:avLst/>
            </a:prstGeom>
            <a:ln w="76200" cap="flat" cmpd="sng" algn="ctr">
              <a:solidFill>
                <a:srgbClr val="FF00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25" name="Rectangle 24"/>
            <p:cNvSpPr/>
            <p:nvPr/>
          </p:nvSpPr>
          <p:spPr>
            <a:xfrm>
              <a:off x="324672" y="4160798"/>
              <a:ext cx="7181029" cy="342900"/>
            </a:xfrm>
            <a:prstGeom prst="rect">
              <a:avLst/>
            </a:prstGeom>
            <a:gradFill>
              <a:gsLst>
                <a:gs pos="12000">
                  <a:schemeClr val="accent1">
                    <a:tint val="100000"/>
                    <a:shade val="100000"/>
                    <a:satMod val="130000"/>
                  </a:schemeClr>
                </a:gs>
                <a:gs pos="56000">
                  <a:schemeClr val="accent1">
                    <a:tint val="50000"/>
                    <a:shade val="100000"/>
                    <a:satMod val="350000"/>
                  </a:scheme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smtClean="0">
                  <a:latin typeface="Arial"/>
                  <a:cs typeface="Arial"/>
                </a:rPr>
                <a:t>Anastomosis</a:t>
              </a:r>
              <a:r>
                <a:rPr lang="en-US" dirty="0" smtClean="0">
                  <a:latin typeface="Arial"/>
                  <a:cs typeface="Arial"/>
                </a:rPr>
                <a:t> graft</a:t>
              </a:r>
              <a:endParaRPr lang="en-US" dirty="0">
                <a:latin typeface="Arial"/>
                <a:cs typeface="Arial"/>
              </a:endParaRPr>
            </a:p>
          </p:txBody>
        </p:sp>
        <p:cxnSp>
          <p:nvCxnSpPr>
            <p:cNvPr id="26" name="Straight Arrow Connector 25"/>
            <p:cNvCxnSpPr/>
            <p:nvPr/>
          </p:nvCxnSpPr>
          <p:spPr>
            <a:xfrm rot="10800000" flipH="1">
              <a:off x="82691" y="4313198"/>
              <a:ext cx="680844" cy="1588"/>
            </a:xfrm>
            <a:prstGeom prst="straightConnector1">
              <a:avLst/>
            </a:prstGeom>
            <a:ln w="76200" cap="flat" cmpd="sng" algn="ctr">
              <a:solidFill>
                <a:srgbClr val="FF00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grpSp>
      <p:sp>
        <p:nvSpPr>
          <p:cNvPr id="29" name="Rectangle 28"/>
          <p:cNvSpPr/>
          <p:nvPr/>
        </p:nvSpPr>
        <p:spPr>
          <a:xfrm>
            <a:off x="3003431" y="2331107"/>
            <a:ext cx="2044938" cy="369332"/>
          </a:xfrm>
          <a:prstGeom prst="rect">
            <a:avLst/>
          </a:prstGeom>
        </p:spPr>
        <p:txBody>
          <a:bodyPr wrap="none">
            <a:spAutoFit/>
          </a:bodyPr>
          <a:lstStyle/>
          <a:p>
            <a:pPr algn="ctr"/>
            <a:r>
              <a:rPr lang="en-US" dirty="0" err="1" smtClean="0">
                <a:solidFill>
                  <a:schemeClr val="bg1"/>
                </a:solidFill>
                <a:latin typeface="Arial"/>
                <a:cs typeface="Arial"/>
              </a:rPr>
              <a:t>Anastomosis</a:t>
            </a:r>
            <a:r>
              <a:rPr lang="en-US" dirty="0" smtClean="0">
                <a:solidFill>
                  <a:schemeClr val="bg1"/>
                </a:solidFill>
                <a:latin typeface="Arial"/>
                <a:cs typeface="Arial"/>
              </a:rPr>
              <a:t> graft</a:t>
            </a:r>
            <a:endParaRPr lang="en-US" dirty="0">
              <a:solidFill>
                <a:schemeClr val="bg1"/>
              </a:solidFill>
              <a:latin typeface="Arial"/>
              <a:cs typeface="Arial"/>
            </a:endParaRPr>
          </a:p>
        </p:txBody>
      </p:sp>
      <p:cxnSp>
        <p:nvCxnSpPr>
          <p:cNvPr id="30" name="Straight Arrow Connector 29"/>
          <p:cNvCxnSpPr/>
          <p:nvPr/>
        </p:nvCxnSpPr>
        <p:spPr>
          <a:xfrm rot="5400000" flipH="1" flipV="1">
            <a:off x="2329056" y="2761764"/>
            <a:ext cx="495457" cy="1588"/>
          </a:xfrm>
          <a:prstGeom prst="straightConnector1">
            <a:avLst/>
          </a:prstGeom>
          <a:ln w="76200" cap="flat" cmpd="sng" algn="ctr">
            <a:solidFill>
              <a:srgbClr val="FF00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rot="5400000" flipH="1" flipV="1">
            <a:off x="6255467" y="2787163"/>
            <a:ext cx="495457" cy="1588"/>
          </a:xfrm>
          <a:prstGeom prst="straightConnector1">
            <a:avLst/>
          </a:prstGeom>
          <a:ln w="76200" cap="flat" cmpd="sng" algn="ctr">
            <a:solidFill>
              <a:srgbClr val="FF00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34" name="TextBox 33"/>
          <p:cNvSpPr txBox="1"/>
          <p:nvPr/>
        </p:nvSpPr>
        <p:spPr>
          <a:xfrm>
            <a:off x="680844" y="6426200"/>
            <a:ext cx="7354760" cy="369332"/>
          </a:xfrm>
          <a:prstGeom prst="rect">
            <a:avLst/>
          </a:prstGeom>
          <a:noFill/>
        </p:spPr>
        <p:txBody>
          <a:bodyPr wrap="none" rtlCol="0">
            <a:spAutoFit/>
          </a:bodyPr>
          <a:lstStyle/>
          <a:p>
            <a:r>
              <a:rPr lang="en-US" dirty="0" smtClean="0">
                <a:latin typeface="Arial"/>
                <a:cs typeface="Arial"/>
              </a:rPr>
              <a:t>VELOCITY STREAMLINES IN GENERATION II PANCREAS DESIGN</a:t>
            </a:r>
            <a:endParaRPr lang="en-US" dirty="0">
              <a:latin typeface="Arial"/>
              <a:cs typeface="Arial"/>
            </a:endParaRPr>
          </a:p>
        </p:txBody>
      </p:sp>
      <p:cxnSp>
        <p:nvCxnSpPr>
          <p:cNvPr id="35" name="Straight Arrow Connector 34"/>
          <p:cNvCxnSpPr/>
          <p:nvPr/>
        </p:nvCxnSpPr>
        <p:spPr>
          <a:xfrm rot="5400000" flipH="1" flipV="1">
            <a:off x="762733" y="5719069"/>
            <a:ext cx="213234" cy="1587"/>
          </a:xfrm>
          <a:prstGeom prst="straightConnector1">
            <a:avLst/>
          </a:prstGeom>
          <a:ln w="19050" cap="flat" cmpd="sng" algn="ctr">
            <a:solidFill>
              <a:srgbClr val="FF00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p:nvPr/>
        </p:nvCxnSpPr>
        <p:spPr>
          <a:xfrm rot="5400000" flipH="1" flipV="1">
            <a:off x="961710" y="5729974"/>
            <a:ext cx="213234" cy="1587"/>
          </a:xfrm>
          <a:prstGeom prst="straightConnector1">
            <a:avLst/>
          </a:prstGeom>
          <a:ln w="19050" cap="flat" cmpd="sng" algn="ctr">
            <a:solidFill>
              <a:srgbClr val="FF00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39" name="Straight Arrow Connector 38"/>
          <p:cNvCxnSpPr/>
          <p:nvPr/>
        </p:nvCxnSpPr>
        <p:spPr>
          <a:xfrm rot="5400000" flipH="1" flipV="1">
            <a:off x="1164910" y="5729974"/>
            <a:ext cx="213234" cy="1587"/>
          </a:xfrm>
          <a:prstGeom prst="straightConnector1">
            <a:avLst/>
          </a:prstGeom>
          <a:ln w="19050" cap="flat" cmpd="sng" algn="ctr">
            <a:solidFill>
              <a:srgbClr val="FF00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40" name="Straight Arrow Connector 39"/>
          <p:cNvCxnSpPr/>
          <p:nvPr/>
        </p:nvCxnSpPr>
        <p:spPr>
          <a:xfrm rot="5400000" flipH="1" flipV="1">
            <a:off x="1368110" y="5729974"/>
            <a:ext cx="213234" cy="1587"/>
          </a:xfrm>
          <a:prstGeom prst="straightConnector1">
            <a:avLst/>
          </a:prstGeom>
          <a:ln w="19050" cap="flat" cmpd="sng" algn="ctr">
            <a:solidFill>
              <a:srgbClr val="FF00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41" name="Straight Arrow Connector 40"/>
          <p:cNvCxnSpPr/>
          <p:nvPr/>
        </p:nvCxnSpPr>
        <p:spPr>
          <a:xfrm rot="5400000" flipH="1" flipV="1">
            <a:off x="1571310" y="5729974"/>
            <a:ext cx="213234" cy="1587"/>
          </a:xfrm>
          <a:prstGeom prst="straightConnector1">
            <a:avLst/>
          </a:prstGeom>
          <a:ln w="19050" cap="flat" cmpd="sng" algn="ctr">
            <a:solidFill>
              <a:srgbClr val="FF00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42" name="Straight Arrow Connector 41"/>
          <p:cNvCxnSpPr/>
          <p:nvPr/>
        </p:nvCxnSpPr>
        <p:spPr>
          <a:xfrm rot="5400000" flipH="1" flipV="1">
            <a:off x="1774510" y="5729974"/>
            <a:ext cx="213234" cy="1587"/>
          </a:xfrm>
          <a:prstGeom prst="straightConnector1">
            <a:avLst/>
          </a:prstGeom>
          <a:ln w="19050" cap="flat" cmpd="sng" algn="ctr">
            <a:solidFill>
              <a:srgbClr val="FF00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43" name="Straight Arrow Connector 42"/>
          <p:cNvCxnSpPr/>
          <p:nvPr/>
        </p:nvCxnSpPr>
        <p:spPr>
          <a:xfrm rot="5400000" flipH="1" flipV="1">
            <a:off x="1977710" y="5729974"/>
            <a:ext cx="213234" cy="1587"/>
          </a:xfrm>
          <a:prstGeom prst="straightConnector1">
            <a:avLst/>
          </a:prstGeom>
          <a:ln w="19050" cap="flat" cmpd="sng" algn="ctr">
            <a:solidFill>
              <a:srgbClr val="FF00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44" name="Straight Arrow Connector 43"/>
          <p:cNvCxnSpPr/>
          <p:nvPr/>
        </p:nvCxnSpPr>
        <p:spPr>
          <a:xfrm rot="5400000" flipH="1" flipV="1">
            <a:off x="2180910" y="5729974"/>
            <a:ext cx="213234" cy="1587"/>
          </a:xfrm>
          <a:prstGeom prst="straightConnector1">
            <a:avLst/>
          </a:prstGeom>
          <a:ln w="19050" cap="flat" cmpd="sng" algn="ctr">
            <a:solidFill>
              <a:srgbClr val="FF00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45" name="Straight Arrow Connector 44"/>
          <p:cNvCxnSpPr/>
          <p:nvPr/>
        </p:nvCxnSpPr>
        <p:spPr>
          <a:xfrm rot="5400000" flipH="1" flipV="1">
            <a:off x="2384110" y="5729974"/>
            <a:ext cx="213234" cy="1587"/>
          </a:xfrm>
          <a:prstGeom prst="straightConnector1">
            <a:avLst/>
          </a:prstGeom>
          <a:ln w="19050" cap="flat" cmpd="sng" algn="ctr">
            <a:solidFill>
              <a:srgbClr val="FF00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46" name="Straight Arrow Connector 45"/>
          <p:cNvCxnSpPr/>
          <p:nvPr/>
        </p:nvCxnSpPr>
        <p:spPr>
          <a:xfrm rot="5400000" flipH="1" flipV="1">
            <a:off x="2587310" y="5729974"/>
            <a:ext cx="213234" cy="1587"/>
          </a:xfrm>
          <a:prstGeom prst="straightConnector1">
            <a:avLst/>
          </a:prstGeom>
          <a:ln w="19050" cap="flat" cmpd="sng" algn="ctr">
            <a:solidFill>
              <a:srgbClr val="FF00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47" name="Straight Arrow Connector 46"/>
          <p:cNvCxnSpPr/>
          <p:nvPr/>
        </p:nvCxnSpPr>
        <p:spPr>
          <a:xfrm rot="5400000" flipH="1" flipV="1">
            <a:off x="2790510" y="5729974"/>
            <a:ext cx="213234" cy="1587"/>
          </a:xfrm>
          <a:prstGeom prst="straightConnector1">
            <a:avLst/>
          </a:prstGeom>
          <a:ln w="19050" cap="flat" cmpd="sng" algn="ctr">
            <a:solidFill>
              <a:srgbClr val="FF00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48" name="Straight Arrow Connector 47"/>
          <p:cNvCxnSpPr/>
          <p:nvPr/>
        </p:nvCxnSpPr>
        <p:spPr>
          <a:xfrm rot="5400000" flipH="1" flipV="1">
            <a:off x="2993710" y="5729974"/>
            <a:ext cx="213234" cy="1587"/>
          </a:xfrm>
          <a:prstGeom prst="straightConnector1">
            <a:avLst/>
          </a:prstGeom>
          <a:ln w="19050" cap="flat" cmpd="sng" algn="ctr">
            <a:solidFill>
              <a:srgbClr val="FF00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49" name="Straight Arrow Connector 48"/>
          <p:cNvCxnSpPr/>
          <p:nvPr/>
        </p:nvCxnSpPr>
        <p:spPr>
          <a:xfrm rot="5400000" flipH="1" flipV="1">
            <a:off x="4135978" y="5721713"/>
            <a:ext cx="213234" cy="1587"/>
          </a:xfrm>
          <a:prstGeom prst="straightConnector1">
            <a:avLst/>
          </a:prstGeom>
          <a:ln w="19050" cap="flat" cmpd="sng" algn="ctr">
            <a:solidFill>
              <a:srgbClr val="FF00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50" name="Straight Arrow Connector 49"/>
          <p:cNvCxnSpPr/>
          <p:nvPr/>
        </p:nvCxnSpPr>
        <p:spPr>
          <a:xfrm rot="5400000" flipH="1" flipV="1">
            <a:off x="4325746" y="5726152"/>
            <a:ext cx="213234" cy="1587"/>
          </a:xfrm>
          <a:prstGeom prst="straightConnector1">
            <a:avLst/>
          </a:prstGeom>
          <a:ln w="19050" cap="flat" cmpd="sng" algn="ctr">
            <a:solidFill>
              <a:srgbClr val="FF00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60" name="Straight Arrow Connector 59"/>
          <p:cNvCxnSpPr/>
          <p:nvPr/>
        </p:nvCxnSpPr>
        <p:spPr>
          <a:xfrm rot="5400000" flipH="1" flipV="1">
            <a:off x="4528946" y="5726152"/>
            <a:ext cx="213234" cy="1587"/>
          </a:xfrm>
          <a:prstGeom prst="straightConnector1">
            <a:avLst/>
          </a:prstGeom>
          <a:ln w="19050" cap="flat" cmpd="sng" algn="ctr">
            <a:solidFill>
              <a:srgbClr val="FF00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61" name="Straight Arrow Connector 60"/>
          <p:cNvCxnSpPr/>
          <p:nvPr/>
        </p:nvCxnSpPr>
        <p:spPr>
          <a:xfrm rot="5400000" flipH="1" flipV="1">
            <a:off x="4732146" y="5726152"/>
            <a:ext cx="213234" cy="1587"/>
          </a:xfrm>
          <a:prstGeom prst="straightConnector1">
            <a:avLst/>
          </a:prstGeom>
          <a:ln w="19050" cap="flat" cmpd="sng" algn="ctr">
            <a:solidFill>
              <a:srgbClr val="FF00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62" name="Straight Arrow Connector 61"/>
          <p:cNvCxnSpPr/>
          <p:nvPr/>
        </p:nvCxnSpPr>
        <p:spPr>
          <a:xfrm rot="5400000" flipH="1" flipV="1">
            <a:off x="4935346" y="5713452"/>
            <a:ext cx="213234" cy="1587"/>
          </a:xfrm>
          <a:prstGeom prst="straightConnector1">
            <a:avLst/>
          </a:prstGeom>
          <a:ln w="19050" cap="flat" cmpd="sng" algn="ctr">
            <a:solidFill>
              <a:srgbClr val="FF00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65" name="Straight Arrow Connector 64"/>
          <p:cNvCxnSpPr/>
          <p:nvPr/>
        </p:nvCxnSpPr>
        <p:spPr>
          <a:xfrm rot="5400000" flipH="1" flipV="1">
            <a:off x="5125846" y="5726152"/>
            <a:ext cx="213234" cy="1587"/>
          </a:xfrm>
          <a:prstGeom prst="straightConnector1">
            <a:avLst/>
          </a:prstGeom>
          <a:ln w="19050" cap="flat" cmpd="sng" algn="ctr">
            <a:solidFill>
              <a:srgbClr val="FF00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66" name="Straight Arrow Connector 65"/>
          <p:cNvCxnSpPr/>
          <p:nvPr/>
        </p:nvCxnSpPr>
        <p:spPr>
          <a:xfrm rot="5400000" flipH="1" flipV="1">
            <a:off x="5316346" y="5726152"/>
            <a:ext cx="213234" cy="1587"/>
          </a:xfrm>
          <a:prstGeom prst="straightConnector1">
            <a:avLst/>
          </a:prstGeom>
          <a:ln w="19050" cap="flat" cmpd="sng" algn="ctr">
            <a:solidFill>
              <a:srgbClr val="FF00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67" name="Straight Arrow Connector 66"/>
          <p:cNvCxnSpPr/>
          <p:nvPr/>
        </p:nvCxnSpPr>
        <p:spPr>
          <a:xfrm rot="5400000" flipH="1" flipV="1">
            <a:off x="5519546" y="5726152"/>
            <a:ext cx="213234" cy="1587"/>
          </a:xfrm>
          <a:prstGeom prst="straightConnector1">
            <a:avLst/>
          </a:prstGeom>
          <a:ln w="19050" cap="flat" cmpd="sng" algn="ctr">
            <a:solidFill>
              <a:srgbClr val="FF00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68" name="Straight Arrow Connector 67"/>
          <p:cNvCxnSpPr/>
          <p:nvPr/>
        </p:nvCxnSpPr>
        <p:spPr>
          <a:xfrm rot="5400000" flipH="1" flipV="1">
            <a:off x="5710046" y="5738852"/>
            <a:ext cx="213234" cy="1587"/>
          </a:xfrm>
          <a:prstGeom prst="straightConnector1">
            <a:avLst/>
          </a:prstGeom>
          <a:ln w="19050" cap="flat" cmpd="sng" algn="ctr">
            <a:solidFill>
              <a:srgbClr val="FF00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69" name="Straight Arrow Connector 68"/>
          <p:cNvCxnSpPr/>
          <p:nvPr/>
        </p:nvCxnSpPr>
        <p:spPr>
          <a:xfrm rot="5400000" flipH="1" flipV="1">
            <a:off x="5900546" y="5726152"/>
            <a:ext cx="213234" cy="1587"/>
          </a:xfrm>
          <a:prstGeom prst="straightConnector1">
            <a:avLst/>
          </a:prstGeom>
          <a:ln w="19050" cap="flat" cmpd="sng" algn="ctr">
            <a:solidFill>
              <a:srgbClr val="FF00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70" name="Straight Arrow Connector 69"/>
          <p:cNvCxnSpPr/>
          <p:nvPr/>
        </p:nvCxnSpPr>
        <p:spPr>
          <a:xfrm rot="5400000" flipH="1" flipV="1">
            <a:off x="6116446" y="5713452"/>
            <a:ext cx="213234" cy="1587"/>
          </a:xfrm>
          <a:prstGeom prst="straightConnector1">
            <a:avLst/>
          </a:prstGeom>
          <a:ln w="19050" cap="flat" cmpd="sng" algn="ctr">
            <a:solidFill>
              <a:srgbClr val="FF00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pic>
        <p:nvPicPr>
          <p:cNvPr id="72" name="Picture 2"/>
          <p:cNvPicPr>
            <a:picLocks noChangeAspect="1" noChangeArrowheads="1"/>
          </p:cNvPicPr>
          <p:nvPr/>
        </p:nvPicPr>
        <p:blipFill>
          <a:blip r:embed="rId3"/>
          <a:srcRect l="48957" t="13639" r="30833" b="28652"/>
          <a:stretch>
            <a:fillRect/>
          </a:stretch>
        </p:blipFill>
        <p:spPr bwMode="auto">
          <a:xfrm>
            <a:off x="8280400" y="6028691"/>
            <a:ext cx="863600" cy="829308"/>
          </a:xfrm>
          <a:prstGeom prst="rect">
            <a:avLst/>
          </a:prstGeom>
          <a:noFill/>
          <a:ln w="9525">
            <a:noFill/>
            <a:miter lim="800000"/>
            <a:headEnd/>
            <a:tailEnd/>
          </a:ln>
          <a:effectLst/>
        </p:spPr>
      </p:pic>
      <p:sp>
        <p:nvSpPr>
          <p:cNvPr id="73" name="TextBox 72"/>
          <p:cNvSpPr txBox="1"/>
          <p:nvPr/>
        </p:nvSpPr>
        <p:spPr>
          <a:xfrm>
            <a:off x="8220486" y="6610866"/>
            <a:ext cx="983725" cy="307777"/>
          </a:xfrm>
          <a:prstGeom prst="rect">
            <a:avLst/>
          </a:prstGeom>
          <a:noFill/>
        </p:spPr>
        <p:txBody>
          <a:bodyPr wrap="none" rtlCol="0">
            <a:spAutoFit/>
          </a:bodyPr>
          <a:lstStyle/>
          <a:p>
            <a:r>
              <a:rPr lang="en-US" sz="1400" dirty="0" smtClean="0"/>
              <a:t>membrane</a:t>
            </a:r>
            <a:endParaRPr lang="en-US" sz="1400" dirty="0"/>
          </a:p>
        </p:txBody>
      </p:sp>
      <p:sp>
        <p:nvSpPr>
          <p:cNvPr id="51" name="Slide Number Placeholder 50"/>
          <p:cNvSpPr>
            <a:spLocks noGrp="1"/>
          </p:cNvSpPr>
          <p:nvPr>
            <p:ph type="sldNum" sz="quarter" idx="12"/>
          </p:nvPr>
        </p:nvSpPr>
        <p:spPr/>
        <p:txBody>
          <a:bodyPr/>
          <a:lstStyle/>
          <a:p>
            <a:fld id="{43A34F46-2425-D849-9E95-E58236C19EE0}" type="slidenum">
              <a:rPr lang="en-US" smtClean="0"/>
              <a:pPr/>
              <a:t>31</a:t>
            </a:fld>
            <a:endParaRPr lang="en-US"/>
          </a:p>
        </p:txBody>
      </p:sp>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7" name="Concentration.avi">
            <a:hlinkClick r:id="" action="ppaction://media"/>
          </p:cNvPr>
          <p:cNvPicPr/>
          <p:nvPr>
            <a:videoFile r:link="rId1"/>
          </p:nvPr>
        </p:nvPicPr>
        <p:blipFill>
          <a:blip r:embed="rId3"/>
          <a:stretch>
            <a:fillRect/>
          </a:stretch>
        </p:blipFill>
        <p:spPr>
          <a:xfrm>
            <a:off x="0" y="1417638"/>
            <a:ext cx="9144000" cy="5752123"/>
          </a:xfrm>
          <a:prstGeom prst="rect">
            <a:avLst/>
          </a:prstGeom>
        </p:spPr>
      </p:pic>
      <p:sp>
        <p:nvSpPr>
          <p:cNvPr id="4" name="Title 1"/>
          <p:cNvSpPr>
            <a:spLocks noGrp="1"/>
          </p:cNvSpPr>
          <p:nvPr>
            <p:ph type="title"/>
          </p:nvPr>
        </p:nvSpPr>
        <p:spPr>
          <a:xfrm>
            <a:off x="457200" y="274638"/>
            <a:ext cx="8229600" cy="1143000"/>
          </a:xfrm>
        </p:spPr>
        <p:txBody>
          <a:bodyPr>
            <a:normAutofit/>
          </a:bodyPr>
          <a:lstStyle/>
          <a:p>
            <a:r>
              <a:rPr lang="en-US" sz="3600" dirty="0" smtClean="0">
                <a:solidFill>
                  <a:srgbClr val="FF0000"/>
                </a:solidFill>
                <a:latin typeface="Arial"/>
                <a:cs typeface="Arial"/>
              </a:rPr>
              <a:t>NUMERICAL RESULTS</a:t>
            </a:r>
            <a:endParaRPr lang="en-US" sz="3600" dirty="0">
              <a:solidFill>
                <a:srgbClr val="FF0000"/>
              </a:solidFill>
              <a:latin typeface="Arial"/>
              <a:cs typeface="Arial"/>
            </a:endParaRPr>
          </a:p>
        </p:txBody>
      </p:sp>
      <p:sp>
        <p:nvSpPr>
          <p:cNvPr id="5" name="TextBox 4"/>
          <p:cNvSpPr txBox="1"/>
          <p:nvPr/>
        </p:nvSpPr>
        <p:spPr>
          <a:xfrm>
            <a:off x="2514600" y="1417638"/>
            <a:ext cx="4533900" cy="461665"/>
          </a:xfrm>
          <a:prstGeom prst="rect">
            <a:avLst/>
          </a:prstGeom>
          <a:noFill/>
        </p:spPr>
        <p:txBody>
          <a:bodyPr wrap="square" rtlCol="0">
            <a:spAutoFit/>
          </a:bodyPr>
          <a:lstStyle/>
          <a:p>
            <a:pPr marL="342900" indent="-342900"/>
            <a:r>
              <a:rPr lang="en-US" sz="2400" dirty="0" smtClean="0">
                <a:solidFill>
                  <a:srgbClr val="FFFFFF"/>
                </a:solidFill>
                <a:latin typeface="Arial"/>
                <a:cs typeface="Arial"/>
              </a:rPr>
              <a:t>OXYGEN CONCENTRATION</a:t>
            </a:r>
          </a:p>
        </p:txBody>
      </p:sp>
      <p:sp>
        <p:nvSpPr>
          <p:cNvPr id="20" name="Oval 19"/>
          <p:cNvSpPr/>
          <p:nvPr/>
        </p:nvSpPr>
        <p:spPr>
          <a:xfrm>
            <a:off x="1263650" y="3549650"/>
            <a:ext cx="419100" cy="368300"/>
          </a:xfrm>
          <a:prstGeom prst="ellipse">
            <a:avLst/>
          </a:prstGeom>
          <a:noFill/>
          <a:ln w="28575" cap="flat" cmpd="sng" algn="ctr">
            <a:solidFill>
              <a:schemeClr val="accent1">
                <a:shade val="95000"/>
                <a:satMod val="105000"/>
              </a:schemeClr>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1" name="Picture 2"/>
          <p:cNvPicPr>
            <a:picLocks noChangeAspect="1" noChangeArrowheads="1"/>
          </p:cNvPicPr>
          <p:nvPr/>
        </p:nvPicPr>
        <p:blipFill>
          <a:blip r:embed="rId4"/>
          <a:srcRect l="48957" t="13639" r="30833" b="28652"/>
          <a:stretch>
            <a:fillRect/>
          </a:stretch>
        </p:blipFill>
        <p:spPr bwMode="auto">
          <a:xfrm>
            <a:off x="7667741" y="1417638"/>
            <a:ext cx="1476259" cy="1417638"/>
          </a:xfrm>
          <a:prstGeom prst="rect">
            <a:avLst/>
          </a:prstGeom>
          <a:noFill/>
          <a:ln w="9525">
            <a:noFill/>
            <a:miter lim="800000"/>
            <a:headEnd/>
            <a:tailEnd/>
          </a:ln>
          <a:effectLst/>
        </p:spPr>
      </p:pic>
      <p:sp>
        <p:nvSpPr>
          <p:cNvPr id="22" name="TextBox 21"/>
          <p:cNvSpPr txBox="1"/>
          <p:nvPr/>
        </p:nvSpPr>
        <p:spPr>
          <a:xfrm>
            <a:off x="7779572" y="1347232"/>
            <a:ext cx="1212028" cy="369332"/>
          </a:xfrm>
          <a:prstGeom prst="rect">
            <a:avLst/>
          </a:prstGeom>
          <a:noFill/>
        </p:spPr>
        <p:txBody>
          <a:bodyPr wrap="none" rtlCol="0">
            <a:spAutoFit/>
          </a:bodyPr>
          <a:lstStyle/>
          <a:p>
            <a:r>
              <a:rPr lang="en-US" dirty="0" smtClean="0"/>
              <a:t>membrane</a:t>
            </a:r>
            <a:endParaRPr lang="en-US" dirty="0"/>
          </a:p>
        </p:txBody>
      </p:sp>
      <p:sp>
        <p:nvSpPr>
          <p:cNvPr id="8" name="Slide Number Placeholder 7"/>
          <p:cNvSpPr>
            <a:spLocks noGrp="1"/>
          </p:cNvSpPr>
          <p:nvPr>
            <p:ph type="sldNum" sz="quarter" idx="12"/>
          </p:nvPr>
        </p:nvSpPr>
        <p:spPr/>
        <p:txBody>
          <a:bodyPr/>
          <a:lstStyle/>
          <a:p>
            <a:fld id="{43A34F46-2425-D849-9E95-E58236C19EE0}" type="slidenum">
              <a:rPr lang="en-US" smtClean="0"/>
              <a:pPr/>
              <a:t>32</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666" fill="hold"/>
                                        <p:tgtEl>
                                          <p:spTgt spid="17"/>
                                        </p:tgtEl>
                                      </p:cBhvr>
                                    </p:cmd>
                                  </p:childTnLst>
                                </p:cTn>
                              </p:par>
                              <p:par>
                                <p:cTn id="7" presetID="1" presetClass="exit" presetSubtype="0" fill="hold" grpId="0" nodeType="withEffect">
                                  <p:stCondLst>
                                    <p:cond delay="8000"/>
                                  </p:stCondLst>
                                  <p:childTnLst>
                                    <p:set>
                                      <p:cBhvr>
                                        <p:cTn id="8" dur="1" fill="hold">
                                          <p:stCondLst>
                                            <p:cond delay="0"/>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p:cTn id="9" fill="hold" display="0">
                  <p:stCondLst>
                    <p:cond delay="indefinite"/>
                  </p:stCondLst>
                  <p:endCondLst>
                    <p:cond evt="onNext" delay="0">
                      <p:tgtEl>
                        <p:sldTgt/>
                      </p:tgtEl>
                    </p:cond>
                    <p:cond evt="onPrev" delay="0">
                      <p:tgtEl>
                        <p:sldTgt/>
                      </p:tgtEl>
                    </p:cond>
                  </p:endCondLst>
                </p:cTn>
                <p:tgtEl>
                  <p:spTgt spid="17"/>
                </p:tgtEl>
              </p:cMediaNode>
            </p:video>
            <p:seq concurrent="1" nextAc="seek">
              <p:cTn id="10" restart="whenNotActive" fill="hold" evtFilter="cancelBubble" nodeType="interactiveSeq">
                <p:stCondLst>
                  <p:cond evt="onClick" delay="0">
                    <p:tgtEl>
                      <p:spTgt spid="17"/>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17"/>
                                        </p:tgtEl>
                                      </p:cBhvr>
                                    </p:cmd>
                                  </p:childTnLst>
                                </p:cTn>
                              </p:par>
                            </p:childTnLst>
                          </p:cTn>
                        </p:par>
                      </p:childTnLst>
                    </p:cTn>
                  </p:par>
                </p:childTnLst>
              </p:cTn>
              <p:nextCondLst>
                <p:cond evt="onClick" delay="0">
                  <p:tgtEl>
                    <p:spTgt spid="17"/>
                  </p:tgtEl>
                </p:cond>
              </p:nextCondLst>
            </p:seq>
          </p:childTnLst>
        </p:cTn>
      </p:par>
    </p:tnLst>
    <p:bldLst>
      <p:bldP spid="20" grpId="0" animBg="1"/>
    </p:bld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3010" name="Picture 2"/>
          <p:cNvPicPr>
            <a:picLocks noChangeAspect="1" noChangeArrowheads="1"/>
          </p:cNvPicPr>
          <p:nvPr/>
        </p:nvPicPr>
        <p:blipFill>
          <a:blip r:embed="rId2"/>
          <a:srcRect/>
          <a:stretch>
            <a:fillRect/>
          </a:stretch>
        </p:blipFill>
        <p:spPr bwMode="auto">
          <a:xfrm>
            <a:off x="2832100" y="2038350"/>
            <a:ext cx="2692400" cy="2959100"/>
          </a:xfrm>
          <a:prstGeom prst="rect">
            <a:avLst/>
          </a:prstGeom>
          <a:noFill/>
          <a:ln w="9525">
            <a:noFill/>
            <a:miter lim="800000"/>
            <a:headEnd/>
            <a:tailEnd/>
          </a:ln>
          <a:effectLst/>
        </p:spPr>
      </p:pic>
      <p:pic>
        <p:nvPicPr>
          <p:cNvPr id="43011" name="Picture 3"/>
          <p:cNvPicPr>
            <a:picLocks noChangeAspect="1" noChangeArrowheads="1"/>
          </p:cNvPicPr>
          <p:nvPr/>
        </p:nvPicPr>
        <p:blipFill>
          <a:blip r:embed="rId3"/>
          <a:srcRect/>
          <a:stretch>
            <a:fillRect/>
          </a:stretch>
        </p:blipFill>
        <p:spPr bwMode="auto">
          <a:xfrm>
            <a:off x="1282700" y="5505450"/>
            <a:ext cx="5943600" cy="718093"/>
          </a:xfrm>
          <a:prstGeom prst="rect">
            <a:avLst/>
          </a:prstGeom>
          <a:noFill/>
          <a:ln w="9525">
            <a:noFill/>
            <a:miter lim="800000"/>
            <a:headEnd/>
            <a:tailEnd/>
          </a:ln>
          <a:effectLst/>
        </p:spPr>
      </p:pic>
      <p:sp>
        <p:nvSpPr>
          <p:cNvPr id="6" name="TextBox 5"/>
          <p:cNvSpPr txBox="1"/>
          <p:nvPr/>
        </p:nvSpPr>
        <p:spPr>
          <a:xfrm>
            <a:off x="1321524" y="6526768"/>
            <a:ext cx="5828576" cy="307777"/>
          </a:xfrm>
          <a:prstGeom prst="rect">
            <a:avLst/>
          </a:prstGeom>
          <a:noFill/>
        </p:spPr>
        <p:txBody>
          <a:bodyPr wrap="none" rtlCol="0">
            <a:spAutoFit/>
          </a:bodyPr>
          <a:lstStyle/>
          <a:p>
            <a:r>
              <a:rPr lang="en-US" sz="1400" dirty="0" smtClean="0">
                <a:latin typeface="Arial"/>
                <a:cs typeface="Arial"/>
              </a:rPr>
              <a:t>An INTRAVASCULAR </a:t>
            </a:r>
            <a:r>
              <a:rPr lang="en-US" sz="1400" dirty="0" err="1" smtClean="0">
                <a:latin typeface="Arial"/>
                <a:cs typeface="Arial"/>
              </a:rPr>
              <a:t>BIOARTIFICIAL</a:t>
            </a:r>
            <a:r>
              <a:rPr lang="en-US" sz="1400" dirty="0" smtClean="0">
                <a:latin typeface="Arial"/>
                <a:cs typeface="Arial"/>
              </a:rPr>
              <a:t> PANCREAS by Song et al. Roy.</a:t>
            </a:r>
            <a:endParaRPr lang="en-US" sz="1400" dirty="0">
              <a:latin typeface="Arial"/>
              <a:cs typeface="Arial"/>
            </a:endParaRPr>
          </a:p>
        </p:txBody>
      </p:sp>
      <p:sp>
        <p:nvSpPr>
          <p:cNvPr id="7" name="TextBox 6"/>
          <p:cNvSpPr txBox="1"/>
          <p:nvPr/>
        </p:nvSpPr>
        <p:spPr>
          <a:xfrm>
            <a:off x="2717800" y="723900"/>
            <a:ext cx="2755532" cy="461665"/>
          </a:xfrm>
          <a:prstGeom prst="rect">
            <a:avLst/>
          </a:prstGeom>
          <a:noFill/>
        </p:spPr>
        <p:txBody>
          <a:bodyPr wrap="none" rtlCol="0">
            <a:spAutoFit/>
          </a:bodyPr>
          <a:lstStyle/>
          <a:p>
            <a:r>
              <a:rPr lang="en-US" sz="2400" cap="all" dirty="0" smtClean="0">
                <a:latin typeface="Arial"/>
                <a:cs typeface="Arial"/>
              </a:rPr>
              <a:t>Porcine model </a:t>
            </a:r>
            <a:endParaRPr lang="en-US" sz="2400" cap="all" dirty="0">
              <a:latin typeface="Arial"/>
              <a:cs typeface="Arial"/>
            </a:endParaRPr>
          </a:p>
        </p:txBody>
      </p:sp>
      <p:sp>
        <p:nvSpPr>
          <p:cNvPr id="8" name="Slide Number Placeholder 7"/>
          <p:cNvSpPr>
            <a:spLocks noGrp="1"/>
          </p:cNvSpPr>
          <p:nvPr>
            <p:ph type="sldNum" sz="quarter" idx="12"/>
          </p:nvPr>
        </p:nvSpPr>
        <p:spPr/>
        <p:txBody>
          <a:bodyPr/>
          <a:lstStyle/>
          <a:p>
            <a:fld id="{43A34F46-2425-D849-9E95-E58236C19EE0}" type="slidenum">
              <a:rPr lang="en-US" smtClean="0"/>
              <a:pPr/>
              <a:t>33</a:t>
            </a:fld>
            <a:endParaRPr lang="en-US"/>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9" name="Rectangle 38"/>
          <p:cNvSpPr/>
          <p:nvPr/>
        </p:nvSpPr>
        <p:spPr>
          <a:xfrm>
            <a:off x="0" y="0"/>
            <a:ext cx="9144000" cy="6845300"/>
          </a:xfrm>
          <a:prstGeom prst="rect">
            <a:avLst/>
          </a:prstGeom>
          <a:gradFill flip="none" rotWithShape="1">
            <a:gsLst>
              <a:gs pos="64000">
                <a:srgbClr val="CCFFCC">
                  <a:alpha val="34000"/>
                </a:srgbClr>
              </a:gs>
              <a:gs pos="100000">
                <a:srgbClr val="66FFCC">
                  <a:alpha val="34000"/>
                </a:srgbClr>
              </a:gs>
              <a:gs pos="15000">
                <a:schemeClr val="bg1">
                  <a:alpha val="34000"/>
                </a:schemeClr>
              </a:gs>
            </a:gsLst>
            <a:lin ang="1656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6918" name="Rectangle 6"/>
          <p:cNvSpPr>
            <a:spLocks noChangeArrowheads="1"/>
          </p:cNvSpPr>
          <p:nvPr/>
        </p:nvSpPr>
        <p:spPr bwMode="auto">
          <a:xfrm>
            <a:off x="1386553" y="3103027"/>
            <a:ext cx="6131848" cy="1117600"/>
          </a:xfrm>
          <a:prstGeom prst="rect">
            <a:avLst/>
          </a:prstGeom>
          <a:noFill/>
          <a:ln w="9525">
            <a:noFill/>
            <a:miter lim="800000"/>
            <a:headEnd/>
            <a:tailEnd/>
          </a:ln>
          <a:effectLst/>
        </p:spPr>
        <p:txBody>
          <a:bodyPr>
            <a:prstTxWarp prst="textNoShape">
              <a:avLst/>
            </a:prstTxWarp>
          </a:bodyPr>
          <a:lstStyle/>
          <a:p>
            <a:pPr marL="1143000" lvl="2" indent="-228600">
              <a:spcBef>
                <a:spcPct val="20000"/>
              </a:spcBef>
            </a:pPr>
            <a:r>
              <a:rPr lang="en-US" sz="2400" dirty="0" smtClean="0">
                <a:solidFill>
                  <a:srgbClr val="0000FF"/>
                </a:solidFill>
                <a:latin typeface="Times New Roman" pitchFamily="-112" charset="0"/>
              </a:rPr>
              <a:t>     STOCHASTIC EFFECTS </a:t>
            </a:r>
          </a:p>
          <a:p>
            <a:pPr marL="1143000" lvl="2" indent="-228600">
              <a:spcBef>
                <a:spcPct val="20000"/>
              </a:spcBef>
            </a:pPr>
            <a:r>
              <a:rPr lang="en-US" sz="2400" dirty="0" smtClean="0">
                <a:solidFill>
                  <a:srgbClr val="0000FF"/>
                </a:solidFill>
                <a:latin typeface="Times New Roman" pitchFamily="-112" charset="0"/>
              </a:rPr>
              <a:t>Stochastic wave equation and </a:t>
            </a:r>
            <a:r>
              <a:rPr lang="en-US" sz="2400" dirty="0" err="1" smtClean="0">
                <a:solidFill>
                  <a:srgbClr val="0000FF"/>
                </a:solidFill>
                <a:latin typeface="Times New Roman" pitchFamily="-112" charset="0"/>
              </a:rPr>
              <a:t>FSI</a:t>
            </a:r>
            <a:endParaRPr lang="en-US" sz="2400" dirty="0" smtClean="0">
              <a:solidFill>
                <a:srgbClr val="FF0000"/>
              </a:solidFill>
              <a:latin typeface="Times New Roman" pitchFamily="-112" charset="0"/>
            </a:endParaRPr>
          </a:p>
        </p:txBody>
      </p:sp>
      <p:sp>
        <p:nvSpPr>
          <p:cNvPr id="166919" name="Rectangle 7"/>
          <p:cNvSpPr>
            <a:spLocks noChangeArrowheads="1"/>
          </p:cNvSpPr>
          <p:nvPr/>
        </p:nvSpPr>
        <p:spPr bwMode="auto">
          <a:xfrm>
            <a:off x="76200" y="1143000"/>
            <a:ext cx="8534400" cy="4114800"/>
          </a:xfrm>
          <a:prstGeom prst="rect">
            <a:avLst/>
          </a:prstGeom>
          <a:noFill/>
          <a:ln w="9525">
            <a:noFill/>
            <a:miter lim="800000"/>
            <a:headEnd/>
            <a:tailEnd/>
          </a:ln>
          <a:effectLst/>
        </p:spPr>
        <p:txBody>
          <a:bodyPr>
            <a:prstTxWarp prst="textNoShape">
              <a:avLst/>
            </a:prstTxWarp>
          </a:bodyPr>
          <a:lstStyle/>
          <a:p>
            <a:pPr marL="342900" indent="-342900">
              <a:spcBef>
                <a:spcPct val="20000"/>
              </a:spcBef>
            </a:pPr>
            <a:endParaRPr lang="en-US" sz="2400">
              <a:solidFill>
                <a:schemeClr val="bg1"/>
              </a:solidFill>
              <a:latin typeface="Times New Roman" pitchFamily="-112" charset="0"/>
            </a:endParaRPr>
          </a:p>
        </p:txBody>
      </p:sp>
      <p:sp>
        <p:nvSpPr>
          <p:cNvPr id="166922" name="Text Box 10"/>
          <p:cNvSpPr txBox="1">
            <a:spLocks noChangeArrowheads="1"/>
          </p:cNvSpPr>
          <p:nvPr/>
        </p:nvSpPr>
        <p:spPr bwMode="auto">
          <a:xfrm>
            <a:off x="2895600" y="6096000"/>
            <a:ext cx="3810000" cy="457200"/>
          </a:xfrm>
          <a:prstGeom prst="rect">
            <a:avLst/>
          </a:prstGeom>
          <a:noFill/>
          <a:ln w="9525">
            <a:noFill/>
            <a:miter lim="800000"/>
            <a:headEnd/>
            <a:tailEnd/>
          </a:ln>
          <a:effectLst/>
        </p:spPr>
        <p:txBody>
          <a:bodyPr>
            <a:prstTxWarp prst="textNoShape">
              <a:avLst/>
            </a:prstTxWarp>
            <a:spAutoFit/>
          </a:bodyPr>
          <a:lstStyle/>
          <a:p>
            <a:pPr>
              <a:spcBef>
                <a:spcPct val="50000"/>
              </a:spcBef>
            </a:pPr>
            <a:endParaRPr lang="en-US" sz="2400"/>
          </a:p>
        </p:txBody>
      </p:sp>
      <p:sp>
        <p:nvSpPr>
          <p:cNvPr id="166917" name="Rectangle 5"/>
          <p:cNvSpPr>
            <a:spLocks noChangeArrowheads="1"/>
          </p:cNvSpPr>
          <p:nvPr/>
        </p:nvSpPr>
        <p:spPr bwMode="auto">
          <a:xfrm>
            <a:off x="508000" y="1587500"/>
            <a:ext cx="7772400" cy="1143000"/>
          </a:xfrm>
          <a:prstGeom prst="rect">
            <a:avLst/>
          </a:prstGeom>
          <a:noFill/>
          <a:ln w="9525">
            <a:noFill/>
            <a:miter lim="800000"/>
            <a:headEnd/>
            <a:tailEnd/>
          </a:ln>
          <a:effectLst/>
        </p:spPr>
        <p:txBody>
          <a:bodyPr anchor="ctr">
            <a:prstTxWarp prst="textNoShape">
              <a:avLst/>
            </a:prstTxWarp>
          </a:bodyPr>
          <a:lstStyle/>
          <a:p>
            <a:pPr algn="ctr"/>
            <a:r>
              <a:rPr lang="en-US" sz="4400" dirty="0" smtClean="0">
                <a:solidFill>
                  <a:srgbClr val="000000"/>
                </a:solidFill>
                <a:latin typeface="Times New Roman" pitchFamily="-112" charset="0"/>
              </a:rPr>
              <a:t>NEXT</a:t>
            </a:r>
            <a:endParaRPr lang="en-US" sz="4400" dirty="0">
              <a:solidFill>
                <a:srgbClr val="000000"/>
              </a:solidFill>
              <a:latin typeface="Times New Roman" pitchFamily="-112" charset="0"/>
            </a:endParaRPr>
          </a:p>
        </p:txBody>
      </p:sp>
      <p:sp>
        <p:nvSpPr>
          <p:cNvPr id="19" name="TextBox 18"/>
          <p:cNvSpPr txBox="1"/>
          <p:nvPr/>
        </p:nvSpPr>
        <p:spPr>
          <a:xfrm>
            <a:off x="3084541" y="4463991"/>
            <a:ext cx="3240059" cy="338554"/>
          </a:xfrm>
          <a:prstGeom prst="rect">
            <a:avLst/>
          </a:prstGeom>
          <a:noFill/>
        </p:spPr>
        <p:txBody>
          <a:bodyPr wrap="square" rtlCol="0">
            <a:spAutoFit/>
          </a:bodyPr>
          <a:lstStyle/>
          <a:p>
            <a:r>
              <a:rPr lang="en-US" sz="1600" dirty="0" smtClean="0">
                <a:solidFill>
                  <a:srgbClr val="0000FF"/>
                </a:solidFill>
                <a:latin typeface="Arial"/>
                <a:cs typeface="Arial"/>
                <a:hlinkClick r:id="rId3" action="ppaction://hlinkpres?slideindex=1&amp;slidetitle="/>
              </a:rPr>
              <a:t>Jeffrey </a:t>
            </a:r>
            <a:r>
              <a:rPr lang="en-US" sz="1600" dirty="0" err="1" smtClean="0">
                <a:solidFill>
                  <a:srgbClr val="0000FF"/>
                </a:solidFill>
                <a:latin typeface="Arial"/>
                <a:cs typeface="Arial"/>
                <a:hlinkClick r:id="rId3" action="ppaction://hlinkpres?slideindex=1&amp;slidetitle="/>
              </a:rPr>
              <a:t>Kuan’s</a:t>
            </a:r>
            <a:r>
              <a:rPr lang="en-US" sz="1600" dirty="0" smtClean="0">
                <a:solidFill>
                  <a:srgbClr val="0000FF"/>
                </a:solidFill>
                <a:latin typeface="Arial"/>
                <a:cs typeface="Arial"/>
                <a:hlinkClick r:id="rId3" action="ppaction://hlinkpres?slideindex=1&amp;slidetitle="/>
              </a:rPr>
              <a:t> TALK, March 3</a:t>
            </a:r>
            <a:endParaRPr lang="en-US" sz="1600" dirty="0">
              <a:solidFill>
                <a:srgbClr val="0000FF"/>
              </a:solidFill>
              <a:latin typeface="Arial"/>
              <a:cs typeface="Arial"/>
            </a:endParaRPr>
          </a:p>
        </p:txBody>
      </p:sp>
      <p:pic>
        <p:nvPicPr>
          <p:cNvPr id="8" name="Picture 7"/>
          <p:cNvPicPr>
            <a:picLocks noChangeAspect="1"/>
          </p:cNvPicPr>
          <p:nvPr/>
        </p:nvPicPr>
        <p:blipFill>
          <a:blip r:embed="rId4"/>
          <a:stretch>
            <a:fillRect/>
          </a:stretch>
        </p:blipFill>
        <p:spPr>
          <a:xfrm>
            <a:off x="6818449" y="2468027"/>
            <a:ext cx="1792151" cy="3121025"/>
          </a:xfrm>
          <a:prstGeom prst="rect">
            <a:avLst/>
          </a:prstGeom>
        </p:spPr>
      </p:pic>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3" name="Picture 3"/>
          <p:cNvPicPr>
            <a:picLocks noChangeAspect="1" noChangeArrowheads="1"/>
          </p:cNvPicPr>
          <p:nvPr/>
        </p:nvPicPr>
        <p:blipFill>
          <a:blip r:embed="rId2">
            <a:alphaModFix amt="60000"/>
          </a:blip>
          <a:srcRect/>
          <a:stretch>
            <a:fillRect/>
          </a:stretch>
        </p:blipFill>
        <p:spPr bwMode="auto">
          <a:xfrm>
            <a:off x="-179940" y="-203200"/>
            <a:ext cx="9586930" cy="7061200"/>
          </a:xfrm>
          <a:prstGeom prst="rect">
            <a:avLst/>
          </a:prstGeom>
          <a:noFill/>
          <a:ln w="9525">
            <a:noFill/>
            <a:miter lim="800000"/>
            <a:headEnd/>
            <a:tailEnd/>
          </a:ln>
          <a:effectLst/>
        </p:spPr>
      </p:pic>
      <p:pic>
        <p:nvPicPr>
          <p:cNvPr id="40962" name="Picture 2"/>
          <p:cNvPicPr>
            <a:picLocks noChangeAspect="1" noChangeArrowheads="1"/>
          </p:cNvPicPr>
          <p:nvPr/>
        </p:nvPicPr>
        <p:blipFill>
          <a:blip r:embed="rId3"/>
          <a:srcRect/>
          <a:stretch>
            <a:fillRect/>
          </a:stretch>
        </p:blipFill>
        <p:spPr bwMode="auto">
          <a:xfrm>
            <a:off x="458062" y="1555750"/>
            <a:ext cx="1844225" cy="1864380"/>
          </a:xfrm>
          <a:prstGeom prst="rect">
            <a:avLst/>
          </a:prstGeom>
          <a:noFill/>
          <a:ln w="9525">
            <a:noFill/>
            <a:miter lim="800000"/>
            <a:headEnd/>
            <a:tailEnd/>
          </a:ln>
          <a:effectLst/>
        </p:spPr>
      </p:pic>
      <p:pic>
        <p:nvPicPr>
          <p:cNvPr id="40963" name="Picture 3"/>
          <p:cNvPicPr>
            <a:picLocks noChangeAspect="1" noChangeArrowheads="1"/>
          </p:cNvPicPr>
          <p:nvPr/>
        </p:nvPicPr>
        <p:blipFill>
          <a:blip r:embed="rId4"/>
          <a:srcRect/>
          <a:stretch>
            <a:fillRect/>
          </a:stretch>
        </p:blipFill>
        <p:spPr bwMode="auto">
          <a:xfrm>
            <a:off x="6397541" y="1545570"/>
            <a:ext cx="1883212" cy="1864380"/>
          </a:xfrm>
          <a:prstGeom prst="rect">
            <a:avLst/>
          </a:prstGeom>
          <a:noFill/>
          <a:ln w="9525">
            <a:noFill/>
            <a:miter lim="800000"/>
            <a:headEnd/>
            <a:tailEnd/>
          </a:ln>
          <a:effectLst/>
        </p:spPr>
      </p:pic>
      <p:pic>
        <p:nvPicPr>
          <p:cNvPr id="40965" name="Picture 5"/>
          <p:cNvPicPr>
            <a:picLocks noChangeAspect="1" noChangeArrowheads="1"/>
          </p:cNvPicPr>
          <p:nvPr/>
        </p:nvPicPr>
        <p:blipFill>
          <a:blip r:embed="rId5"/>
          <a:srcRect/>
          <a:stretch>
            <a:fillRect/>
          </a:stretch>
        </p:blipFill>
        <p:spPr bwMode="auto">
          <a:xfrm>
            <a:off x="3423231" y="4165600"/>
            <a:ext cx="1983180" cy="1828800"/>
          </a:xfrm>
          <a:prstGeom prst="rect">
            <a:avLst/>
          </a:prstGeom>
          <a:noFill/>
          <a:ln w="9525">
            <a:noFill/>
            <a:miter lim="800000"/>
            <a:headEnd/>
            <a:tailEnd/>
          </a:ln>
          <a:effectLst/>
        </p:spPr>
      </p:pic>
      <p:sp>
        <p:nvSpPr>
          <p:cNvPr id="10" name="TextBox 9"/>
          <p:cNvSpPr txBox="1"/>
          <p:nvPr/>
        </p:nvSpPr>
        <p:spPr>
          <a:xfrm>
            <a:off x="586086" y="3448050"/>
            <a:ext cx="1721069" cy="307777"/>
          </a:xfrm>
          <a:prstGeom prst="rect">
            <a:avLst/>
          </a:prstGeom>
          <a:noFill/>
        </p:spPr>
        <p:txBody>
          <a:bodyPr wrap="none" rtlCol="0">
            <a:spAutoFit/>
          </a:bodyPr>
          <a:lstStyle/>
          <a:p>
            <a:r>
              <a:rPr lang="en-US" sz="1400" dirty="0" err="1" smtClean="0">
                <a:latin typeface="Arial"/>
                <a:cs typeface="Arial"/>
              </a:rPr>
              <a:t>Shuvo</a:t>
            </a:r>
            <a:r>
              <a:rPr lang="en-US" sz="1400" dirty="0" smtClean="0">
                <a:latin typeface="Arial"/>
                <a:cs typeface="Arial"/>
              </a:rPr>
              <a:t> Roy (UCSF)</a:t>
            </a:r>
            <a:endParaRPr lang="en-US" sz="1400" dirty="0">
              <a:latin typeface="Arial"/>
              <a:cs typeface="Arial"/>
            </a:endParaRPr>
          </a:p>
        </p:txBody>
      </p:sp>
      <p:sp>
        <p:nvSpPr>
          <p:cNvPr id="11" name="TextBox 10"/>
          <p:cNvSpPr txBox="1"/>
          <p:nvPr/>
        </p:nvSpPr>
        <p:spPr>
          <a:xfrm>
            <a:off x="6545491" y="3448050"/>
            <a:ext cx="1578089" cy="307777"/>
          </a:xfrm>
          <a:prstGeom prst="rect">
            <a:avLst/>
          </a:prstGeom>
          <a:noFill/>
        </p:spPr>
        <p:txBody>
          <a:bodyPr wrap="none" rtlCol="0">
            <a:spAutoFit/>
          </a:bodyPr>
          <a:lstStyle/>
          <a:p>
            <a:r>
              <a:rPr lang="en-US" sz="1400" dirty="0" err="1" smtClean="0">
                <a:latin typeface="Arial"/>
                <a:cs typeface="Arial"/>
              </a:rPr>
              <a:t>Yifan</a:t>
            </a:r>
            <a:r>
              <a:rPr lang="en-US" sz="1400" dirty="0" smtClean="0">
                <a:latin typeface="Arial"/>
                <a:cs typeface="Arial"/>
              </a:rPr>
              <a:t> Wang (UCI)</a:t>
            </a:r>
            <a:endParaRPr lang="en-US" sz="1400" dirty="0">
              <a:latin typeface="Arial"/>
              <a:cs typeface="Arial"/>
            </a:endParaRPr>
          </a:p>
        </p:txBody>
      </p:sp>
      <p:sp>
        <p:nvSpPr>
          <p:cNvPr id="12" name="TextBox 11"/>
          <p:cNvSpPr txBox="1"/>
          <p:nvPr/>
        </p:nvSpPr>
        <p:spPr>
          <a:xfrm>
            <a:off x="474200" y="5994400"/>
            <a:ext cx="2010536" cy="307777"/>
          </a:xfrm>
          <a:prstGeom prst="rect">
            <a:avLst/>
          </a:prstGeom>
          <a:noFill/>
        </p:spPr>
        <p:txBody>
          <a:bodyPr wrap="none" rtlCol="0">
            <a:spAutoFit/>
          </a:bodyPr>
          <a:lstStyle/>
          <a:p>
            <a:r>
              <a:rPr lang="en-US" sz="1400" dirty="0" smtClean="0">
                <a:latin typeface="Arial"/>
                <a:cs typeface="Arial"/>
              </a:rPr>
              <a:t>Boris </a:t>
            </a:r>
            <a:r>
              <a:rPr lang="en-US" sz="1400" dirty="0" err="1" smtClean="0">
                <a:latin typeface="Arial"/>
                <a:cs typeface="Arial"/>
              </a:rPr>
              <a:t>Muha</a:t>
            </a:r>
            <a:r>
              <a:rPr lang="en-US" sz="1400" dirty="0" smtClean="0">
                <a:latin typeface="Arial"/>
                <a:cs typeface="Arial"/>
              </a:rPr>
              <a:t> (</a:t>
            </a:r>
            <a:r>
              <a:rPr lang="en-US" sz="1400" dirty="0" err="1" smtClean="0">
                <a:latin typeface="Arial"/>
                <a:cs typeface="Arial"/>
              </a:rPr>
              <a:t>U</a:t>
            </a:r>
            <a:r>
              <a:rPr lang="en-US" sz="1400" dirty="0" smtClean="0">
                <a:latin typeface="Arial"/>
                <a:cs typeface="Arial"/>
              </a:rPr>
              <a:t> Zagreb)</a:t>
            </a:r>
            <a:endParaRPr lang="en-US" sz="1400" dirty="0">
              <a:latin typeface="Arial"/>
              <a:cs typeface="Arial"/>
            </a:endParaRPr>
          </a:p>
        </p:txBody>
      </p:sp>
      <p:sp>
        <p:nvSpPr>
          <p:cNvPr id="13" name="TextBox 12"/>
          <p:cNvSpPr txBox="1"/>
          <p:nvPr/>
        </p:nvSpPr>
        <p:spPr>
          <a:xfrm>
            <a:off x="3494235" y="5994400"/>
            <a:ext cx="1771038" cy="307777"/>
          </a:xfrm>
          <a:prstGeom prst="rect">
            <a:avLst/>
          </a:prstGeom>
          <a:noFill/>
        </p:spPr>
        <p:txBody>
          <a:bodyPr wrap="none" rtlCol="0">
            <a:spAutoFit/>
          </a:bodyPr>
          <a:lstStyle/>
          <a:p>
            <a:r>
              <a:rPr lang="en-US" sz="1400" dirty="0" smtClean="0">
                <a:latin typeface="Arial"/>
                <a:cs typeface="Arial"/>
              </a:rPr>
              <a:t>Irena </a:t>
            </a:r>
            <a:r>
              <a:rPr lang="en-US" sz="1400" dirty="0" err="1" smtClean="0">
                <a:latin typeface="Arial"/>
                <a:cs typeface="Arial"/>
              </a:rPr>
              <a:t>Bociu</a:t>
            </a:r>
            <a:r>
              <a:rPr lang="en-US" sz="1400" dirty="0" smtClean="0">
                <a:latin typeface="Arial"/>
                <a:cs typeface="Arial"/>
              </a:rPr>
              <a:t> (</a:t>
            </a:r>
            <a:r>
              <a:rPr lang="en-US" sz="1400" dirty="0" err="1" smtClean="0">
                <a:latin typeface="Arial"/>
                <a:cs typeface="Arial"/>
              </a:rPr>
              <a:t>NCSU</a:t>
            </a:r>
            <a:r>
              <a:rPr lang="en-US" sz="1400" dirty="0" smtClean="0">
                <a:latin typeface="Arial"/>
                <a:cs typeface="Arial"/>
              </a:rPr>
              <a:t>)</a:t>
            </a:r>
            <a:endParaRPr lang="en-US" sz="1400" dirty="0">
              <a:latin typeface="Arial"/>
              <a:cs typeface="Arial"/>
            </a:endParaRPr>
          </a:p>
        </p:txBody>
      </p:sp>
      <p:sp>
        <p:nvSpPr>
          <p:cNvPr id="14" name="TextBox 13"/>
          <p:cNvSpPr txBox="1"/>
          <p:nvPr/>
        </p:nvSpPr>
        <p:spPr>
          <a:xfrm>
            <a:off x="6234341" y="5994400"/>
            <a:ext cx="2575883" cy="307777"/>
          </a:xfrm>
          <a:prstGeom prst="rect">
            <a:avLst/>
          </a:prstGeom>
          <a:noFill/>
        </p:spPr>
        <p:txBody>
          <a:bodyPr wrap="none" rtlCol="0">
            <a:spAutoFit/>
          </a:bodyPr>
          <a:lstStyle/>
          <a:p>
            <a:r>
              <a:rPr lang="en-US" sz="1400" dirty="0" smtClean="0">
                <a:latin typeface="Arial"/>
                <a:cs typeface="Arial"/>
              </a:rPr>
              <a:t>Justin Webster (Maryland BC)</a:t>
            </a:r>
            <a:endParaRPr lang="en-US" sz="1400" dirty="0">
              <a:latin typeface="Arial"/>
              <a:cs typeface="Arial"/>
            </a:endParaRPr>
          </a:p>
        </p:txBody>
      </p:sp>
      <p:pic>
        <p:nvPicPr>
          <p:cNvPr id="40967" name="Picture 7"/>
          <p:cNvPicPr>
            <a:picLocks noChangeAspect="1" noChangeArrowheads="1"/>
          </p:cNvPicPr>
          <p:nvPr/>
        </p:nvPicPr>
        <p:blipFill>
          <a:blip r:embed="rId6"/>
          <a:srcRect/>
          <a:stretch>
            <a:fillRect/>
          </a:stretch>
        </p:blipFill>
        <p:spPr bwMode="auto">
          <a:xfrm>
            <a:off x="586086" y="4130006"/>
            <a:ext cx="1898650" cy="1864394"/>
          </a:xfrm>
          <a:prstGeom prst="rect">
            <a:avLst/>
          </a:prstGeom>
          <a:noFill/>
          <a:ln w="9525">
            <a:noFill/>
            <a:miter lim="800000"/>
            <a:headEnd/>
            <a:tailEnd/>
          </a:ln>
          <a:effectLst/>
        </p:spPr>
      </p:pic>
      <p:pic>
        <p:nvPicPr>
          <p:cNvPr id="40969" name="Picture 9"/>
          <p:cNvPicPr>
            <a:picLocks noChangeAspect="1" noChangeArrowheads="1"/>
          </p:cNvPicPr>
          <p:nvPr/>
        </p:nvPicPr>
        <p:blipFill>
          <a:blip r:embed="rId7"/>
          <a:srcRect/>
          <a:stretch>
            <a:fillRect/>
          </a:stretch>
        </p:blipFill>
        <p:spPr bwMode="auto">
          <a:xfrm>
            <a:off x="6429693" y="4102100"/>
            <a:ext cx="1896850" cy="1689100"/>
          </a:xfrm>
          <a:prstGeom prst="rect">
            <a:avLst/>
          </a:prstGeom>
          <a:noFill/>
          <a:ln w="9525">
            <a:noFill/>
            <a:miter lim="800000"/>
            <a:headEnd/>
            <a:tailEnd/>
          </a:ln>
          <a:effectLst/>
        </p:spPr>
      </p:pic>
      <p:pic>
        <p:nvPicPr>
          <p:cNvPr id="18" name="Picture 3" descr="nsf"/>
          <p:cNvPicPr>
            <a:picLocks noChangeAspect="1" noChangeArrowheads="1"/>
          </p:cNvPicPr>
          <p:nvPr/>
        </p:nvPicPr>
        <p:blipFill>
          <a:blip r:embed="rId8">
            <a:alphaModFix amt="78000"/>
          </a:blip>
          <a:srcRect/>
          <a:stretch>
            <a:fillRect/>
          </a:stretch>
        </p:blipFill>
        <p:spPr bwMode="auto">
          <a:xfrm>
            <a:off x="25400" y="6328096"/>
            <a:ext cx="2404911" cy="468306"/>
          </a:xfrm>
          <a:prstGeom prst="rect">
            <a:avLst/>
          </a:prstGeom>
          <a:noFill/>
          <a:ln w="9525">
            <a:noFill/>
            <a:miter lim="800000"/>
            <a:headEnd/>
            <a:tailEnd/>
          </a:ln>
          <a:effectLst>
            <a:outerShdw blurRad="50800" dist="88900" dir="2700000">
              <a:srgbClr val="000000">
                <a:alpha val="43000"/>
              </a:srgbClr>
            </a:outerShdw>
          </a:effectLst>
        </p:spPr>
      </p:pic>
      <p:sp>
        <p:nvSpPr>
          <p:cNvPr id="19" name="TextBox 18"/>
          <p:cNvSpPr txBox="1"/>
          <p:nvPr/>
        </p:nvSpPr>
        <p:spPr>
          <a:xfrm>
            <a:off x="3541890" y="777220"/>
            <a:ext cx="1641119" cy="523220"/>
          </a:xfrm>
          <a:prstGeom prst="rect">
            <a:avLst/>
          </a:prstGeom>
          <a:noFill/>
        </p:spPr>
        <p:txBody>
          <a:bodyPr wrap="none" rtlCol="0">
            <a:spAutoFit/>
          </a:bodyPr>
          <a:lstStyle/>
          <a:p>
            <a:r>
              <a:rPr lang="en-US" sz="2800" dirty="0" smtClean="0">
                <a:solidFill>
                  <a:srgbClr val="0000FF"/>
                </a:solidFill>
                <a:latin typeface="Arial"/>
                <a:cs typeface="Arial"/>
              </a:rPr>
              <a:t>THANKS</a:t>
            </a:r>
            <a:endParaRPr lang="en-US" sz="2800" dirty="0">
              <a:solidFill>
                <a:srgbClr val="0000FF"/>
              </a:solidFill>
              <a:latin typeface="Arial"/>
              <a:cs typeface="Arial"/>
            </a:endParaRPr>
          </a:p>
        </p:txBody>
      </p:sp>
      <p:pic>
        <p:nvPicPr>
          <p:cNvPr id="20" name="Picture 2"/>
          <p:cNvPicPr>
            <a:picLocks noChangeAspect="1" noChangeArrowheads="1"/>
          </p:cNvPicPr>
          <p:nvPr/>
        </p:nvPicPr>
        <p:blipFill>
          <a:blip r:embed="rId9"/>
          <a:srcRect/>
          <a:stretch>
            <a:fillRect/>
          </a:stretch>
        </p:blipFill>
        <p:spPr bwMode="auto">
          <a:xfrm>
            <a:off x="3111501" y="6325675"/>
            <a:ext cx="2686526" cy="509810"/>
          </a:xfrm>
          <a:prstGeom prst="rect">
            <a:avLst/>
          </a:prstGeom>
          <a:noFill/>
          <a:ln w="9525">
            <a:noFill/>
            <a:miter lim="800000"/>
            <a:headEnd/>
            <a:tailEnd/>
          </a:ln>
          <a:effectLst>
            <a:outerShdw blurRad="50800" dist="101600" dir="2700000">
              <a:srgbClr val="000000">
                <a:alpha val="43000"/>
              </a:srgbClr>
            </a:outerShdw>
          </a:effectLst>
        </p:spPr>
      </p:pic>
      <p:pic>
        <p:nvPicPr>
          <p:cNvPr id="40970" name="Picture 10"/>
          <p:cNvPicPr>
            <a:picLocks noChangeAspect="1" noChangeArrowheads="1"/>
          </p:cNvPicPr>
          <p:nvPr/>
        </p:nvPicPr>
        <p:blipFill>
          <a:blip r:embed="rId10"/>
          <a:srcRect/>
          <a:stretch>
            <a:fillRect/>
          </a:stretch>
        </p:blipFill>
        <p:spPr bwMode="auto">
          <a:xfrm>
            <a:off x="6659791" y="6340277"/>
            <a:ext cx="2382609" cy="481525"/>
          </a:xfrm>
          <a:prstGeom prst="rect">
            <a:avLst/>
          </a:prstGeom>
          <a:noFill/>
          <a:ln w="9525">
            <a:noFill/>
            <a:miter lim="800000"/>
            <a:headEnd/>
            <a:tailEnd/>
          </a:ln>
          <a:effectLst>
            <a:outerShdw blurRad="50800" dist="101600" dir="2700000">
              <a:srgbClr val="000000">
                <a:alpha val="43000"/>
              </a:srgbClr>
            </a:outerShdw>
          </a:effectLst>
        </p:spPr>
      </p:pic>
      <p:sp>
        <p:nvSpPr>
          <p:cNvPr id="21" name="Slide Number Placeholder 20"/>
          <p:cNvSpPr>
            <a:spLocks noGrp="1"/>
          </p:cNvSpPr>
          <p:nvPr>
            <p:ph type="sldNum" sz="quarter" idx="12"/>
          </p:nvPr>
        </p:nvSpPr>
        <p:spPr/>
        <p:txBody>
          <a:bodyPr/>
          <a:lstStyle/>
          <a:p>
            <a:fld id="{43A34F46-2425-D849-9E95-E58236C19EE0}" type="slidenum">
              <a:rPr lang="en-US" smtClean="0"/>
              <a:pPr/>
              <a:t>35</a:t>
            </a:fld>
            <a:endParaRPr lang="en-US"/>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E</a:t>
            </a:r>
            <a:r>
              <a:rPr lang="en-US" dirty="0" smtClean="0"/>
              <a:t>-Foil</a:t>
            </a:r>
            <a:endParaRPr lang="en-US" dirty="0"/>
          </a:p>
        </p:txBody>
      </p:sp>
      <p:pic>
        <p:nvPicPr>
          <p:cNvPr id="5" name="eFoilAllAirBorne.mp4">
            <a:hlinkClick r:id="" action="ppaction://media"/>
          </p:cNvPr>
          <p:cNvPicPr/>
          <p:nvPr>
            <p:ph idx="1"/>
            <a:videoFile r:link="rId1"/>
          </p:nvPr>
        </p:nvPicPr>
        <p:blipFill>
          <a:blip r:embed="rId4"/>
          <a:stretch>
            <a:fillRect/>
          </a:stretch>
        </p:blipFill>
        <p:spPr>
          <a:xfrm>
            <a:off x="5930900" y="1600200"/>
            <a:ext cx="2957333" cy="5224621"/>
          </a:xfrm>
        </p:spPr>
      </p:pic>
      <p:sp>
        <p:nvSpPr>
          <p:cNvPr id="4" name="Slide Number Placeholder 3"/>
          <p:cNvSpPr>
            <a:spLocks noGrp="1"/>
          </p:cNvSpPr>
          <p:nvPr>
            <p:ph type="sldNum" sz="quarter" idx="12"/>
          </p:nvPr>
        </p:nvSpPr>
        <p:spPr/>
        <p:txBody>
          <a:bodyPr/>
          <a:lstStyle/>
          <a:p>
            <a:fld id="{43A34F46-2425-D849-9E95-E58236C19EE0}" type="slidenum">
              <a:rPr lang="en-US" smtClean="0"/>
              <a:pPr/>
              <a:t>36</a:t>
            </a:fld>
            <a:endParaRPr lang="en-US"/>
          </a:p>
        </p:txBody>
      </p:sp>
      <p:pic>
        <p:nvPicPr>
          <p:cNvPr id="6" name="eFoilAirBorne.mp4">
            <a:hlinkClick r:id="" action="ppaction://media"/>
          </p:cNvPr>
          <p:cNvPicPr/>
          <p:nvPr>
            <a:videoFile r:link="rId2"/>
          </p:nvPr>
        </p:nvPicPr>
        <p:blipFill>
          <a:blip r:embed="rId5"/>
          <a:stretch>
            <a:fillRect/>
          </a:stretch>
        </p:blipFill>
        <p:spPr>
          <a:xfrm>
            <a:off x="171330" y="1600200"/>
            <a:ext cx="2976113" cy="5121274"/>
          </a:xfrm>
          <a:prstGeom prst="rect">
            <a:avLst/>
          </a:prstGeom>
        </p:spPr>
      </p:pic>
      <p:pic>
        <p:nvPicPr>
          <p:cNvPr id="7" name="Picture 6" descr="eFoilPic.JPG"/>
          <p:cNvPicPr>
            <a:picLocks noChangeAspect="1"/>
          </p:cNvPicPr>
          <p:nvPr/>
        </p:nvPicPr>
        <p:blipFill>
          <a:blip r:embed="rId6"/>
          <a:stretch>
            <a:fillRect/>
          </a:stretch>
        </p:blipFill>
        <p:spPr>
          <a:xfrm rot="5400000">
            <a:off x="2862723" y="2684398"/>
            <a:ext cx="3390373" cy="2542780"/>
          </a:xfrm>
          <a:prstGeom prst="rect">
            <a:avLst/>
          </a:prstGeom>
        </p:spPr>
      </p:pic>
      <p:sp>
        <p:nvSpPr>
          <p:cNvPr id="8" name="TextBox 7"/>
          <p:cNvSpPr txBox="1"/>
          <p:nvPr/>
        </p:nvSpPr>
        <p:spPr>
          <a:xfrm>
            <a:off x="4038600" y="6159500"/>
            <a:ext cx="761860" cy="369332"/>
          </a:xfrm>
          <a:prstGeom prst="rect">
            <a:avLst/>
          </a:prstGeom>
          <a:noFill/>
        </p:spPr>
        <p:txBody>
          <a:bodyPr wrap="none" rtlCol="0">
            <a:spAutoFit/>
          </a:bodyPr>
          <a:lstStyle/>
          <a:p>
            <a:r>
              <a:rPr lang="en-US" dirty="0" err="1" smtClean="0">
                <a:latin typeface="Arial"/>
                <a:cs typeface="Arial"/>
              </a:rPr>
              <a:t>e</a:t>
            </a:r>
            <a:r>
              <a:rPr lang="en-US" dirty="0" smtClean="0">
                <a:latin typeface="Arial"/>
                <a:cs typeface="Arial"/>
              </a:rPr>
              <a:t>-Foil</a:t>
            </a:r>
            <a:endParaRPr lang="en-US" dirty="0">
              <a:latin typeface="Arial"/>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5"/>
                                        </p:tgtEl>
                                      </p:cBhvr>
                                    </p:cmd>
                                  </p:childTnLst>
                                </p:cTn>
                              </p:par>
                              <p:par>
                                <p:cTn id="7" presetID="1" presetClass="mediacall" presetSubtype="0" fill="hold" nodeType="withEffect">
                                  <p:stCondLst>
                                    <p:cond delay="0"/>
                                  </p:stCondLst>
                                  <p:childTnLst>
                                    <p:cmd type="call" cmd="playFrom(0.0)">
                                      <p:cBhvr>
                                        <p:cTn id="8"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9" repeatCount="indefinite" fill="hold" display="0">
                  <p:stCondLst>
                    <p:cond delay="indefinite"/>
                  </p:stCondLst>
                  <p:endCondLst>
                    <p:cond evt="onPrev" delay="0">
                      <p:tgtEl>
                        <p:sldTgt/>
                      </p:tgtEl>
                    </p:cond>
                  </p:endCondLst>
                </p:cTn>
                <p:tgtEl>
                  <p:spTgt spid="5"/>
                </p:tgtEl>
              </p:cMediaNode>
            </p:video>
            <p:seq concurrent="1" nextAc="seek">
              <p:cTn id="10" restart="whenNotActive" fill="hold" evtFilter="cancelBubble" nodeType="interactiveSeq">
                <p:stCondLst>
                  <p:cond evt="onClick" delay="0">
                    <p:tgtEl>
                      <p:spTgt spid="5"/>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5"/>
                                        </p:tgtEl>
                                      </p:cBhvr>
                                    </p:cmd>
                                  </p:childTnLst>
                                </p:cTn>
                              </p:par>
                            </p:childTnLst>
                          </p:cTn>
                        </p:par>
                      </p:childTnLst>
                    </p:cTn>
                  </p:par>
                </p:childTnLst>
              </p:cTn>
              <p:nextCondLst>
                <p:cond evt="onClick" delay="0">
                  <p:tgtEl>
                    <p:spTgt spid="5"/>
                  </p:tgtEl>
                </p:cond>
              </p:nextCondLst>
            </p:seq>
            <p:video>
              <p:cMediaNode>
                <p:cTn id="15" repeatCount="indefinite" fill="hold" display="0">
                  <p:stCondLst>
                    <p:cond delay="indefinite"/>
                  </p:stCondLst>
                  <p:endCondLst>
                    <p:cond evt="onPrev" delay="0">
                      <p:tgtEl>
                        <p:sldTgt/>
                      </p:tgtEl>
                    </p:cond>
                  </p:endCondLst>
                </p:cTn>
                <p:tgtEl>
                  <p:spTgt spid="6"/>
                </p:tgtEl>
              </p:cMediaNode>
            </p:video>
            <p:seq concurrent="1" nextAc="seek">
              <p:cTn id="16" restart="whenNotActive" fill="hold" evtFilter="cancelBubble" nodeType="interactiveSeq">
                <p:stCondLst>
                  <p:cond evt="onClick" delay="0">
                    <p:tgtEl>
                      <p:spTgt spid="6"/>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eFoilMovie.MOV">
            <a:hlinkClick r:id="" action="ppaction://media"/>
          </p:cNvPr>
          <p:cNvPicPr/>
          <p:nvPr>
            <p:ph idx="1"/>
            <a:videoFile r:link="rId1"/>
          </p:nvPr>
        </p:nvPicPr>
        <p:blipFill>
          <a:blip r:embed="rId3"/>
          <a:stretch>
            <a:fillRect/>
          </a:stretch>
        </p:blipFill>
        <p:spPr>
          <a:xfrm>
            <a:off x="2565400" y="-1026760"/>
            <a:ext cx="4943227" cy="8787959"/>
          </a:xfrm>
        </p:spPr>
      </p:pic>
      <p:sp>
        <p:nvSpPr>
          <p:cNvPr id="4" name="Slide Number Placeholder 3"/>
          <p:cNvSpPr>
            <a:spLocks noGrp="1"/>
          </p:cNvSpPr>
          <p:nvPr>
            <p:ph type="sldNum" sz="quarter" idx="12"/>
          </p:nvPr>
        </p:nvSpPr>
        <p:spPr/>
        <p:txBody>
          <a:bodyPr/>
          <a:lstStyle/>
          <a:p>
            <a:fld id="{43A34F46-2425-D849-9E95-E58236C19EE0}" type="slidenum">
              <a:rPr lang="en-US" smtClean="0"/>
              <a:pPr/>
              <a:t>37</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endCondLst>
                    <p:cond evt="onPrev" delay="0">
                      <p:tgtEl>
                        <p:sldTgt/>
                      </p:tgtEl>
                    </p:cond>
                  </p:end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dirty="0" smtClean="0">
                <a:solidFill>
                  <a:srgbClr val="FF0000"/>
                </a:solidFill>
                <a:latin typeface="Arial"/>
                <a:cs typeface="Arial"/>
              </a:rPr>
              <a:t>MATHEMATICAL MODELING</a:t>
            </a:r>
            <a:br>
              <a:rPr lang="en-US" sz="3600" dirty="0" smtClean="0">
                <a:solidFill>
                  <a:srgbClr val="FF0000"/>
                </a:solidFill>
                <a:latin typeface="Arial"/>
                <a:cs typeface="Arial"/>
              </a:rPr>
            </a:br>
            <a:r>
              <a:rPr lang="en-US" sz="3600" dirty="0" smtClean="0">
                <a:solidFill>
                  <a:srgbClr val="FF0000"/>
                </a:solidFill>
                <a:latin typeface="Arial"/>
                <a:cs typeface="Arial"/>
              </a:rPr>
              <a:t>(ADVECTION-REACTION-DIFFUSION)</a:t>
            </a:r>
            <a:endParaRPr lang="en-US" sz="3600" dirty="0">
              <a:solidFill>
                <a:srgbClr val="FF0000"/>
              </a:solidFill>
              <a:latin typeface="Arial"/>
              <a:cs typeface="Arial"/>
            </a:endParaRPr>
          </a:p>
        </p:txBody>
      </p:sp>
      <p:sp>
        <p:nvSpPr>
          <p:cNvPr id="3" name="Content Placeholder 2"/>
          <p:cNvSpPr>
            <a:spLocks noGrp="1"/>
          </p:cNvSpPr>
          <p:nvPr>
            <p:ph idx="1"/>
          </p:nvPr>
        </p:nvSpPr>
        <p:spPr>
          <a:xfrm>
            <a:off x="457200" y="1595798"/>
            <a:ext cx="8567176" cy="1685703"/>
          </a:xfrm>
        </p:spPr>
        <p:txBody>
          <a:bodyPr>
            <a:normAutofit/>
          </a:bodyPr>
          <a:lstStyle/>
          <a:p>
            <a:endParaRPr lang="en-US" dirty="0" smtClean="0">
              <a:solidFill>
                <a:srgbClr val="3366FF"/>
              </a:solidFill>
              <a:latin typeface="Arial"/>
              <a:cs typeface="Arial"/>
            </a:endParaRPr>
          </a:p>
          <a:p>
            <a:pPr>
              <a:buNone/>
            </a:pPr>
            <a:endParaRPr lang="en-US" dirty="0" smtClean="0">
              <a:solidFill>
                <a:srgbClr val="3366FF"/>
              </a:solidFill>
              <a:latin typeface="Arial"/>
              <a:cs typeface="Arial"/>
            </a:endParaRPr>
          </a:p>
        </p:txBody>
      </p:sp>
      <p:sp>
        <p:nvSpPr>
          <p:cNvPr id="4" name="TextBox 3"/>
          <p:cNvSpPr txBox="1"/>
          <p:nvPr/>
        </p:nvSpPr>
        <p:spPr>
          <a:xfrm>
            <a:off x="10002348" y="4911014"/>
            <a:ext cx="184666" cy="369332"/>
          </a:xfrm>
          <a:prstGeom prst="rect">
            <a:avLst/>
          </a:prstGeom>
          <a:noFill/>
          <a:ln>
            <a:noFill/>
          </a:ln>
        </p:spPr>
        <p:txBody>
          <a:bodyPr wrap="none" rtlCol="0">
            <a:spAutoFit/>
          </a:bodyPr>
          <a:lstStyle/>
          <a:p>
            <a:endParaRPr lang="en-US" dirty="0"/>
          </a:p>
        </p:txBody>
      </p:sp>
      <p:sp>
        <p:nvSpPr>
          <p:cNvPr id="5" name="TextBox 4"/>
          <p:cNvSpPr txBox="1"/>
          <p:nvPr/>
        </p:nvSpPr>
        <p:spPr>
          <a:xfrm>
            <a:off x="-1269961" y="4337875"/>
            <a:ext cx="184666" cy="369332"/>
          </a:xfrm>
          <a:prstGeom prst="rect">
            <a:avLst/>
          </a:prstGeom>
          <a:noFill/>
        </p:spPr>
        <p:txBody>
          <a:bodyPr wrap="none" rtlCol="0">
            <a:spAutoFit/>
          </a:bodyPr>
          <a:lstStyle/>
          <a:p>
            <a:endParaRPr lang="en-US" dirty="0"/>
          </a:p>
        </p:txBody>
      </p:sp>
      <p:pic>
        <p:nvPicPr>
          <p:cNvPr id="19" name="Picture 18" descr="MathDeviceSketch2.png"/>
          <p:cNvPicPr>
            <a:picLocks noChangeAspect="1"/>
          </p:cNvPicPr>
          <p:nvPr/>
        </p:nvPicPr>
        <p:blipFill>
          <a:blip r:embed="rId2"/>
          <a:stretch>
            <a:fillRect/>
          </a:stretch>
        </p:blipFill>
        <p:spPr>
          <a:xfrm>
            <a:off x="1640851" y="1316496"/>
            <a:ext cx="5720444" cy="2789160"/>
          </a:xfrm>
          <a:prstGeom prst="rect">
            <a:avLst/>
          </a:prstGeom>
        </p:spPr>
      </p:pic>
      <p:sp>
        <p:nvSpPr>
          <p:cNvPr id="18" name="Rectangle 17"/>
          <p:cNvSpPr/>
          <p:nvPr/>
        </p:nvSpPr>
        <p:spPr>
          <a:xfrm>
            <a:off x="456406" y="4014709"/>
            <a:ext cx="8229600" cy="434707"/>
          </a:xfrm>
          <a:prstGeom prst="rect">
            <a:avLst/>
          </a:prstGeom>
          <a:noFill/>
          <a:ln w="12700" cap="flat" cmpd="sng" algn="ctr">
            <a:solidFill>
              <a:srgbClr val="000000"/>
            </a:solidFill>
            <a:prstDash val="solid"/>
            <a:round/>
            <a:headEnd type="none" w="med" len="med"/>
            <a:tailEnd type="none" w="med" len="med"/>
          </a:ln>
          <a:effectLst>
            <a:outerShdw blurRad="50800" dist="38100" dir="270000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1" name="Straight Arrow Connector 20"/>
          <p:cNvCxnSpPr>
            <a:stCxn id="15" idx="0"/>
          </p:cNvCxnSpPr>
          <p:nvPr/>
        </p:nvCxnSpPr>
        <p:spPr>
          <a:xfrm rot="5400000" flipH="1" flipV="1">
            <a:off x="3975017" y="3417726"/>
            <a:ext cx="1193967" cy="1588"/>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457200" y="4014709"/>
            <a:ext cx="8229600" cy="369332"/>
          </a:xfrm>
          <a:prstGeom prst="rect">
            <a:avLst/>
          </a:prstGeom>
          <a:noFill/>
        </p:spPr>
        <p:txBody>
          <a:bodyPr wrap="square" rtlCol="0">
            <a:spAutoFit/>
          </a:bodyPr>
          <a:lstStyle/>
          <a:p>
            <a:r>
              <a:rPr lang="en-US" dirty="0" smtClean="0">
                <a:solidFill>
                  <a:srgbClr val="FF0000"/>
                </a:solidFill>
                <a:latin typeface="Arial"/>
                <a:cs typeface="Arial"/>
              </a:rPr>
              <a:t>    ADVECTION-REACTION-DIFFUSION </a:t>
            </a:r>
            <a:r>
              <a:rPr lang="en-US" dirty="0" smtClean="0">
                <a:latin typeface="Arial"/>
                <a:cs typeface="Arial"/>
              </a:rPr>
              <a:t>OF OXYGEN IN CELL CHAMBER</a:t>
            </a:r>
          </a:p>
        </p:txBody>
      </p:sp>
      <p:pic>
        <p:nvPicPr>
          <p:cNvPr id="24579" name="Picture 3"/>
          <p:cNvPicPr>
            <a:picLocks noChangeAspect="1" noChangeArrowheads="1"/>
          </p:cNvPicPr>
          <p:nvPr/>
        </p:nvPicPr>
        <p:blipFill>
          <a:blip r:embed="rId3"/>
          <a:srcRect/>
          <a:stretch>
            <a:fillRect/>
          </a:stretch>
        </p:blipFill>
        <p:spPr bwMode="auto">
          <a:xfrm>
            <a:off x="821307" y="4538808"/>
            <a:ext cx="7502975" cy="744411"/>
          </a:xfrm>
          <a:prstGeom prst="rect">
            <a:avLst/>
          </a:prstGeom>
          <a:noFill/>
          <a:ln w="12700" cap="flat" cmpd="sng" algn="ctr">
            <a:solidFill>
              <a:schemeClr val="tx1"/>
            </a:solidFill>
            <a:prstDash val="solid"/>
            <a:miter lim="800000"/>
            <a:headEnd type="none" w="med" len="med"/>
            <a:tailEnd type="none" w="med" len="med"/>
          </a:ln>
          <a:effectLst>
            <a:outerShdw blurRad="50800" dist="38100" dir="2700000">
              <a:srgbClr val="000000">
                <a:alpha val="43000"/>
              </a:srgbClr>
            </a:outerShdw>
          </a:effectLst>
        </p:spPr>
      </p:pic>
      <p:pic>
        <p:nvPicPr>
          <p:cNvPr id="24580" name="Picture 4"/>
          <p:cNvPicPr>
            <a:picLocks noChangeAspect="1" noChangeArrowheads="1"/>
          </p:cNvPicPr>
          <p:nvPr/>
        </p:nvPicPr>
        <p:blipFill>
          <a:blip r:embed="rId4"/>
          <a:srcRect/>
          <a:stretch>
            <a:fillRect/>
          </a:stretch>
        </p:blipFill>
        <p:spPr bwMode="auto">
          <a:xfrm>
            <a:off x="821307" y="5316932"/>
            <a:ext cx="6361801" cy="1574781"/>
          </a:xfrm>
          <a:prstGeom prst="rect">
            <a:avLst/>
          </a:prstGeom>
          <a:noFill/>
          <a:ln w="9525">
            <a:noFill/>
            <a:miter lim="800000"/>
            <a:headEnd/>
            <a:tailEnd/>
          </a:ln>
          <a:effectLst/>
        </p:spPr>
      </p:pic>
      <p:cxnSp>
        <p:nvCxnSpPr>
          <p:cNvPr id="29" name="Straight Arrow Connector 28"/>
          <p:cNvCxnSpPr/>
          <p:nvPr/>
        </p:nvCxnSpPr>
        <p:spPr>
          <a:xfrm>
            <a:off x="7361295" y="6551764"/>
            <a:ext cx="1517193" cy="11238"/>
          </a:xfrm>
          <a:prstGeom prst="straightConnector1">
            <a:avLst/>
          </a:prstGeom>
          <a:ln w="9525" cap="flat" cmpd="sng" algn="ctr">
            <a:solidFill>
              <a:srgbClr val="000000"/>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rot="5400000" flipH="1" flipV="1">
            <a:off x="7003244" y="6195300"/>
            <a:ext cx="1017727" cy="1588"/>
          </a:xfrm>
          <a:prstGeom prst="straightConnector1">
            <a:avLst/>
          </a:prstGeom>
          <a:ln w="9525" cap="flat" cmpd="sng" algn="ctr">
            <a:solidFill>
              <a:srgbClr val="000000"/>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32" name="TextBox 31"/>
          <p:cNvSpPr txBox="1"/>
          <p:nvPr/>
        </p:nvSpPr>
        <p:spPr>
          <a:xfrm>
            <a:off x="8827044" y="6325481"/>
            <a:ext cx="282274" cy="369332"/>
          </a:xfrm>
          <a:prstGeom prst="rect">
            <a:avLst/>
          </a:prstGeom>
          <a:noFill/>
        </p:spPr>
        <p:txBody>
          <a:bodyPr wrap="square" rtlCol="0">
            <a:spAutoFit/>
          </a:bodyPr>
          <a:lstStyle/>
          <a:p>
            <a:r>
              <a:rPr lang="en-US" dirty="0" err="1" smtClean="0"/>
              <a:t>c</a:t>
            </a:r>
            <a:endParaRPr lang="en-US" dirty="0"/>
          </a:p>
        </p:txBody>
      </p:sp>
      <p:sp>
        <p:nvSpPr>
          <p:cNvPr id="33" name="TextBox 32"/>
          <p:cNvSpPr txBox="1"/>
          <p:nvPr/>
        </p:nvSpPr>
        <p:spPr>
          <a:xfrm>
            <a:off x="7990412" y="6421691"/>
            <a:ext cx="695594" cy="369332"/>
          </a:xfrm>
          <a:prstGeom prst="rect">
            <a:avLst/>
          </a:prstGeom>
          <a:noFill/>
        </p:spPr>
        <p:txBody>
          <a:bodyPr wrap="square" rtlCol="0">
            <a:spAutoFit/>
          </a:bodyPr>
          <a:lstStyle/>
          <a:p>
            <a:r>
              <a:rPr lang="en-US" dirty="0" err="1" smtClean="0"/>
              <a:t>c</a:t>
            </a:r>
            <a:r>
              <a:rPr lang="en-US" baseline="-25000" dirty="0" err="1" smtClean="0"/>
              <a:t>r</a:t>
            </a:r>
            <a:endParaRPr lang="en-US" baseline="-25000" dirty="0"/>
          </a:p>
        </p:txBody>
      </p:sp>
      <p:cxnSp>
        <p:nvCxnSpPr>
          <p:cNvPr id="35" name="Straight Connector 34"/>
          <p:cNvCxnSpPr/>
          <p:nvPr/>
        </p:nvCxnSpPr>
        <p:spPr>
          <a:xfrm>
            <a:off x="7511313" y="6034815"/>
            <a:ext cx="625428" cy="1588"/>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a:off x="8136741" y="6551764"/>
            <a:ext cx="625428" cy="1588"/>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rot="5400000">
            <a:off x="7895878" y="6286909"/>
            <a:ext cx="504187" cy="2"/>
          </a:xfrm>
          <a:prstGeom prst="line">
            <a:avLst/>
          </a:prstGeom>
          <a:ln w="6350" cap="flat" cmpd="sng" algn="ctr">
            <a:solidFill>
              <a:schemeClr val="accent1"/>
            </a:solidFill>
            <a:prstDash val="sys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43" name="TextBox 42"/>
          <p:cNvSpPr txBox="1"/>
          <p:nvPr/>
        </p:nvSpPr>
        <p:spPr>
          <a:xfrm>
            <a:off x="7286823" y="5816435"/>
            <a:ext cx="282274" cy="646331"/>
          </a:xfrm>
          <a:prstGeom prst="rect">
            <a:avLst/>
          </a:prstGeom>
          <a:noFill/>
        </p:spPr>
        <p:txBody>
          <a:bodyPr wrap="square" rtlCol="0">
            <a:spAutoFit/>
          </a:bodyPr>
          <a:lstStyle/>
          <a:p>
            <a:r>
              <a:rPr lang="en-US" dirty="0" err="1"/>
              <a:t>1</a:t>
            </a:r>
            <a:endParaRPr lang="en-US" dirty="0"/>
          </a:p>
        </p:txBody>
      </p:sp>
      <p:sp>
        <p:nvSpPr>
          <p:cNvPr id="44" name="TextBox 43"/>
          <p:cNvSpPr txBox="1"/>
          <p:nvPr/>
        </p:nvSpPr>
        <p:spPr>
          <a:xfrm>
            <a:off x="7434229" y="5400629"/>
            <a:ext cx="1702835" cy="307777"/>
          </a:xfrm>
          <a:prstGeom prst="rect">
            <a:avLst/>
          </a:prstGeom>
          <a:noFill/>
        </p:spPr>
        <p:txBody>
          <a:bodyPr wrap="none" rtlCol="0">
            <a:spAutoFit/>
          </a:bodyPr>
          <a:lstStyle/>
          <a:p>
            <a:r>
              <a:rPr lang="en-US" sz="1400" dirty="0" smtClean="0"/>
              <a:t>Heaviside step-down</a:t>
            </a:r>
            <a:endParaRPr lang="en-US" sz="1400" dirty="0"/>
          </a:p>
        </p:txBody>
      </p:sp>
      <p:sp>
        <p:nvSpPr>
          <p:cNvPr id="22" name="Slide Number Placeholder 21"/>
          <p:cNvSpPr>
            <a:spLocks noGrp="1"/>
          </p:cNvSpPr>
          <p:nvPr>
            <p:ph type="sldNum" sz="quarter" idx="12"/>
          </p:nvPr>
        </p:nvSpPr>
        <p:spPr/>
        <p:txBody>
          <a:bodyPr/>
          <a:lstStyle/>
          <a:p>
            <a:fld id="{43A34F46-2425-D849-9E95-E58236C19EE0}" type="slidenum">
              <a:rPr lang="en-US" smtClean="0"/>
              <a:pPr/>
              <a:t>38</a:t>
            </a:fld>
            <a:endParaRPr lang="en-US"/>
          </a:p>
        </p:txBody>
      </p:sp>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274638"/>
            <a:ext cx="8229600" cy="1143000"/>
          </a:xfrm>
        </p:spPr>
        <p:txBody>
          <a:bodyPr>
            <a:normAutofit/>
          </a:bodyPr>
          <a:lstStyle/>
          <a:p>
            <a:r>
              <a:rPr lang="en-US" sz="3600" dirty="0" smtClean="0">
                <a:solidFill>
                  <a:srgbClr val="FF0000"/>
                </a:solidFill>
                <a:latin typeface="Arial"/>
                <a:cs typeface="Arial"/>
              </a:rPr>
              <a:t>MAIN RESULTS</a:t>
            </a:r>
            <a:endParaRPr lang="en-US" sz="3600" dirty="0">
              <a:solidFill>
                <a:srgbClr val="FF0000"/>
              </a:solidFill>
              <a:latin typeface="Arial"/>
              <a:cs typeface="Arial"/>
            </a:endParaRPr>
          </a:p>
        </p:txBody>
      </p:sp>
      <p:sp>
        <p:nvSpPr>
          <p:cNvPr id="5" name="TextBox 4"/>
          <p:cNvSpPr txBox="1"/>
          <p:nvPr/>
        </p:nvSpPr>
        <p:spPr>
          <a:xfrm>
            <a:off x="457200" y="914400"/>
            <a:ext cx="8229600" cy="923330"/>
          </a:xfrm>
          <a:prstGeom prst="rect">
            <a:avLst/>
          </a:prstGeom>
          <a:noFill/>
        </p:spPr>
        <p:txBody>
          <a:bodyPr wrap="square" rtlCol="0">
            <a:spAutoFit/>
          </a:bodyPr>
          <a:lstStyle/>
          <a:p>
            <a:pPr marL="342900" indent="-342900"/>
            <a:endParaRPr lang="en-US" dirty="0" smtClean="0">
              <a:solidFill>
                <a:srgbClr val="000000"/>
              </a:solidFill>
              <a:latin typeface="Arial"/>
              <a:cs typeface="Arial"/>
            </a:endParaRPr>
          </a:p>
          <a:p>
            <a:pPr marL="342900" indent="-342900"/>
            <a:r>
              <a:rPr lang="en-US" dirty="0" smtClean="0">
                <a:solidFill>
                  <a:srgbClr val="000000"/>
                </a:solidFill>
                <a:latin typeface="Arial"/>
                <a:cs typeface="Arial"/>
              </a:rPr>
              <a:t>5. Taking into account </a:t>
            </a:r>
            <a:r>
              <a:rPr lang="en-US" dirty="0" err="1" smtClean="0">
                <a:solidFill>
                  <a:srgbClr val="000000"/>
                </a:solidFill>
                <a:latin typeface="Arial"/>
                <a:cs typeface="Arial"/>
              </a:rPr>
              <a:t>poroelasticity</a:t>
            </a:r>
            <a:r>
              <a:rPr lang="en-US" dirty="0" smtClean="0">
                <a:solidFill>
                  <a:srgbClr val="000000"/>
                </a:solidFill>
                <a:latin typeface="Arial"/>
                <a:cs typeface="Arial"/>
              </a:rPr>
              <a:t> in the modeling is important.</a:t>
            </a:r>
            <a:endParaRPr lang="en-US" dirty="0" smtClean="0">
              <a:latin typeface="Arial"/>
              <a:cs typeface="Arial"/>
            </a:endParaRPr>
          </a:p>
          <a:p>
            <a:pPr marL="342900" indent="-342900">
              <a:buAutoNum type="arabicPeriod"/>
            </a:pPr>
            <a:endParaRPr lang="en-US" dirty="0">
              <a:latin typeface="Arial"/>
              <a:cs typeface="Arial"/>
            </a:endParaRPr>
          </a:p>
        </p:txBody>
      </p:sp>
      <p:sp>
        <p:nvSpPr>
          <p:cNvPr id="7" name="TextBox 6"/>
          <p:cNvSpPr txBox="1"/>
          <p:nvPr/>
        </p:nvSpPr>
        <p:spPr>
          <a:xfrm>
            <a:off x="3327400" y="1409700"/>
            <a:ext cx="1980029" cy="369332"/>
          </a:xfrm>
          <a:prstGeom prst="rect">
            <a:avLst/>
          </a:prstGeom>
          <a:noFill/>
        </p:spPr>
        <p:txBody>
          <a:bodyPr wrap="none" rtlCol="0">
            <a:spAutoFit/>
          </a:bodyPr>
          <a:lstStyle/>
          <a:p>
            <a:r>
              <a:rPr lang="en-US" dirty="0" smtClean="0">
                <a:solidFill>
                  <a:schemeClr val="bg1"/>
                </a:solidFill>
                <a:latin typeface="Arial"/>
                <a:cs typeface="Arial"/>
              </a:rPr>
              <a:t>DISPLACEMENT</a:t>
            </a:r>
            <a:endParaRPr lang="en-US" dirty="0">
              <a:solidFill>
                <a:schemeClr val="bg1"/>
              </a:solidFill>
              <a:latin typeface="Arial"/>
              <a:cs typeface="Arial"/>
            </a:endParaRPr>
          </a:p>
        </p:txBody>
      </p:sp>
      <p:pic>
        <p:nvPicPr>
          <p:cNvPr id="10" name="DisplacementComparison.mov">
            <a:hlinkClick r:id="" action="ppaction://media"/>
          </p:cNvPr>
          <p:cNvPicPr/>
          <p:nvPr>
            <a:videoFile r:link="rId1"/>
          </p:nvPr>
        </p:nvPicPr>
        <p:blipFill>
          <a:blip r:embed="rId3"/>
          <a:stretch>
            <a:fillRect/>
          </a:stretch>
        </p:blipFill>
        <p:spPr>
          <a:xfrm>
            <a:off x="0" y="2095500"/>
            <a:ext cx="9144000" cy="3908534"/>
          </a:xfrm>
          <a:prstGeom prst="rect">
            <a:avLst/>
          </a:prstGeom>
        </p:spPr>
      </p:pic>
      <p:sp>
        <p:nvSpPr>
          <p:cNvPr id="6" name="Slide Number Placeholder 5"/>
          <p:cNvSpPr>
            <a:spLocks noGrp="1"/>
          </p:cNvSpPr>
          <p:nvPr>
            <p:ph type="sldNum" sz="quarter" idx="12"/>
          </p:nvPr>
        </p:nvSpPr>
        <p:spPr/>
        <p:txBody>
          <a:bodyPr/>
          <a:lstStyle/>
          <a:p>
            <a:fld id="{43A34F46-2425-D849-9E95-E58236C19EE0}" type="slidenum">
              <a:rPr lang="en-US" smtClean="0"/>
              <a:pPr/>
              <a:t>39</a:t>
            </a:fld>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00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4339" name="Picture 3"/>
          <p:cNvPicPr>
            <a:picLocks noChangeAspect="1" noChangeArrowheads="1"/>
          </p:cNvPicPr>
          <p:nvPr/>
        </p:nvPicPr>
        <p:blipFill>
          <a:blip r:embed="rId3"/>
          <a:srcRect/>
          <a:stretch>
            <a:fillRect/>
          </a:stretch>
        </p:blipFill>
        <p:spPr bwMode="auto">
          <a:xfrm>
            <a:off x="7692037" y="5769096"/>
            <a:ext cx="1413864" cy="1076475"/>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smtClean="0">
                <a:solidFill>
                  <a:srgbClr val="FF0000"/>
                </a:solidFill>
                <a:latin typeface="Arial"/>
                <a:cs typeface="Arial"/>
              </a:rPr>
              <a:t>BACKGROUND</a:t>
            </a:r>
            <a:endParaRPr lang="en-US" dirty="0">
              <a:solidFill>
                <a:srgbClr val="FF0000"/>
              </a:solidFill>
              <a:latin typeface="Arial"/>
              <a:cs typeface="Arial"/>
            </a:endParaRPr>
          </a:p>
        </p:txBody>
      </p:sp>
      <p:sp>
        <p:nvSpPr>
          <p:cNvPr id="3" name="Content Placeholder 2"/>
          <p:cNvSpPr>
            <a:spLocks noGrp="1"/>
          </p:cNvSpPr>
          <p:nvPr>
            <p:ph idx="1"/>
          </p:nvPr>
        </p:nvSpPr>
        <p:spPr>
          <a:xfrm>
            <a:off x="-25401" y="1231900"/>
            <a:ext cx="9260323" cy="5626100"/>
          </a:xfrm>
        </p:spPr>
        <p:txBody>
          <a:bodyPr>
            <a:normAutofit fontScale="92500" lnSpcReduction="10000"/>
          </a:bodyPr>
          <a:lstStyle/>
          <a:p>
            <a:r>
              <a:rPr lang="en-US" dirty="0" smtClean="0">
                <a:solidFill>
                  <a:srgbClr val="0000FF"/>
                </a:solidFill>
                <a:latin typeface="Arial"/>
                <a:cs typeface="Arial"/>
              </a:rPr>
              <a:t>Pancreas:</a:t>
            </a:r>
          </a:p>
          <a:p>
            <a:pPr lvl="1"/>
            <a:r>
              <a:rPr lang="en-US" sz="2000" dirty="0" smtClean="0">
                <a:latin typeface="Arial"/>
                <a:cs typeface="Arial"/>
              </a:rPr>
              <a:t>Located between the stomach and the spine</a:t>
            </a:r>
          </a:p>
          <a:p>
            <a:pPr lvl="1"/>
            <a:r>
              <a:rPr lang="en-US" sz="2000" dirty="0" smtClean="0">
                <a:latin typeface="Arial"/>
                <a:cs typeface="Arial"/>
              </a:rPr>
              <a:t>Endocrine function: hormones, including insulin, releasing them into the blood stream to regulate blood sugar levels</a:t>
            </a:r>
          </a:p>
          <a:p>
            <a:pPr lvl="1"/>
            <a:endParaRPr lang="en-US" sz="2353" dirty="0" smtClean="0">
              <a:latin typeface="Arial"/>
              <a:cs typeface="Arial"/>
            </a:endParaRPr>
          </a:p>
          <a:p>
            <a:r>
              <a:rPr lang="en-US" dirty="0" smtClean="0">
                <a:solidFill>
                  <a:srgbClr val="0000FF"/>
                </a:solidFill>
                <a:latin typeface="Arial"/>
                <a:cs typeface="Arial"/>
              </a:rPr>
              <a:t>Type 1 diabetes</a:t>
            </a:r>
            <a:r>
              <a:rPr lang="en-US" dirty="0" smtClean="0">
                <a:latin typeface="Arial"/>
                <a:cs typeface="Arial"/>
              </a:rPr>
              <a:t>: </a:t>
            </a:r>
          </a:p>
          <a:p>
            <a:pPr lvl="1"/>
            <a:r>
              <a:rPr lang="en-US" sz="2000" dirty="0" smtClean="0">
                <a:latin typeface="Arial"/>
                <a:cs typeface="Arial"/>
              </a:rPr>
              <a:t>chronic autoimmune disease </a:t>
            </a:r>
          </a:p>
          <a:p>
            <a:pPr lvl="1"/>
            <a:r>
              <a:rPr lang="en-US" sz="2000" dirty="0">
                <a:latin typeface="Arial"/>
                <a:cs typeface="Arial"/>
              </a:rPr>
              <a:t>i</a:t>
            </a:r>
            <a:r>
              <a:rPr lang="en-US" sz="2000" dirty="0" smtClean="0">
                <a:latin typeface="Arial"/>
                <a:cs typeface="Arial"/>
              </a:rPr>
              <a:t>nsulin </a:t>
            </a:r>
            <a:r>
              <a:rPr lang="en-US" sz="2000" dirty="0" err="1" smtClean="0">
                <a:latin typeface="Arial"/>
                <a:cs typeface="Arial"/>
              </a:rPr>
              <a:t>defficiency</a:t>
            </a:r>
            <a:r>
              <a:rPr lang="en-US" sz="2000" dirty="0" smtClean="0">
                <a:latin typeface="Arial"/>
                <a:cs typeface="Arial"/>
              </a:rPr>
              <a:t> resulting in </a:t>
            </a:r>
            <a:r>
              <a:rPr lang="en-US" sz="2000" dirty="0" err="1" smtClean="0">
                <a:latin typeface="Arial"/>
                <a:cs typeface="Arial"/>
              </a:rPr>
              <a:t>hyperglycaemia</a:t>
            </a:r>
            <a:endParaRPr lang="en-US" sz="2000" dirty="0" smtClean="0">
              <a:latin typeface="Arial"/>
              <a:cs typeface="Arial"/>
            </a:endParaRPr>
          </a:p>
          <a:p>
            <a:pPr lvl="1"/>
            <a:r>
              <a:rPr lang="en-US" sz="2000" dirty="0" smtClean="0">
                <a:latin typeface="Arial"/>
                <a:cs typeface="Arial"/>
              </a:rPr>
              <a:t>one of the most common diseases of childhood (1.25mil in US)</a:t>
            </a:r>
          </a:p>
          <a:p>
            <a:pPr lvl="1"/>
            <a:r>
              <a:rPr lang="en-US" sz="2000" dirty="0" smtClean="0">
                <a:latin typeface="Arial"/>
                <a:cs typeface="Arial"/>
              </a:rPr>
              <a:t>mortality rates 3-18 times higher in Type 1 diabetes patients</a:t>
            </a:r>
          </a:p>
          <a:p>
            <a:pPr lvl="1"/>
            <a:endParaRPr lang="en-US" sz="2400" dirty="0" smtClean="0">
              <a:latin typeface="Arial"/>
              <a:cs typeface="Arial"/>
            </a:endParaRPr>
          </a:p>
          <a:p>
            <a:r>
              <a:rPr lang="en-US" dirty="0" smtClean="0">
                <a:solidFill>
                  <a:srgbClr val="0000FF"/>
                </a:solidFill>
                <a:latin typeface="Arial"/>
                <a:cs typeface="Arial"/>
              </a:rPr>
              <a:t>Therapy:</a:t>
            </a:r>
          </a:p>
          <a:p>
            <a:pPr lvl="1"/>
            <a:r>
              <a:rPr lang="en-US" sz="2000" dirty="0">
                <a:latin typeface="Arial"/>
                <a:cs typeface="Arial"/>
              </a:rPr>
              <a:t>i</a:t>
            </a:r>
            <a:r>
              <a:rPr lang="en-US" sz="2000" dirty="0" smtClean="0">
                <a:latin typeface="Arial"/>
                <a:cs typeface="Arial"/>
              </a:rPr>
              <a:t>nsulin replacement therapy via injection or pump</a:t>
            </a:r>
          </a:p>
          <a:p>
            <a:pPr lvl="1"/>
            <a:r>
              <a:rPr lang="en-US" sz="2000" dirty="0" smtClean="0">
                <a:latin typeface="Arial"/>
                <a:cs typeface="Arial"/>
              </a:rPr>
              <a:t>insulin infusion: continuous pump with continuous </a:t>
            </a:r>
          </a:p>
          <a:p>
            <a:pPr lvl="1">
              <a:buNone/>
            </a:pPr>
            <a:r>
              <a:rPr lang="en-US" sz="2000" dirty="0" smtClean="0">
                <a:latin typeface="Arial"/>
                <a:cs typeface="Arial"/>
              </a:rPr>
              <a:t>    sensors (artificial pancreas)</a:t>
            </a:r>
          </a:p>
          <a:p>
            <a:pPr lvl="1">
              <a:buNone/>
            </a:pPr>
            <a:endParaRPr lang="en-US" dirty="0">
              <a:latin typeface="Arial"/>
              <a:cs typeface="Arial"/>
            </a:endParaRPr>
          </a:p>
        </p:txBody>
      </p:sp>
      <p:pic>
        <p:nvPicPr>
          <p:cNvPr id="14340" name="Picture 4"/>
          <p:cNvPicPr>
            <a:picLocks noChangeAspect="1" noChangeArrowheads="1"/>
          </p:cNvPicPr>
          <p:nvPr/>
        </p:nvPicPr>
        <p:blipFill>
          <a:blip r:embed="rId4"/>
          <a:srcRect/>
          <a:stretch>
            <a:fillRect/>
          </a:stretch>
        </p:blipFill>
        <p:spPr bwMode="auto">
          <a:xfrm>
            <a:off x="7520956" y="4528634"/>
            <a:ext cx="1623045" cy="1231004"/>
          </a:xfrm>
          <a:prstGeom prst="rect">
            <a:avLst/>
          </a:prstGeom>
          <a:noFill/>
          <a:ln w="9525">
            <a:noFill/>
            <a:miter lim="800000"/>
            <a:headEnd/>
            <a:tailEnd/>
          </a:ln>
          <a:effectLst/>
        </p:spPr>
      </p:pic>
      <p:pic>
        <p:nvPicPr>
          <p:cNvPr id="14341" name="Picture 5"/>
          <p:cNvPicPr>
            <a:picLocks noChangeAspect="1" noChangeArrowheads="1"/>
          </p:cNvPicPr>
          <p:nvPr/>
        </p:nvPicPr>
        <p:blipFill>
          <a:blip r:embed="rId5"/>
          <a:srcRect/>
          <a:stretch>
            <a:fillRect/>
          </a:stretch>
        </p:blipFill>
        <p:spPr bwMode="auto">
          <a:xfrm>
            <a:off x="6870701" y="460842"/>
            <a:ext cx="2273300" cy="1681490"/>
          </a:xfrm>
          <a:prstGeom prst="rect">
            <a:avLst/>
          </a:prstGeom>
          <a:noFill/>
          <a:ln w="9525">
            <a:noFill/>
            <a:miter lim="800000"/>
            <a:headEnd/>
            <a:tailEnd/>
          </a:ln>
          <a:effectLst/>
        </p:spPr>
      </p:pic>
      <p:cxnSp>
        <p:nvCxnSpPr>
          <p:cNvPr id="10" name="Straight Arrow Connector 9"/>
          <p:cNvCxnSpPr/>
          <p:nvPr/>
        </p:nvCxnSpPr>
        <p:spPr>
          <a:xfrm flipV="1">
            <a:off x="6464300" y="1701800"/>
            <a:ext cx="1828800" cy="3556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a:srcRect/>
          <a:stretch>
            <a:fillRect/>
          </a:stretch>
        </p:blipFill>
        <p:spPr bwMode="auto">
          <a:xfrm>
            <a:off x="5105400" y="3923268"/>
            <a:ext cx="4038600" cy="2565400"/>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smtClean="0">
                <a:solidFill>
                  <a:srgbClr val="FF0000"/>
                </a:solidFill>
                <a:latin typeface="Arial"/>
                <a:cs typeface="Arial"/>
              </a:rPr>
              <a:t>BACKGROUND</a:t>
            </a:r>
            <a:endParaRPr lang="en-US" dirty="0">
              <a:solidFill>
                <a:srgbClr val="FF0000"/>
              </a:solidFill>
              <a:latin typeface="Arial"/>
              <a:cs typeface="Arial"/>
            </a:endParaRPr>
          </a:p>
        </p:txBody>
      </p:sp>
      <p:sp>
        <p:nvSpPr>
          <p:cNvPr id="3" name="Content Placeholder 2"/>
          <p:cNvSpPr>
            <a:spLocks noGrp="1"/>
          </p:cNvSpPr>
          <p:nvPr>
            <p:ph idx="1"/>
          </p:nvPr>
        </p:nvSpPr>
        <p:spPr>
          <a:xfrm>
            <a:off x="457200" y="1600200"/>
            <a:ext cx="8567176" cy="4525963"/>
          </a:xfrm>
        </p:spPr>
        <p:txBody>
          <a:bodyPr>
            <a:normAutofit fontScale="92500" lnSpcReduction="10000"/>
          </a:bodyPr>
          <a:lstStyle/>
          <a:p>
            <a:r>
              <a:rPr lang="en-US" sz="2800" dirty="0" smtClean="0">
                <a:solidFill>
                  <a:srgbClr val="0000FF"/>
                </a:solidFill>
                <a:latin typeface="Arial"/>
                <a:cs typeface="Arial"/>
              </a:rPr>
              <a:t>Transplantation Therapy:</a:t>
            </a:r>
          </a:p>
          <a:p>
            <a:pPr lvl="1"/>
            <a:r>
              <a:rPr lang="en-US" sz="2400" dirty="0" err="1">
                <a:latin typeface="Arial"/>
                <a:cs typeface="Arial"/>
              </a:rPr>
              <a:t>h</a:t>
            </a:r>
            <a:r>
              <a:rPr lang="en-US" sz="2400" dirty="0" err="1" smtClean="0">
                <a:latin typeface="Arial"/>
                <a:cs typeface="Arial"/>
              </a:rPr>
              <a:t>ealty</a:t>
            </a:r>
            <a:r>
              <a:rPr lang="en-US" sz="2400" dirty="0" smtClean="0">
                <a:latin typeface="Arial"/>
                <a:cs typeface="Arial"/>
              </a:rPr>
              <a:t> pancreatic cells (islets) from a donor are infused into the liver</a:t>
            </a:r>
          </a:p>
          <a:p>
            <a:pPr lvl="1"/>
            <a:r>
              <a:rPr lang="en-US" sz="2400" dirty="0" smtClean="0">
                <a:latin typeface="Arial"/>
                <a:cs typeface="Arial"/>
              </a:rPr>
              <a:t>once implanted the beta cells in the islets begin to make and release insulin</a:t>
            </a:r>
          </a:p>
          <a:p>
            <a:pPr lvl="1"/>
            <a:r>
              <a:rPr lang="en-US" sz="2400" dirty="0">
                <a:latin typeface="Arial"/>
                <a:cs typeface="Arial"/>
              </a:rPr>
              <a:t>d</a:t>
            </a:r>
            <a:r>
              <a:rPr lang="en-US" sz="2400" dirty="0" smtClean="0">
                <a:latin typeface="Arial"/>
                <a:cs typeface="Arial"/>
              </a:rPr>
              <a:t>rawbacks: life-long immunosuppressant therapy (potentially severe side effects)</a:t>
            </a:r>
          </a:p>
          <a:p>
            <a:r>
              <a:rPr lang="en-US" sz="2800" dirty="0" smtClean="0">
                <a:solidFill>
                  <a:srgbClr val="FF0000"/>
                </a:solidFill>
                <a:latin typeface="Arial"/>
                <a:cs typeface="Arial"/>
              </a:rPr>
              <a:t>Implantable </a:t>
            </a:r>
            <a:r>
              <a:rPr lang="en-US" sz="2800" dirty="0" err="1" smtClean="0">
                <a:solidFill>
                  <a:srgbClr val="FF0000"/>
                </a:solidFill>
                <a:latin typeface="Arial"/>
                <a:cs typeface="Arial"/>
              </a:rPr>
              <a:t>bioartificial</a:t>
            </a:r>
            <a:r>
              <a:rPr lang="en-US" sz="2800" dirty="0" smtClean="0">
                <a:solidFill>
                  <a:srgbClr val="FF0000"/>
                </a:solidFill>
                <a:latin typeface="Arial"/>
                <a:cs typeface="Arial"/>
              </a:rPr>
              <a:t> pancreas*</a:t>
            </a:r>
          </a:p>
          <a:p>
            <a:pPr lvl="1"/>
            <a:r>
              <a:rPr lang="en-US" sz="2400" dirty="0" smtClean="0">
                <a:latin typeface="Arial"/>
                <a:cs typeface="Arial"/>
              </a:rPr>
              <a:t>providing steady insulin supply </a:t>
            </a:r>
          </a:p>
          <a:p>
            <a:pPr lvl="1">
              <a:buNone/>
            </a:pPr>
            <a:r>
              <a:rPr lang="en-US" sz="2400" dirty="0" smtClean="0">
                <a:latin typeface="Arial"/>
                <a:cs typeface="Arial"/>
              </a:rPr>
              <a:t>    when needed </a:t>
            </a:r>
          </a:p>
          <a:p>
            <a:pPr lvl="1"/>
            <a:r>
              <a:rPr lang="en-US" sz="2400" dirty="0" smtClean="0">
                <a:latin typeface="Arial"/>
                <a:cs typeface="Arial"/>
              </a:rPr>
              <a:t>no need for immunosuppressant </a:t>
            </a:r>
          </a:p>
          <a:p>
            <a:pPr lvl="1">
              <a:buNone/>
            </a:pPr>
            <a:r>
              <a:rPr lang="en-US" sz="2400" dirty="0" smtClean="0">
                <a:latin typeface="Arial"/>
                <a:cs typeface="Arial"/>
              </a:rPr>
              <a:t>    therapy</a:t>
            </a:r>
          </a:p>
          <a:p>
            <a:pPr lvl="1"/>
            <a:endParaRPr lang="en-US" sz="2400" dirty="0" smtClean="0">
              <a:solidFill>
                <a:srgbClr val="3366FF"/>
              </a:solidFill>
              <a:latin typeface="Arial"/>
              <a:cs typeface="Arial"/>
            </a:endParaRPr>
          </a:p>
          <a:p>
            <a:pPr lvl="1"/>
            <a:endParaRPr lang="en-US" sz="2400" dirty="0" smtClean="0">
              <a:solidFill>
                <a:srgbClr val="3366FF"/>
              </a:solidFill>
              <a:latin typeface="Arial"/>
              <a:cs typeface="Arial"/>
            </a:endParaRPr>
          </a:p>
          <a:p>
            <a:pPr lvl="1"/>
            <a:endParaRPr lang="en-US" dirty="0" smtClean="0">
              <a:latin typeface="Arial"/>
              <a:cs typeface="Arial"/>
            </a:endParaRPr>
          </a:p>
          <a:p>
            <a:pPr lvl="1"/>
            <a:endParaRPr lang="en-US" dirty="0" smtClean="0">
              <a:latin typeface="Arial"/>
              <a:cs typeface="Arial"/>
            </a:endParaRPr>
          </a:p>
          <a:p>
            <a:pPr lvl="1"/>
            <a:endParaRPr lang="en-US" dirty="0" smtClean="0">
              <a:latin typeface="Arial"/>
              <a:cs typeface="Arial"/>
            </a:endParaRPr>
          </a:p>
        </p:txBody>
      </p:sp>
      <p:sp>
        <p:nvSpPr>
          <p:cNvPr id="5" name="TextBox 4"/>
          <p:cNvSpPr txBox="1"/>
          <p:nvPr/>
        </p:nvSpPr>
        <p:spPr>
          <a:xfrm>
            <a:off x="2247719" y="6488668"/>
            <a:ext cx="3969393" cy="369332"/>
          </a:xfrm>
          <a:prstGeom prst="rect">
            <a:avLst/>
          </a:prstGeom>
          <a:noFill/>
        </p:spPr>
        <p:txBody>
          <a:bodyPr wrap="none" rtlCol="0">
            <a:spAutoFit/>
          </a:bodyPr>
          <a:lstStyle/>
          <a:p>
            <a:r>
              <a:rPr lang="en-US" dirty="0" smtClean="0">
                <a:latin typeface="Arial"/>
                <a:cs typeface="Arial"/>
              </a:rPr>
              <a:t>*</a:t>
            </a:r>
            <a:r>
              <a:rPr lang="en-US" dirty="0" err="1" smtClean="0">
                <a:latin typeface="Arial"/>
                <a:cs typeface="Arial"/>
              </a:rPr>
              <a:t>Shuvo</a:t>
            </a:r>
            <a:r>
              <a:rPr lang="en-US" dirty="0" smtClean="0">
                <a:latin typeface="Arial"/>
                <a:cs typeface="Arial"/>
              </a:rPr>
              <a:t> Roy et al., </a:t>
            </a:r>
            <a:r>
              <a:rPr lang="en-US" dirty="0" err="1" smtClean="0">
                <a:latin typeface="Arial"/>
                <a:cs typeface="Arial"/>
              </a:rPr>
              <a:t>UC</a:t>
            </a:r>
            <a:r>
              <a:rPr lang="en-US" dirty="0" smtClean="0">
                <a:latin typeface="Arial"/>
                <a:cs typeface="Arial"/>
              </a:rPr>
              <a:t> San Francisco</a:t>
            </a:r>
            <a:endParaRPr lang="en-US" dirty="0">
              <a:latin typeface="Arial"/>
              <a:cs typeface="Arial"/>
            </a:endParaRPr>
          </a:p>
        </p:txBody>
      </p:sp>
      <p:sp>
        <p:nvSpPr>
          <p:cNvPr id="7" name="Slide Number Placeholder 6"/>
          <p:cNvSpPr>
            <a:spLocks noGrp="1"/>
          </p:cNvSpPr>
          <p:nvPr>
            <p:ph type="sldNum" sz="quarter" idx="12"/>
          </p:nvPr>
        </p:nvSpPr>
        <p:spPr/>
        <p:txBody>
          <a:bodyPr/>
          <a:lstStyle/>
          <a:p>
            <a:fld id="{43A34F46-2425-D849-9E95-E58236C19EE0}" type="slidenum">
              <a:rPr lang="en-US" smtClean="0"/>
              <a:pPr/>
              <a:t>5</a:t>
            </a:fld>
            <a:endParaRPr lang="en-US"/>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FF0000"/>
                </a:solidFill>
                <a:latin typeface="Arial"/>
                <a:cs typeface="Arial"/>
              </a:rPr>
              <a:t>IMPLANTABLE </a:t>
            </a:r>
            <a:r>
              <a:rPr lang="en-US" dirty="0" err="1" smtClean="0">
                <a:solidFill>
                  <a:srgbClr val="FF0000"/>
                </a:solidFill>
                <a:latin typeface="Arial"/>
                <a:cs typeface="Arial"/>
              </a:rPr>
              <a:t>BIOARTIFICIAL</a:t>
            </a:r>
            <a:r>
              <a:rPr lang="en-US" dirty="0" smtClean="0">
                <a:solidFill>
                  <a:srgbClr val="FF0000"/>
                </a:solidFill>
                <a:latin typeface="Arial"/>
                <a:cs typeface="Arial"/>
              </a:rPr>
              <a:t> PANCREAS</a:t>
            </a:r>
            <a:endParaRPr lang="en-US" dirty="0">
              <a:solidFill>
                <a:srgbClr val="FF0000"/>
              </a:solidFill>
              <a:latin typeface="Arial"/>
              <a:cs typeface="Arial"/>
            </a:endParaRPr>
          </a:p>
        </p:txBody>
      </p:sp>
      <p:sp>
        <p:nvSpPr>
          <p:cNvPr id="3" name="Content Placeholder 2"/>
          <p:cNvSpPr>
            <a:spLocks noGrp="1"/>
          </p:cNvSpPr>
          <p:nvPr>
            <p:ph idx="1"/>
          </p:nvPr>
        </p:nvSpPr>
        <p:spPr>
          <a:xfrm>
            <a:off x="457200" y="1595798"/>
            <a:ext cx="8567176" cy="1685703"/>
          </a:xfrm>
        </p:spPr>
        <p:txBody>
          <a:bodyPr>
            <a:normAutofit/>
          </a:bodyPr>
          <a:lstStyle/>
          <a:p>
            <a:endParaRPr lang="en-US" dirty="0" smtClean="0">
              <a:solidFill>
                <a:srgbClr val="3366FF"/>
              </a:solidFill>
              <a:latin typeface="Arial"/>
              <a:cs typeface="Arial"/>
            </a:endParaRPr>
          </a:p>
          <a:p>
            <a:pPr>
              <a:buNone/>
            </a:pPr>
            <a:endParaRPr lang="en-US" dirty="0" smtClean="0">
              <a:solidFill>
                <a:srgbClr val="3366FF"/>
              </a:solidFill>
              <a:latin typeface="Arial"/>
              <a:cs typeface="Arial"/>
            </a:endParaRPr>
          </a:p>
        </p:txBody>
      </p:sp>
      <p:sp>
        <p:nvSpPr>
          <p:cNvPr id="4" name="TextBox 3"/>
          <p:cNvSpPr txBox="1"/>
          <p:nvPr/>
        </p:nvSpPr>
        <p:spPr>
          <a:xfrm>
            <a:off x="10002348" y="4911014"/>
            <a:ext cx="184666" cy="369332"/>
          </a:xfrm>
          <a:prstGeom prst="rect">
            <a:avLst/>
          </a:prstGeom>
          <a:noFill/>
        </p:spPr>
        <p:txBody>
          <a:bodyPr wrap="none" rtlCol="0">
            <a:spAutoFit/>
          </a:bodyPr>
          <a:lstStyle/>
          <a:p>
            <a:endParaRPr lang="en-US" dirty="0"/>
          </a:p>
        </p:txBody>
      </p:sp>
      <p:sp>
        <p:nvSpPr>
          <p:cNvPr id="5" name="TextBox 4"/>
          <p:cNvSpPr txBox="1"/>
          <p:nvPr/>
        </p:nvSpPr>
        <p:spPr>
          <a:xfrm>
            <a:off x="-1269961" y="4337875"/>
            <a:ext cx="184666" cy="369332"/>
          </a:xfrm>
          <a:prstGeom prst="rect">
            <a:avLst/>
          </a:prstGeom>
          <a:noFill/>
        </p:spPr>
        <p:txBody>
          <a:bodyPr wrap="none" rtlCol="0">
            <a:spAutoFit/>
          </a:bodyPr>
          <a:lstStyle/>
          <a:p>
            <a:endParaRPr lang="en-US" dirty="0"/>
          </a:p>
        </p:txBody>
      </p:sp>
      <p:pic>
        <p:nvPicPr>
          <p:cNvPr id="7" name="Picture 2"/>
          <p:cNvPicPr>
            <a:picLocks noChangeAspect="1" noChangeArrowheads="1"/>
          </p:cNvPicPr>
          <p:nvPr/>
        </p:nvPicPr>
        <p:blipFill>
          <a:blip r:embed="rId2"/>
          <a:srcRect t="8024"/>
          <a:stretch>
            <a:fillRect/>
          </a:stretch>
        </p:blipFill>
        <p:spPr bwMode="auto">
          <a:xfrm>
            <a:off x="382588" y="3381418"/>
            <a:ext cx="8572500" cy="2651578"/>
          </a:xfrm>
          <a:prstGeom prst="rect">
            <a:avLst/>
          </a:prstGeom>
          <a:noFill/>
          <a:ln w="9525">
            <a:noFill/>
            <a:miter lim="800000"/>
            <a:headEnd/>
            <a:tailEnd/>
          </a:ln>
          <a:effectLst/>
        </p:spPr>
      </p:pic>
      <p:sp>
        <p:nvSpPr>
          <p:cNvPr id="8" name="TextBox 7"/>
          <p:cNvSpPr txBox="1"/>
          <p:nvPr/>
        </p:nvSpPr>
        <p:spPr>
          <a:xfrm>
            <a:off x="457200" y="1804173"/>
            <a:ext cx="7994073" cy="1477328"/>
          </a:xfrm>
          <a:prstGeom prst="rect">
            <a:avLst/>
          </a:prstGeom>
          <a:noFill/>
        </p:spPr>
        <p:txBody>
          <a:bodyPr wrap="square" rtlCol="0">
            <a:spAutoFit/>
          </a:bodyPr>
          <a:lstStyle/>
          <a:p>
            <a:pPr>
              <a:buFont typeface="Arial"/>
              <a:buChar char="•"/>
            </a:pPr>
            <a:r>
              <a:rPr lang="en-US" dirty="0" smtClean="0"/>
              <a:t> </a:t>
            </a:r>
            <a:r>
              <a:rPr lang="en-US" dirty="0" smtClean="0">
                <a:latin typeface="Arial"/>
                <a:cs typeface="Arial"/>
              </a:rPr>
              <a:t>Transplanted islets are embedded in a </a:t>
            </a:r>
            <a:r>
              <a:rPr lang="en-US" dirty="0" err="1" smtClean="0">
                <a:latin typeface="Arial"/>
                <a:cs typeface="Arial"/>
              </a:rPr>
              <a:t>poroelastic</a:t>
            </a:r>
            <a:r>
              <a:rPr lang="en-US" dirty="0" smtClean="0">
                <a:latin typeface="Arial"/>
                <a:cs typeface="Arial"/>
              </a:rPr>
              <a:t> </a:t>
            </a:r>
            <a:r>
              <a:rPr lang="en-US" dirty="0" err="1" smtClean="0">
                <a:latin typeface="Arial"/>
                <a:cs typeface="Arial"/>
              </a:rPr>
              <a:t>agarose</a:t>
            </a:r>
            <a:r>
              <a:rPr lang="en-US" dirty="0" smtClean="0">
                <a:latin typeface="Arial"/>
                <a:cs typeface="Arial"/>
              </a:rPr>
              <a:t> or alginate gel</a:t>
            </a:r>
          </a:p>
          <a:p>
            <a:pPr>
              <a:buFont typeface="Arial"/>
              <a:buChar char="•"/>
            </a:pPr>
            <a:r>
              <a:rPr lang="en-US" dirty="0">
                <a:latin typeface="Arial"/>
                <a:cs typeface="Arial"/>
              </a:rPr>
              <a:t> </a:t>
            </a:r>
            <a:r>
              <a:rPr lang="en-US" dirty="0" smtClean="0">
                <a:latin typeface="Arial"/>
                <a:cs typeface="Arial"/>
              </a:rPr>
              <a:t>Two </a:t>
            </a:r>
            <a:r>
              <a:rPr lang="en-US" dirty="0" err="1" smtClean="0">
                <a:latin typeface="Arial"/>
                <a:cs typeface="Arial"/>
              </a:rPr>
              <a:t>nanopore</a:t>
            </a:r>
            <a:r>
              <a:rPr lang="en-US" dirty="0" smtClean="0">
                <a:latin typeface="Arial"/>
                <a:cs typeface="Arial"/>
              </a:rPr>
              <a:t> silicon membranes are used to encapsulate the tissue</a:t>
            </a:r>
          </a:p>
          <a:p>
            <a:pPr>
              <a:buFont typeface="Arial"/>
              <a:buChar char="•"/>
            </a:pPr>
            <a:r>
              <a:rPr lang="en-US" dirty="0" smtClean="0">
                <a:latin typeface="Arial"/>
                <a:cs typeface="Arial"/>
              </a:rPr>
              <a:t> The membranes are designed</a:t>
            </a:r>
            <a:r>
              <a:rPr lang="en-US" dirty="0" smtClean="0">
                <a:cs typeface="Arial"/>
              </a:rPr>
              <a:t> </a:t>
            </a:r>
            <a:r>
              <a:rPr lang="en-US" dirty="0" smtClean="0">
                <a:latin typeface="Arial"/>
                <a:cs typeface="Arial"/>
              </a:rPr>
              <a:t>to exclude all </a:t>
            </a:r>
            <a:r>
              <a:rPr lang="en-US" dirty="0" err="1" smtClean="0">
                <a:latin typeface="Arial"/>
                <a:cs typeface="Arial"/>
              </a:rPr>
              <a:t>cytotoxic</a:t>
            </a:r>
            <a:r>
              <a:rPr lang="en-US" dirty="0" smtClean="0">
                <a:latin typeface="Arial"/>
                <a:cs typeface="Arial"/>
              </a:rPr>
              <a:t> cytokines but    </a:t>
            </a:r>
          </a:p>
          <a:p>
            <a:r>
              <a:rPr lang="en-US" dirty="0" smtClean="0">
                <a:cs typeface="Arial"/>
              </a:rPr>
              <a:t>   allow </a:t>
            </a:r>
            <a:r>
              <a:rPr lang="en-US" dirty="0" smtClean="0">
                <a:latin typeface="Arial"/>
                <a:cs typeface="Arial"/>
              </a:rPr>
              <a:t>passage of nutrients and oxygen </a:t>
            </a:r>
          </a:p>
          <a:p>
            <a:pPr>
              <a:buFont typeface="Arial"/>
              <a:buChar char="•"/>
            </a:pPr>
            <a:endParaRPr lang="en-US" dirty="0"/>
          </a:p>
        </p:txBody>
      </p:sp>
      <p:sp>
        <p:nvSpPr>
          <p:cNvPr id="9" name="TextBox 8"/>
          <p:cNvSpPr txBox="1"/>
          <p:nvPr/>
        </p:nvSpPr>
        <p:spPr>
          <a:xfrm>
            <a:off x="2247719" y="6488668"/>
            <a:ext cx="3969393" cy="369332"/>
          </a:xfrm>
          <a:prstGeom prst="rect">
            <a:avLst/>
          </a:prstGeom>
          <a:noFill/>
        </p:spPr>
        <p:txBody>
          <a:bodyPr wrap="none" rtlCol="0">
            <a:spAutoFit/>
          </a:bodyPr>
          <a:lstStyle/>
          <a:p>
            <a:r>
              <a:rPr lang="en-US" dirty="0" smtClean="0">
                <a:latin typeface="Arial"/>
                <a:cs typeface="Arial"/>
              </a:rPr>
              <a:t>*</a:t>
            </a:r>
            <a:r>
              <a:rPr lang="en-US" dirty="0" err="1" smtClean="0">
                <a:latin typeface="Arial"/>
                <a:cs typeface="Arial"/>
              </a:rPr>
              <a:t>Shuvo</a:t>
            </a:r>
            <a:r>
              <a:rPr lang="en-US" dirty="0" smtClean="0">
                <a:latin typeface="Arial"/>
                <a:cs typeface="Arial"/>
              </a:rPr>
              <a:t> Roy et al., </a:t>
            </a:r>
            <a:r>
              <a:rPr lang="en-US" dirty="0" err="1" smtClean="0">
                <a:latin typeface="Arial"/>
                <a:cs typeface="Arial"/>
              </a:rPr>
              <a:t>UC</a:t>
            </a:r>
            <a:r>
              <a:rPr lang="en-US" dirty="0" smtClean="0">
                <a:latin typeface="Arial"/>
                <a:cs typeface="Arial"/>
              </a:rPr>
              <a:t> San Francisco</a:t>
            </a:r>
            <a:endParaRPr lang="en-US" dirty="0">
              <a:latin typeface="Arial"/>
              <a:cs typeface="Arial"/>
            </a:endParaRPr>
          </a:p>
        </p:txBody>
      </p:sp>
      <p:sp>
        <p:nvSpPr>
          <p:cNvPr id="10" name="TextBox 9"/>
          <p:cNvSpPr txBox="1"/>
          <p:nvPr/>
        </p:nvSpPr>
        <p:spPr>
          <a:xfrm>
            <a:off x="395288" y="3419518"/>
            <a:ext cx="637364" cy="307777"/>
          </a:xfrm>
          <a:prstGeom prst="rect">
            <a:avLst/>
          </a:prstGeom>
          <a:noFill/>
        </p:spPr>
        <p:txBody>
          <a:bodyPr wrap="none" rtlCol="0">
            <a:spAutoFit/>
          </a:bodyPr>
          <a:lstStyle/>
          <a:p>
            <a:r>
              <a:rPr lang="en-US" sz="1400" dirty="0" smtClean="0">
                <a:latin typeface="Arial"/>
                <a:cs typeface="Arial"/>
              </a:rPr>
              <a:t>10</a:t>
            </a:r>
            <a:r>
              <a:rPr lang="en-US" sz="1400" dirty="0" smtClean="0">
                <a:latin typeface="Symbol" charset="2"/>
                <a:cs typeface="Symbol" charset="2"/>
              </a:rPr>
              <a:t>m</a:t>
            </a:r>
            <a:r>
              <a:rPr lang="en-US" sz="1400" dirty="0" smtClean="0">
                <a:latin typeface="Arial"/>
                <a:cs typeface="Arial"/>
              </a:rPr>
              <a:t>m</a:t>
            </a:r>
            <a:endParaRPr lang="en-US" sz="1400" dirty="0">
              <a:latin typeface="Arial"/>
              <a:cs typeface="Arial"/>
            </a:endParaRPr>
          </a:p>
        </p:txBody>
      </p:sp>
      <p:sp>
        <p:nvSpPr>
          <p:cNvPr id="11" name="TextBox 10"/>
          <p:cNvSpPr txBox="1"/>
          <p:nvPr/>
        </p:nvSpPr>
        <p:spPr>
          <a:xfrm>
            <a:off x="4419339" y="5750619"/>
            <a:ext cx="2184661" cy="523220"/>
          </a:xfrm>
          <a:prstGeom prst="rect">
            <a:avLst/>
          </a:prstGeom>
          <a:noFill/>
        </p:spPr>
        <p:txBody>
          <a:bodyPr wrap="square" rtlCol="0">
            <a:spAutoFit/>
          </a:bodyPr>
          <a:lstStyle/>
          <a:p>
            <a:r>
              <a:rPr lang="en-US" sz="1400" dirty="0" smtClean="0">
                <a:latin typeface="Arial"/>
                <a:cs typeface="Arial"/>
              </a:rPr>
              <a:t>         Pore size: </a:t>
            </a:r>
          </a:p>
          <a:p>
            <a:r>
              <a:rPr lang="en-US" sz="1400" dirty="0" smtClean="0">
                <a:latin typeface="Arial"/>
                <a:cs typeface="Arial"/>
              </a:rPr>
              <a:t>2</a:t>
            </a:r>
            <a:r>
              <a:rPr lang="en-US" sz="1400" dirty="0" smtClean="0">
                <a:latin typeface="Symbol" charset="2"/>
                <a:cs typeface="Symbol" charset="2"/>
              </a:rPr>
              <a:t>m</a:t>
            </a:r>
            <a:r>
              <a:rPr lang="en-US" sz="1400" dirty="0" smtClean="0">
                <a:latin typeface="Arial"/>
                <a:cs typeface="Arial"/>
              </a:rPr>
              <a:t>m length </a:t>
            </a:r>
            <a:r>
              <a:rPr lang="en-US" sz="1400" dirty="0" err="1" smtClean="0">
                <a:latin typeface="Arial"/>
                <a:cs typeface="Arial"/>
              </a:rPr>
              <a:t>x</a:t>
            </a:r>
            <a:r>
              <a:rPr lang="en-US" sz="1400" dirty="0" smtClean="0">
                <a:latin typeface="Arial"/>
                <a:cs typeface="Arial"/>
              </a:rPr>
              <a:t> 7nm width </a:t>
            </a:r>
            <a:endParaRPr lang="en-US" sz="1400" dirty="0">
              <a:latin typeface="Arial"/>
              <a:cs typeface="Arial"/>
            </a:endParaRPr>
          </a:p>
        </p:txBody>
      </p:sp>
      <p:sp>
        <p:nvSpPr>
          <p:cNvPr id="12" name="Slide Number Placeholder 11"/>
          <p:cNvSpPr>
            <a:spLocks noGrp="1"/>
          </p:cNvSpPr>
          <p:nvPr>
            <p:ph type="sldNum" sz="quarter" idx="12"/>
          </p:nvPr>
        </p:nvSpPr>
        <p:spPr/>
        <p:txBody>
          <a:bodyPr/>
          <a:lstStyle/>
          <a:p>
            <a:fld id="{43A34F46-2425-D849-9E95-E58236C19EE0}" type="slidenum">
              <a:rPr lang="en-US" smtClean="0"/>
              <a:pPr/>
              <a:t>6</a:t>
            </a:fld>
            <a:endParaRPr lang="en-US"/>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3" name="Picture 2"/>
          <p:cNvPicPr>
            <a:picLocks noChangeAspect="1" noChangeArrowheads="1"/>
          </p:cNvPicPr>
          <p:nvPr/>
        </p:nvPicPr>
        <p:blipFill>
          <a:blip r:embed="rId3"/>
          <a:srcRect/>
          <a:stretch>
            <a:fillRect/>
          </a:stretch>
        </p:blipFill>
        <p:spPr bwMode="auto">
          <a:xfrm>
            <a:off x="6567975" y="4113114"/>
            <a:ext cx="2580290" cy="1577655"/>
          </a:xfrm>
          <a:prstGeom prst="rect">
            <a:avLst/>
          </a:prstGeom>
          <a:noFill/>
          <a:ln w="9525">
            <a:noFill/>
            <a:miter lim="800000"/>
            <a:headEnd/>
            <a:tailEnd/>
          </a:ln>
          <a:effectLst/>
        </p:spPr>
      </p:pic>
      <p:pic>
        <p:nvPicPr>
          <p:cNvPr id="14" name="Picture 13" descr="AgaroseGelChannels.png"/>
          <p:cNvPicPr>
            <a:picLocks noChangeAspect="1"/>
          </p:cNvPicPr>
          <p:nvPr/>
        </p:nvPicPr>
        <p:blipFill>
          <a:blip r:embed="rId4"/>
          <a:srcRect r="48492"/>
          <a:stretch>
            <a:fillRect/>
          </a:stretch>
        </p:blipFill>
        <p:spPr>
          <a:xfrm>
            <a:off x="2647144" y="5464344"/>
            <a:ext cx="2192473" cy="1539750"/>
          </a:xfrm>
          <a:prstGeom prst="rect">
            <a:avLst/>
          </a:prstGeom>
        </p:spPr>
      </p:pic>
      <p:sp>
        <p:nvSpPr>
          <p:cNvPr id="2" name="Title 1"/>
          <p:cNvSpPr>
            <a:spLocks noGrp="1"/>
          </p:cNvSpPr>
          <p:nvPr>
            <p:ph type="title"/>
          </p:nvPr>
        </p:nvSpPr>
        <p:spPr/>
        <p:txBody>
          <a:bodyPr>
            <a:normAutofit/>
          </a:bodyPr>
          <a:lstStyle/>
          <a:p>
            <a:r>
              <a:rPr lang="en-US" sz="3600" dirty="0" smtClean="0">
                <a:solidFill>
                  <a:srgbClr val="FF0000"/>
                </a:solidFill>
                <a:latin typeface="Arial"/>
                <a:cs typeface="Arial"/>
              </a:rPr>
              <a:t>KEY CHALLENGES</a:t>
            </a:r>
            <a:endParaRPr lang="en-US" sz="3600" dirty="0">
              <a:solidFill>
                <a:srgbClr val="FF0000"/>
              </a:solidFill>
              <a:latin typeface="Arial"/>
              <a:cs typeface="Arial"/>
            </a:endParaRPr>
          </a:p>
        </p:txBody>
      </p:sp>
      <p:sp>
        <p:nvSpPr>
          <p:cNvPr id="3" name="Content Placeholder 2"/>
          <p:cNvSpPr>
            <a:spLocks noGrp="1"/>
          </p:cNvSpPr>
          <p:nvPr>
            <p:ph idx="1"/>
          </p:nvPr>
        </p:nvSpPr>
        <p:spPr>
          <a:xfrm>
            <a:off x="457200" y="1595798"/>
            <a:ext cx="8567176" cy="1685703"/>
          </a:xfrm>
        </p:spPr>
        <p:txBody>
          <a:bodyPr>
            <a:normAutofit/>
          </a:bodyPr>
          <a:lstStyle/>
          <a:p>
            <a:endParaRPr lang="en-US" dirty="0" smtClean="0">
              <a:solidFill>
                <a:srgbClr val="3366FF"/>
              </a:solidFill>
              <a:latin typeface="Arial"/>
              <a:cs typeface="Arial"/>
            </a:endParaRPr>
          </a:p>
          <a:p>
            <a:pPr>
              <a:buNone/>
            </a:pPr>
            <a:endParaRPr lang="en-US" dirty="0" smtClean="0">
              <a:solidFill>
                <a:srgbClr val="3366FF"/>
              </a:solidFill>
              <a:latin typeface="Arial"/>
              <a:cs typeface="Arial"/>
            </a:endParaRPr>
          </a:p>
        </p:txBody>
      </p:sp>
      <p:sp>
        <p:nvSpPr>
          <p:cNvPr id="4" name="TextBox 3"/>
          <p:cNvSpPr txBox="1"/>
          <p:nvPr/>
        </p:nvSpPr>
        <p:spPr>
          <a:xfrm>
            <a:off x="10002348" y="4911014"/>
            <a:ext cx="184666" cy="369332"/>
          </a:xfrm>
          <a:prstGeom prst="rect">
            <a:avLst/>
          </a:prstGeom>
          <a:noFill/>
          <a:ln>
            <a:noFill/>
          </a:ln>
        </p:spPr>
        <p:txBody>
          <a:bodyPr wrap="none" rtlCol="0">
            <a:spAutoFit/>
          </a:bodyPr>
          <a:lstStyle/>
          <a:p>
            <a:endParaRPr lang="en-US" dirty="0"/>
          </a:p>
        </p:txBody>
      </p:sp>
      <p:sp>
        <p:nvSpPr>
          <p:cNvPr id="5" name="TextBox 4"/>
          <p:cNvSpPr txBox="1"/>
          <p:nvPr/>
        </p:nvSpPr>
        <p:spPr>
          <a:xfrm>
            <a:off x="-1269961" y="4337875"/>
            <a:ext cx="184666" cy="369332"/>
          </a:xfrm>
          <a:prstGeom prst="rect">
            <a:avLst/>
          </a:prstGeom>
          <a:noFill/>
        </p:spPr>
        <p:txBody>
          <a:bodyPr wrap="none" rtlCol="0">
            <a:spAutoFit/>
          </a:bodyPr>
          <a:lstStyle/>
          <a:p>
            <a:endParaRPr lang="en-US" dirty="0"/>
          </a:p>
        </p:txBody>
      </p:sp>
      <p:grpSp>
        <p:nvGrpSpPr>
          <p:cNvPr id="10" name="Group 9"/>
          <p:cNvGrpSpPr/>
          <p:nvPr/>
        </p:nvGrpSpPr>
        <p:grpSpPr>
          <a:xfrm>
            <a:off x="457200" y="1237830"/>
            <a:ext cx="8233085" cy="2031325"/>
            <a:chOff x="457200" y="1417638"/>
            <a:chExt cx="8233085" cy="2031325"/>
          </a:xfrm>
        </p:grpSpPr>
        <p:sp>
          <p:nvSpPr>
            <p:cNvPr id="8" name="TextBox 7"/>
            <p:cNvSpPr txBox="1"/>
            <p:nvPr/>
          </p:nvSpPr>
          <p:spPr>
            <a:xfrm>
              <a:off x="457200" y="1417638"/>
              <a:ext cx="7994073" cy="2031325"/>
            </a:xfrm>
            <a:prstGeom prst="rect">
              <a:avLst/>
            </a:prstGeom>
            <a:noFill/>
          </p:spPr>
          <p:txBody>
            <a:bodyPr wrap="square" rtlCol="0">
              <a:spAutoFit/>
            </a:bodyPr>
            <a:lstStyle/>
            <a:p>
              <a:pPr>
                <a:buFont typeface="Arial"/>
                <a:buChar char="•"/>
              </a:pPr>
              <a:r>
                <a:rPr lang="en-US" dirty="0" smtClean="0"/>
                <a:t> </a:t>
              </a:r>
              <a:r>
                <a:rPr lang="en-US" dirty="0" smtClean="0">
                  <a:latin typeface="Arial"/>
                  <a:cs typeface="Arial"/>
                </a:rPr>
                <a:t>Maintaining the survival of transplanted islets for an extended period of time</a:t>
              </a:r>
            </a:p>
            <a:p>
              <a:endParaRPr lang="en-US" dirty="0" smtClean="0">
                <a:latin typeface="Arial"/>
                <a:cs typeface="Arial"/>
              </a:endParaRPr>
            </a:p>
            <a:p>
              <a:pPr>
                <a:buFont typeface="Arial"/>
                <a:buChar char="•"/>
              </a:pPr>
              <a:r>
                <a:rPr lang="en-US" dirty="0" smtClean="0">
                  <a:latin typeface="Arial"/>
                  <a:cs typeface="Arial"/>
                </a:rPr>
                <a:t> Sufficient nutrient and oxygen supply</a:t>
              </a:r>
            </a:p>
            <a:p>
              <a:endParaRPr lang="en-US" dirty="0" smtClean="0">
                <a:latin typeface="Arial"/>
                <a:cs typeface="Arial"/>
              </a:endParaRPr>
            </a:p>
            <a:p>
              <a:pPr>
                <a:buFont typeface="Arial"/>
                <a:buChar char="•"/>
              </a:pPr>
              <a:r>
                <a:rPr lang="en-US" dirty="0" smtClean="0">
                  <a:latin typeface="Arial"/>
                  <a:cs typeface="Arial"/>
                </a:rPr>
                <a:t> Cell necrosis </a:t>
              </a:r>
              <a:r>
                <a:rPr lang="en-US" dirty="0" err="1" smtClean="0">
                  <a:latin typeface="Arial"/>
                  <a:cs typeface="Arial"/>
                </a:rPr>
                <a:t>occurrs</a:t>
              </a:r>
              <a:r>
                <a:rPr lang="en-US" dirty="0" smtClean="0">
                  <a:latin typeface="Arial"/>
                  <a:cs typeface="Arial"/>
                </a:rPr>
                <a:t> if cells are placed more than </a:t>
              </a:r>
            </a:p>
            <a:p>
              <a:r>
                <a:rPr lang="en-US" dirty="0" smtClean="0">
                  <a:latin typeface="Arial"/>
                  <a:cs typeface="Arial"/>
                </a:rPr>
                <a:t>   150-200 </a:t>
              </a:r>
              <a:r>
                <a:rPr lang="en-US" dirty="0" smtClean="0">
                  <a:latin typeface="Symbol" charset="2"/>
                  <a:cs typeface="Symbol" charset="2"/>
                </a:rPr>
                <a:t>m</a:t>
              </a:r>
              <a:r>
                <a:rPr lang="en-US" dirty="0" smtClean="0">
                  <a:latin typeface="Arial"/>
                  <a:cs typeface="Arial"/>
                </a:rPr>
                <a:t>m away from  the nearest blood vessel.</a:t>
              </a:r>
            </a:p>
            <a:p>
              <a:pPr>
                <a:buFont typeface="Arial"/>
                <a:buChar char="•"/>
              </a:pPr>
              <a:endParaRPr lang="en-US" dirty="0"/>
            </a:p>
          </p:txBody>
        </p:sp>
        <p:pic>
          <p:nvPicPr>
            <p:cNvPr id="9" name="Picture 2"/>
            <p:cNvPicPr>
              <a:picLocks noChangeAspect="1" noChangeArrowheads="1"/>
            </p:cNvPicPr>
            <p:nvPr/>
          </p:nvPicPr>
          <p:blipFill>
            <a:blip r:embed="rId5"/>
            <a:srcRect t="8024" r="52547"/>
            <a:stretch>
              <a:fillRect/>
            </a:stretch>
          </p:blipFill>
          <p:spPr bwMode="auto">
            <a:xfrm>
              <a:off x="6600383" y="1926544"/>
              <a:ext cx="2089902" cy="1362262"/>
            </a:xfrm>
            <a:prstGeom prst="rect">
              <a:avLst/>
            </a:prstGeom>
            <a:noFill/>
            <a:ln w="9525">
              <a:noFill/>
              <a:miter lim="800000"/>
              <a:headEnd/>
              <a:tailEnd/>
            </a:ln>
            <a:effectLst/>
          </p:spPr>
        </p:pic>
      </p:grpSp>
      <p:sp>
        <p:nvSpPr>
          <p:cNvPr id="11" name="Title 1"/>
          <p:cNvSpPr txBox="1">
            <a:spLocks/>
          </p:cNvSpPr>
          <p:nvPr/>
        </p:nvSpPr>
        <p:spPr>
          <a:xfrm>
            <a:off x="445961" y="3262789"/>
            <a:ext cx="8229600" cy="1143000"/>
          </a:xfrm>
          <a:prstGeom prst="rect">
            <a:avLst/>
          </a:prstGeom>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smtClean="0">
                <a:ln>
                  <a:noFill/>
                </a:ln>
                <a:solidFill>
                  <a:srgbClr val="FF0000"/>
                </a:solidFill>
                <a:effectLst/>
                <a:uLnTx/>
                <a:uFillTx/>
                <a:latin typeface="Arial"/>
                <a:ea typeface="+mj-ea"/>
                <a:cs typeface="Arial"/>
              </a:rPr>
              <a:t>PROPOSED SOLUTIONS</a:t>
            </a:r>
          </a:p>
        </p:txBody>
      </p:sp>
      <p:sp>
        <p:nvSpPr>
          <p:cNvPr id="12" name="TextBox 11"/>
          <p:cNvSpPr txBox="1"/>
          <p:nvPr/>
        </p:nvSpPr>
        <p:spPr>
          <a:xfrm>
            <a:off x="457200" y="4289541"/>
            <a:ext cx="7994073" cy="1477328"/>
          </a:xfrm>
          <a:prstGeom prst="rect">
            <a:avLst/>
          </a:prstGeom>
          <a:noFill/>
        </p:spPr>
        <p:txBody>
          <a:bodyPr wrap="square" rtlCol="0">
            <a:spAutoFit/>
          </a:bodyPr>
          <a:lstStyle/>
          <a:p>
            <a:pPr>
              <a:buFont typeface="Arial"/>
              <a:buChar char="•"/>
            </a:pPr>
            <a:r>
              <a:rPr lang="en-US" dirty="0" smtClean="0"/>
              <a:t> </a:t>
            </a:r>
            <a:r>
              <a:rPr lang="en-US" dirty="0" smtClean="0">
                <a:latin typeface="Arial"/>
                <a:cs typeface="Arial"/>
              </a:rPr>
              <a:t>Convective transport based on high pressure gradients</a:t>
            </a:r>
          </a:p>
          <a:p>
            <a:r>
              <a:rPr lang="en-US" dirty="0" smtClean="0">
                <a:latin typeface="Arial"/>
                <a:cs typeface="Arial"/>
              </a:rPr>
              <a:t>  (</a:t>
            </a:r>
            <a:r>
              <a:rPr lang="en-US" dirty="0" err="1" smtClean="0">
                <a:latin typeface="Arial"/>
                <a:cs typeface="Arial"/>
              </a:rPr>
              <a:t>anastomosis</a:t>
            </a:r>
            <a:r>
              <a:rPr lang="en-US" dirty="0" smtClean="0">
                <a:latin typeface="Arial"/>
                <a:cs typeface="Arial"/>
              </a:rPr>
              <a:t> graft)</a:t>
            </a:r>
          </a:p>
          <a:p>
            <a:endParaRPr lang="en-US" dirty="0">
              <a:latin typeface="Arial"/>
              <a:cs typeface="Arial"/>
            </a:endParaRPr>
          </a:p>
          <a:p>
            <a:pPr>
              <a:buFont typeface="Arial"/>
              <a:buChar char="•"/>
            </a:pPr>
            <a:r>
              <a:rPr lang="en-US" dirty="0" smtClean="0">
                <a:latin typeface="Arial"/>
                <a:cs typeface="Arial"/>
              </a:rPr>
              <a:t>Ultra-filtrate channels within the  </a:t>
            </a:r>
            <a:r>
              <a:rPr lang="en-US" dirty="0" err="1" smtClean="0">
                <a:latin typeface="Arial"/>
                <a:cs typeface="Arial"/>
              </a:rPr>
              <a:t>poroelastic</a:t>
            </a:r>
            <a:r>
              <a:rPr lang="en-US" dirty="0" smtClean="0">
                <a:latin typeface="Arial"/>
                <a:cs typeface="Arial"/>
              </a:rPr>
              <a:t> gel</a:t>
            </a:r>
          </a:p>
          <a:p>
            <a:r>
              <a:rPr lang="en-US" dirty="0" smtClean="0">
                <a:latin typeface="Arial"/>
                <a:cs typeface="Arial"/>
              </a:rPr>
              <a:t>  (islet chamber)</a:t>
            </a:r>
            <a:endParaRPr lang="en-US" dirty="0">
              <a:latin typeface="Arial"/>
              <a:cs typeface="Arial"/>
            </a:endParaRPr>
          </a:p>
        </p:txBody>
      </p:sp>
      <p:sp>
        <p:nvSpPr>
          <p:cNvPr id="15" name="Slide Number Placeholder 14"/>
          <p:cNvSpPr>
            <a:spLocks noGrp="1"/>
          </p:cNvSpPr>
          <p:nvPr>
            <p:ph type="sldNum" sz="quarter" idx="12"/>
          </p:nvPr>
        </p:nvSpPr>
        <p:spPr/>
        <p:txBody>
          <a:bodyPr/>
          <a:lstStyle/>
          <a:p>
            <a:fld id="{43A34F46-2425-D849-9E95-E58236C19EE0}" type="slidenum">
              <a:rPr lang="en-US" smtClean="0"/>
              <a:pPr/>
              <a:t>7</a:t>
            </a:fld>
            <a:endParaRPr lang="en-US"/>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solidFill>
                  <a:srgbClr val="FF0000"/>
                </a:solidFill>
                <a:latin typeface="Arial"/>
                <a:cs typeface="Arial"/>
              </a:rPr>
              <a:t>MATHEMATICAL MODELING</a:t>
            </a:r>
            <a:endParaRPr lang="en-US" sz="3600" dirty="0">
              <a:solidFill>
                <a:srgbClr val="FF0000"/>
              </a:solidFill>
              <a:latin typeface="Arial"/>
              <a:cs typeface="Arial"/>
            </a:endParaRPr>
          </a:p>
        </p:txBody>
      </p:sp>
      <p:sp>
        <p:nvSpPr>
          <p:cNvPr id="3" name="Content Placeholder 2"/>
          <p:cNvSpPr>
            <a:spLocks noGrp="1"/>
          </p:cNvSpPr>
          <p:nvPr>
            <p:ph idx="1"/>
          </p:nvPr>
        </p:nvSpPr>
        <p:spPr>
          <a:xfrm>
            <a:off x="457200" y="1595798"/>
            <a:ext cx="8567176" cy="1685703"/>
          </a:xfrm>
        </p:spPr>
        <p:txBody>
          <a:bodyPr>
            <a:normAutofit/>
          </a:bodyPr>
          <a:lstStyle/>
          <a:p>
            <a:endParaRPr lang="en-US" dirty="0" smtClean="0">
              <a:solidFill>
                <a:srgbClr val="3366FF"/>
              </a:solidFill>
              <a:latin typeface="Arial"/>
              <a:cs typeface="Arial"/>
            </a:endParaRPr>
          </a:p>
          <a:p>
            <a:pPr>
              <a:buNone/>
            </a:pPr>
            <a:endParaRPr lang="en-US" dirty="0" smtClean="0">
              <a:solidFill>
                <a:srgbClr val="3366FF"/>
              </a:solidFill>
              <a:latin typeface="Arial"/>
              <a:cs typeface="Arial"/>
            </a:endParaRPr>
          </a:p>
        </p:txBody>
      </p:sp>
      <p:sp>
        <p:nvSpPr>
          <p:cNvPr id="4" name="TextBox 3"/>
          <p:cNvSpPr txBox="1"/>
          <p:nvPr/>
        </p:nvSpPr>
        <p:spPr>
          <a:xfrm>
            <a:off x="10002348" y="4911014"/>
            <a:ext cx="184666" cy="369332"/>
          </a:xfrm>
          <a:prstGeom prst="rect">
            <a:avLst/>
          </a:prstGeom>
          <a:noFill/>
          <a:ln>
            <a:noFill/>
          </a:ln>
        </p:spPr>
        <p:txBody>
          <a:bodyPr wrap="none" rtlCol="0">
            <a:spAutoFit/>
          </a:bodyPr>
          <a:lstStyle/>
          <a:p>
            <a:endParaRPr lang="en-US" dirty="0"/>
          </a:p>
        </p:txBody>
      </p:sp>
      <p:sp>
        <p:nvSpPr>
          <p:cNvPr id="5" name="TextBox 4"/>
          <p:cNvSpPr txBox="1"/>
          <p:nvPr/>
        </p:nvSpPr>
        <p:spPr>
          <a:xfrm>
            <a:off x="-1269961" y="4337875"/>
            <a:ext cx="184666" cy="369332"/>
          </a:xfrm>
          <a:prstGeom prst="rect">
            <a:avLst/>
          </a:prstGeom>
          <a:noFill/>
        </p:spPr>
        <p:txBody>
          <a:bodyPr wrap="none" rtlCol="0">
            <a:spAutoFit/>
          </a:bodyPr>
          <a:lstStyle/>
          <a:p>
            <a:endParaRPr lang="en-US" dirty="0"/>
          </a:p>
        </p:txBody>
      </p:sp>
      <p:pic>
        <p:nvPicPr>
          <p:cNvPr id="16" name="Picture 15" descr="PancreasOldGeometry.png"/>
          <p:cNvPicPr>
            <a:picLocks noChangeAspect="1"/>
          </p:cNvPicPr>
          <p:nvPr/>
        </p:nvPicPr>
        <p:blipFill>
          <a:blip r:embed="rId2"/>
          <a:stretch>
            <a:fillRect/>
          </a:stretch>
        </p:blipFill>
        <p:spPr>
          <a:xfrm>
            <a:off x="5091082" y="1273961"/>
            <a:ext cx="3595718" cy="1975437"/>
          </a:xfrm>
          <a:prstGeom prst="rect">
            <a:avLst/>
          </a:prstGeom>
        </p:spPr>
      </p:pic>
      <p:pic>
        <p:nvPicPr>
          <p:cNvPr id="17" name="Picture 16" descr="DeviceSketch.png"/>
          <p:cNvPicPr>
            <a:picLocks noChangeAspect="1"/>
          </p:cNvPicPr>
          <p:nvPr/>
        </p:nvPicPr>
        <p:blipFill>
          <a:blip r:embed="rId3"/>
          <a:stretch>
            <a:fillRect/>
          </a:stretch>
        </p:blipFill>
        <p:spPr>
          <a:xfrm>
            <a:off x="457200" y="1273962"/>
            <a:ext cx="4052301" cy="2503218"/>
          </a:xfrm>
          <a:prstGeom prst="rect">
            <a:avLst/>
          </a:prstGeom>
        </p:spPr>
      </p:pic>
      <p:pic>
        <p:nvPicPr>
          <p:cNvPr id="19" name="Picture 18" descr="MathDeviceSketch2.png"/>
          <p:cNvPicPr>
            <a:picLocks noChangeAspect="1"/>
          </p:cNvPicPr>
          <p:nvPr/>
        </p:nvPicPr>
        <p:blipFill>
          <a:blip r:embed="rId4"/>
          <a:stretch>
            <a:fillRect/>
          </a:stretch>
        </p:blipFill>
        <p:spPr>
          <a:xfrm>
            <a:off x="176235" y="3941956"/>
            <a:ext cx="5720444" cy="2789160"/>
          </a:xfrm>
          <a:prstGeom prst="rect">
            <a:avLst/>
          </a:prstGeom>
        </p:spPr>
      </p:pic>
      <p:grpSp>
        <p:nvGrpSpPr>
          <p:cNvPr id="26" name="Group 25"/>
          <p:cNvGrpSpPr/>
          <p:nvPr/>
        </p:nvGrpSpPr>
        <p:grpSpPr>
          <a:xfrm>
            <a:off x="3112408" y="4483212"/>
            <a:ext cx="6031591" cy="1684179"/>
            <a:chOff x="3112408" y="4483212"/>
            <a:chExt cx="6031591" cy="1684179"/>
          </a:xfrm>
        </p:grpSpPr>
        <p:pic>
          <p:nvPicPr>
            <p:cNvPr id="20" name="Picture 19" descr="Fig2c.png"/>
            <p:cNvPicPr>
              <a:picLocks noChangeAspect="1"/>
            </p:cNvPicPr>
            <p:nvPr/>
          </p:nvPicPr>
          <p:blipFill>
            <a:blip r:embed="rId5"/>
            <a:srcRect l="23430" t="10229" r="22745" b="2792"/>
            <a:stretch>
              <a:fillRect/>
            </a:stretch>
          </p:blipFill>
          <p:spPr>
            <a:xfrm rot="5400000">
              <a:off x="6812797" y="3836188"/>
              <a:ext cx="1684178" cy="2978227"/>
            </a:xfrm>
            <a:prstGeom prst="rect">
              <a:avLst/>
            </a:prstGeom>
          </p:spPr>
        </p:pic>
        <p:cxnSp>
          <p:nvCxnSpPr>
            <p:cNvPr id="22" name="Straight Connector 21"/>
            <p:cNvCxnSpPr/>
            <p:nvPr/>
          </p:nvCxnSpPr>
          <p:spPr>
            <a:xfrm flipV="1">
              <a:off x="3146806" y="4483212"/>
              <a:ext cx="3018966" cy="797134"/>
            </a:xfrm>
            <a:prstGeom prst="line">
              <a:avLst/>
            </a:prstGeom>
            <a:ln w="25400" cap="flat" cmpd="sng" algn="ctr">
              <a:solidFill>
                <a:schemeClr val="accent1"/>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3112408" y="5336536"/>
              <a:ext cx="3018966" cy="797134"/>
            </a:xfrm>
            <a:prstGeom prst="line">
              <a:avLst/>
            </a:prstGeom>
            <a:ln w="25400" cap="flat" cmpd="sng" algn="ctr">
              <a:solidFill>
                <a:schemeClr val="accent1"/>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pic>
          <p:nvPicPr>
            <p:cNvPr id="25" name="Picture 24" descr="Fig2c.png"/>
            <p:cNvPicPr>
              <a:picLocks noChangeAspect="1"/>
            </p:cNvPicPr>
            <p:nvPr/>
          </p:nvPicPr>
          <p:blipFill>
            <a:blip r:embed="rId5">
              <a:alphaModFix amt="78000"/>
            </a:blip>
            <a:srcRect l="23430" t="10229" r="22745" b="2792"/>
            <a:stretch>
              <a:fillRect/>
            </a:stretch>
          </p:blipFill>
          <p:spPr>
            <a:xfrm rot="5400000">
              <a:off x="3344040" y="5239934"/>
              <a:ext cx="189938" cy="158382"/>
            </a:xfrm>
            <a:prstGeom prst="rect">
              <a:avLst/>
            </a:prstGeom>
          </p:spPr>
        </p:pic>
      </p:grpSp>
      <p:sp>
        <p:nvSpPr>
          <p:cNvPr id="27" name="TextBox 26"/>
          <p:cNvSpPr txBox="1"/>
          <p:nvPr/>
        </p:nvSpPr>
        <p:spPr>
          <a:xfrm>
            <a:off x="6439718" y="3757290"/>
            <a:ext cx="2570310" cy="369332"/>
          </a:xfrm>
          <a:prstGeom prst="rect">
            <a:avLst/>
          </a:prstGeom>
          <a:noFill/>
        </p:spPr>
        <p:txBody>
          <a:bodyPr wrap="none" rtlCol="0">
            <a:spAutoFit/>
          </a:bodyPr>
          <a:lstStyle/>
          <a:p>
            <a:r>
              <a:rPr lang="en-US" dirty="0" smtClean="0">
                <a:latin typeface="Arial"/>
                <a:cs typeface="Arial"/>
              </a:rPr>
              <a:t>MULTI-SCALE MODEL</a:t>
            </a:r>
            <a:endParaRPr lang="en-US" dirty="0">
              <a:latin typeface="Arial"/>
              <a:cs typeface="Arial"/>
            </a:endParaRPr>
          </a:p>
        </p:txBody>
      </p:sp>
      <p:sp>
        <p:nvSpPr>
          <p:cNvPr id="28" name="TextBox 27"/>
          <p:cNvSpPr txBox="1"/>
          <p:nvPr/>
        </p:nvSpPr>
        <p:spPr>
          <a:xfrm>
            <a:off x="5416472" y="2082800"/>
            <a:ext cx="2721456" cy="369332"/>
          </a:xfrm>
          <a:prstGeom prst="rect">
            <a:avLst/>
          </a:prstGeom>
          <a:noFill/>
        </p:spPr>
        <p:txBody>
          <a:bodyPr wrap="none" rtlCol="0">
            <a:spAutoFit/>
          </a:bodyPr>
          <a:lstStyle/>
          <a:p>
            <a:r>
              <a:rPr lang="en-US" dirty="0" smtClean="0">
                <a:solidFill>
                  <a:schemeClr val="bg1"/>
                </a:solidFill>
              </a:rPr>
              <a:t>COMPUTATIONAL DOMAIN</a:t>
            </a:r>
            <a:endParaRPr lang="en-US" dirty="0">
              <a:solidFill>
                <a:schemeClr val="bg1"/>
              </a:solidFill>
            </a:endParaRPr>
          </a:p>
        </p:txBody>
      </p:sp>
      <p:sp>
        <p:nvSpPr>
          <p:cNvPr id="29" name="TextBox 28"/>
          <p:cNvSpPr txBox="1"/>
          <p:nvPr/>
        </p:nvSpPr>
        <p:spPr>
          <a:xfrm>
            <a:off x="6147618" y="6134100"/>
            <a:ext cx="2945187" cy="646331"/>
          </a:xfrm>
          <a:prstGeom prst="rect">
            <a:avLst/>
          </a:prstGeom>
          <a:noFill/>
        </p:spPr>
        <p:txBody>
          <a:bodyPr wrap="none" rtlCol="0">
            <a:spAutoFit/>
          </a:bodyPr>
          <a:lstStyle/>
          <a:p>
            <a:r>
              <a:rPr lang="en-US" dirty="0" smtClean="0"/>
              <a:t>Particle-based simulations</a:t>
            </a:r>
          </a:p>
          <a:p>
            <a:r>
              <a:rPr lang="en-US" dirty="0" smtClean="0"/>
              <a:t>Convolution Neural Networks</a:t>
            </a:r>
            <a:endParaRPr lang="en-US" dirty="0"/>
          </a:p>
        </p:txBody>
      </p:sp>
      <p:sp>
        <p:nvSpPr>
          <p:cNvPr id="18" name="Slide Number Placeholder 17"/>
          <p:cNvSpPr>
            <a:spLocks noGrp="1"/>
          </p:cNvSpPr>
          <p:nvPr>
            <p:ph type="sldNum" sz="quarter" idx="12"/>
          </p:nvPr>
        </p:nvSpPr>
        <p:spPr/>
        <p:txBody>
          <a:bodyPr/>
          <a:lstStyle/>
          <a:p>
            <a:fld id="{43A34F46-2425-D849-9E95-E58236C19EE0}" type="slidenum">
              <a:rPr lang="en-US" smtClean="0"/>
              <a:pPr/>
              <a:t>8</a:t>
            </a:fld>
            <a:endParaRPr lang="en-US"/>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dirty="0" smtClean="0">
                <a:solidFill>
                  <a:srgbClr val="FF0000"/>
                </a:solidFill>
                <a:latin typeface="Arial"/>
                <a:cs typeface="Arial"/>
              </a:rPr>
              <a:t>MATHEMATICAL MODELING</a:t>
            </a:r>
            <a:br>
              <a:rPr lang="en-US" sz="3600" dirty="0" smtClean="0">
                <a:solidFill>
                  <a:srgbClr val="FF0000"/>
                </a:solidFill>
                <a:latin typeface="Arial"/>
                <a:cs typeface="Arial"/>
              </a:rPr>
            </a:br>
            <a:r>
              <a:rPr lang="en-US" sz="3600" dirty="0" smtClean="0">
                <a:solidFill>
                  <a:srgbClr val="FF0000"/>
                </a:solidFill>
                <a:latin typeface="Arial"/>
                <a:cs typeface="Arial"/>
              </a:rPr>
              <a:t>(FLUID-STRUCTURE INTERACTION)</a:t>
            </a:r>
            <a:endParaRPr lang="en-US" sz="3600" dirty="0">
              <a:solidFill>
                <a:srgbClr val="FF0000"/>
              </a:solidFill>
              <a:latin typeface="Arial"/>
              <a:cs typeface="Arial"/>
            </a:endParaRPr>
          </a:p>
        </p:txBody>
      </p:sp>
      <p:sp>
        <p:nvSpPr>
          <p:cNvPr id="3" name="Content Placeholder 2"/>
          <p:cNvSpPr>
            <a:spLocks noGrp="1"/>
          </p:cNvSpPr>
          <p:nvPr>
            <p:ph idx="1"/>
          </p:nvPr>
        </p:nvSpPr>
        <p:spPr>
          <a:xfrm>
            <a:off x="457200" y="1595798"/>
            <a:ext cx="8567176" cy="1685703"/>
          </a:xfrm>
        </p:spPr>
        <p:txBody>
          <a:bodyPr>
            <a:normAutofit/>
          </a:bodyPr>
          <a:lstStyle/>
          <a:p>
            <a:endParaRPr lang="en-US" dirty="0" smtClean="0">
              <a:solidFill>
                <a:srgbClr val="3366FF"/>
              </a:solidFill>
              <a:latin typeface="Arial"/>
              <a:cs typeface="Arial"/>
            </a:endParaRPr>
          </a:p>
          <a:p>
            <a:pPr>
              <a:buNone/>
            </a:pPr>
            <a:endParaRPr lang="en-US" dirty="0" smtClean="0">
              <a:solidFill>
                <a:srgbClr val="3366FF"/>
              </a:solidFill>
              <a:latin typeface="Arial"/>
              <a:cs typeface="Arial"/>
            </a:endParaRPr>
          </a:p>
        </p:txBody>
      </p:sp>
      <p:sp>
        <p:nvSpPr>
          <p:cNvPr id="4" name="TextBox 3"/>
          <p:cNvSpPr txBox="1"/>
          <p:nvPr/>
        </p:nvSpPr>
        <p:spPr>
          <a:xfrm>
            <a:off x="10002348" y="4911014"/>
            <a:ext cx="184666" cy="369332"/>
          </a:xfrm>
          <a:prstGeom prst="rect">
            <a:avLst/>
          </a:prstGeom>
          <a:noFill/>
          <a:ln>
            <a:noFill/>
          </a:ln>
        </p:spPr>
        <p:txBody>
          <a:bodyPr wrap="none" rtlCol="0">
            <a:spAutoFit/>
          </a:bodyPr>
          <a:lstStyle/>
          <a:p>
            <a:endParaRPr lang="en-US" dirty="0"/>
          </a:p>
        </p:txBody>
      </p:sp>
      <p:sp>
        <p:nvSpPr>
          <p:cNvPr id="5" name="TextBox 4"/>
          <p:cNvSpPr txBox="1"/>
          <p:nvPr/>
        </p:nvSpPr>
        <p:spPr>
          <a:xfrm>
            <a:off x="-1269961" y="4337875"/>
            <a:ext cx="184666" cy="369332"/>
          </a:xfrm>
          <a:prstGeom prst="rect">
            <a:avLst/>
          </a:prstGeom>
          <a:noFill/>
        </p:spPr>
        <p:txBody>
          <a:bodyPr wrap="none" rtlCol="0">
            <a:spAutoFit/>
          </a:bodyPr>
          <a:lstStyle/>
          <a:p>
            <a:endParaRPr lang="en-US" dirty="0"/>
          </a:p>
        </p:txBody>
      </p:sp>
      <p:pic>
        <p:nvPicPr>
          <p:cNvPr id="19" name="Picture 18" descr="MathDeviceSketch2.png"/>
          <p:cNvPicPr>
            <a:picLocks noChangeAspect="1"/>
          </p:cNvPicPr>
          <p:nvPr/>
        </p:nvPicPr>
        <p:blipFill>
          <a:blip r:embed="rId2"/>
          <a:stretch>
            <a:fillRect/>
          </a:stretch>
        </p:blipFill>
        <p:spPr>
          <a:xfrm>
            <a:off x="1640851" y="1316496"/>
            <a:ext cx="5720444" cy="2789160"/>
          </a:xfrm>
          <a:prstGeom prst="rect">
            <a:avLst/>
          </a:prstGeom>
        </p:spPr>
      </p:pic>
      <p:sp>
        <p:nvSpPr>
          <p:cNvPr id="9" name="Rectangle 8"/>
          <p:cNvSpPr/>
          <p:nvPr/>
        </p:nvSpPr>
        <p:spPr>
          <a:xfrm>
            <a:off x="1494734" y="4337874"/>
            <a:ext cx="5186110" cy="573139"/>
          </a:xfrm>
          <a:prstGeom prst="rect">
            <a:avLst/>
          </a:prstGeom>
          <a:noFill/>
          <a:ln>
            <a:solidFill>
              <a:srgbClr val="FFFFFF"/>
            </a:solidFill>
          </a:ln>
          <a:effectLst>
            <a:outerShdw blurRad="40000" dist="23000" dir="27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2" name="Straight Arrow Connector 11"/>
          <p:cNvCxnSpPr/>
          <p:nvPr/>
        </p:nvCxnSpPr>
        <p:spPr>
          <a:xfrm rot="5400000" flipH="1" flipV="1">
            <a:off x="3459473" y="3814150"/>
            <a:ext cx="701057" cy="346364"/>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rot="16200000" flipV="1">
            <a:off x="2772518" y="3773743"/>
            <a:ext cx="712602" cy="392543"/>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1494734" y="5275416"/>
            <a:ext cx="5630534" cy="1200329"/>
          </a:xfrm>
          <a:prstGeom prst="rect">
            <a:avLst/>
          </a:prstGeom>
          <a:noFill/>
        </p:spPr>
        <p:txBody>
          <a:bodyPr wrap="square" rtlCol="0">
            <a:spAutoFit/>
          </a:bodyPr>
          <a:lstStyle/>
          <a:p>
            <a:r>
              <a:rPr lang="en-US" dirty="0" smtClean="0">
                <a:solidFill>
                  <a:srgbClr val="FF0000"/>
                </a:solidFill>
                <a:latin typeface="Arial"/>
                <a:cs typeface="Arial"/>
              </a:rPr>
              <a:t>FLUID-STRUCTURE INTERACTION </a:t>
            </a:r>
            <a:r>
              <a:rPr lang="en-US" dirty="0" smtClean="0">
                <a:latin typeface="Arial"/>
                <a:cs typeface="Arial"/>
              </a:rPr>
              <a:t>BETWEEN </a:t>
            </a:r>
          </a:p>
          <a:p>
            <a:r>
              <a:rPr lang="en-US" dirty="0" smtClean="0">
                <a:latin typeface="Arial"/>
                <a:cs typeface="Arial"/>
              </a:rPr>
              <a:t>BLOOD FLOW (PLASMA) AND MULTI-LAYERED </a:t>
            </a:r>
            <a:r>
              <a:rPr lang="en-US" dirty="0" err="1" smtClean="0">
                <a:latin typeface="Arial"/>
                <a:cs typeface="Arial"/>
              </a:rPr>
              <a:t>POROELASTIC</a:t>
            </a:r>
            <a:r>
              <a:rPr lang="en-US" dirty="0" smtClean="0">
                <a:latin typeface="Arial"/>
                <a:cs typeface="Arial"/>
              </a:rPr>
              <a:t> STRUCTURE (MEMBRANE/GEL/MEMBRANE)</a:t>
            </a:r>
          </a:p>
        </p:txBody>
      </p:sp>
      <p:sp>
        <p:nvSpPr>
          <p:cNvPr id="18" name="Rectangle 17"/>
          <p:cNvSpPr/>
          <p:nvPr/>
        </p:nvSpPr>
        <p:spPr>
          <a:xfrm>
            <a:off x="1494734" y="5275417"/>
            <a:ext cx="5630534" cy="1200329"/>
          </a:xfrm>
          <a:prstGeom prst="rect">
            <a:avLst/>
          </a:prstGeom>
          <a:noFill/>
          <a:ln>
            <a:solidFill>
              <a:schemeClr val="bg1"/>
            </a:solidFill>
          </a:ln>
          <a:effectLst>
            <a:outerShdw blurRad="40000" dist="61087" dir="36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1" name="Straight Arrow Connector 20"/>
          <p:cNvCxnSpPr/>
          <p:nvPr/>
        </p:nvCxnSpPr>
        <p:spPr>
          <a:xfrm rot="5400000" flipH="1" flipV="1">
            <a:off x="3567610" y="4268917"/>
            <a:ext cx="1852751" cy="16025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1494734" y="4337861"/>
            <a:ext cx="5186110" cy="646331"/>
          </a:xfrm>
          <a:prstGeom prst="rect">
            <a:avLst/>
          </a:prstGeom>
          <a:noFill/>
        </p:spPr>
        <p:txBody>
          <a:bodyPr wrap="square" rtlCol="0">
            <a:spAutoFit/>
          </a:bodyPr>
          <a:lstStyle/>
          <a:p>
            <a:r>
              <a:rPr lang="en-US" dirty="0" smtClean="0">
                <a:solidFill>
                  <a:srgbClr val="FF0000"/>
                </a:solidFill>
                <a:latin typeface="Arial"/>
                <a:cs typeface="Arial"/>
              </a:rPr>
              <a:t>FLUID-STRUCTURE INTERACTION </a:t>
            </a:r>
            <a:r>
              <a:rPr lang="en-US" dirty="0" smtClean="0">
                <a:latin typeface="Arial"/>
                <a:cs typeface="Arial"/>
              </a:rPr>
              <a:t>BETWEEN </a:t>
            </a:r>
          </a:p>
          <a:p>
            <a:r>
              <a:rPr lang="en-US" dirty="0" smtClean="0">
                <a:latin typeface="Arial"/>
                <a:cs typeface="Arial"/>
              </a:rPr>
              <a:t>  BLOOD FLOW AND </a:t>
            </a:r>
            <a:r>
              <a:rPr lang="en-US" dirty="0" err="1" smtClean="0">
                <a:latin typeface="Arial"/>
                <a:cs typeface="Arial"/>
              </a:rPr>
              <a:t>ANASTOMOSIS</a:t>
            </a:r>
            <a:r>
              <a:rPr lang="en-US" dirty="0" smtClean="0">
                <a:latin typeface="Arial"/>
                <a:cs typeface="Arial"/>
              </a:rPr>
              <a:t> GRAFT</a:t>
            </a:r>
          </a:p>
        </p:txBody>
      </p:sp>
      <p:sp>
        <p:nvSpPr>
          <p:cNvPr id="14" name="Slide Number Placeholder 13"/>
          <p:cNvSpPr>
            <a:spLocks noGrp="1"/>
          </p:cNvSpPr>
          <p:nvPr>
            <p:ph type="sldNum" sz="quarter" idx="12"/>
          </p:nvPr>
        </p:nvSpPr>
        <p:spPr/>
        <p:txBody>
          <a:bodyPr/>
          <a:lstStyle/>
          <a:p>
            <a:fld id="{43A34F46-2425-D849-9E95-E58236C19EE0}" type="slidenum">
              <a:rPr lang="en-US" smtClean="0"/>
              <a:pPr/>
              <a:t>9</a:t>
            </a:fld>
            <a:endParaRPr lang="en-US"/>
          </a:p>
        </p:txBody>
      </p:sp>
      <p:sp>
        <p:nvSpPr>
          <p:cNvPr id="16" name="TextBox 15"/>
          <p:cNvSpPr txBox="1"/>
          <p:nvPr/>
        </p:nvSpPr>
        <p:spPr>
          <a:xfrm>
            <a:off x="3256036" y="3819390"/>
            <a:ext cx="1478590" cy="307777"/>
          </a:xfrm>
          <a:prstGeom prst="rect">
            <a:avLst/>
          </a:prstGeom>
          <a:noFill/>
        </p:spPr>
        <p:txBody>
          <a:bodyPr wrap="none" rtlCol="0">
            <a:spAutoFit/>
          </a:bodyPr>
          <a:lstStyle/>
          <a:p>
            <a:r>
              <a:rPr lang="en-US" sz="1400" dirty="0" smtClean="0"/>
              <a:t>(peristaltic pump)</a:t>
            </a:r>
            <a:endParaRPr lang="en-US" sz="1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grpId="1"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5" grpId="0"/>
      <p:bldP spid="15" grpId="1"/>
      <p:bldP spid="18" grpId="0" animBg="1"/>
      <p:bldP spid="1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41351</TotalTime>
  <Words>2585</Words>
  <Application>Microsoft Macintosh PowerPoint</Application>
  <PresentationFormat>On-screen Show (4:3)</PresentationFormat>
  <Paragraphs>439</Paragraphs>
  <Slides>39</Slides>
  <Notes>12</Notes>
  <HiddenSlides>2</HiddenSlides>
  <MMClips>6</MMClips>
  <ScaleCrop>false</ScaleCrop>
  <HeadingPairs>
    <vt:vector size="6" baseType="variant">
      <vt:variant>
        <vt:lpstr>Design Template</vt:lpstr>
      </vt:variant>
      <vt:variant>
        <vt:i4>1</vt:i4>
      </vt:variant>
      <vt:variant>
        <vt:lpstr>Embedded OLE Servers</vt:lpstr>
      </vt:variant>
      <vt:variant>
        <vt:i4>1</vt:i4>
      </vt:variant>
      <vt:variant>
        <vt:lpstr>Slide Titles</vt:lpstr>
      </vt:variant>
      <vt:variant>
        <vt:i4>39</vt:i4>
      </vt:variant>
    </vt:vector>
  </HeadingPairs>
  <TitlesOfParts>
    <vt:vector size="41" baseType="lpstr">
      <vt:lpstr>Office Theme</vt:lpstr>
      <vt:lpstr>Equation</vt:lpstr>
      <vt:lpstr>Slide 1</vt:lpstr>
      <vt:lpstr>Slide 2</vt:lpstr>
      <vt:lpstr>Slide 3</vt:lpstr>
      <vt:lpstr>BACKGROUND</vt:lpstr>
      <vt:lpstr>BACKGROUND</vt:lpstr>
      <vt:lpstr>IMPLANTABLE BIOARTIFICIAL PANCREAS</vt:lpstr>
      <vt:lpstr>KEY CHALLENGES</vt:lpstr>
      <vt:lpstr>MATHEMATICAL MODELING</vt:lpstr>
      <vt:lpstr>MATHEMATICAL MODELING (FLUID-STRUCTURE INTERACTION)</vt:lpstr>
      <vt:lpstr>MATHEMATICAL MODELING (ADVECTION-REACTION-DIFFUSION)</vt:lpstr>
      <vt:lpstr>MATHEMATICAL MODELING (FLUID-STRUCTURE INTERACTION)</vt:lpstr>
      <vt:lpstr>MATHEMATICAL MODELING (FLUID-STRUCTURE INTERACTION)</vt:lpstr>
      <vt:lpstr>MATHEMATICAL MODELING (FLUID-STRUCTURE INTERACTION)</vt:lpstr>
      <vt:lpstr>MATHEMATICAL MODELING (FLUID-STRUCTURE INTERACTION)</vt:lpstr>
      <vt:lpstr>Literature </vt:lpstr>
      <vt:lpstr>The model equations</vt:lpstr>
      <vt:lpstr>The model equations</vt:lpstr>
      <vt:lpstr>The model equations</vt:lpstr>
      <vt:lpstr>The model equations</vt:lpstr>
      <vt:lpstr>The model equations</vt:lpstr>
      <vt:lpstr>The model equations: Summary</vt:lpstr>
      <vt:lpstr>Coupling Conditions</vt:lpstr>
      <vt:lpstr>Coupling Conditions</vt:lpstr>
      <vt:lpstr>Coupling Conditions</vt:lpstr>
      <vt:lpstr>Slide 25</vt:lpstr>
      <vt:lpstr>Slide 26</vt:lpstr>
      <vt:lpstr>Main results</vt:lpstr>
      <vt:lpstr>Main results</vt:lpstr>
      <vt:lpstr>NUMERICAL SIMULATIONS</vt:lpstr>
      <vt:lpstr>NUMERICAL RESULTS with Yifan Wang</vt:lpstr>
      <vt:lpstr>NUMERICAL RESULTS (Gen II)</vt:lpstr>
      <vt:lpstr>NUMERICAL RESULTS</vt:lpstr>
      <vt:lpstr>Slide 33</vt:lpstr>
      <vt:lpstr>Slide 34</vt:lpstr>
      <vt:lpstr>Slide 35</vt:lpstr>
      <vt:lpstr>E-Foil</vt:lpstr>
      <vt:lpstr>Slide 37</vt:lpstr>
      <vt:lpstr>MATHEMATICAL MODELING (ADVECTION-REACTION-DIFFUSION)</vt:lpstr>
      <vt:lpstr>MAIN RESULTS</vt:lpstr>
    </vt:vector>
  </TitlesOfParts>
  <Company>University of Houston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Suncica Canic</dc:creator>
  <cp:lastModifiedBy>Suncica Canic</cp:lastModifiedBy>
  <cp:revision>433</cp:revision>
  <dcterms:created xsi:type="dcterms:W3CDTF">2021-02-26T01:03:36Z</dcterms:created>
  <dcterms:modified xsi:type="dcterms:W3CDTF">2021-02-26T01:04:07Z</dcterms:modified>
</cp:coreProperties>
</file>