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91" r:id="rId2"/>
    <p:sldId id="375" r:id="rId3"/>
    <p:sldId id="429" r:id="rId4"/>
    <p:sldId id="415" r:id="rId5"/>
    <p:sldId id="412" r:id="rId6"/>
    <p:sldId id="416" r:id="rId7"/>
    <p:sldId id="414" r:id="rId8"/>
    <p:sldId id="423" r:id="rId9"/>
    <p:sldId id="424" r:id="rId10"/>
    <p:sldId id="425" r:id="rId11"/>
    <p:sldId id="426" r:id="rId12"/>
    <p:sldId id="427" r:id="rId13"/>
    <p:sldId id="428" r:id="rId14"/>
    <p:sldId id="422" r:id="rId15"/>
    <p:sldId id="430" r:id="rId16"/>
    <p:sldId id="431" r:id="rId17"/>
    <p:sldId id="432" r:id="rId18"/>
    <p:sldId id="433" r:id="rId19"/>
    <p:sldId id="434" r:id="rId20"/>
    <p:sldId id="435" r:id="rId21"/>
    <p:sldId id="437" r:id="rId22"/>
    <p:sldId id="436" r:id="rId23"/>
    <p:sldId id="438" r:id="rId24"/>
    <p:sldId id="439" r:id="rId25"/>
    <p:sldId id="440" r:id="rId26"/>
    <p:sldId id="33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nstantin Zabarnyi" initials="KZ" lastIdx="1" clrIdx="0">
    <p:extLst>
      <p:ext uri="{19B8F6BF-5375-455C-9EA6-DF929625EA0E}">
        <p15:presenceInfo xmlns:p15="http://schemas.microsoft.com/office/powerpoint/2012/main" userId="Konstantin Zabarny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2"/>
  </p:normalViewPr>
  <p:slideViewPr>
    <p:cSldViewPr snapToGrid="0">
      <p:cViewPr varScale="1">
        <p:scale>
          <a:sx n="106" d="100"/>
          <a:sy n="106" d="100"/>
        </p:scale>
        <p:origin x="7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DC353E-0E9E-1F41-A1DB-7A93A950079A}" type="datetimeFigureOut">
              <a:rPr lang="en-IL" smtClean="0"/>
              <a:t>21/06/2023</a:t>
            </a:fld>
            <a:endParaRPr lang="en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ADD664-EE20-DE49-AEC8-4AA6841F5C0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640678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ADD664-EE20-DE49-AEC8-4AA6841F5C02}" type="slidenum">
              <a:rPr lang="en-IL" smtClean="0"/>
              <a:t>23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487220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ADD664-EE20-DE49-AEC8-4AA6841F5C02}" type="slidenum">
              <a:rPr lang="en-IL" smtClean="0"/>
              <a:t>24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88323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0B579-D8FD-41B8-B5C7-A647674116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F7E04F-F60C-4995-A2F0-E8C880CB81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4DFB83-72BC-4B5A-8521-913CF6E95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1B1FF-AF9D-452C-9062-18D56D8093C3}" type="datetime1">
              <a:rPr lang="en-US" smtClean="0"/>
              <a:t>6/21/23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A18911-8202-47AA-A796-98335C945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5FE53-DA46-4274-B6AB-3B29125C4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29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C8476-17C1-4C81-AC9F-401216C79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B769C8-A338-4506-A9F7-5693B587C5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C8128C-489E-4F3F-8DE2-AFC75BED2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D253D-083A-41A6-A3B3-607129494727}" type="datetime1">
              <a:rPr lang="en-US" smtClean="0"/>
              <a:t>6/21/23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281C1-C562-48AE-BDDE-2E1F87D9A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B584B-51ED-445E-B3B7-527E58918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360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04A208-1DFA-457A-84AB-47E5BA4906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075B2C-3703-4A97-9288-DCDC79921A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8F4353-00BF-4DD9-9C80-A4BD1483B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B15F0-54D7-46BF-9CC2-23C986783A38}" type="datetime1">
              <a:rPr lang="en-US" smtClean="0"/>
              <a:t>6/21/23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B650A-58F3-4481-B507-279CBB26A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664532-C2A1-4435-9EEC-0028E3C44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82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4B7E2-AE34-407E-AA30-9FEA3C0EC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09A92-360E-4B14-A0A6-B8D3B36FD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45D8FE-0739-4F4E-BD94-BB8E9056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6AF2B-732E-488C-9D47-929C2790A43F}" type="datetime1">
              <a:rPr lang="en-US" smtClean="0"/>
              <a:t>6/21/23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5FCCA-FE61-4B2D-AEE4-2FCE4FB7C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152565-3A5E-4031-9CEA-9539FE759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05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73BCD-ADD3-41BC-8D2D-0790525CA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0FC99A-135D-47C7-A4FE-CE8A4EAFC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8951F2-6D9E-4FA6-B978-D5A78C1C6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B6665-9160-4B5A-9E5E-D8404BDB854E}" type="datetime1">
              <a:rPr lang="en-US" smtClean="0"/>
              <a:t>6/21/23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F2D9C4-441E-44B8-AAF2-03BF9E40A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898598-BB43-4CCA-9DFA-96A7EB45B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44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C626D-BBFA-4934-A8B9-FDEB677BF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976F5-4667-4655-88D0-BD710746D2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CD335B-3405-4262-9662-0FF26F9079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517330-8E47-49E9-8FAC-CAC1C8E6A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5A234-B469-4048-A99B-54988A7AF9F7}" type="datetime1">
              <a:rPr lang="en-US" smtClean="0"/>
              <a:t>6/21/23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57FFB1-C84C-4725-B29E-B51DEE074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99712-C3D8-4180-895E-038370468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022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FF466-1DBC-44A2-A922-E6E267BB0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0D6525-6803-42B9-B19A-3D9FB156D6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BED71-B395-4667-BB92-2D844DDB3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307286-0195-4D61-92B3-F98B78BD62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C29B42-7FD1-4A19-A86D-587DC6A257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0B0DAF-8F2A-4B08-8BF9-0447AF09A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EE9A7-2BBE-4B48-A647-63BB08111C2C}" type="datetime1">
              <a:rPr lang="en-US" smtClean="0"/>
              <a:t>6/21/23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F0C318-6EDF-4792-AD84-B75488573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9630A0-6637-4B80-953B-C4100CE58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929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8FB43-3214-4D96-9495-28A069EC7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42C219-0BDA-42AA-ADEB-D7BBCF5DD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66764-8EDD-4164-8F11-E7A2046A9783}" type="datetime1">
              <a:rPr lang="en-US" smtClean="0"/>
              <a:t>6/21/23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F8C2A6-5069-4EBF-A8E8-31AB6FE93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5B898E-7049-4BC1-80AA-9789B0434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8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80ABE7-21AD-40F6-9E30-AD6670B77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AF5E0-AC0E-48DE-A6B1-093427C27503}" type="datetime1">
              <a:rPr lang="en-US" smtClean="0"/>
              <a:t>6/21/23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E328B1-44B9-481F-8A11-9194A516B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FEB576-E11A-4C51-86A9-6D92049FD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865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B1A5E-D85B-4D81-875A-B3CCEA2B4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A9F5A-CBC0-4C84-AB09-E687916CF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846E36-8B71-421E-82E3-8334044B88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85A8AA-CE6C-4520-9EDB-152F9EC77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8D6BE-CDA5-49B7-AAAB-D824761270BD}" type="datetime1">
              <a:rPr lang="en-US" smtClean="0"/>
              <a:t>6/21/23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263D0A-EF6A-4C56-9A54-BC0BFCBB7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BA98FB-4CF0-43BE-86BD-56B47F8B0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474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E0E77-0263-4D59-9CCE-0FAD538B5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243EED-2BD2-4369-8761-EB44D41290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A5E6C1-BF71-4285-A58E-E61E40F24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79F88-8038-412C-A9D1-CEEFB6496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5CD6D-07E0-41A5-BF64-AEEF7FCAA9A6}" type="datetime1">
              <a:rPr lang="en-US" smtClean="0"/>
              <a:t>6/21/23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2C9F5C-9E88-4192-BD52-191E3644E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A4520C-7D98-48A0-8954-A10B3B7E3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54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633889-28D8-454A-9BEC-F2BF56B88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5842A0-EDB0-48BE-A3B7-201864708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B45261-4F78-4081-ADF2-7FAB05E2C0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AD192-682B-4EC6-BF78-55FDDE2B9626}" type="datetime1">
              <a:rPr lang="en-US" smtClean="0"/>
              <a:t>6/21/23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DE55AB-0F01-4ECC-B756-9F6E03BEF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02C30-5FE5-4616-B470-1140CDC45B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41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3A3F8-86C7-4ECF-AA6C-BDEEC18EE2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455" y="-179388"/>
            <a:ext cx="9144000" cy="2387600"/>
          </a:xfrm>
        </p:spPr>
        <p:txBody>
          <a:bodyPr>
            <a:noAutofit/>
          </a:bodyPr>
          <a:lstStyle/>
          <a:p>
            <a:r>
              <a:rPr lang="en-US" sz="8000" b="1" dirty="0"/>
              <a:t>Recitation 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4DD82D-D303-435A-8B07-E2F007340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218" y="3049253"/>
            <a:ext cx="10078192" cy="2914650"/>
          </a:xfrm>
        </p:spPr>
        <p:txBody>
          <a:bodyPr>
            <a:noAutofit/>
          </a:bodyPr>
          <a:lstStyle/>
          <a:p>
            <a:r>
              <a:rPr lang="en-US" sz="7400" b="1" dirty="0">
                <a:latin typeface="+mj-lt"/>
                <a:ea typeface="+mj-ea"/>
                <a:cs typeface="+mj-cs"/>
              </a:rPr>
              <a:t>Welfare Maximization,</a:t>
            </a:r>
          </a:p>
          <a:p>
            <a:r>
              <a:rPr lang="en-US" sz="7400" b="1" dirty="0" err="1">
                <a:latin typeface="+mj-lt"/>
                <a:ea typeface="+mj-ea"/>
                <a:cs typeface="+mj-cs"/>
              </a:rPr>
              <a:t>Pseudodimension</a:t>
            </a:r>
            <a:endParaRPr lang="en-US" sz="7400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0769C7-1824-4020-99AE-4E6EC2EC7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1831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213" y="207963"/>
            <a:ext cx="11570368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-37098" y="1527010"/>
                <a:ext cx="12266196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4000" dirty="0"/>
                  <a:t>Fix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4000" dirty="0"/>
                  <a:t> and bids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≥…≥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…≥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4000" dirty="0"/>
              </a:p>
              <a:p>
                <a:r>
                  <a:rPr lang="en-US" sz="4000" dirty="0"/>
                  <a:t>The maximal utility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4000" dirty="0"/>
                  <a:t> can get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≡</m:t>
                    </m:r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max</m:t>
                    </m:r>
                    <m:d>
                      <m:dPr>
                        <m:begChr m:val="{"/>
                        <m:endChr m:val="}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,0</m:t>
                        </m:r>
                      </m:e>
                    </m:d>
                  </m:oMath>
                </a14:m>
                <a:r>
                  <a:rPr lang="en-US" sz="4000" dirty="0"/>
                  <a:t>.</a:t>
                </a:r>
              </a:p>
              <a:p>
                <a:r>
                  <a:rPr lang="en-US" sz="40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sz="40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sz="4000" dirty="0"/>
                  <a:t> is achieved by setting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4000" dirty="0"/>
                  <a:t> and winning.</a:t>
                </a:r>
              </a:p>
              <a:p>
                <a:pPr lvl="1"/>
                <a:r>
                  <a:rPr lang="en-US" sz="3600" dirty="0"/>
                  <a:t>There is a borderline case due to the tiebreak rule.</a:t>
                </a:r>
              </a:p>
              <a:p>
                <a:r>
                  <a:rPr lang="en-US" sz="40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sz="40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40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4000" dirty="0"/>
                  <a:t> is achieved by setting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4000" dirty="0"/>
                  <a:t> and losing.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37098" y="1527010"/>
                <a:ext cx="12266196" cy="4351338"/>
              </a:xfrm>
              <a:blipFill>
                <a:blip r:embed="rId2"/>
                <a:stretch>
                  <a:fillRect l="-1656" t="-3790" b="-5539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492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213" y="207963"/>
            <a:ext cx="11570368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Collusions in the 2</a:t>
            </a:r>
            <a:r>
              <a:rPr lang="en-US" sz="6000" b="1" baseline="30000" dirty="0"/>
              <a:t>nd</a:t>
            </a:r>
            <a:r>
              <a:rPr lang="en-US" sz="6000" b="1" dirty="0"/>
              <a:t> Price Auction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4299" y="1690688"/>
                <a:ext cx="11918282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4000" dirty="0"/>
                  <a:t>The DSIC property only rules out </a:t>
                </a:r>
                <a:r>
                  <a:rPr lang="en-US" sz="4000" dirty="0">
                    <a:solidFill>
                      <a:srgbClr val="FF0000"/>
                    </a:solidFill>
                  </a:rPr>
                  <a:t>unilateral deviations</a:t>
                </a:r>
                <a:r>
                  <a:rPr lang="en-US" sz="4000" dirty="0"/>
                  <a:t> from truthful bidding.</a:t>
                </a:r>
              </a:p>
              <a:p>
                <a:r>
                  <a:rPr lang="en-US" sz="4000" dirty="0"/>
                  <a:t>Under which conditions can a </a:t>
                </a:r>
                <a:r>
                  <a:rPr lang="en-US" sz="4000" dirty="0">
                    <a:solidFill>
                      <a:srgbClr val="FF0000"/>
                    </a:solidFill>
                  </a:rPr>
                  <a:t>set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4000" dirty="0"/>
                  <a:t> of bidders increase the sum of their utilities by submitting suitable false bids?</a:t>
                </a:r>
              </a:p>
              <a:p>
                <a:pPr lvl="1"/>
                <a:r>
                  <a:rPr lang="en-US" sz="3600" dirty="0"/>
                  <a:t>Provide necessary and sufficient conditions.</a:t>
                </a:r>
              </a:p>
              <a:p>
                <a:pPr lvl="1"/>
                <a:r>
                  <a:rPr lang="en-US" sz="3600" dirty="0"/>
                  <a:t>Assume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≠∅,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≥2</m:t>
                    </m:r>
                  </m:oMath>
                </a14:m>
                <a:r>
                  <a:rPr lang="en-US" sz="36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36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299" y="1690688"/>
                <a:ext cx="11918282" cy="4351338"/>
              </a:xfrm>
              <a:blipFill>
                <a:blip r:embed="rId2"/>
                <a:stretch>
                  <a:fillRect l="-1704" t="-3488" r="-426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1768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213" y="207963"/>
            <a:ext cx="11570368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1337552"/>
                <a:ext cx="12032581" cy="4918869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sz="4000" dirty="0"/>
                  <a:t>W.l.o.g.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≥…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4000" dirty="0"/>
                  <a:t>.</a:t>
                </a:r>
              </a:p>
              <a:p>
                <a:r>
                  <a:rPr lang="en-US" sz="4000" dirty="0"/>
                  <a:t>Essentially, only </a:t>
                </a:r>
                <a:r>
                  <a:rPr lang="en-US" sz="4000"/>
                  <a:t>the winner’s </a:t>
                </a:r>
                <a:r>
                  <a:rPr lang="en-US" sz="4000" dirty="0"/>
                  <a:t>utility matters.</a:t>
                </a:r>
              </a:p>
              <a:p>
                <a:r>
                  <a:rPr lang="en-US" sz="4000" dirty="0"/>
                  <a:t>If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1∉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4000" dirty="0"/>
                  <a:t>, the only way a member of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4000" dirty="0"/>
                  <a:t> can win is by paying at least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/>
                  <a:t>, which cannot increase the combined utility of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4000" dirty="0"/>
                  <a:t>.</a:t>
                </a:r>
              </a:p>
              <a:p>
                <a:r>
                  <a:rPr lang="en-US" sz="4000" dirty="0"/>
                  <a:t>Assuming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1∈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4000" dirty="0"/>
                  <a:t>, to increase the utility of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4000" dirty="0"/>
                  <a:t> compared to truthful bidding – the winner must pay less than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.</a:t>
                </a:r>
              </a:p>
              <a:p>
                <a:r>
                  <a:rPr lang="en-US" sz="4000" dirty="0"/>
                  <a:t>To decrease the second-highest bid, we must have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2∈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4000" dirty="0"/>
                  <a:t> and…</a:t>
                </a:r>
              </a:p>
              <a:p>
                <a:r>
                  <a:rPr lang="en-US" sz="4000" dirty="0"/>
                  <a:t>…</a:t>
                </a:r>
                <a:r>
                  <a:rPr lang="en-US" sz="4000" b="0" dirty="0"/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4000" dirty="0"/>
                  <a:t> whenever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337552"/>
                <a:ext cx="12032581" cy="4918869"/>
              </a:xfrm>
              <a:blipFill>
                <a:blip r:embed="rId2"/>
                <a:stretch>
                  <a:fillRect l="-1477" t="-4124" r="-633" b="-25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434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213" y="207963"/>
            <a:ext cx="11570368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Sufficiency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1337552"/>
                <a:ext cx="12032581" cy="4918869"/>
              </a:xfrm>
            </p:spPr>
            <p:txBody>
              <a:bodyPr>
                <a:normAutofit/>
              </a:bodyPr>
              <a:lstStyle/>
              <a:p>
                <a:r>
                  <a:rPr lang="en-US" sz="4000" dirty="0"/>
                  <a:t>Assume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,2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4000" dirty="0"/>
                  <a:t> and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4000" dirty="0"/>
                  <a:t> whenever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.</a:t>
                </a:r>
              </a:p>
              <a:p>
                <a:r>
                  <a:rPr lang="en-US" sz="4000" dirty="0"/>
                  <a:t>By decreasing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4000" dirty="0"/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4000" dirty="0"/>
                  <a:t> the second-highest bid decreases, which improves the utility of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40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337552"/>
                <a:ext cx="12032581" cy="4918869"/>
              </a:xfrm>
              <a:blipFill>
                <a:blip r:embed="rId2"/>
                <a:stretch>
                  <a:fillRect l="-1688" t="-3351" r="-1899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6779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6000" b="1" dirty="0"/>
              <a:t>Exercises – 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1E1FA-B60C-472E-8E62-E501ECF49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295" y="1962150"/>
            <a:ext cx="11442032" cy="4895850"/>
          </a:xfrm>
        </p:spPr>
        <p:txBody>
          <a:bodyPr>
            <a:normAutofit/>
          </a:bodyPr>
          <a:lstStyle/>
          <a:p>
            <a:r>
              <a:rPr lang="en-US" sz="4000" dirty="0"/>
              <a:t>“Single-item third-price auction” is not DSIC</a:t>
            </a:r>
          </a:p>
          <a:p>
            <a:r>
              <a:rPr lang="en-US" sz="4000" dirty="0"/>
              <a:t>Generalization of the single-item second-price auction to multiple identical items and unit-demand bidders</a:t>
            </a:r>
          </a:p>
          <a:p>
            <a:r>
              <a:rPr lang="en-US" sz="4000" dirty="0"/>
              <a:t>Necessary and sufficient conditions for collusions in the second-price auction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24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2" y="2104481"/>
            <a:ext cx="10515600" cy="2480595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Part 2 – </a:t>
            </a:r>
            <a:r>
              <a:rPr lang="en-US" sz="6000" b="1" dirty="0" err="1"/>
              <a:t>Pseudodimension</a:t>
            </a:r>
            <a:endParaRPr lang="en-US" sz="6000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976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6000" b="1" dirty="0"/>
              <a:t>Sample Complexity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6647" y="1460500"/>
                <a:ext cx="11698705" cy="4895850"/>
              </a:xfrm>
            </p:spPr>
            <p:txBody>
              <a:bodyPr>
                <a:normAutofit/>
              </a:bodyPr>
              <a:lstStyle/>
              <a:p>
                <a:r>
                  <a:rPr lang="en-US" sz="4000" dirty="0"/>
                  <a:t>Given is a family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4000" dirty="0"/>
                  <a:t> of algorithms.</a:t>
                </a:r>
              </a:p>
              <a:p>
                <a:r>
                  <a:rPr lang="en-US" sz="4000" dirty="0"/>
                  <a:t>Every algorithm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4000" dirty="0"/>
                  <a:t> has a cost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COST</m:t>
                    </m:r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,⋅)</m:t>
                    </m:r>
                  </m:oMath>
                </a14:m>
                <a:r>
                  <a:rPr lang="en-US" sz="4000" dirty="0"/>
                  <a:t> for each input.</a:t>
                </a:r>
              </a:p>
              <a:p>
                <a:r>
                  <a:rPr lang="en-US" sz="4000" dirty="0"/>
                  <a:t>For an unknown distribution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sz="4000" dirty="0"/>
                  <a:t> over inputs, we would like to select an expected cost-minimizing algorithm.</a:t>
                </a:r>
              </a:p>
              <a:p>
                <a:pPr lvl="1"/>
                <a:r>
                  <a:rPr lang="en-US" sz="3600" dirty="0"/>
                  <a:t>Possibly up to a failure probability of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3600" dirty="0"/>
                  <a:t> and additive error of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3600" dirty="0"/>
                  <a:t>.</a:t>
                </a:r>
              </a:p>
              <a:p>
                <a:r>
                  <a:rPr lang="en-US" sz="4000" dirty="0"/>
                  <a:t>Given are only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4000" dirty="0"/>
                  <a:t> </a:t>
                </a:r>
                <a:r>
                  <a:rPr lang="en-US" sz="4000" dirty="0" err="1"/>
                  <a:t>i.i.d.</a:t>
                </a:r>
                <a:r>
                  <a:rPr lang="en-US" sz="4000" dirty="0"/>
                  <a:t> samples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sz="40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6647" y="1460500"/>
                <a:ext cx="11698705" cy="4895850"/>
              </a:xfrm>
              <a:blipFill>
                <a:blip r:embed="rId2"/>
                <a:stretch>
                  <a:fillRect l="-1735" t="-3368" r="-434" b="-3886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488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421" y="279315"/>
            <a:ext cx="10515600" cy="1325563"/>
          </a:xfrm>
        </p:spPr>
        <p:txBody>
          <a:bodyPr>
            <a:normAutofit fontScale="90000"/>
          </a:bodyPr>
          <a:lstStyle/>
          <a:p>
            <a:pPr algn="ctr" rtl="1"/>
            <a:r>
              <a:rPr lang="en-US" sz="6000" b="1" dirty="0"/>
              <a:t>Estimating Performance of a Single Algorithm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17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352220-15E7-58CB-D048-768A73D9D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582" y="1821614"/>
            <a:ext cx="10477500" cy="2159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8C27B1CB-3172-E62F-1531-7F37E18D05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0868" y="4052721"/>
                <a:ext cx="11698705" cy="2525964"/>
              </a:xfrm>
            </p:spPr>
            <p:txBody>
              <a:bodyPr>
                <a:normAutofit/>
              </a:bodyPr>
              <a:lstStyle/>
              <a:p>
                <a:r>
                  <a:rPr lang="en-US" sz="4000" u="sng" dirty="0"/>
                  <a:t>Proof idea</a:t>
                </a:r>
                <a:r>
                  <a:rPr lang="en-US" sz="4000" dirty="0"/>
                  <a:t>: </a:t>
                </a:r>
                <a:r>
                  <a:rPr lang="en-US" sz="4000" dirty="0" err="1"/>
                  <a:t>Hoeffding’s</a:t>
                </a:r>
                <a:r>
                  <a:rPr lang="en-US" sz="4000" dirty="0"/>
                  <a:t> bound.</a:t>
                </a:r>
              </a:p>
              <a:p>
                <a:pPr lvl="1"/>
                <a:r>
                  <a:rPr lang="en-US" sz="3600" dirty="0"/>
                  <a:t>For </a:t>
                </a:r>
                <a:r>
                  <a:rPr lang="en-US" sz="3600" dirty="0" err="1"/>
                  <a:t>i.i.d.</a:t>
                </a:r>
                <a:r>
                  <a:rPr lang="en-US" sz="3600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3600" dirty="0"/>
                  <a:t> with values in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US" sz="3600" dirty="0"/>
                  <a:t>: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/>
                              <m:e>
                                <m:sSub>
                                  <m:sSubPr>
                                    <m:ctrlPr>
                                      <a:rPr lang="en-US" sz="3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600" b="0" i="1" smtClean="0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36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𝔼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nary>
                                  <m:naryPr>
                                    <m:chr m:val="∑"/>
                                    <m:supHide m:val="on"/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sz="36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en-US" sz="3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600" i="1">
                                            <a:latin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en-US" sz="36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e>
                            </m:d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&gt;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3600" dirty="0"/>
                  <a:t>.</a:t>
                </a:r>
              </a:p>
            </p:txBody>
          </p:sp>
        </mc:Choice>
        <mc:Fallback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8C27B1CB-3172-E62F-1531-7F37E18D05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0868" y="4052721"/>
                <a:ext cx="11698705" cy="2525964"/>
              </a:xfrm>
              <a:blipFill>
                <a:blip r:embed="rId3"/>
                <a:stretch>
                  <a:fillRect l="-1625" t="-6533" b="-3618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5462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12821" y="136525"/>
            <a:ext cx="12645189" cy="1325563"/>
          </a:xfrm>
        </p:spPr>
        <p:txBody>
          <a:bodyPr>
            <a:normAutofit fontScale="90000"/>
          </a:bodyPr>
          <a:lstStyle/>
          <a:p>
            <a:pPr algn="ctr" rtl="1"/>
            <a:r>
              <a:rPr lang="en-US" sz="6000" b="1" dirty="0"/>
              <a:t>Extension to a Finite Family of Algorithms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18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8C27B1CB-3172-E62F-1531-7F37E18D05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98713" y="4332036"/>
                <a:ext cx="11022932" cy="2525964"/>
              </a:xfrm>
            </p:spPr>
            <p:txBody>
              <a:bodyPr>
                <a:normAutofit/>
              </a:bodyPr>
              <a:lstStyle/>
              <a:p>
                <a:r>
                  <a:rPr lang="en-US" sz="4000" u="sng" dirty="0"/>
                  <a:t>Proof idea</a:t>
                </a:r>
                <a:r>
                  <a:rPr lang="en-US" sz="4000" dirty="0"/>
                  <a:t>: Union bound over all members of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4000" dirty="0"/>
                  <a:t> with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←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d>
                      </m:den>
                    </m:f>
                  </m:oMath>
                </a14:m>
                <a:r>
                  <a:rPr lang="en-US" sz="4000" dirty="0"/>
                  <a:t>.</a:t>
                </a: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8C27B1CB-3172-E62F-1531-7F37E18D05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8713" y="4332036"/>
                <a:ext cx="11022932" cy="2525964"/>
              </a:xfrm>
              <a:blipFill>
                <a:blip r:embed="rId2"/>
                <a:stretch>
                  <a:fillRect l="-1841" t="-653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72DB51F7-C042-D94D-9B56-47B8F9E474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979" y="1450850"/>
            <a:ext cx="10312400" cy="275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8641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6885" y="4179"/>
            <a:ext cx="13102389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4800" b="1" dirty="0"/>
              <a:t>Sample Complexity – Finite Family of Algorithms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19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A78A2E-0E06-741D-6A46-E31FB421B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021" y="2133516"/>
            <a:ext cx="10583779" cy="234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11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6000" b="1" dirty="0"/>
              <a:t>Tutorial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1E1FA-B60C-472E-8E62-E501ECF49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547" y="1825625"/>
            <a:ext cx="11012905" cy="4895850"/>
          </a:xfrm>
        </p:spPr>
        <p:txBody>
          <a:bodyPr>
            <a:normAutofit/>
          </a:bodyPr>
          <a:lstStyle/>
          <a:p>
            <a:r>
              <a:rPr lang="en-US" sz="4000" dirty="0"/>
              <a:t>“single-item third-price auction” is not DSIC (Ex. 2.1 from “Twenty Lectures on Algorithmic Game Theory” / Tim </a:t>
            </a:r>
            <a:r>
              <a:rPr lang="en-US" sz="4000" dirty="0" err="1"/>
              <a:t>Roughgarden</a:t>
            </a:r>
            <a:r>
              <a:rPr lang="en-US" sz="4000" dirty="0"/>
              <a:t>)</a:t>
            </a:r>
          </a:p>
          <a:p>
            <a:r>
              <a:rPr lang="en-US" sz="4000" dirty="0"/>
              <a:t>Multi-item welfare-maximizing DSIC auctions with unit-demand bidders (Ex. 2.3)</a:t>
            </a:r>
          </a:p>
          <a:p>
            <a:r>
              <a:rPr lang="en-US" sz="4000" dirty="0"/>
              <a:t>Collusions in the second-price auction (Pr. 2.2)</a:t>
            </a:r>
          </a:p>
          <a:p>
            <a:r>
              <a:rPr lang="en-US" sz="4000" dirty="0" err="1"/>
              <a:t>Pseudodimension</a:t>
            </a:r>
            <a:endParaRPr lang="en-US" sz="4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369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55195" y="0"/>
            <a:ext cx="13102389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4500" b="1" dirty="0"/>
              <a:t>Sample Complexity – Infinite Family of Algorithms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20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D5473-6595-B775-DA91-417FFD4A6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05" y="1564106"/>
            <a:ext cx="10464800" cy="2743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23F31500-67E5-2296-7C69-FA456E8C29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98713" y="4332036"/>
                <a:ext cx="11022932" cy="173188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4000" dirty="0"/>
                  <a:t>But what is the </a:t>
                </a:r>
                <a:r>
                  <a:rPr lang="en-US" sz="4000" dirty="0" err="1"/>
                  <a:t>pseudodimension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4000" dirty="0"/>
                  <a:t>?</a:t>
                </a:r>
              </a:p>
              <a:p>
                <a:r>
                  <a:rPr lang="en-US" sz="4000" dirty="0"/>
                  <a:t>Intuitively, it is a measure of how complex the family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4000" dirty="0"/>
                  <a:t> is.</a:t>
                </a: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23F31500-67E5-2296-7C69-FA456E8C29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8713" y="4332036"/>
                <a:ext cx="11022932" cy="1731880"/>
              </a:xfrm>
              <a:blipFill>
                <a:blip r:embed="rId3"/>
                <a:stretch>
                  <a:fillRect l="-1841" t="-12409" b="-13139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32667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55195" y="0"/>
            <a:ext cx="13102389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4500" b="1" dirty="0" err="1"/>
              <a:t>Pseudodimension</a:t>
            </a:r>
            <a:r>
              <a:rPr lang="en-US" sz="4500" b="1" dirty="0"/>
              <a:t> Definition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21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0E1D08CC-680E-7F62-6B79-9E7F18D641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6646" y="1177172"/>
                <a:ext cx="11698705" cy="3274511"/>
              </a:xfrm>
            </p:spPr>
            <p:txBody>
              <a:bodyPr>
                <a:normAutofit/>
              </a:bodyPr>
              <a:lstStyle/>
              <a:p>
                <a:r>
                  <a:rPr lang="en-US" sz="3600" dirty="0"/>
                  <a:t>Consider an algorithm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3600" dirty="0"/>
                  <a:t> to be a mapping from its input to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COST</m:t>
                    </m:r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,⋅)</m:t>
                    </m:r>
                  </m:oMath>
                </a14:m>
                <a:r>
                  <a:rPr lang="en-US" sz="3600" dirty="0"/>
                  <a:t>.</a:t>
                </a:r>
              </a:p>
              <a:p>
                <a:r>
                  <a:rPr lang="en-US" sz="3600" dirty="0"/>
                  <a:t>This way,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3600" dirty="0"/>
                  <a:t> is a family of real-valued functions.</a:t>
                </a:r>
              </a:p>
              <a:p>
                <a:r>
                  <a:rPr lang="en-US" sz="3600" dirty="0"/>
                  <a:t>Let us define the </a:t>
                </a:r>
                <a:r>
                  <a:rPr lang="en-US" sz="3600" dirty="0" err="1"/>
                  <a:t>pseudodimension</a:t>
                </a:r>
                <a:r>
                  <a:rPr lang="en-US" sz="3600" dirty="0"/>
                  <a:t> of a family of real-valued functions.</a:t>
                </a: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0E1D08CC-680E-7F62-6B79-9E7F18D641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6646" y="1177172"/>
                <a:ext cx="11698705" cy="3274511"/>
              </a:xfrm>
              <a:blipFill>
                <a:blip r:embed="rId2"/>
                <a:stretch>
                  <a:fillRect l="-1410" t="-4633" r="-1735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65463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55195" y="0"/>
            <a:ext cx="13102389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4500" b="1" dirty="0" err="1"/>
              <a:t>Pseudodimension</a:t>
            </a:r>
            <a:r>
              <a:rPr lang="en-US" sz="4500" b="1" dirty="0"/>
              <a:t> Definition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22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FD9B94-86B0-C52A-8104-DB3A52EC7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761" y="1029536"/>
            <a:ext cx="10274300" cy="1968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025870-2E89-E897-DDCF-A1AD7E455D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61" y="2857500"/>
            <a:ext cx="101600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2332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55197" y="0"/>
            <a:ext cx="13102389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Example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23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0E1D08CC-680E-7F62-6B79-9E7F18D641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6646" y="1177172"/>
                <a:ext cx="11698705" cy="5091281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𝑏𝑥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𝑐𝑦</m:t>
                        </m:r>
                      </m:e>
                    </m:d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3600" dirty="0"/>
                  <a:t>.</a:t>
                </a:r>
              </a:p>
              <a:p>
                <a:r>
                  <a:rPr lang="en-US" sz="3600" dirty="0"/>
                  <a:t>Consider some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𝑌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/>
                  <a:t> in general position.</a:t>
                </a:r>
              </a:p>
              <a:p>
                <a:r>
                  <a:rPr lang="en-US" sz="3600" dirty="0"/>
                  <a:t>Set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d>
                      <m:d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3600" dirty="0"/>
                  <a:t>.</a:t>
                </a:r>
              </a:p>
              <a:p>
                <a:r>
                  <a:rPr lang="en-US" sz="3600" dirty="0"/>
                  <a:t>For every permutation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3600" dirty="0"/>
                  <a:t> of 1,2,3, there exists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sz="3600" dirty="0"/>
                  <a:t> with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sz="3600" dirty="0"/>
                  <a:t>,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3600" dirty="0"/>
                  <a:t> and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sz="3600" dirty="0"/>
                  <a:t>, which implies (a) for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en-US" sz="3600" dirty="0"/>
                  <a:t> of size 2.</a:t>
                </a:r>
              </a:p>
              <a:p>
                <a:r>
                  <a:rPr lang="en-US" sz="3600" dirty="0"/>
                  <a:t>Using similar arguments, (a) holds for any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3600" dirty="0"/>
                  <a:t>.</a:t>
                </a:r>
              </a:p>
              <a:p>
                <a:r>
                  <a:rPr lang="en-US" sz="3600" dirty="0"/>
                  <a:t>Thus,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sz="3600" dirty="0"/>
                  <a:t> shatters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3600" dirty="0"/>
                  <a:t>.</a:t>
                </a:r>
              </a:p>
              <a:p>
                <a:endParaRPr lang="en-US" sz="3600" dirty="0"/>
              </a:p>
              <a:p>
                <a:endParaRPr lang="en-US" sz="36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0E1D08CC-680E-7F62-6B79-9E7F18D641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6646" y="1177172"/>
                <a:ext cx="11698705" cy="5091281"/>
              </a:xfrm>
              <a:blipFill>
                <a:blip r:embed="rId3"/>
                <a:stretch>
                  <a:fillRect l="-1410" t="-2736" r="-162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31867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10389" y="136525"/>
            <a:ext cx="13102389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Example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24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0E1D08CC-680E-7F62-6B79-9E7F18D641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6646" y="1177172"/>
                <a:ext cx="11698705" cy="5091281"/>
              </a:xfrm>
            </p:spPr>
            <p:txBody>
              <a:bodyPr>
                <a:normAutofit/>
              </a:bodyPr>
              <a:lstStyle/>
              <a:p>
                <a:r>
                  <a:rPr lang="en-US" sz="3600" dirty="0"/>
                  <a:t>One can show that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sz="3600" dirty="0"/>
                  <a:t> does not shatter any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3600" dirty="0"/>
                  <a:t> of size 4.</a:t>
                </a:r>
              </a:p>
              <a:p>
                <a:r>
                  <a:rPr lang="en-US" sz="3600" dirty="0"/>
                  <a:t>Thus,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pdim</m:t>
                    </m:r>
                    <m:d>
                      <m:d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</m:d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3600" dirty="0"/>
                  <a:t>.</a:t>
                </a:r>
              </a:p>
              <a:p>
                <a:r>
                  <a:rPr lang="en-US" sz="3600" dirty="0"/>
                  <a:t>In general, one can prove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pdim</m:t>
                    </m:r>
                    <m:d>
                      <m:dPr>
                        <m:begChr m:val="{"/>
                        <m:endChr m:val="|"/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+…+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3600" dirty="0"/>
                  <a:t>.</a:t>
                </a:r>
              </a:p>
              <a:p>
                <a:endParaRPr lang="en-US" sz="36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0E1D08CC-680E-7F62-6B79-9E7F18D641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6646" y="1177172"/>
                <a:ext cx="11698705" cy="5091281"/>
              </a:xfrm>
              <a:blipFill>
                <a:blip r:embed="rId3"/>
                <a:stretch>
                  <a:fillRect l="-1410" t="-2985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9868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55195" y="0"/>
            <a:ext cx="13102389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4500" b="1" dirty="0" err="1"/>
              <a:t>Pseudodimension</a:t>
            </a:r>
            <a:r>
              <a:rPr lang="en-US" sz="4500" b="1" dirty="0"/>
              <a:t> – The Finite Case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25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5BFBF45D-E5A6-8F3E-D588-B0322E4297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6646" y="1177172"/>
                <a:ext cx="11698705" cy="5091281"/>
              </a:xfrm>
            </p:spPr>
            <p:txBody>
              <a:bodyPr>
                <a:normAutofit/>
              </a:bodyPr>
              <a:lstStyle/>
              <a:p>
                <a:r>
                  <a:rPr lang="en-US" sz="3600" dirty="0"/>
                  <a:t>Each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sz="3600" b="0" dirty="0">
                    <a:latin typeface="Cambria Math" panose="02040503050406030204" pitchFamily="18" charset="0"/>
                  </a:rPr>
                  <a:t> induces a 0-1 labeling of the elements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y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3600" b="0" dirty="0">
                    <a:latin typeface="Cambria Math" panose="02040503050406030204" pitchFamily="18" charset="0"/>
                  </a:rPr>
                  <a:t> according to whether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600" b="0" dirty="0">
                    <a:latin typeface="Cambria Math" panose="02040503050406030204" pitchFamily="18" charset="0"/>
                  </a:rPr>
                  <a:t> or not.</a:t>
                </a:r>
                <a:endParaRPr lang="en-US" sz="3600" dirty="0"/>
              </a:p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sz="3600" dirty="0"/>
                  <a:t> shattering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3600" dirty="0">
                    <a:ea typeface="Cambria Math" panose="02040503050406030204" pitchFamily="18" charset="0"/>
                  </a:rPr>
                  <a:t> is equivalent to each possible labeling being induced by at least one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sz="3600" dirty="0">
                    <a:latin typeface="Cambria Math" panose="02040503050406030204" pitchFamily="18" charset="0"/>
                  </a:rPr>
                  <a:t>.</a:t>
                </a:r>
              </a:p>
              <a:p>
                <a:r>
                  <a:rPr lang="en-US" sz="3600" dirty="0"/>
                  <a:t>As there are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d>
                          <m:dPr>
                            <m:begChr m:val="|"/>
                            <m:endChr m:val="|"/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𝑌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3600" dirty="0"/>
                  <a:t> </a:t>
                </a:r>
                <a:r>
                  <a:rPr lang="en-US" sz="3600" dirty="0">
                    <a:ea typeface="Cambria Math" panose="02040503050406030204" pitchFamily="18" charset="0"/>
                  </a:rPr>
                  <a:t>possible </a:t>
                </a:r>
                <a:r>
                  <a:rPr lang="en-US" sz="3600" dirty="0" err="1">
                    <a:ea typeface="Cambria Math" panose="02040503050406030204" pitchFamily="18" charset="0"/>
                  </a:rPr>
                  <a:t>labelings</a:t>
                </a:r>
                <a:r>
                  <a:rPr lang="en-US" sz="3600" dirty="0">
                    <a:ea typeface="Cambria Math" panose="02040503050406030204" pitchFamily="18" charset="0"/>
                  </a:rPr>
                  <a:t>, and each function induces only one labeling, we must have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𝐹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3600" dirty="0">
                    <a:ea typeface="Cambria Math" panose="02040503050406030204" pitchFamily="18" charset="0"/>
                  </a:rPr>
                  <a:t> for every shattered set.</a:t>
                </a:r>
              </a:p>
              <a:p>
                <a:r>
                  <a:rPr lang="en-US" sz="3600" dirty="0"/>
                  <a:t>Thus,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pdim</m:t>
                    </m:r>
                    <m:d>
                      <m:d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</m:d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6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𝐹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3600" dirty="0"/>
                  <a:t>.</a:t>
                </a:r>
              </a:p>
              <a:p>
                <a:endParaRPr lang="en-US" sz="3600" dirty="0"/>
              </a:p>
              <a:p>
                <a:endParaRPr lang="en-US" sz="36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5BFBF45D-E5A6-8F3E-D588-B0322E4297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6646" y="1177172"/>
                <a:ext cx="11698705" cy="5091281"/>
              </a:xfrm>
              <a:blipFill>
                <a:blip r:embed="rId2"/>
                <a:stretch>
                  <a:fillRect l="-1410" t="-2985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73621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814" y="2659340"/>
            <a:ext cx="10515600" cy="1325563"/>
          </a:xfrm>
        </p:spPr>
        <p:txBody>
          <a:bodyPr>
            <a:noAutofit/>
          </a:bodyPr>
          <a:lstStyle/>
          <a:p>
            <a:pPr algn="ctr" rtl="1"/>
            <a:r>
              <a:rPr lang="en-US" sz="10000" b="1" dirty="0"/>
              <a:t>Thank You!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7126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2019216"/>
            <a:ext cx="10515600" cy="2480595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Part 1 – Exercises on Welfare Maximization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30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6000" b="1" dirty="0"/>
              <a:t>DSIC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1E1FA-B60C-472E-8E62-E501ECF49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u="sng" dirty="0"/>
              <a:t>Reminder</a:t>
            </a:r>
            <a:r>
              <a:rPr lang="en-US" sz="4000" dirty="0"/>
              <a:t>: An auction is dominant-strategy incentive-compatible (DSIC) if:</a:t>
            </a:r>
          </a:p>
          <a:p>
            <a:pPr>
              <a:buFontTx/>
              <a:buChar char="-"/>
            </a:pPr>
            <a:r>
              <a:rPr lang="en-US" sz="4000" dirty="0"/>
              <a:t>truthful bidding is always a dominant strategy for every bidder (i.e., it maximizes each bidder’s utility regardless of the other bidders’ behavior);</a:t>
            </a:r>
          </a:p>
          <a:p>
            <a:pPr>
              <a:buFontTx/>
              <a:buChar char="-"/>
            </a:pPr>
            <a:r>
              <a:rPr lang="en-US" sz="4000" dirty="0"/>
              <a:t>truthful bidders always obtain nonnegative utility.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328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32" y="365125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“The Third-Price Auction”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1E1FA-B60C-472E-8E62-E501ECF49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690688"/>
            <a:ext cx="12266196" cy="4351338"/>
          </a:xfrm>
        </p:spPr>
        <p:txBody>
          <a:bodyPr>
            <a:normAutofit/>
          </a:bodyPr>
          <a:lstStyle/>
          <a:p>
            <a:r>
              <a:rPr lang="en-US" sz="4000" dirty="0"/>
              <a:t>In a “single-item third-price auction”, the highest bidder gets the item, and she pays the third-highest bid.</a:t>
            </a:r>
          </a:p>
          <a:p>
            <a:r>
              <a:rPr lang="en-US" sz="4000" u="sng" dirty="0"/>
              <a:t>Tiebreak rule</a:t>
            </a:r>
            <a:r>
              <a:rPr lang="en-US" sz="4000" dirty="0"/>
              <a:t>: Ties are broken in a deterministic and consistent way.</a:t>
            </a:r>
          </a:p>
          <a:p>
            <a:r>
              <a:rPr lang="en-US" sz="4000" dirty="0"/>
              <a:t>Prove that this auction is </a:t>
            </a:r>
            <a:r>
              <a:rPr lang="en-US" sz="4000" u="sng" dirty="0"/>
              <a:t>not</a:t>
            </a:r>
            <a:r>
              <a:rPr lang="en-US" sz="4000" dirty="0"/>
              <a:t> DSIC.</a:t>
            </a:r>
          </a:p>
          <a:p>
            <a:r>
              <a:rPr lang="en-US" sz="4000" dirty="0"/>
              <a:t>Note that it is a direct corollary of Myerson’s lemma.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38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863" y="365125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09863" y="1847850"/>
                <a:ext cx="10772274" cy="4351338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sz="4000" dirty="0"/>
                  <a:t>Fix valuations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&gt;…&gt;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4000" dirty="0"/>
                  <a:t> of bidders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1,…,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4000" dirty="0"/>
                  <a:t> (resp.).</a:t>
                </a:r>
              </a:p>
              <a:p>
                <a:r>
                  <a:rPr lang="en-US" sz="4000" dirty="0"/>
                  <a:t>If all the bidders bid truthfully, bidder 2 loses and her utility is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4000" dirty="0"/>
                  <a:t>.</a:t>
                </a:r>
              </a:p>
              <a:p>
                <a:r>
                  <a:rPr lang="en-US" sz="4000" dirty="0"/>
                  <a:t>On the other hand, if bidder 2 bids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4000" dirty="0"/>
                  <a:t> and the others bid truthfully – she wins and pays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/>
                  <a:t>, yielding utility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4000" dirty="0"/>
                  <a:t>.</a:t>
                </a:r>
              </a:p>
              <a:p>
                <a:r>
                  <a:rPr lang="en-US" sz="4000" dirty="0"/>
                  <a:t>Therefore, truthful bidding is not a dominant strategy for bidder 2, and the auction is not DSIC.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9863" y="1847850"/>
                <a:ext cx="10772274" cy="4351338"/>
              </a:xfrm>
              <a:blipFill>
                <a:blip r:embed="rId2"/>
                <a:stretch>
                  <a:fillRect l="-1529" t="-4360" r="-9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462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Reminder: Social Welfare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1E1FA-B60C-472E-8E62-E501ECF49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The </a:t>
            </a:r>
            <a:r>
              <a:rPr lang="en-US" sz="4000" i="1" dirty="0">
                <a:solidFill>
                  <a:srgbClr val="7030A0"/>
                </a:solidFill>
              </a:rPr>
              <a:t>social welfare</a:t>
            </a:r>
            <a:r>
              <a:rPr lang="en-US" sz="4000" dirty="0"/>
              <a:t> is defined as the sum of the utilities of </a:t>
            </a:r>
            <a:r>
              <a:rPr lang="en-US" sz="4000" u="sng" dirty="0"/>
              <a:t>all</a:t>
            </a:r>
            <a:r>
              <a:rPr lang="en-US" sz="4000" dirty="0"/>
              <a:t> the agents in the mechanism (including the auctioneer).</a:t>
            </a:r>
          </a:p>
          <a:p>
            <a:r>
              <a:rPr lang="en-US" sz="4000" dirty="0"/>
              <a:t>Intuitively, money paid by one agent to another does not affect the total welfare.</a:t>
            </a:r>
          </a:p>
          <a:p>
            <a:r>
              <a:rPr lang="en-US" sz="4000" dirty="0"/>
              <a:t>Money is an artificial tool in economics.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3318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213" y="207963"/>
            <a:ext cx="11570368" cy="1325563"/>
          </a:xfrm>
        </p:spPr>
        <p:txBody>
          <a:bodyPr>
            <a:normAutofit fontScale="90000"/>
          </a:bodyPr>
          <a:lstStyle/>
          <a:p>
            <a:pPr algn="ctr" rtl="1"/>
            <a:r>
              <a:rPr lang="en-US" sz="6000" b="1" dirty="0"/>
              <a:t>A Generalization of the 2</a:t>
            </a:r>
            <a:r>
              <a:rPr lang="en-US" sz="6000" b="1" baseline="30000" dirty="0"/>
              <a:t>nd</a:t>
            </a:r>
            <a:r>
              <a:rPr lang="en-US" sz="6000" b="1" dirty="0"/>
              <a:t> Price Auction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4299" y="1690688"/>
                <a:ext cx="12266196" cy="435133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bidders.</a:t>
                </a:r>
                <a:endParaRPr lang="en-US" sz="40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identical items.</a:t>
                </a:r>
              </a:p>
              <a:p>
                <a:r>
                  <a:rPr lang="en-US" sz="4000" dirty="0"/>
                  <a:t>Each bidder get at most one item.</a:t>
                </a:r>
              </a:p>
              <a:p>
                <a:pPr lvl="1"/>
                <a:r>
                  <a:rPr lang="en-US" sz="3600" dirty="0"/>
                  <a:t>In general, a </a:t>
                </a:r>
                <a:r>
                  <a:rPr lang="en-US" sz="3600" i="1" dirty="0">
                    <a:solidFill>
                      <a:srgbClr val="7030A0"/>
                    </a:solidFill>
                  </a:rPr>
                  <a:t>unit-demand bidder</a:t>
                </a:r>
                <a:r>
                  <a:rPr lang="en-US" sz="3600" dirty="0"/>
                  <a:t> might get multiple items, but her valuation for the allocated bundle equals the </a:t>
                </a:r>
                <a:r>
                  <a:rPr lang="en-US" sz="3600" dirty="0">
                    <a:solidFill>
                      <a:srgbClr val="FF0000"/>
                    </a:solidFill>
                  </a:rPr>
                  <a:t>maximum valuation over the items in the bundle</a:t>
                </a:r>
                <a:r>
                  <a:rPr lang="en-US" sz="3600" dirty="0"/>
                  <a:t>.</a:t>
                </a:r>
              </a:p>
              <a:p>
                <a:r>
                  <a:rPr lang="en-US" sz="4000" dirty="0"/>
                  <a:t>Suggest a DSIC welfare-maximizing mechanism.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299" y="1690688"/>
                <a:ext cx="12266196" cy="4351338"/>
              </a:xfrm>
              <a:blipFill>
                <a:blip r:embed="rId2"/>
                <a:stretch>
                  <a:fillRect l="-1656" t="-3488" b="-290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8542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213" y="207963"/>
            <a:ext cx="11570368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1533526"/>
                <a:ext cx="12266196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4000" u="sng" dirty="0"/>
                  <a:t>Allocation rule</a:t>
                </a:r>
                <a:r>
                  <a:rPr lang="en-US" sz="4000" dirty="0"/>
                  <a:t>: </a:t>
                </a:r>
                <a:r>
                  <a:rPr lang="en-US" sz="3600" dirty="0"/>
                  <a:t>The top </a:t>
                </a:r>
                <a14:m>
                  <m:oMath xmlns:m="http://schemas.openxmlformats.org/officeDocument/2006/math">
                    <m:r>
                      <a:rPr lang="en-US" sz="360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3600" dirty="0"/>
                  <a:t> bidders get an item.</a:t>
                </a:r>
              </a:p>
              <a:p>
                <a:pPr lvl="1"/>
                <a:r>
                  <a:rPr lang="en-US" sz="3600" dirty="0"/>
                  <a:t>Ties are broken in a deterministic and consistent way.</a:t>
                </a:r>
              </a:p>
              <a:p>
                <a:pPr lvl="1"/>
                <a:r>
                  <a:rPr lang="en-US" sz="3600" dirty="0"/>
                  <a:t>This allocation clearly maximizes welfare.</a:t>
                </a:r>
              </a:p>
              <a:p>
                <a:r>
                  <a:rPr lang="en-US" sz="4000" u="sng" dirty="0"/>
                  <a:t>Payment rule</a:t>
                </a:r>
                <a:r>
                  <a:rPr lang="en-US" sz="4000" dirty="0"/>
                  <a:t>: </a:t>
                </a:r>
                <a:r>
                  <a:rPr lang="en-US" sz="3600" dirty="0"/>
                  <a:t>The winners pay the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US" sz="4000" baseline="30000" dirty="0" err="1"/>
                  <a:t>st</a:t>
                </a:r>
                <a:r>
                  <a:rPr lang="en-US" sz="4000" dirty="0"/>
                  <a:t>-highest bid.</a:t>
                </a:r>
              </a:p>
              <a:p>
                <a:r>
                  <a:rPr lang="en-US" sz="4000" dirty="0"/>
                  <a:t>Each truthful bidder clearly gets a nonnegative utility.</a:t>
                </a:r>
              </a:p>
              <a:p>
                <a:r>
                  <a:rPr lang="en-US" sz="4000" dirty="0"/>
                  <a:t>Why is bidding truthfully a dominant strategy?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533526"/>
                <a:ext cx="12266196" cy="4351338"/>
              </a:xfrm>
              <a:blipFill>
                <a:blip r:embed="rId2"/>
                <a:stretch>
                  <a:fillRect l="-1656" t="-3488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498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2407</TotalTime>
  <Words>1191</Words>
  <Application>Microsoft Macintosh PowerPoint</Application>
  <PresentationFormat>Widescreen</PresentationFormat>
  <Paragraphs>132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1_Office Theme</vt:lpstr>
      <vt:lpstr>Recitation 1</vt:lpstr>
      <vt:lpstr>Tutorial Outline</vt:lpstr>
      <vt:lpstr>Part 1 – Exercises on Welfare Maximization</vt:lpstr>
      <vt:lpstr>DSIC</vt:lpstr>
      <vt:lpstr>“The Third-Price Auction”</vt:lpstr>
      <vt:lpstr>Solution</vt:lpstr>
      <vt:lpstr>Reminder: Social Welfare</vt:lpstr>
      <vt:lpstr>A Generalization of the 2nd Price Auction</vt:lpstr>
      <vt:lpstr>Solution</vt:lpstr>
      <vt:lpstr>Solution</vt:lpstr>
      <vt:lpstr>Collusions in the 2nd Price Auction</vt:lpstr>
      <vt:lpstr>Solution</vt:lpstr>
      <vt:lpstr>Sufficiency</vt:lpstr>
      <vt:lpstr>Exercises – Recap</vt:lpstr>
      <vt:lpstr>Part 2 – Pseudodimension</vt:lpstr>
      <vt:lpstr>Sample Complexity</vt:lpstr>
      <vt:lpstr>Estimating Performance of a Single Algorithm</vt:lpstr>
      <vt:lpstr>Extension to a Finite Family of Algorithms</vt:lpstr>
      <vt:lpstr>Sample Complexity – Finite Family of Algorithms</vt:lpstr>
      <vt:lpstr>Sample Complexity – Infinite Family of Algorithms</vt:lpstr>
      <vt:lpstr>Pseudodimension Definition</vt:lpstr>
      <vt:lpstr>Pseudodimension Definition</vt:lpstr>
      <vt:lpstr>Example</vt:lpstr>
      <vt:lpstr>Example</vt:lpstr>
      <vt:lpstr>Pseudodimension – The Finite Case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Tutorial 10</dc:title>
  <dc:creator>Konstantin Zabarnyi</dc:creator>
  <cp:lastModifiedBy>Konstantin Zabarnyi</cp:lastModifiedBy>
  <cp:revision>550</cp:revision>
  <dcterms:created xsi:type="dcterms:W3CDTF">2021-05-09T18:13:03Z</dcterms:created>
  <dcterms:modified xsi:type="dcterms:W3CDTF">2023-06-21T17:46:08Z</dcterms:modified>
</cp:coreProperties>
</file>