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91" r:id="rId2"/>
    <p:sldId id="429" r:id="rId3"/>
    <p:sldId id="375" r:id="rId4"/>
    <p:sldId id="441" r:id="rId5"/>
    <p:sldId id="412" r:id="rId6"/>
    <p:sldId id="415" r:id="rId7"/>
    <p:sldId id="442" r:id="rId8"/>
    <p:sldId id="443" r:id="rId9"/>
    <p:sldId id="444" r:id="rId10"/>
    <p:sldId id="468" r:id="rId11"/>
    <p:sldId id="447" r:id="rId12"/>
    <p:sldId id="445" r:id="rId13"/>
    <p:sldId id="446" r:id="rId14"/>
    <p:sldId id="448" r:id="rId15"/>
    <p:sldId id="451" r:id="rId16"/>
    <p:sldId id="452" r:id="rId17"/>
    <p:sldId id="455" r:id="rId18"/>
    <p:sldId id="453" r:id="rId19"/>
    <p:sldId id="454" r:id="rId20"/>
    <p:sldId id="456" r:id="rId21"/>
    <p:sldId id="457" r:id="rId22"/>
    <p:sldId id="458" r:id="rId23"/>
    <p:sldId id="459" r:id="rId24"/>
    <p:sldId id="460" r:id="rId25"/>
    <p:sldId id="33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stantin Zabarnyi" initials="KZ" lastIdx="1" clrIdx="0">
    <p:extLst>
      <p:ext uri="{19B8F6BF-5375-455C-9EA6-DF929625EA0E}">
        <p15:presenceInfo xmlns:p15="http://schemas.microsoft.com/office/powerpoint/2012/main" userId="Konstantin Zabarny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2"/>
  </p:normalViewPr>
  <p:slideViewPr>
    <p:cSldViewPr snapToGrid="0">
      <p:cViewPr varScale="1">
        <p:scale>
          <a:sx n="106" d="100"/>
          <a:sy n="106"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C353E-0E9E-1F41-A1DB-7A93A950079A}" type="datetimeFigureOut">
              <a:rPr lang="en-IL" smtClean="0"/>
              <a:t>23/06/2023</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DD664-EE20-DE49-AEC8-4AA6841F5C02}" type="slidenum">
              <a:rPr lang="en-IL" smtClean="0"/>
              <a:t>‹#›</a:t>
            </a:fld>
            <a:endParaRPr lang="en-IL"/>
          </a:p>
        </p:txBody>
      </p:sp>
    </p:spTree>
    <p:extLst>
      <p:ext uri="{BB962C8B-B14F-4D97-AF65-F5344CB8AC3E}">
        <p14:creationId xmlns:p14="http://schemas.microsoft.com/office/powerpoint/2010/main" val="1640678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B579-D8FD-41B8-B5C7-A647674116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F7E04F-F60C-4995-A2F0-E8C880CB81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4DFB83-72BC-4B5A-8521-913CF6E954D1}"/>
              </a:ext>
            </a:extLst>
          </p:cNvPr>
          <p:cNvSpPr>
            <a:spLocks noGrp="1"/>
          </p:cNvSpPr>
          <p:nvPr>
            <p:ph type="dt" sz="half" idx="10"/>
          </p:nvPr>
        </p:nvSpPr>
        <p:spPr/>
        <p:txBody>
          <a:bodyPr/>
          <a:lstStyle/>
          <a:p>
            <a:fld id="{49F1B1FF-AF9D-452C-9062-18D56D8093C3}" type="datetime1">
              <a:rPr lang="en-US" smtClean="0"/>
              <a:t>6/23/23</a:t>
            </a:fld>
            <a:endParaRPr lang="en-US"/>
          </a:p>
        </p:txBody>
      </p:sp>
      <p:sp>
        <p:nvSpPr>
          <p:cNvPr id="5" name="Footer Placeholder 4">
            <a:extLst>
              <a:ext uri="{FF2B5EF4-FFF2-40B4-BE49-F238E27FC236}">
                <a16:creationId xmlns:a16="http://schemas.microsoft.com/office/drawing/2014/main" id="{BBA18911-8202-47AA-A796-98335C945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5FE53-DA46-4274-B6AB-3B29125C4125}"/>
              </a:ext>
            </a:extLst>
          </p:cNvPr>
          <p:cNvSpPr>
            <a:spLocks noGrp="1"/>
          </p:cNvSpPr>
          <p:nvPr>
            <p:ph type="sldNum" sz="quarter" idx="12"/>
          </p:nvPr>
        </p:nvSpPr>
        <p:spPr/>
        <p:txBody>
          <a:bodyPr/>
          <a:lstStyle/>
          <a:p>
            <a:fld id="{C55EBA3C-1636-4DBB-8E33-F11FBDD49B7E}" type="slidenum">
              <a:rPr lang="en-US" smtClean="0"/>
              <a:t>‹#›</a:t>
            </a:fld>
            <a:endParaRPr lang="en-US"/>
          </a:p>
        </p:txBody>
      </p:sp>
    </p:spTree>
    <p:extLst>
      <p:ext uri="{BB962C8B-B14F-4D97-AF65-F5344CB8AC3E}">
        <p14:creationId xmlns:p14="http://schemas.microsoft.com/office/powerpoint/2010/main" val="3886229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8476-17C1-4C81-AC9F-401216C797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B769C8-A338-4506-A9F7-5693B587C5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8128C-489E-4F3F-8DE2-AFC75BED25D1}"/>
              </a:ext>
            </a:extLst>
          </p:cNvPr>
          <p:cNvSpPr>
            <a:spLocks noGrp="1"/>
          </p:cNvSpPr>
          <p:nvPr>
            <p:ph type="dt" sz="half" idx="10"/>
          </p:nvPr>
        </p:nvSpPr>
        <p:spPr/>
        <p:txBody>
          <a:bodyPr/>
          <a:lstStyle/>
          <a:p>
            <a:fld id="{755D253D-083A-41A6-A3B3-607129494727}" type="datetime1">
              <a:rPr lang="en-US" smtClean="0"/>
              <a:t>6/23/23</a:t>
            </a:fld>
            <a:endParaRPr lang="en-US"/>
          </a:p>
        </p:txBody>
      </p:sp>
      <p:sp>
        <p:nvSpPr>
          <p:cNvPr id="5" name="Footer Placeholder 4">
            <a:extLst>
              <a:ext uri="{FF2B5EF4-FFF2-40B4-BE49-F238E27FC236}">
                <a16:creationId xmlns:a16="http://schemas.microsoft.com/office/drawing/2014/main" id="{283281C1-C562-48AE-BDDE-2E1F87D9A8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B584B-51ED-445E-B3B7-527E58918F5F}"/>
              </a:ext>
            </a:extLst>
          </p:cNvPr>
          <p:cNvSpPr>
            <a:spLocks noGrp="1"/>
          </p:cNvSpPr>
          <p:nvPr>
            <p:ph type="sldNum" sz="quarter" idx="12"/>
          </p:nvPr>
        </p:nvSpPr>
        <p:spPr/>
        <p:txBody>
          <a:bodyPr/>
          <a:lstStyle/>
          <a:p>
            <a:fld id="{C55EBA3C-1636-4DBB-8E33-F11FBDD49B7E}" type="slidenum">
              <a:rPr lang="en-US" smtClean="0"/>
              <a:t>‹#›</a:t>
            </a:fld>
            <a:endParaRPr lang="en-US"/>
          </a:p>
        </p:txBody>
      </p:sp>
    </p:spTree>
    <p:extLst>
      <p:ext uri="{BB962C8B-B14F-4D97-AF65-F5344CB8AC3E}">
        <p14:creationId xmlns:p14="http://schemas.microsoft.com/office/powerpoint/2010/main" val="1627360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04A208-1DFA-457A-84AB-47E5BA4906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075B2C-3703-4A97-9288-DCDC79921A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F4353-00BF-4DD9-9C80-A4BD1483B6C6}"/>
              </a:ext>
            </a:extLst>
          </p:cNvPr>
          <p:cNvSpPr>
            <a:spLocks noGrp="1"/>
          </p:cNvSpPr>
          <p:nvPr>
            <p:ph type="dt" sz="half" idx="10"/>
          </p:nvPr>
        </p:nvSpPr>
        <p:spPr/>
        <p:txBody>
          <a:bodyPr/>
          <a:lstStyle/>
          <a:p>
            <a:fld id="{8E5B15F0-54D7-46BF-9CC2-23C986783A38}" type="datetime1">
              <a:rPr lang="en-US" smtClean="0"/>
              <a:t>6/23/23</a:t>
            </a:fld>
            <a:endParaRPr lang="en-US"/>
          </a:p>
        </p:txBody>
      </p:sp>
      <p:sp>
        <p:nvSpPr>
          <p:cNvPr id="5" name="Footer Placeholder 4">
            <a:extLst>
              <a:ext uri="{FF2B5EF4-FFF2-40B4-BE49-F238E27FC236}">
                <a16:creationId xmlns:a16="http://schemas.microsoft.com/office/drawing/2014/main" id="{588B650A-58F3-4481-B507-279CBB26A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64532-C2A1-4435-9EEC-0028E3C44C17}"/>
              </a:ext>
            </a:extLst>
          </p:cNvPr>
          <p:cNvSpPr>
            <a:spLocks noGrp="1"/>
          </p:cNvSpPr>
          <p:nvPr>
            <p:ph type="sldNum" sz="quarter" idx="12"/>
          </p:nvPr>
        </p:nvSpPr>
        <p:spPr/>
        <p:txBody>
          <a:bodyPr/>
          <a:lstStyle/>
          <a:p>
            <a:fld id="{C55EBA3C-1636-4DBB-8E33-F11FBDD49B7E}" type="slidenum">
              <a:rPr lang="en-US" smtClean="0"/>
              <a:t>‹#›</a:t>
            </a:fld>
            <a:endParaRPr lang="en-US"/>
          </a:p>
        </p:txBody>
      </p:sp>
    </p:spTree>
    <p:extLst>
      <p:ext uri="{BB962C8B-B14F-4D97-AF65-F5344CB8AC3E}">
        <p14:creationId xmlns:p14="http://schemas.microsoft.com/office/powerpoint/2010/main" val="233382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B7E2-AE34-407E-AA30-9FEA3C0ECC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C09A92-360E-4B14-A0A6-B8D3B36FD1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5D8FE-0739-4F4E-BD94-BB8E905684D2}"/>
              </a:ext>
            </a:extLst>
          </p:cNvPr>
          <p:cNvSpPr>
            <a:spLocks noGrp="1"/>
          </p:cNvSpPr>
          <p:nvPr>
            <p:ph type="dt" sz="half" idx="10"/>
          </p:nvPr>
        </p:nvSpPr>
        <p:spPr/>
        <p:txBody>
          <a:bodyPr/>
          <a:lstStyle/>
          <a:p>
            <a:fld id="{A6D6AF2B-732E-488C-9D47-929C2790A43F}" type="datetime1">
              <a:rPr lang="en-US" smtClean="0"/>
              <a:t>6/23/23</a:t>
            </a:fld>
            <a:endParaRPr lang="en-US"/>
          </a:p>
        </p:txBody>
      </p:sp>
      <p:sp>
        <p:nvSpPr>
          <p:cNvPr id="5" name="Footer Placeholder 4">
            <a:extLst>
              <a:ext uri="{FF2B5EF4-FFF2-40B4-BE49-F238E27FC236}">
                <a16:creationId xmlns:a16="http://schemas.microsoft.com/office/drawing/2014/main" id="{FED5FCCA-FE61-4B2D-AEE4-2FCE4FB7C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152565-3A5E-4031-9CEA-9539FE759FB9}"/>
              </a:ext>
            </a:extLst>
          </p:cNvPr>
          <p:cNvSpPr>
            <a:spLocks noGrp="1"/>
          </p:cNvSpPr>
          <p:nvPr>
            <p:ph type="sldNum" sz="quarter" idx="12"/>
          </p:nvPr>
        </p:nvSpPr>
        <p:spPr/>
        <p:txBody>
          <a:bodyPr/>
          <a:lstStyle/>
          <a:p>
            <a:fld id="{C55EBA3C-1636-4DBB-8E33-F11FBDD49B7E}" type="slidenum">
              <a:rPr lang="en-US" smtClean="0"/>
              <a:t>‹#›</a:t>
            </a:fld>
            <a:endParaRPr lang="en-US"/>
          </a:p>
        </p:txBody>
      </p:sp>
    </p:spTree>
    <p:extLst>
      <p:ext uri="{BB962C8B-B14F-4D97-AF65-F5344CB8AC3E}">
        <p14:creationId xmlns:p14="http://schemas.microsoft.com/office/powerpoint/2010/main" val="30100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3BCD-ADD3-41BC-8D2D-0790525CAA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0FC99A-135D-47C7-A4FE-CE8A4EAFC2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8951F2-6D9E-4FA6-B978-D5A78C1C6D6E}"/>
              </a:ext>
            </a:extLst>
          </p:cNvPr>
          <p:cNvSpPr>
            <a:spLocks noGrp="1"/>
          </p:cNvSpPr>
          <p:nvPr>
            <p:ph type="dt" sz="half" idx="10"/>
          </p:nvPr>
        </p:nvSpPr>
        <p:spPr/>
        <p:txBody>
          <a:bodyPr/>
          <a:lstStyle/>
          <a:p>
            <a:fld id="{209B6665-9160-4B5A-9E5E-D8404BDB854E}" type="datetime1">
              <a:rPr lang="en-US" smtClean="0"/>
              <a:t>6/23/23</a:t>
            </a:fld>
            <a:endParaRPr lang="en-US"/>
          </a:p>
        </p:txBody>
      </p:sp>
      <p:sp>
        <p:nvSpPr>
          <p:cNvPr id="5" name="Footer Placeholder 4">
            <a:extLst>
              <a:ext uri="{FF2B5EF4-FFF2-40B4-BE49-F238E27FC236}">
                <a16:creationId xmlns:a16="http://schemas.microsoft.com/office/drawing/2014/main" id="{7BF2D9C4-441E-44B8-AAF2-03BF9E40A1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98598-BB43-4CCA-9DFA-96A7EB45BC1F}"/>
              </a:ext>
            </a:extLst>
          </p:cNvPr>
          <p:cNvSpPr>
            <a:spLocks noGrp="1"/>
          </p:cNvSpPr>
          <p:nvPr>
            <p:ph type="sldNum" sz="quarter" idx="12"/>
          </p:nvPr>
        </p:nvSpPr>
        <p:spPr/>
        <p:txBody>
          <a:bodyPr/>
          <a:lstStyle/>
          <a:p>
            <a:fld id="{C55EBA3C-1636-4DBB-8E33-F11FBDD49B7E}" type="slidenum">
              <a:rPr lang="en-US" smtClean="0"/>
              <a:t>‹#›</a:t>
            </a:fld>
            <a:endParaRPr lang="en-US"/>
          </a:p>
        </p:txBody>
      </p:sp>
    </p:spTree>
    <p:extLst>
      <p:ext uri="{BB962C8B-B14F-4D97-AF65-F5344CB8AC3E}">
        <p14:creationId xmlns:p14="http://schemas.microsoft.com/office/powerpoint/2010/main" val="314564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C626D-BBFA-4934-A8B9-FDEB677BFF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8976F5-4667-4655-88D0-BD710746D2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D335B-3405-4262-9662-0FF26F9079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517330-8E47-49E9-8FAC-CAC1C8E6AA18}"/>
              </a:ext>
            </a:extLst>
          </p:cNvPr>
          <p:cNvSpPr>
            <a:spLocks noGrp="1"/>
          </p:cNvSpPr>
          <p:nvPr>
            <p:ph type="dt" sz="half" idx="10"/>
          </p:nvPr>
        </p:nvSpPr>
        <p:spPr/>
        <p:txBody>
          <a:bodyPr/>
          <a:lstStyle/>
          <a:p>
            <a:fld id="{E6B5A234-B469-4048-A99B-54988A7AF9F7}" type="datetime1">
              <a:rPr lang="en-US" smtClean="0"/>
              <a:t>6/23/23</a:t>
            </a:fld>
            <a:endParaRPr lang="en-US"/>
          </a:p>
        </p:txBody>
      </p:sp>
      <p:sp>
        <p:nvSpPr>
          <p:cNvPr id="6" name="Footer Placeholder 5">
            <a:extLst>
              <a:ext uri="{FF2B5EF4-FFF2-40B4-BE49-F238E27FC236}">
                <a16:creationId xmlns:a16="http://schemas.microsoft.com/office/drawing/2014/main" id="{4F57FFB1-C84C-4725-B29E-B51DEE0745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99712-C3D8-4180-895E-038370468963}"/>
              </a:ext>
            </a:extLst>
          </p:cNvPr>
          <p:cNvSpPr>
            <a:spLocks noGrp="1"/>
          </p:cNvSpPr>
          <p:nvPr>
            <p:ph type="sldNum" sz="quarter" idx="12"/>
          </p:nvPr>
        </p:nvSpPr>
        <p:spPr/>
        <p:txBody>
          <a:bodyPr/>
          <a:lstStyle/>
          <a:p>
            <a:fld id="{C55EBA3C-1636-4DBB-8E33-F11FBDD49B7E}" type="slidenum">
              <a:rPr lang="en-US" smtClean="0"/>
              <a:t>‹#›</a:t>
            </a:fld>
            <a:endParaRPr lang="en-US"/>
          </a:p>
        </p:txBody>
      </p:sp>
    </p:spTree>
    <p:extLst>
      <p:ext uri="{BB962C8B-B14F-4D97-AF65-F5344CB8AC3E}">
        <p14:creationId xmlns:p14="http://schemas.microsoft.com/office/powerpoint/2010/main" val="141402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F466-1DBC-44A2-A922-E6E267BB0B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0D6525-6803-42B9-B19A-3D9FB156D6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0BED71-B395-4667-BB92-2D844DDB3B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307286-0195-4D61-92B3-F98B78BD62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C29B42-7FD1-4A19-A86D-587DC6A257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0B0DAF-8F2A-4B08-8BF9-0447AF09AF71}"/>
              </a:ext>
            </a:extLst>
          </p:cNvPr>
          <p:cNvSpPr>
            <a:spLocks noGrp="1"/>
          </p:cNvSpPr>
          <p:nvPr>
            <p:ph type="dt" sz="half" idx="10"/>
          </p:nvPr>
        </p:nvSpPr>
        <p:spPr/>
        <p:txBody>
          <a:bodyPr/>
          <a:lstStyle/>
          <a:p>
            <a:fld id="{55CEE9A7-2BBE-4B48-A647-63BB08111C2C}" type="datetime1">
              <a:rPr lang="en-US" smtClean="0"/>
              <a:t>6/23/23</a:t>
            </a:fld>
            <a:endParaRPr lang="en-US"/>
          </a:p>
        </p:txBody>
      </p:sp>
      <p:sp>
        <p:nvSpPr>
          <p:cNvPr id="8" name="Footer Placeholder 7">
            <a:extLst>
              <a:ext uri="{FF2B5EF4-FFF2-40B4-BE49-F238E27FC236}">
                <a16:creationId xmlns:a16="http://schemas.microsoft.com/office/drawing/2014/main" id="{70F0C318-6EDF-4792-AD84-B754885732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9630A0-6637-4B80-953B-C4100CE58440}"/>
              </a:ext>
            </a:extLst>
          </p:cNvPr>
          <p:cNvSpPr>
            <a:spLocks noGrp="1"/>
          </p:cNvSpPr>
          <p:nvPr>
            <p:ph type="sldNum" sz="quarter" idx="12"/>
          </p:nvPr>
        </p:nvSpPr>
        <p:spPr/>
        <p:txBody>
          <a:bodyPr/>
          <a:lstStyle/>
          <a:p>
            <a:fld id="{C55EBA3C-1636-4DBB-8E33-F11FBDD49B7E}" type="slidenum">
              <a:rPr lang="en-US" smtClean="0"/>
              <a:t>‹#›</a:t>
            </a:fld>
            <a:endParaRPr lang="en-US"/>
          </a:p>
        </p:txBody>
      </p:sp>
    </p:spTree>
    <p:extLst>
      <p:ext uri="{BB962C8B-B14F-4D97-AF65-F5344CB8AC3E}">
        <p14:creationId xmlns:p14="http://schemas.microsoft.com/office/powerpoint/2010/main" val="334992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FB43-3214-4D96-9495-28A069EC7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2C219-0BDA-42AA-ADEB-D7BBCF5DD3D2}"/>
              </a:ext>
            </a:extLst>
          </p:cNvPr>
          <p:cNvSpPr>
            <a:spLocks noGrp="1"/>
          </p:cNvSpPr>
          <p:nvPr>
            <p:ph type="dt" sz="half" idx="10"/>
          </p:nvPr>
        </p:nvSpPr>
        <p:spPr/>
        <p:txBody>
          <a:bodyPr/>
          <a:lstStyle/>
          <a:p>
            <a:fld id="{82F66764-8EDD-4164-8F11-E7A2046A9783}" type="datetime1">
              <a:rPr lang="en-US" smtClean="0"/>
              <a:t>6/23/23</a:t>
            </a:fld>
            <a:endParaRPr lang="en-US"/>
          </a:p>
        </p:txBody>
      </p:sp>
      <p:sp>
        <p:nvSpPr>
          <p:cNvPr id="4" name="Footer Placeholder 3">
            <a:extLst>
              <a:ext uri="{FF2B5EF4-FFF2-40B4-BE49-F238E27FC236}">
                <a16:creationId xmlns:a16="http://schemas.microsoft.com/office/drawing/2014/main" id="{2BF8C2A6-5069-4EBF-A8E8-31AB6FE93F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5B898E-7049-4BC1-80AA-9789B0434694}"/>
              </a:ext>
            </a:extLst>
          </p:cNvPr>
          <p:cNvSpPr>
            <a:spLocks noGrp="1"/>
          </p:cNvSpPr>
          <p:nvPr>
            <p:ph type="sldNum" sz="quarter" idx="12"/>
          </p:nvPr>
        </p:nvSpPr>
        <p:spPr/>
        <p:txBody>
          <a:bodyPr/>
          <a:lstStyle/>
          <a:p>
            <a:fld id="{C55EBA3C-1636-4DBB-8E33-F11FBDD49B7E}" type="slidenum">
              <a:rPr lang="en-US" smtClean="0"/>
              <a:t>‹#›</a:t>
            </a:fld>
            <a:endParaRPr lang="en-US"/>
          </a:p>
        </p:txBody>
      </p:sp>
    </p:spTree>
    <p:extLst>
      <p:ext uri="{BB962C8B-B14F-4D97-AF65-F5344CB8AC3E}">
        <p14:creationId xmlns:p14="http://schemas.microsoft.com/office/powerpoint/2010/main" val="54458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80ABE7-21AD-40F6-9E30-AD6670B7735E}"/>
              </a:ext>
            </a:extLst>
          </p:cNvPr>
          <p:cNvSpPr>
            <a:spLocks noGrp="1"/>
          </p:cNvSpPr>
          <p:nvPr>
            <p:ph type="dt" sz="half" idx="10"/>
          </p:nvPr>
        </p:nvSpPr>
        <p:spPr/>
        <p:txBody>
          <a:bodyPr/>
          <a:lstStyle/>
          <a:p>
            <a:fld id="{4CAAF5E0-AC0E-48DE-A6B1-093427C27503}" type="datetime1">
              <a:rPr lang="en-US" smtClean="0"/>
              <a:t>6/23/23</a:t>
            </a:fld>
            <a:endParaRPr lang="en-US"/>
          </a:p>
        </p:txBody>
      </p:sp>
      <p:sp>
        <p:nvSpPr>
          <p:cNvPr id="3" name="Footer Placeholder 2">
            <a:extLst>
              <a:ext uri="{FF2B5EF4-FFF2-40B4-BE49-F238E27FC236}">
                <a16:creationId xmlns:a16="http://schemas.microsoft.com/office/drawing/2014/main" id="{2CE328B1-44B9-481F-8A11-9194A516BD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FEB576-E11A-4C51-86A9-6D92049FD8C3}"/>
              </a:ext>
            </a:extLst>
          </p:cNvPr>
          <p:cNvSpPr>
            <a:spLocks noGrp="1"/>
          </p:cNvSpPr>
          <p:nvPr>
            <p:ph type="sldNum" sz="quarter" idx="12"/>
          </p:nvPr>
        </p:nvSpPr>
        <p:spPr/>
        <p:txBody>
          <a:bodyPr/>
          <a:lstStyle/>
          <a:p>
            <a:fld id="{C55EBA3C-1636-4DBB-8E33-F11FBDD49B7E}" type="slidenum">
              <a:rPr lang="en-US" smtClean="0"/>
              <a:t>‹#›</a:t>
            </a:fld>
            <a:endParaRPr lang="en-US"/>
          </a:p>
        </p:txBody>
      </p:sp>
    </p:spTree>
    <p:extLst>
      <p:ext uri="{BB962C8B-B14F-4D97-AF65-F5344CB8AC3E}">
        <p14:creationId xmlns:p14="http://schemas.microsoft.com/office/powerpoint/2010/main" val="3333865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B1A5E-D85B-4D81-875A-B3CCEA2B40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AA9F5A-CBC0-4C84-AB09-E687916CF8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846E36-8B71-421E-82E3-8334044B8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85A8AA-CE6C-4520-9EDB-152F9EC772D0}"/>
              </a:ext>
            </a:extLst>
          </p:cNvPr>
          <p:cNvSpPr>
            <a:spLocks noGrp="1"/>
          </p:cNvSpPr>
          <p:nvPr>
            <p:ph type="dt" sz="half" idx="10"/>
          </p:nvPr>
        </p:nvSpPr>
        <p:spPr/>
        <p:txBody>
          <a:bodyPr/>
          <a:lstStyle/>
          <a:p>
            <a:fld id="{CCA8D6BE-CDA5-49B7-AAAB-D824761270BD}" type="datetime1">
              <a:rPr lang="en-US" smtClean="0"/>
              <a:t>6/23/23</a:t>
            </a:fld>
            <a:endParaRPr lang="en-US"/>
          </a:p>
        </p:txBody>
      </p:sp>
      <p:sp>
        <p:nvSpPr>
          <p:cNvPr id="6" name="Footer Placeholder 5">
            <a:extLst>
              <a:ext uri="{FF2B5EF4-FFF2-40B4-BE49-F238E27FC236}">
                <a16:creationId xmlns:a16="http://schemas.microsoft.com/office/drawing/2014/main" id="{98263D0A-EF6A-4C56-9A54-BC0BFCBB71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BA98FB-4CF0-43BE-86BD-56B47F8B01EA}"/>
              </a:ext>
            </a:extLst>
          </p:cNvPr>
          <p:cNvSpPr>
            <a:spLocks noGrp="1"/>
          </p:cNvSpPr>
          <p:nvPr>
            <p:ph type="sldNum" sz="quarter" idx="12"/>
          </p:nvPr>
        </p:nvSpPr>
        <p:spPr/>
        <p:txBody>
          <a:bodyPr/>
          <a:lstStyle/>
          <a:p>
            <a:fld id="{C55EBA3C-1636-4DBB-8E33-F11FBDD49B7E}" type="slidenum">
              <a:rPr lang="en-US" smtClean="0"/>
              <a:t>‹#›</a:t>
            </a:fld>
            <a:endParaRPr lang="en-US"/>
          </a:p>
        </p:txBody>
      </p:sp>
    </p:spTree>
    <p:extLst>
      <p:ext uri="{BB962C8B-B14F-4D97-AF65-F5344CB8AC3E}">
        <p14:creationId xmlns:p14="http://schemas.microsoft.com/office/powerpoint/2010/main" val="367947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E0E77-0263-4D59-9CCE-0FAD538B56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43EED-2BD2-4369-8761-EB44D41290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A5E6C1-BF71-4285-A58E-E61E40F24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79F88-8038-412C-A9D1-CEEFB64968F8}"/>
              </a:ext>
            </a:extLst>
          </p:cNvPr>
          <p:cNvSpPr>
            <a:spLocks noGrp="1"/>
          </p:cNvSpPr>
          <p:nvPr>
            <p:ph type="dt" sz="half" idx="10"/>
          </p:nvPr>
        </p:nvSpPr>
        <p:spPr/>
        <p:txBody>
          <a:bodyPr/>
          <a:lstStyle/>
          <a:p>
            <a:fld id="{B065CD6D-07E0-41A5-BF64-AEEF7FCAA9A6}" type="datetime1">
              <a:rPr lang="en-US" smtClean="0"/>
              <a:t>6/23/23</a:t>
            </a:fld>
            <a:endParaRPr lang="en-US"/>
          </a:p>
        </p:txBody>
      </p:sp>
      <p:sp>
        <p:nvSpPr>
          <p:cNvPr id="6" name="Footer Placeholder 5">
            <a:extLst>
              <a:ext uri="{FF2B5EF4-FFF2-40B4-BE49-F238E27FC236}">
                <a16:creationId xmlns:a16="http://schemas.microsoft.com/office/drawing/2014/main" id="{452C9F5C-9E88-4192-BD52-191E3644E5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4520C-7D98-48A0-8954-A10B3B7E3183}"/>
              </a:ext>
            </a:extLst>
          </p:cNvPr>
          <p:cNvSpPr>
            <a:spLocks noGrp="1"/>
          </p:cNvSpPr>
          <p:nvPr>
            <p:ph type="sldNum" sz="quarter" idx="12"/>
          </p:nvPr>
        </p:nvSpPr>
        <p:spPr/>
        <p:txBody>
          <a:bodyPr/>
          <a:lstStyle/>
          <a:p>
            <a:fld id="{C55EBA3C-1636-4DBB-8E33-F11FBDD49B7E}" type="slidenum">
              <a:rPr lang="en-US" smtClean="0"/>
              <a:t>‹#›</a:t>
            </a:fld>
            <a:endParaRPr lang="en-US"/>
          </a:p>
        </p:txBody>
      </p:sp>
    </p:spTree>
    <p:extLst>
      <p:ext uri="{BB962C8B-B14F-4D97-AF65-F5344CB8AC3E}">
        <p14:creationId xmlns:p14="http://schemas.microsoft.com/office/powerpoint/2010/main" val="3377054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633889-28D8-454A-9BEC-F2BF56B886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5842A0-EDB0-48BE-A3B7-201864708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B45261-4F78-4081-ADF2-7FAB05E2C0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9AD192-682B-4EC6-BF78-55FDDE2B9626}" type="datetime1">
              <a:rPr lang="en-US" smtClean="0"/>
              <a:t>6/23/23</a:t>
            </a:fld>
            <a:endParaRPr lang="en-US"/>
          </a:p>
        </p:txBody>
      </p:sp>
      <p:sp>
        <p:nvSpPr>
          <p:cNvPr id="5" name="Footer Placeholder 4">
            <a:extLst>
              <a:ext uri="{FF2B5EF4-FFF2-40B4-BE49-F238E27FC236}">
                <a16:creationId xmlns:a16="http://schemas.microsoft.com/office/drawing/2014/main" id="{E4DE55AB-0F01-4ECC-B756-9F6E03BEF9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A02C30-5FE5-4616-B470-1140CDC45B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EBA3C-1636-4DBB-8E33-F11FBDD49B7E}" type="slidenum">
              <a:rPr lang="en-US" smtClean="0"/>
              <a:t>‹#›</a:t>
            </a:fld>
            <a:endParaRPr lang="en-US"/>
          </a:p>
        </p:txBody>
      </p:sp>
    </p:spTree>
    <p:extLst>
      <p:ext uri="{BB962C8B-B14F-4D97-AF65-F5344CB8AC3E}">
        <p14:creationId xmlns:p14="http://schemas.microsoft.com/office/powerpoint/2010/main" val="1192541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3A3F8-86C7-4ECF-AA6C-BDEEC18EE205}"/>
              </a:ext>
            </a:extLst>
          </p:cNvPr>
          <p:cNvSpPr>
            <a:spLocks noGrp="1"/>
          </p:cNvSpPr>
          <p:nvPr>
            <p:ph type="ctrTitle"/>
          </p:nvPr>
        </p:nvSpPr>
        <p:spPr>
          <a:xfrm>
            <a:off x="1004455" y="-179388"/>
            <a:ext cx="9144000" cy="2387600"/>
          </a:xfrm>
        </p:spPr>
        <p:txBody>
          <a:bodyPr>
            <a:noAutofit/>
          </a:bodyPr>
          <a:lstStyle/>
          <a:p>
            <a:r>
              <a:rPr lang="en-US" sz="8000" b="1" dirty="0"/>
              <a:t>Recitation 3</a:t>
            </a:r>
          </a:p>
        </p:txBody>
      </p:sp>
      <p:sp>
        <p:nvSpPr>
          <p:cNvPr id="3" name="Subtitle 2">
            <a:extLst>
              <a:ext uri="{FF2B5EF4-FFF2-40B4-BE49-F238E27FC236}">
                <a16:creationId xmlns:a16="http://schemas.microsoft.com/office/drawing/2014/main" id="{2F4DD82D-D303-435A-8B07-E2F007340693}"/>
              </a:ext>
            </a:extLst>
          </p:cNvPr>
          <p:cNvSpPr>
            <a:spLocks noGrp="1"/>
          </p:cNvSpPr>
          <p:nvPr>
            <p:ph type="subTitle" idx="1"/>
          </p:nvPr>
        </p:nvSpPr>
        <p:spPr>
          <a:xfrm>
            <a:off x="698281" y="3192464"/>
            <a:ext cx="10078192" cy="2914650"/>
          </a:xfrm>
        </p:spPr>
        <p:txBody>
          <a:bodyPr>
            <a:noAutofit/>
          </a:bodyPr>
          <a:lstStyle/>
          <a:p>
            <a:r>
              <a:rPr lang="en-US" sz="7400" b="1" dirty="0">
                <a:latin typeface="+mj-lt"/>
                <a:ea typeface="+mj-ea"/>
                <a:cs typeface="+mj-cs"/>
              </a:rPr>
              <a:t>Revenue Maximization</a:t>
            </a:r>
          </a:p>
        </p:txBody>
      </p:sp>
      <p:sp>
        <p:nvSpPr>
          <p:cNvPr id="4" name="Slide Number Placeholder 3">
            <a:extLst>
              <a:ext uri="{FF2B5EF4-FFF2-40B4-BE49-F238E27FC236}">
                <a16:creationId xmlns:a16="http://schemas.microsoft.com/office/drawing/2014/main" id="{CA0769C7-1824-4020-99AE-4E6EC2EC79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EBA3C-1636-4DBB-8E33-F11FBDD49B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831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a:xfrm>
            <a:off x="398814" y="2659340"/>
            <a:ext cx="10515600" cy="1325563"/>
          </a:xfrm>
        </p:spPr>
        <p:txBody>
          <a:bodyPr>
            <a:noAutofit/>
          </a:bodyPr>
          <a:lstStyle/>
          <a:p>
            <a:pPr algn="ctr" rtl="1"/>
            <a:r>
              <a:rPr lang="en-US" sz="10000" b="1" dirty="0"/>
              <a:t>Questions?</a:t>
            </a:r>
          </a:p>
        </p:txBody>
      </p:sp>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EBA3C-1636-4DBB-8E33-F11FBDD49B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052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p:txBody>
          <a:bodyPr>
            <a:normAutofit/>
          </a:bodyPr>
          <a:lstStyle/>
          <a:p>
            <a:pPr algn="ctr" rtl="1"/>
            <a:r>
              <a:rPr lang="en-US" sz="6000" b="1" dirty="0"/>
              <a:t>Revenue Maximization</a:t>
            </a:r>
          </a:p>
        </p:txBody>
      </p:sp>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EBA3C-1636-4DBB-8E33-F11FBDD49B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33967836-F440-F84B-246E-722A6BD1413F}"/>
                  </a:ext>
                </a:extLst>
              </p:cNvPr>
              <p:cNvSpPr>
                <a:spLocks noGrp="1"/>
              </p:cNvSpPr>
              <p:nvPr>
                <p:ph idx="1"/>
              </p:nvPr>
            </p:nvSpPr>
            <p:spPr>
              <a:xfrm>
                <a:off x="838200" y="1825625"/>
                <a:ext cx="10515600" cy="4351338"/>
              </a:xfrm>
            </p:spPr>
            <p:txBody>
              <a:bodyPr>
                <a:normAutofit lnSpcReduction="10000"/>
              </a:bodyPr>
              <a:lstStyle/>
              <a:p>
                <a14:m>
                  <m:oMath xmlns:m="http://schemas.openxmlformats.org/officeDocument/2006/math">
                    <m:r>
                      <a:rPr lang="en-US" sz="4000" b="0" i="1" smtClean="0">
                        <a:latin typeface="Cambria Math" panose="02040503050406030204" pitchFamily="18" charset="0"/>
                      </a:rPr>
                      <m:t>𝑛</m:t>
                    </m:r>
                  </m:oMath>
                </a14:m>
                <a:r>
                  <a:rPr lang="en-US" sz="4000" dirty="0"/>
                  <a:t> bidders with regular distributions </a:t>
                </a:r>
                <a14:m>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𝐹</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𝐹</m:t>
                        </m:r>
                      </m:e>
                      <m:sub>
                        <m:r>
                          <a:rPr lang="en-US" sz="4000" b="0" i="1" smtClean="0">
                            <a:latin typeface="Cambria Math" panose="02040503050406030204" pitchFamily="18" charset="0"/>
                          </a:rPr>
                          <m:t>𝑛</m:t>
                        </m:r>
                      </m:sub>
                    </m:sSub>
                  </m:oMath>
                </a14:m>
                <a:r>
                  <a:rPr lang="en-US" sz="4000" dirty="0"/>
                  <a:t> of valuations (drawn independently).</a:t>
                </a:r>
              </a:p>
              <a:p>
                <a:pPr lvl="1"/>
                <a:r>
                  <a:rPr lang="en-US" sz="3600" dirty="0"/>
                  <a:t>Assume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𝐹</m:t>
                        </m:r>
                      </m:e>
                      <m:sub>
                        <m:r>
                          <a:rPr lang="en-US" sz="3600" i="1">
                            <a:latin typeface="Cambria Math" panose="02040503050406030204" pitchFamily="18" charset="0"/>
                          </a:rPr>
                          <m:t>1</m:t>
                        </m:r>
                      </m:sub>
                    </m:sSub>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𝐹</m:t>
                        </m:r>
                      </m:e>
                      <m:sub>
                        <m:r>
                          <a:rPr lang="en-US" sz="3600" i="1">
                            <a:latin typeface="Cambria Math" panose="02040503050406030204" pitchFamily="18" charset="0"/>
                          </a:rPr>
                          <m:t>𝑛</m:t>
                        </m:r>
                      </m:sub>
                    </m:sSub>
                  </m:oMath>
                </a14:m>
                <a:r>
                  <a:rPr lang="en-US" sz="3600" dirty="0"/>
                  <a:t> have bounded support and are strictly increasing.</a:t>
                </a:r>
              </a:p>
              <a:p>
                <a:r>
                  <a:rPr lang="en-US" sz="4000" dirty="0"/>
                  <a:t>What is the revenue-maximizing DSIC auction?</a:t>
                </a:r>
              </a:p>
              <a:p>
                <a:pPr lvl="1"/>
                <a:r>
                  <a:rPr lang="en-US" sz="3600" dirty="0"/>
                  <a:t>Award the item to the bidder with the highest virtual valuation, provided that it is nonnegative.</a:t>
                </a:r>
              </a:p>
              <a:p>
                <a:pPr lvl="1"/>
                <a:r>
                  <a:rPr lang="en-US" sz="3600" dirty="0"/>
                  <a:t>Charge the winner her critical bid.</a:t>
                </a:r>
              </a:p>
            </p:txBody>
          </p:sp>
        </mc:Choice>
        <mc:Fallback xmlns="">
          <p:sp>
            <p:nvSpPr>
              <p:cNvPr id="9" name="Content Placeholder 2">
                <a:extLst>
                  <a:ext uri="{FF2B5EF4-FFF2-40B4-BE49-F238E27FC236}">
                    <a16:creationId xmlns:a16="http://schemas.microsoft.com/office/drawing/2014/main" id="{33967836-F440-F84B-246E-722A6BD1413F}"/>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930" t="-4651"/>
                </a:stretch>
              </a:blipFill>
            </p:spPr>
            <p:txBody>
              <a:bodyPr/>
              <a:lstStyle/>
              <a:p>
                <a:r>
                  <a:rPr lang="en-IL">
                    <a:noFill/>
                  </a:rPr>
                  <a:t> </a:t>
                </a:r>
              </a:p>
            </p:txBody>
          </p:sp>
        </mc:Fallback>
      </mc:AlternateContent>
    </p:spTree>
    <p:extLst>
      <p:ext uri="{BB962C8B-B14F-4D97-AF65-F5344CB8AC3E}">
        <p14:creationId xmlns:p14="http://schemas.microsoft.com/office/powerpoint/2010/main" val="275678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 calcmode="lin" valueType="num">
                                      <p:cBhvr additive="base">
                                        <p:cTn id="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 calcmode="lin" valueType="num">
                                      <p:cBhvr additive="base">
                                        <p:cTn id="1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p:txBody>
          <a:bodyPr>
            <a:normAutofit/>
          </a:bodyPr>
          <a:lstStyle/>
          <a:p>
            <a:pPr algn="ctr" rtl="1"/>
            <a:r>
              <a:rPr lang="en-US" sz="6000" b="1" dirty="0"/>
              <a:t>Prophet Inequality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21E1FA-B60C-472E-8E62-E501ECF4938F}"/>
                  </a:ext>
                </a:extLst>
              </p:cNvPr>
              <p:cNvSpPr>
                <a:spLocks noGrp="1"/>
              </p:cNvSpPr>
              <p:nvPr>
                <p:ph idx="1"/>
              </p:nvPr>
            </p:nvSpPr>
            <p:spPr>
              <a:xfrm>
                <a:off x="838200" y="1825625"/>
                <a:ext cx="10820400" cy="4351338"/>
              </a:xfrm>
            </p:spPr>
            <p:txBody>
              <a:bodyPr>
                <a:normAutofit/>
              </a:bodyPr>
              <a:lstStyle/>
              <a:p>
                <a14:m>
                  <m:oMath xmlns:m="http://schemas.openxmlformats.org/officeDocument/2006/math">
                    <m:r>
                      <a:rPr lang="en-US" sz="4000" b="0" i="1" smtClean="0">
                        <a:latin typeface="Cambria Math" panose="02040503050406030204" pitchFamily="18" charset="0"/>
                      </a:rPr>
                      <m:t>𝑛</m:t>
                    </m:r>
                  </m:oMath>
                </a14:m>
                <a:r>
                  <a:rPr lang="en-US" sz="4000" dirty="0"/>
                  <a:t> stages.</a:t>
                </a:r>
              </a:p>
              <a:p>
                <a:r>
                  <a:rPr lang="en-US" sz="4000" dirty="0"/>
                  <a:t>Prizes </a:t>
                </a:r>
                <a14:m>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𝜋</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𝐺</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𝜋</m:t>
                        </m:r>
                      </m:e>
                      <m:sub>
                        <m:r>
                          <a:rPr lang="en-US" sz="4000" b="0" i="1" smtClean="0">
                            <a:latin typeface="Cambria Math" panose="02040503050406030204" pitchFamily="18" charset="0"/>
                          </a:rPr>
                          <m:t>2</m:t>
                        </m:r>
                      </m:sub>
                    </m:sSub>
                    <m:r>
                      <a:rPr lang="en-US" sz="4000" i="1">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𝐺</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𝜋</m:t>
                        </m:r>
                      </m:e>
                      <m:sub>
                        <m:r>
                          <a:rPr lang="en-US" sz="4000" b="0" i="1" smtClean="0">
                            <a:latin typeface="Cambria Math" panose="02040503050406030204" pitchFamily="18" charset="0"/>
                          </a:rPr>
                          <m:t>𝑛</m:t>
                        </m:r>
                      </m:sub>
                    </m:sSub>
                    <m:r>
                      <a:rPr lang="en-US" sz="4000" i="1">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𝐺</m:t>
                        </m:r>
                      </m:e>
                      <m:sub>
                        <m:r>
                          <a:rPr lang="en-US" sz="4000" b="0" i="1" smtClean="0">
                            <a:latin typeface="Cambria Math" panose="02040503050406030204" pitchFamily="18" charset="0"/>
                          </a:rPr>
                          <m:t>𝑛</m:t>
                        </m:r>
                      </m:sub>
                    </m:sSub>
                  </m:oMath>
                </a14:m>
                <a:r>
                  <a:rPr lang="en-US" sz="4000" dirty="0"/>
                  <a:t> are drawn independently, sequentially.</a:t>
                </a:r>
              </a:p>
              <a:p>
                <a:r>
                  <a:rPr lang="en-US" sz="4000" dirty="0"/>
                  <a:t>The distributions </a:t>
                </a:r>
                <a14:m>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𝐺</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𝐺</m:t>
                        </m:r>
                      </m:e>
                      <m:sub>
                        <m:r>
                          <a:rPr lang="en-US" sz="4000" i="1">
                            <a:latin typeface="Cambria Math" panose="02040503050406030204" pitchFamily="18" charset="0"/>
                          </a:rPr>
                          <m:t>𝑛</m:t>
                        </m:r>
                      </m:sub>
                    </m:sSub>
                  </m:oMath>
                </a14:m>
                <a:r>
                  <a:rPr lang="en-US" sz="4000" dirty="0"/>
                  <a:t> are known in advance.</a:t>
                </a:r>
              </a:p>
              <a:p>
                <a:r>
                  <a:rPr lang="en-US" sz="4000" dirty="0"/>
                  <a:t>At some stage, you should </a:t>
                </a:r>
                <a:r>
                  <a:rPr lang="en-US" sz="4000" dirty="0">
                    <a:solidFill>
                      <a:srgbClr val="7030A0"/>
                    </a:solidFill>
                  </a:rPr>
                  <a:t>stop drawing and take the current prize</a:t>
                </a:r>
                <a:r>
                  <a:rPr lang="en-US" sz="4000" dirty="0"/>
                  <a:t>.</a:t>
                </a:r>
              </a:p>
            </p:txBody>
          </p:sp>
        </mc:Choice>
        <mc:Fallback xmlns="">
          <p:sp>
            <p:nvSpPr>
              <p:cNvPr id="3" name="Content Placeholder 2">
                <a:extLst>
                  <a:ext uri="{FF2B5EF4-FFF2-40B4-BE49-F238E27FC236}">
                    <a16:creationId xmlns:a16="http://schemas.microsoft.com/office/drawing/2014/main" id="{9F21E1FA-B60C-472E-8E62-E501ECF4938F}"/>
                  </a:ext>
                </a:extLst>
              </p:cNvPr>
              <p:cNvSpPr>
                <a:spLocks noGrp="1" noRot="1" noChangeAspect="1" noMove="1" noResize="1" noEditPoints="1" noAdjustHandles="1" noChangeArrowheads="1" noChangeShapeType="1" noTextEdit="1"/>
              </p:cNvSpPr>
              <p:nvPr>
                <p:ph idx="1"/>
              </p:nvPr>
            </p:nvSpPr>
            <p:spPr>
              <a:xfrm>
                <a:off x="838200" y="1825625"/>
                <a:ext cx="10820400" cy="4351338"/>
              </a:xfrm>
              <a:blipFill>
                <a:blip r:embed="rId2"/>
                <a:stretch>
                  <a:fillRect l="-1876" t="-3488" r="-586"/>
                </a:stretch>
              </a:blipFill>
            </p:spPr>
            <p:txBody>
              <a:bodyPr/>
              <a:lstStyle/>
              <a:p>
                <a:r>
                  <a:rPr lang="en-IL">
                    <a:noFill/>
                  </a:rPr>
                  <a:t> </a:t>
                </a:r>
              </a:p>
            </p:txBody>
          </p:sp>
        </mc:Fallback>
      </mc:AlternateContent>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EBA3C-1636-4DBB-8E33-F11FBDD49B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05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p:txBody>
          <a:bodyPr>
            <a:normAutofit/>
          </a:bodyPr>
          <a:lstStyle/>
          <a:p>
            <a:pPr algn="ctr" rtl="1"/>
            <a:r>
              <a:rPr lang="en-US" sz="6000" b="1" dirty="0"/>
              <a:t>Prophet Inequality</a:t>
            </a:r>
          </a:p>
        </p:txBody>
      </p:sp>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EBA3C-1636-4DBB-8E33-F11FBDD49B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9B84124-0F5B-CB57-6F62-ECAC8AAD1BD3}"/>
              </a:ext>
            </a:extLst>
          </p:cNvPr>
          <p:cNvPicPr>
            <a:picLocks noChangeAspect="1"/>
          </p:cNvPicPr>
          <p:nvPr/>
        </p:nvPicPr>
        <p:blipFill>
          <a:blip r:embed="rId2"/>
          <a:stretch>
            <a:fillRect/>
          </a:stretch>
        </p:blipFill>
        <p:spPr>
          <a:xfrm>
            <a:off x="993205" y="1917197"/>
            <a:ext cx="9637029" cy="2241550"/>
          </a:xfrm>
          <a:prstGeom prst="rect">
            <a:avLst/>
          </a:prstGeom>
        </p:spPr>
      </p:pic>
      <p:sp>
        <p:nvSpPr>
          <p:cNvPr id="8" name="Content Placeholder 2">
            <a:extLst>
              <a:ext uri="{FF2B5EF4-FFF2-40B4-BE49-F238E27FC236}">
                <a16:creationId xmlns:a16="http://schemas.microsoft.com/office/drawing/2014/main" id="{70411767-7C10-2526-E35D-FF869A14F3F8}"/>
              </a:ext>
            </a:extLst>
          </p:cNvPr>
          <p:cNvSpPr>
            <a:spLocks noGrp="1"/>
          </p:cNvSpPr>
          <p:nvPr>
            <p:ph idx="1"/>
          </p:nvPr>
        </p:nvSpPr>
        <p:spPr>
          <a:xfrm>
            <a:off x="838200" y="4291050"/>
            <a:ext cx="10515600" cy="726118"/>
          </a:xfrm>
        </p:spPr>
        <p:txBody>
          <a:bodyPr>
            <a:normAutofit/>
          </a:bodyPr>
          <a:lstStyle/>
          <a:p>
            <a:r>
              <a:rPr lang="en-US" sz="4000" dirty="0"/>
              <a:t>It holds even under adversarial tiebreaking.</a:t>
            </a:r>
          </a:p>
        </p:txBody>
      </p:sp>
    </p:spTree>
    <p:extLst>
      <p:ext uri="{BB962C8B-B14F-4D97-AF65-F5344CB8AC3E}">
        <p14:creationId xmlns:p14="http://schemas.microsoft.com/office/powerpoint/2010/main" val="3837166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p:txBody>
          <a:bodyPr>
            <a:normAutofit fontScale="90000"/>
          </a:bodyPr>
          <a:lstStyle/>
          <a:p>
            <a:pPr algn="ctr" rtl="1"/>
            <a:r>
              <a:rPr lang="en-US" sz="6000" b="1" dirty="0"/>
              <a:t>Approximate Revenue Maximization</a:t>
            </a:r>
          </a:p>
        </p:txBody>
      </p:sp>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EBA3C-1636-4DBB-8E33-F11FBDD49B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33967836-F440-F84B-246E-722A6BD1413F}"/>
                  </a:ext>
                </a:extLst>
              </p:cNvPr>
              <p:cNvSpPr>
                <a:spLocks noGrp="1"/>
              </p:cNvSpPr>
              <p:nvPr>
                <p:ph idx="1"/>
              </p:nvPr>
            </p:nvSpPr>
            <p:spPr>
              <a:xfrm>
                <a:off x="838200" y="1825625"/>
                <a:ext cx="10515600" cy="4351338"/>
              </a:xfrm>
            </p:spPr>
            <p:txBody>
              <a:bodyPr>
                <a:normAutofit/>
              </a:bodyPr>
              <a:lstStyle/>
              <a:p>
                <a:r>
                  <a:rPr lang="en-US" sz="4000" u="sng" dirty="0"/>
                  <a:t>Rem.</a:t>
                </a:r>
                <a:r>
                  <a:rPr lang="en-US" sz="4000" dirty="0"/>
                  <a:t>: Expected revenue equals expected virtual welfare.</a:t>
                </a:r>
              </a:p>
              <a:p>
                <a:r>
                  <a:rPr lang="en-US" sz="4000" dirty="0"/>
                  <a:t>Set</a:t>
                </a:r>
                <a:r>
                  <a:rPr lang="en-US" sz="4000" b="0" dirty="0"/>
                  <a:t> </a:t>
                </a:r>
                <a14:m>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𝜋</m:t>
                        </m:r>
                      </m:e>
                      <m:sub>
                        <m:r>
                          <a:rPr lang="en-US" sz="4000" b="0" i="1" smtClean="0">
                            <a:latin typeface="Cambria Math" panose="02040503050406030204" pitchFamily="18" charset="0"/>
                          </a:rPr>
                          <m:t>𝑖</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𝜑</m:t>
                        </m:r>
                      </m:e>
                      <m:sub>
                        <m:r>
                          <a:rPr lang="en-US" sz="4000" b="0" i="1" smtClean="0">
                            <a:latin typeface="Cambria Math" panose="02040503050406030204" pitchFamily="18" charset="0"/>
                          </a:rPr>
                          <m:t>𝑖</m:t>
                        </m:r>
                      </m:sub>
                    </m:sSub>
                    <m:sSup>
                      <m:sSupPr>
                        <m:ctrlPr>
                          <a:rPr lang="en-US" sz="4000" b="0" i="1" smtClean="0">
                            <a:latin typeface="Cambria Math" panose="02040503050406030204" pitchFamily="18" charset="0"/>
                          </a:rPr>
                        </m:ctrlPr>
                      </m:sSupPr>
                      <m:e>
                        <m:d>
                          <m:dPr>
                            <m:ctrlPr>
                              <a:rPr lang="en-US" sz="4000" b="0" i="1" smtClean="0">
                                <a:latin typeface="Cambria Math" panose="02040503050406030204" pitchFamily="18" charset="0"/>
                              </a:rPr>
                            </m:ctrlPr>
                          </m:dPr>
                          <m:e>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𝑣</m:t>
                                </m:r>
                              </m:e>
                              <m:sub>
                                <m:r>
                                  <a:rPr lang="en-US" sz="4000" b="0" i="1" smtClean="0">
                                    <a:latin typeface="Cambria Math" panose="02040503050406030204" pitchFamily="18" charset="0"/>
                                  </a:rPr>
                                  <m:t>𝑖</m:t>
                                </m:r>
                              </m:sub>
                            </m:sSub>
                          </m:e>
                        </m:d>
                      </m:e>
                      <m:sup>
                        <m:r>
                          <a:rPr lang="en-US" sz="4000" b="0" i="1" smtClean="0">
                            <a:latin typeface="Cambria Math" panose="02040503050406030204" pitchFamily="18" charset="0"/>
                          </a:rPr>
                          <m:t>+</m:t>
                        </m:r>
                      </m:sup>
                    </m:sSup>
                    <m:r>
                      <a:rPr lang="en-US" sz="4000" b="0" i="1" smtClean="0">
                        <a:latin typeface="Cambria Math" panose="02040503050406030204" pitchFamily="18" charset="0"/>
                      </a:rPr>
                      <m:t>≔</m:t>
                    </m:r>
                    <m:func>
                      <m:funcPr>
                        <m:ctrlPr>
                          <a:rPr lang="en-US" sz="4000" b="0" i="1" smtClean="0">
                            <a:latin typeface="Cambria Math" panose="02040503050406030204" pitchFamily="18" charset="0"/>
                          </a:rPr>
                        </m:ctrlPr>
                      </m:funcPr>
                      <m:fName>
                        <m:r>
                          <m:rPr>
                            <m:sty m:val="p"/>
                          </m:rPr>
                          <a:rPr lang="en-US" sz="4000" b="0" i="0" smtClean="0">
                            <a:latin typeface="Cambria Math" panose="02040503050406030204" pitchFamily="18" charset="0"/>
                          </a:rPr>
                          <m:t>max</m:t>
                        </m:r>
                      </m:fName>
                      <m:e>
                        <m:d>
                          <m:dPr>
                            <m:begChr m:val="{"/>
                            <m:endChr m:val="}"/>
                            <m:ctrlPr>
                              <a:rPr lang="en-US" sz="4000" b="0" i="1" smtClean="0">
                                <a:latin typeface="Cambria Math" panose="02040503050406030204" pitchFamily="18" charset="0"/>
                              </a:rPr>
                            </m:ctrlPr>
                          </m:dPr>
                          <m:e>
                            <m:r>
                              <a:rPr lang="en-US" sz="4000" b="0" i="1" smtClean="0">
                                <a:latin typeface="Cambria Math" panose="02040503050406030204" pitchFamily="18" charset="0"/>
                              </a:rPr>
                              <m:t>0,</m:t>
                            </m:r>
                            <m:sSub>
                              <m:sSubPr>
                                <m:ctrlPr>
                                  <a:rPr lang="en-US" sz="4000" i="1">
                                    <a:latin typeface="Cambria Math" panose="02040503050406030204" pitchFamily="18" charset="0"/>
                                  </a:rPr>
                                </m:ctrlPr>
                              </m:sSubPr>
                              <m:e>
                                <m:r>
                                  <a:rPr lang="en-US" sz="4000" i="1">
                                    <a:latin typeface="Cambria Math" panose="02040503050406030204" pitchFamily="18" charset="0"/>
                                  </a:rPr>
                                  <m:t>𝜑</m:t>
                                </m:r>
                              </m:e>
                              <m:sub>
                                <m:r>
                                  <a:rPr lang="en-US" sz="4000" i="1">
                                    <a:latin typeface="Cambria Math" panose="02040503050406030204" pitchFamily="18" charset="0"/>
                                  </a:rPr>
                                  <m:t>𝑖</m:t>
                                </m:r>
                              </m:sub>
                            </m:sSub>
                            <m:d>
                              <m:dPr>
                                <m:ctrlPr>
                                  <a:rPr lang="en-US" sz="4000" i="1">
                                    <a:latin typeface="Cambria Math" panose="02040503050406030204" pitchFamily="18" charset="0"/>
                                  </a:rPr>
                                </m:ctrlPr>
                              </m:dPr>
                              <m:e>
                                <m:sSub>
                                  <m:sSubPr>
                                    <m:ctrlPr>
                                      <a:rPr lang="en-US" sz="4000" i="1">
                                        <a:latin typeface="Cambria Math" panose="02040503050406030204" pitchFamily="18" charset="0"/>
                                      </a:rPr>
                                    </m:ctrlPr>
                                  </m:sSubPr>
                                  <m:e>
                                    <m:r>
                                      <a:rPr lang="en-US" sz="4000" i="1">
                                        <a:latin typeface="Cambria Math" panose="02040503050406030204" pitchFamily="18" charset="0"/>
                                      </a:rPr>
                                      <m:t>𝑣</m:t>
                                    </m:r>
                                  </m:e>
                                  <m:sub>
                                    <m:r>
                                      <a:rPr lang="en-US" sz="4000" i="1">
                                        <a:latin typeface="Cambria Math" panose="02040503050406030204" pitchFamily="18" charset="0"/>
                                      </a:rPr>
                                      <m:t>𝑖</m:t>
                                    </m:r>
                                  </m:sub>
                                </m:sSub>
                              </m:e>
                            </m:d>
                          </m:e>
                        </m:d>
                      </m:e>
                    </m:func>
                  </m:oMath>
                </a14:m>
                <a:r>
                  <a:rPr lang="en-US" sz="4000" dirty="0"/>
                  <a:t>.</a:t>
                </a:r>
              </a:p>
              <a:p>
                <a:r>
                  <a:rPr lang="en-US" sz="4000" dirty="0"/>
                  <a:t>The expected revenue:</a:t>
                </a:r>
              </a:p>
            </p:txBody>
          </p:sp>
        </mc:Choice>
        <mc:Fallback xmlns="">
          <p:sp>
            <p:nvSpPr>
              <p:cNvPr id="9" name="Content Placeholder 2">
                <a:extLst>
                  <a:ext uri="{FF2B5EF4-FFF2-40B4-BE49-F238E27FC236}">
                    <a16:creationId xmlns:a16="http://schemas.microsoft.com/office/drawing/2014/main" id="{33967836-F440-F84B-246E-722A6BD1413F}"/>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930" t="-3488" r="-844"/>
                </a:stretch>
              </a:blipFill>
            </p:spPr>
            <p:txBody>
              <a:bodyPr/>
              <a:lstStyle/>
              <a:p>
                <a:r>
                  <a:rPr lang="en-IL">
                    <a:noFill/>
                  </a:rPr>
                  <a:t> </a:t>
                </a:r>
              </a:p>
            </p:txBody>
          </p:sp>
        </mc:Fallback>
      </mc:AlternateContent>
      <p:pic>
        <p:nvPicPr>
          <p:cNvPr id="3" name="Picture 2">
            <a:extLst>
              <a:ext uri="{FF2B5EF4-FFF2-40B4-BE49-F238E27FC236}">
                <a16:creationId xmlns:a16="http://schemas.microsoft.com/office/drawing/2014/main" id="{E214E3B5-7820-8C57-FBB0-93E3EF57ECC4}"/>
              </a:ext>
            </a:extLst>
          </p:cNvPr>
          <p:cNvPicPr>
            <a:picLocks noChangeAspect="1"/>
          </p:cNvPicPr>
          <p:nvPr/>
        </p:nvPicPr>
        <p:blipFill>
          <a:blip r:embed="rId3"/>
          <a:stretch>
            <a:fillRect/>
          </a:stretch>
        </p:blipFill>
        <p:spPr>
          <a:xfrm>
            <a:off x="2429785" y="4584950"/>
            <a:ext cx="6953761" cy="1298491"/>
          </a:xfrm>
          <a:prstGeom prst="rect">
            <a:avLst/>
          </a:prstGeom>
        </p:spPr>
      </p:pic>
    </p:spTree>
    <p:extLst>
      <p:ext uri="{BB962C8B-B14F-4D97-AF65-F5344CB8AC3E}">
        <p14:creationId xmlns:p14="http://schemas.microsoft.com/office/powerpoint/2010/main" val="3117151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p:txBody>
          <a:bodyPr>
            <a:normAutofit fontScale="90000"/>
          </a:bodyPr>
          <a:lstStyle/>
          <a:p>
            <a:pPr algn="ctr" rtl="1"/>
            <a:r>
              <a:rPr lang="en-US" sz="6000" b="1" dirty="0"/>
              <a:t>Approximate Revenue Maximization</a:t>
            </a:r>
          </a:p>
        </p:txBody>
      </p:sp>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EBA3C-1636-4DBB-8E33-F11FBDD49B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605B9D7-A737-4E84-9C0F-18C34E5A73AF}"/>
              </a:ext>
            </a:extLst>
          </p:cNvPr>
          <p:cNvPicPr>
            <a:picLocks noChangeAspect="1"/>
          </p:cNvPicPr>
          <p:nvPr/>
        </p:nvPicPr>
        <p:blipFill>
          <a:blip r:embed="rId2"/>
          <a:stretch>
            <a:fillRect/>
          </a:stretch>
        </p:blipFill>
        <p:spPr>
          <a:xfrm>
            <a:off x="1883366" y="1552037"/>
            <a:ext cx="8208697" cy="2603834"/>
          </a:xfrm>
          <a:prstGeom prst="rect">
            <a:avLst/>
          </a:prstGeom>
        </p:spPr>
      </p:pic>
      <p:pic>
        <p:nvPicPr>
          <p:cNvPr id="6" name="Picture 5">
            <a:extLst>
              <a:ext uri="{FF2B5EF4-FFF2-40B4-BE49-F238E27FC236}">
                <a16:creationId xmlns:a16="http://schemas.microsoft.com/office/drawing/2014/main" id="{C48826AD-5BC0-E63E-368A-AACABCB4DC1A}"/>
              </a:ext>
            </a:extLst>
          </p:cNvPr>
          <p:cNvPicPr>
            <a:picLocks noChangeAspect="1"/>
          </p:cNvPicPr>
          <p:nvPr/>
        </p:nvPicPr>
        <p:blipFill>
          <a:blip r:embed="rId3"/>
          <a:stretch>
            <a:fillRect/>
          </a:stretch>
        </p:blipFill>
        <p:spPr>
          <a:xfrm>
            <a:off x="2057064" y="4490326"/>
            <a:ext cx="7861300" cy="1765300"/>
          </a:xfrm>
          <a:prstGeom prst="rect">
            <a:avLst/>
          </a:prstGeom>
        </p:spPr>
      </p:pic>
    </p:spTree>
    <p:extLst>
      <p:ext uri="{BB962C8B-B14F-4D97-AF65-F5344CB8AC3E}">
        <p14:creationId xmlns:p14="http://schemas.microsoft.com/office/powerpoint/2010/main" val="3084400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p:txBody>
          <a:bodyPr>
            <a:normAutofit fontScale="90000"/>
          </a:bodyPr>
          <a:lstStyle/>
          <a:p>
            <a:pPr algn="ctr" rtl="1"/>
            <a:r>
              <a:rPr lang="en-US" sz="6000" b="1" dirty="0"/>
              <a:t>2</a:t>
            </a:r>
            <a:r>
              <a:rPr lang="en-US" sz="6000" b="1" baseline="30000" dirty="0"/>
              <a:t>nd</a:t>
            </a:r>
            <a:r>
              <a:rPr lang="en-US" sz="6000" b="1" dirty="0"/>
              <a:t> Price Auction with Bidder-Specific Reserves</a:t>
            </a:r>
          </a:p>
        </p:txBody>
      </p:sp>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EBA3C-1636-4DBB-8E33-F11FBDD49B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CD503B-1AAA-35D2-1E87-4F327AF1B6E8}"/>
              </a:ext>
            </a:extLst>
          </p:cNvPr>
          <p:cNvPicPr>
            <a:picLocks noChangeAspect="1"/>
          </p:cNvPicPr>
          <p:nvPr/>
        </p:nvPicPr>
        <p:blipFill>
          <a:blip r:embed="rId2"/>
          <a:stretch>
            <a:fillRect/>
          </a:stretch>
        </p:blipFill>
        <p:spPr>
          <a:xfrm>
            <a:off x="681455" y="1997241"/>
            <a:ext cx="7975268" cy="1179095"/>
          </a:xfrm>
          <a:prstGeom prst="rect">
            <a:avLst/>
          </a:prstGeom>
        </p:spPr>
      </p:pic>
      <p:pic>
        <p:nvPicPr>
          <p:cNvPr id="7" name="Picture 6">
            <a:extLst>
              <a:ext uri="{FF2B5EF4-FFF2-40B4-BE49-F238E27FC236}">
                <a16:creationId xmlns:a16="http://schemas.microsoft.com/office/drawing/2014/main" id="{53A2E1C4-E3F2-EAD9-EA8D-E26013B71ACE}"/>
              </a:ext>
            </a:extLst>
          </p:cNvPr>
          <p:cNvPicPr>
            <a:picLocks noChangeAspect="1"/>
          </p:cNvPicPr>
          <p:nvPr/>
        </p:nvPicPr>
        <p:blipFill>
          <a:blip r:embed="rId3"/>
          <a:stretch>
            <a:fillRect/>
          </a:stretch>
        </p:blipFill>
        <p:spPr>
          <a:xfrm>
            <a:off x="681454" y="2945064"/>
            <a:ext cx="8118353" cy="953167"/>
          </a:xfrm>
          <a:prstGeom prst="rect">
            <a:avLst/>
          </a:prstGeom>
        </p:spPr>
      </p:pic>
      <p:pic>
        <p:nvPicPr>
          <p:cNvPr id="8" name="Picture 7">
            <a:extLst>
              <a:ext uri="{FF2B5EF4-FFF2-40B4-BE49-F238E27FC236}">
                <a16:creationId xmlns:a16="http://schemas.microsoft.com/office/drawing/2014/main" id="{B47BC694-43EF-D5EE-D000-937823C51964}"/>
              </a:ext>
            </a:extLst>
          </p:cNvPr>
          <p:cNvPicPr>
            <a:picLocks noChangeAspect="1"/>
          </p:cNvPicPr>
          <p:nvPr/>
        </p:nvPicPr>
        <p:blipFill>
          <a:blip r:embed="rId4"/>
          <a:stretch>
            <a:fillRect/>
          </a:stretch>
        </p:blipFill>
        <p:spPr>
          <a:xfrm>
            <a:off x="815440" y="4101429"/>
            <a:ext cx="8058561" cy="1533026"/>
          </a:xfrm>
          <a:prstGeom prst="rect">
            <a:avLst/>
          </a:prstGeom>
        </p:spPr>
      </p:pic>
    </p:spTree>
    <p:extLst>
      <p:ext uri="{BB962C8B-B14F-4D97-AF65-F5344CB8AC3E}">
        <p14:creationId xmlns:p14="http://schemas.microsoft.com/office/powerpoint/2010/main" val="2262558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a:xfrm>
            <a:off x="398814" y="2659340"/>
            <a:ext cx="10515600" cy="1325563"/>
          </a:xfrm>
        </p:spPr>
        <p:txBody>
          <a:bodyPr>
            <a:noAutofit/>
          </a:bodyPr>
          <a:lstStyle/>
          <a:p>
            <a:pPr algn="ctr" rtl="1"/>
            <a:r>
              <a:rPr lang="en-US" sz="10000" b="1" dirty="0"/>
              <a:t>Questions?</a:t>
            </a:r>
          </a:p>
        </p:txBody>
      </p:sp>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EBA3C-1636-4DBB-8E33-F11FBDD49B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562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p:txBody>
          <a:bodyPr>
            <a:normAutofit/>
          </a:bodyPr>
          <a:lstStyle/>
          <a:p>
            <a:pPr algn="ctr" rtl="1"/>
            <a:r>
              <a:rPr lang="en-US" sz="6000" b="1" dirty="0"/>
              <a:t>Prior-Independent Auctions</a:t>
            </a:r>
          </a:p>
        </p:txBody>
      </p:sp>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EBA3C-1636-4DBB-8E33-F11FBDD49B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33967836-F440-F84B-246E-722A6BD1413F}"/>
              </a:ext>
            </a:extLst>
          </p:cNvPr>
          <p:cNvSpPr>
            <a:spLocks noGrp="1"/>
          </p:cNvSpPr>
          <p:nvPr>
            <p:ph idx="1"/>
          </p:nvPr>
        </p:nvSpPr>
        <p:spPr>
          <a:xfrm>
            <a:off x="838200" y="1825625"/>
            <a:ext cx="10515600" cy="4351338"/>
          </a:xfrm>
        </p:spPr>
        <p:txBody>
          <a:bodyPr>
            <a:normAutofit fontScale="92500" lnSpcReduction="10000"/>
          </a:bodyPr>
          <a:lstStyle/>
          <a:p>
            <a:r>
              <a:rPr lang="en-US" sz="4000" dirty="0"/>
              <a:t>Is it reasonable to assume that the allocation depends on the valuations’ distributions?</a:t>
            </a:r>
          </a:p>
          <a:p>
            <a:r>
              <a:rPr lang="en-US" sz="4000" dirty="0">
                <a:solidFill>
                  <a:srgbClr val="7030A0"/>
                </a:solidFill>
              </a:rPr>
              <a:t>Wilson’s critique</a:t>
            </a:r>
          </a:p>
          <a:p>
            <a:pPr lvl="1"/>
            <a:r>
              <a:rPr lang="en-US" sz="3600" dirty="0"/>
              <a:t>“I foresee the progress of game theory as depending on successive reductions in the base of common knowledge required to conduct useful analyses of practical problems. Only by repeated weakening of common knowledge assumptions will the theory approximate reality.”</a:t>
            </a:r>
          </a:p>
        </p:txBody>
      </p:sp>
    </p:spTree>
    <p:extLst>
      <p:ext uri="{BB962C8B-B14F-4D97-AF65-F5344CB8AC3E}">
        <p14:creationId xmlns:p14="http://schemas.microsoft.com/office/powerpoint/2010/main" val="3874607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p:txBody>
          <a:bodyPr>
            <a:normAutofit/>
          </a:bodyPr>
          <a:lstStyle/>
          <a:p>
            <a:pPr algn="ctr" rtl="1"/>
            <a:r>
              <a:rPr lang="en-US" sz="6000" b="1" dirty="0"/>
              <a:t>Revenue Maximization</a:t>
            </a:r>
          </a:p>
        </p:txBody>
      </p:sp>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EBA3C-1636-4DBB-8E33-F11FBDD49B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33967836-F440-F84B-246E-722A6BD1413F}"/>
              </a:ext>
            </a:extLst>
          </p:cNvPr>
          <p:cNvSpPr>
            <a:spLocks noGrp="1"/>
          </p:cNvSpPr>
          <p:nvPr>
            <p:ph idx="1"/>
          </p:nvPr>
        </p:nvSpPr>
        <p:spPr>
          <a:xfrm>
            <a:off x="838200" y="1825625"/>
            <a:ext cx="10515600" cy="4351338"/>
          </a:xfrm>
        </p:spPr>
        <p:txBody>
          <a:bodyPr>
            <a:normAutofit/>
          </a:bodyPr>
          <a:lstStyle/>
          <a:p>
            <a:r>
              <a:rPr lang="en-US" sz="4000" dirty="0"/>
              <a:t>Is optimizing the mechanism format that important?</a:t>
            </a:r>
          </a:p>
          <a:p>
            <a:r>
              <a:rPr lang="en-US" sz="4000" dirty="0"/>
              <a:t>What about increasing the competition?</a:t>
            </a:r>
          </a:p>
        </p:txBody>
      </p:sp>
    </p:spTree>
    <p:extLst>
      <p:ext uri="{BB962C8B-B14F-4D97-AF65-F5344CB8AC3E}">
        <p14:creationId xmlns:p14="http://schemas.microsoft.com/office/powerpoint/2010/main" val="228615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a:xfrm>
            <a:off x="537411" y="2019216"/>
            <a:ext cx="10515600" cy="2480595"/>
          </a:xfrm>
        </p:spPr>
        <p:txBody>
          <a:bodyPr>
            <a:normAutofit/>
          </a:bodyPr>
          <a:lstStyle/>
          <a:p>
            <a:pPr algn="ctr" rtl="1"/>
            <a:r>
              <a:rPr lang="en-US" sz="6000" b="1" dirty="0"/>
              <a:t>Part </a:t>
            </a:r>
            <a:r>
              <a:rPr lang="en-US" sz="6000" b="1" dirty="0">
                <a:solidFill>
                  <a:srgbClr val="7030A0"/>
                </a:solidFill>
              </a:rPr>
              <a:t>1</a:t>
            </a:r>
            <a:r>
              <a:rPr lang="en-US" sz="6000" b="1" dirty="0"/>
              <a:t> – </a:t>
            </a:r>
            <a:r>
              <a:rPr lang="en-US" sz="6000" b="1" dirty="0">
                <a:solidFill>
                  <a:srgbClr val="7030A0"/>
                </a:solidFill>
              </a:rPr>
              <a:t>Single</a:t>
            </a:r>
            <a:r>
              <a:rPr lang="en-US" sz="6000" b="1" dirty="0"/>
              <a:t>-Parameter Environment</a:t>
            </a:r>
          </a:p>
        </p:txBody>
      </p:sp>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fld id="{C55EBA3C-1636-4DBB-8E33-F11FBDD49B7E}" type="slidenum">
              <a:rPr lang="en-US" smtClean="0"/>
              <a:t>2</a:t>
            </a:fld>
            <a:endParaRPr lang="en-US"/>
          </a:p>
        </p:txBody>
      </p:sp>
    </p:spTree>
    <p:extLst>
      <p:ext uri="{BB962C8B-B14F-4D97-AF65-F5344CB8AC3E}">
        <p14:creationId xmlns:p14="http://schemas.microsoft.com/office/powerpoint/2010/main" val="324130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p:txBody>
          <a:bodyPr>
            <a:normAutofit/>
          </a:bodyPr>
          <a:lstStyle/>
          <a:p>
            <a:pPr algn="ctr" rtl="1"/>
            <a:r>
              <a:rPr lang="en-US" sz="6000" b="1" dirty="0"/>
              <a:t>The Bulow-Klemperer Theorem</a:t>
            </a:r>
          </a:p>
        </p:txBody>
      </p:sp>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EBA3C-1636-4DBB-8E33-F11FBDD49B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2B3AD5A-F14B-CC80-C818-1082936DA005}"/>
              </a:ext>
            </a:extLst>
          </p:cNvPr>
          <p:cNvPicPr>
            <a:picLocks noChangeAspect="1"/>
          </p:cNvPicPr>
          <p:nvPr/>
        </p:nvPicPr>
        <p:blipFill>
          <a:blip r:embed="rId2"/>
          <a:stretch>
            <a:fillRect/>
          </a:stretch>
        </p:blipFill>
        <p:spPr>
          <a:xfrm>
            <a:off x="1579144" y="2156326"/>
            <a:ext cx="8731918" cy="2982330"/>
          </a:xfrm>
          <a:prstGeom prst="rect">
            <a:avLst/>
          </a:prstGeom>
        </p:spPr>
      </p:pic>
    </p:spTree>
    <p:extLst>
      <p:ext uri="{BB962C8B-B14F-4D97-AF65-F5344CB8AC3E}">
        <p14:creationId xmlns:p14="http://schemas.microsoft.com/office/powerpoint/2010/main" val="3005402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p:txBody>
          <a:bodyPr>
            <a:normAutofit/>
          </a:bodyPr>
          <a:lstStyle/>
          <a:p>
            <a:pPr algn="ctr" rtl="1"/>
            <a:r>
              <a:rPr lang="en-US" sz="6000" b="1" dirty="0"/>
              <a:t>Proof Sketch</a:t>
            </a:r>
          </a:p>
        </p:txBody>
      </p:sp>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EBA3C-1636-4DBB-8E33-F11FBDD49B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33967836-F440-F84B-246E-722A6BD1413F}"/>
                  </a:ext>
                </a:extLst>
              </p:cNvPr>
              <p:cNvSpPr>
                <a:spLocks noGrp="1"/>
              </p:cNvSpPr>
              <p:nvPr>
                <p:ph idx="1"/>
              </p:nvPr>
            </p:nvSpPr>
            <p:spPr>
              <a:xfrm>
                <a:off x="838200" y="1825625"/>
                <a:ext cx="10515600" cy="4351338"/>
              </a:xfrm>
            </p:spPr>
            <p:txBody>
              <a:bodyPr>
                <a:normAutofit lnSpcReduction="10000"/>
              </a:bodyPr>
              <a:lstStyle/>
              <a:p>
                <a:r>
                  <a:rPr lang="en-US" sz="4000" dirty="0"/>
                  <a:t>When valuation are drawn </a:t>
                </a:r>
                <a:r>
                  <a:rPr lang="en-US" sz="4000" dirty="0" err="1"/>
                  <a:t>i.i.d.</a:t>
                </a:r>
                <a:r>
                  <a:rPr lang="en-US" sz="4000" dirty="0"/>
                  <a:t> from a regular distribution, the </a:t>
                </a:r>
                <a:r>
                  <a:rPr lang="en-US" sz="4000" dirty="0">
                    <a:solidFill>
                      <a:srgbClr val="7030A0"/>
                    </a:solidFill>
                  </a:rPr>
                  <a:t>2</a:t>
                </a:r>
                <a:r>
                  <a:rPr lang="en-US" sz="4000" baseline="30000" dirty="0">
                    <a:solidFill>
                      <a:srgbClr val="7030A0"/>
                    </a:solidFill>
                  </a:rPr>
                  <a:t>nd</a:t>
                </a:r>
                <a:r>
                  <a:rPr lang="en-US" sz="4000" dirty="0">
                    <a:solidFill>
                      <a:srgbClr val="7030A0"/>
                    </a:solidFill>
                  </a:rPr>
                  <a:t> price auction maximizes expected revenue</a:t>
                </a:r>
                <a:r>
                  <a:rPr lang="en-US" sz="4000" dirty="0"/>
                  <a:t> among all the auctions </a:t>
                </a:r>
                <a:r>
                  <a:rPr lang="en-US" sz="4000" dirty="0">
                    <a:solidFill>
                      <a:srgbClr val="FF0000"/>
                    </a:solidFill>
                  </a:rPr>
                  <a:t>that always allocate the item</a:t>
                </a:r>
                <a:r>
                  <a:rPr lang="en-US" sz="4000" dirty="0"/>
                  <a:t>.</a:t>
                </a:r>
              </a:p>
              <a:p>
                <a:pPr lvl="1"/>
                <a:r>
                  <a:rPr lang="en-US" sz="3600" dirty="0"/>
                  <a:t>Since it maximizes expected virtual welfare among them.</a:t>
                </a:r>
              </a:p>
              <a:p>
                <a:r>
                  <a:rPr lang="en-US" sz="4000" dirty="0"/>
                  <a:t>RHS is the revenue of a certain </a:t>
                </a:r>
                <a14:m>
                  <m:oMath xmlns:m="http://schemas.openxmlformats.org/officeDocument/2006/math">
                    <m:d>
                      <m:dPr>
                        <m:ctrlPr>
                          <a:rPr lang="en-US" sz="4000" b="0" i="1" smtClean="0">
                            <a:latin typeface="Cambria Math" panose="02040503050406030204" pitchFamily="18" charset="0"/>
                          </a:rPr>
                        </m:ctrlPr>
                      </m:dPr>
                      <m:e>
                        <m:r>
                          <a:rPr lang="en-US" sz="4000" b="0" i="1" smtClean="0">
                            <a:latin typeface="Cambria Math" panose="02040503050406030204" pitchFamily="18" charset="0"/>
                          </a:rPr>
                          <m:t>𝑛</m:t>
                        </m:r>
                        <m:r>
                          <a:rPr lang="en-US" sz="4000" b="0" i="1" smtClean="0">
                            <a:latin typeface="Cambria Math" panose="02040503050406030204" pitchFamily="18" charset="0"/>
                          </a:rPr>
                          <m:t>+1</m:t>
                        </m:r>
                      </m:e>
                    </m:d>
                  </m:oMath>
                </a14:m>
                <a:r>
                  <a:rPr lang="en-US" sz="4000" dirty="0"/>
                  <a:t>-bidder auction </a:t>
                </a:r>
                <a14:m>
                  <m:oMath xmlns:m="http://schemas.openxmlformats.org/officeDocument/2006/math">
                    <m:r>
                      <a:rPr lang="en-US" sz="4000" b="0" i="1" smtClean="0">
                        <a:latin typeface="Cambria Math" panose="02040503050406030204" pitchFamily="18" charset="0"/>
                      </a:rPr>
                      <m:t>𝐴</m:t>
                    </m:r>
                  </m:oMath>
                </a14:m>
                <a:r>
                  <a:rPr lang="en-US" sz="4000" dirty="0"/>
                  <a:t>.</a:t>
                </a:r>
              </a:p>
            </p:txBody>
          </p:sp>
        </mc:Choice>
        <mc:Fallback xmlns="">
          <p:sp>
            <p:nvSpPr>
              <p:cNvPr id="9" name="Content Placeholder 2">
                <a:extLst>
                  <a:ext uri="{FF2B5EF4-FFF2-40B4-BE49-F238E27FC236}">
                    <a16:creationId xmlns:a16="http://schemas.microsoft.com/office/drawing/2014/main" id="{33967836-F440-F84B-246E-722A6BD1413F}"/>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930" t="-4651" b="-291"/>
                </a:stretch>
              </a:blipFill>
            </p:spPr>
            <p:txBody>
              <a:bodyPr/>
              <a:lstStyle/>
              <a:p>
                <a:r>
                  <a:rPr lang="en-IL">
                    <a:noFill/>
                  </a:rPr>
                  <a:t> </a:t>
                </a:r>
              </a:p>
            </p:txBody>
          </p:sp>
        </mc:Fallback>
      </mc:AlternateContent>
    </p:spTree>
    <p:extLst>
      <p:ext uri="{BB962C8B-B14F-4D97-AF65-F5344CB8AC3E}">
        <p14:creationId xmlns:p14="http://schemas.microsoft.com/office/powerpoint/2010/main" val="3697395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p:txBody>
          <a:bodyPr>
            <a:normAutofit/>
          </a:bodyPr>
          <a:lstStyle/>
          <a:p>
            <a:pPr algn="ctr" rtl="1"/>
            <a:r>
              <a:rPr lang="en-US" sz="6000" b="1" dirty="0"/>
              <a:t>Proof Sketch</a:t>
            </a:r>
          </a:p>
        </p:txBody>
      </p:sp>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EBA3C-1636-4DBB-8E33-F11FBDD49B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D62F45F-4A05-0238-9207-ED3A32E4F1D9}"/>
              </a:ext>
            </a:extLst>
          </p:cNvPr>
          <p:cNvPicPr>
            <a:picLocks noChangeAspect="1"/>
          </p:cNvPicPr>
          <p:nvPr/>
        </p:nvPicPr>
        <p:blipFill>
          <a:blip r:embed="rId2"/>
          <a:stretch>
            <a:fillRect/>
          </a:stretch>
        </p:blipFill>
        <p:spPr>
          <a:xfrm>
            <a:off x="1653927" y="2352507"/>
            <a:ext cx="9302562" cy="2989513"/>
          </a:xfrm>
          <a:prstGeom prst="rect">
            <a:avLst/>
          </a:prstGeom>
        </p:spPr>
      </p:pic>
    </p:spTree>
    <p:extLst>
      <p:ext uri="{BB962C8B-B14F-4D97-AF65-F5344CB8AC3E}">
        <p14:creationId xmlns:p14="http://schemas.microsoft.com/office/powerpoint/2010/main" val="1244682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a:xfrm>
            <a:off x="398814" y="2659340"/>
            <a:ext cx="10515600" cy="1325563"/>
          </a:xfrm>
        </p:spPr>
        <p:txBody>
          <a:bodyPr>
            <a:noAutofit/>
          </a:bodyPr>
          <a:lstStyle/>
          <a:p>
            <a:pPr algn="ctr" rtl="1"/>
            <a:r>
              <a:rPr lang="en-US" sz="10000" b="1" dirty="0"/>
              <a:t>Questions?</a:t>
            </a:r>
          </a:p>
        </p:txBody>
      </p:sp>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EBA3C-1636-4DBB-8E33-F11FBDD49B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612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a:xfrm>
            <a:off x="537411" y="2019216"/>
            <a:ext cx="10515600" cy="2480595"/>
          </a:xfrm>
        </p:spPr>
        <p:txBody>
          <a:bodyPr>
            <a:normAutofit/>
          </a:bodyPr>
          <a:lstStyle/>
          <a:p>
            <a:pPr algn="ctr" rtl="1"/>
            <a:r>
              <a:rPr lang="en-US" sz="6000" b="1" dirty="0"/>
              <a:t>Part </a:t>
            </a:r>
            <a:r>
              <a:rPr lang="en-US" sz="6000" b="1" dirty="0">
                <a:solidFill>
                  <a:srgbClr val="7030A0"/>
                </a:solidFill>
              </a:rPr>
              <a:t>2</a:t>
            </a:r>
            <a:r>
              <a:rPr lang="en-US" sz="6000" b="1" dirty="0"/>
              <a:t> – Selling </a:t>
            </a:r>
            <a:r>
              <a:rPr lang="en-US" sz="6000" b="1" dirty="0">
                <a:solidFill>
                  <a:srgbClr val="7030A0"/>
                </a:solidFill>
              </a:rPr>
              <a:t>Two</a:t>
            </a:r>
            <a:r>
              <a:rPr lang="en-US" sz="6000" b="1" dirty="0"/>
              <a:t> Items Separately – Left for Tomorrow</a:t>
            </a:r>
          </a:p>
        </p:txBody>
      </p:sp>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fld id="{C55EBA3C-1636-4DBB-8E33-F11FBDD49B7E}" type="slidenum">
              <a:rPr lang="en-US" smtClean="0"/>
              <a:t>24</a:t>
            </a:fld>
            <a:endParaRPr lang="en-US"/>
          </a:p>
        </p:txBody>
      </p:sp>
    </p:spTree>
    <p:extLst>
      <p:ext uri="{BB962C8B-B14F-4D97-AF65-F5344CB8AC3E}">
        <p14:creationId xmlns:p14="http://schemas.microsoft.com/office/powerpoint/2010/main" val="3987758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a:xfrm>
            <a:off x="398814" y="2659340"/>
            <a:ext cx="11259786" cy="1325563"/>
          </a:xfrm>
        </p:spPr>
        <p:txBody>
          <a:bodyPr>
            <a:noAutofit/>
          </a:bodyPr>
          <a:lstStyle/>
          <a:p>
            <a:pPr algn="ctr" rtl="1"/>
            <a:r>
              <a:rPr lang="en-US" sz="10000" b="1" dirty="0"/>
              <a:t>Enjoy The Tea Break!</a:t>
            </a:r>
          </a:p>
        </p:txBody>
      </p:sp>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EBA3C-1636-4DBB-8E33-F11FBDD49B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12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p:txBody>
          <a:bodyPr>
            <a:normAutofit/>
          </a:bodyPr>
          <a:lstStyle/>
          <a:p>
            <a:pPr algn="ctr" rtl="1"/>
            <a:r>
              <a:rPr lang="en-US" sz="6000" b="1" dirty="0"/>
              <a:t>Part 1 Outline</a:t>
            </a:r>
          </a:p>
        </p:txBody>
      </p:sp>
      <p:sp>
        <p:nvSpPr>
          <p:cNvPr id="3" name="Content Placeholder 2">
            <a:extLst>
              <a:ext uri="{FF2B5EF4-FFF2-40B4-BE49-F238E27FC236}">
                <a16:creationId xmlns:a16="http://schemas.microsoft.com/office/drawing/2014/main" id="{9F21E1FA-B60C-472E-8E62-E501ECF4938F}"/>
              </a:ext>
            </a:extLst>
          </p:cNvPr>
          <p:cNvSpPr>
            <a:spLocks noGrp="1"/>
          </p:cNvSpPr>
          <p:nvPr>
            <p:ph idx="1"/>
          </p:nvPr>
        </p:nvSpPr>
        <p:spPr>
          <a:xfrm>
            <a:off x="589547" y="1825625"/>
            <a:ext cx="11012905" cy="4895850"/>
          </a:xfrm>
        </p:spPr>
        <p:txBody>
          <a:bodyPr>
            <a:normAutofit/>
          </a:bodyPr>
          <a:lstStyle/>
          <a:p>
            <a:r>
              <a:rPr lang="en-US" sz="4000" dirty="0"/>
              <a:t>Solutions for yesterday’s problems</a:t>
            </a:r>
          </a:p>
          <a:p>
            <a:r>
              <a:rPr lang="en-US" sz="4000" dirty="0"/>
              <a:t>The prophet inequality</a:t>
            </a:r>
          </a:p>
          <a:p>
            <a:pPr lvl="1"/>
            <a:r>
              <a:rPr lang="en-US" sz="3600" dirty="0"/>
              <a:t>Including an application to revenue maximization</a:t>
            </a:r>
          </a:p>
          <a:p>
            <a:r>
              <a:rPr lang="en-US" sz="4000" dirty="0"/>
              <a:t>The Bulow-Klemperer theorem</a:t>
            </a:r>
          </a:p>
        </p:txBody>
      </p:sp>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fld id="{C55EBA3C-1636-4DBB-8E33-F11FBDD49B7E}" type="slidenum">
              <a:rPr lang="en-US" smtClean="0"/>
              <a:t>3</a:t>
            </a:fld>
            <a:endParaRPr lang="en-US"/>
          </a:p>
        </p:txBody>
      </p:sp>
    </p:spTree>
    <p:extLst>
      <p:ext uri="{BB962C8B-B14F-4D97-AF65-F5344CB8AC3E}">
        <p14:creationId xmlns:p14="http://schemas.microsoft.com/office/powerpoint/2010/main" val="1501336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a:xfrm>
            <a:off x="766008" y="-161132"/>
            <a:ext cx="10515600" cy="1325563"/>
          </a:xfrm>
        </p:spPr>
        <p:txBody>
          <a:bodyPr>
            <a:normAutofit/>
          </a:bodyPr>
          <a:lstStyle/>
          <a:p>
            <a:pPr algn="ctr" rtl="1"/>
            <a:r>
              <a:rPr lang="en-US" sz="4000" b="1" dirty="0"/>
              <a:t>Yesterday’s Problems</a:t>
            </a:r>
          </a:p>
        </p:txBody>
      </p:sp>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fld id="{C55EBA3C-1636-4DBB-8E33-F11FBDD49B7E}" type="slidenum">
              <a:rPr lang="en-US" smtClean="0"/>
              <a:t>4</a:t>
            </a:fld>
            <a:endParaRPr lang="en-US"/>
          </a:p>
        </p:txBody>
      </p:sp>
      <p:pic>
        <p:nvPicPr>
          <p:cNvPr id="7" name="Picture 6" descr="A picture containing text, font, screenshot, black and white&#10;&#10;Description automatically generated">
            <a:extLst>
              <a:ext uri="{FF2B5EF4-FFF2-40B4-BE49-F238E27FC236}">
                <a16:creationId xmlns:a16="http://schemas.microsoft.com/office/drawing/2014/main" id="{A4FAA53E-817A-4CA6-B5FE-5C7F4BB88884}"/>
              </a:ext>
            </a:extLst>
          </p:cNvPr>
          <p:cNvPicPr>
            <a:picLocks noChangeAspect="1"/>
          </p:cNvPicPr>
          <p:nvPr/>
        </p:nvPicPr>
        <p:blipFill>
          <a:blip r:embed="rId2"/>
          <a:stretch>
            <a:fillRect/>
          </a:stretch>
        </p:blipFill>
        <p:spPr>
          <a:xfrm>
            <a:off x="2261890" y="878829"/>
            <a:ext cx="7587965" cy="5763124"/>
          </a:xfrm>
          <a:prstGeom prst="rect">
            <a:avLst/>
          </a:prstGeom>
        </p:spPr>
      </p:pic>
    </p:spTree>
    <p:extLst>
      <p:ext uri="{BB962C8B-B14F-4D97-AF65-F5344CB8AC3E}">
        <p14:creationId xmlns:p14="http://schemas.microsoft.com/office/powerpoint/2010/main" val="232464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a:xfrm>
            <a:off x="621632" y="365125"/>
            <a:ext cx="10515600" cy="1325563"/>
          </a:xfrm>
        </p:spPr>
        <p:txBody>
          <a:bodyPr>
            <a:normAutofit/>
          </a:bodyPr>
          <a:lstStyle/>
          <a:p>
            <a:pPr algn="ctr" rtl="1"/>
            <a:r>
              <a:rPr lang="en-US" sz="6000" b="1" dirty="0"/>
              <a:t>Pr. 5.1(a)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21E1FA-B60C-472E-8E62-E501ECF4938F}"/>
                  </a:ext>
                </a:extLst>
              </p:cNvPr>
              <p:cNvSpPr>
                <a:spLocks noGrp="1"/>
              </p:cNvSpPr>
              <p:nvPr>
                <p:ph idx="1"/>
              </p:nvPr>
            </p:nvSpPr>
            <p:spPr>
              <a:xfrm>
                <a:off x="114299" y="1690688"/>
                <a:ext cx="12266196" cy="4351338"/>
              </a:xfrm>
            </p:spPr>
            <p:txBody>
              <a:bodyPr>
                <a:normAutofit/>
              </a:bodyPr>
              <a:lstStyle/>
              <a:p>
                <a14:m>
                  <m:oMath xmlns:m="http://schemas.openxmlformats.org/officeDocument/2006/math">
                    <m:r>
                      <a:rPr lang="en-US" sz="4000" b="0" i="1" smtClean="0">
                        <a:latin typeface="Cambria Math" panose="02040503050406030204" pitchFamily="18" charset="0"/>
                      </a:rPr>
                      <m:t>𝐹</m:t>
                    </m:r>
                    <m:d>
                      <m:dPr>
                        <m:ctrlPr>
                          <a:rPr lang="en-US" sz="4000" b="0" i="1" smtClean="0">
                            <a:latin typeface="Cambria Math" panose="02040503050406030204" pitchFamily="18" charset="0"/>
                          </a:rPr>
                        </m:ctrlPr>
                      </m:dPr>
                      <m:e>
                        <m:r>
                          <a:rPr lang="en-US" sz="4000" b="0" i="1" smtClean="0">
                            <a:latin typeface="Cambria Math" panose="02040503050406030204" pitchFamily="18" charset="0"/>
                          </a:rPr>
                          <m:t>𝑞</m:t>
                        </m:r>
                      </m:e>
                    </m:d>
                    <m:r>
                      <a:rPr lang="en-US" sz="4000" b="0" i="1" smtClean="0">
                        <a:latin typeface="Cambria Math" panose="02040503050406030204" pitchFamily="18" charset="0"/>
                      </a:rPr>
                      <m:t>≡</m:t>
                    </m:r>
                    <m:r>
                      <a:rPr lang="en-US" sz="4000" b="0" i="1" smtClean="0">
                        <a:latin typeface="Cambria Math" panose="02040503050406030204" pitchFamily="18" charset="0"/>
                      </a:rPr>
                      <m:t>𝑞</m:t>
                    </m:r>
                  </m:oMath>
                </a14:m>
                <a:r>
                  <a:rPr lang="en-US" sz="4000" dirty="0"/>
                  <a:t>.</a:t>
                </a:r>
              </a:p>
              <a:p>
                <a14:m>
                  <m:oMath xmlns:m="http://schemas.openxmlformats.org/officeDocument/2006/math">
                    <m:sSup>
                      <m:sSupPr>
                        <m:ctrlPr>
                          <a:rPr lang="en-US" sz="4000" b="0" i="1" smtClean="0">
                            <a:latin typeface="Cambria Math" panose="02040503050406030204" pitchFamily="18" charset="0"/>
                          </a:rPr>
                        </m:ctrlPr>
                      </m:sSupPr>
                      <m:e>
                        <m:r>
                          <a:rPr lang="en-US" sz="4000" i="1">
                            <a:latin typeface="Cambria Math" panose="02040503050406030204" pitchFamily="18" charset="0"/>
                          </a:rPr>
                          <m:t>𝐹</m:t>
                        </m:r>
                      </m:e>
                      <m:sup>
                        <m:r>
                          <a:rPr lang="en-US" sz="4000" b="0" i="1" smtClean="0">
                            <a:latin typeface="Cambria Math" panose="02040503050406030204" pitchFamily="18" charset="0"/>
                          </a:rPr>
                          <m:t>−1</m:t>
                        </m:r>
                      </m:sup>
                    </m:sSup>
                    <m:d>
                      <m:dPr>
                        <m:ctrlPr>
                          <a:rPr lang="en-US" sz="4000" i="1">
                            <a:latin typeface="Cambria Math" panose="02040503050406030204" pitchFamily="18" charset="0"/>
                          </a:rPr>
                        </m:ctrlPr>
                      </m:dPr>
                      <m:e>
                        <m:r>
                          <a:rPr lang="en-US" sz="4000" i="1">
                            <a:latin typeface="Cambria Math" panose="02040503050406030204" pitchFamily="18" charset="0"/>
                          </a:rPr>
                          <m:t>𝑞</m:t>
                        </m:r>
                      </m:e>
                    </m:d>
                    <m:r>
                      <a:rPr lang="en-US" sz="4000" i="1">
                        <a:latin typeface="Cambria Math" panose="02040503050406030204" pitchFamily="18" charset="0"/>
                      </a:rPr>
                      <m:t>≡</m:t>
                    </m:r>
                    <m:r>
                      <a:rPr lang="en-US" sz="4000" i="1">
                        <a:latin typeface="Cambria Math" panose="02040503050406030204" pitchFamily="18" charset="0"/>
                      </a:rPr>
                      <m:t>𝑞</m:t>
                    </m:r>
                  </m:oMath>
                </a14:m>
                <a:r>
                  <a:rPr lang="en-US" sz="4000" dirty="0"/>
                  <a:t>.</a:t>
                </a:r>
              </a:p>
              <a:p>
                <a14:m>
                  <m:oMath xmlns:m="http://schemas.openxmlformats.org/officeDocument/2006/math">
                    <m:sSup>
                      <m:sSupPr>
                        <m:ctrlPr>
                          <a:rPr lang="en-US" sz="4000" i="1">
                            <a:latin typeface="Cambria Math" panose="02040503050406030204" pitchFamily="18" charset="0"/>
                          </a:rPr>
                        </m:ctrlPr>
                      </m:sSupPr>
                      <m:e>
                        <m:r>
                          <a:rPr lang="en-US" sz="4000" b="0" i="1" smtClean="0">
                            <a:latin typeface="Cambria Math" panose="02040503050406030204" pitchFamily="18" charset="0"/>
                          </a:rPr>
                          <m:t>𝑉</m:t>
                        </m:r>
                        <m:d>
                          <m:dPr>
                            <m:ctrlPr>
                              <a:rPr lang="en-US" sz="4000" b="0" i="1" smtClean="0">
                                <a:latin typeface="Cambria Math" panose="02040503050406030204" pitchFamily="18" charset="0"/>
                              </a:rPr>
                            </m:ctrlPr>
                          </m:dPr>
                          <m:e>
                            <m:r>
                              <a:rPr lang="en-US" sz="4000" b="0" i="1" smtClean="0">
                                <a:latin typeface="Cambria Math" panose="02040503050406030204" pitchFamily="18" charset="0"/>
                              </a:rPr>
                              <m:t>𝑞</m:t>
                            </m:r>
                          </m:e>
                        </m:d>
                        <m:r>
                          <a:rPr lang="en-US" sz="4000" b="0" i="1" smtClean="0">
                            <a:latin typeface="Cambria Math" panose="02040503050406030204" pitchFamily="18" charset="0"/>
                          </a:rPr>
                          <m:t>=</m:t>
                        </m:r>
                        <m:r>
                          <a:rPr lang="en-US" sz="4000" i="1">
                            <a:latin typeface="Cambria Math" panose="02040503050406030204" pitchFamily="18" charset="0"/>
                          </a:rPr>
                          <m:t>𝐹</m:t>
                        </m:r>
                      </m:e>
                      <m:sup>
                        <m:r>
                          <a:rPr lang="en-US" sz="4000" i="1">
                            <a:latin typeface="Cambria Math" panose="02040503050406030204" pitchFamily="18" charset="0"/>
                          </a:rPr>
                          <m:t>−1</m:t>
                        </m:r>
                      </m:sup>
                    </m:sSup>
                    <m:d>
                      <m:dPr>
                        <m:ctrlPr>
                          <a:rPr lang="en-US" sz="4000" i="1">
                            <a:latin typeface="Cambria Math" panose="02040503050406030204" pitchFamily="18" charset="0"/>
                          </a:rPr>
                        </m:ctrlPr>
                      </m:dPr>
                      <m:e>
                        <m:r>
                          <a:rPr lang="en-US" sz="4000" b="0" i="1" smtClean="0">
                            <a:latin typeface="Cambria Math" panose="02040503050406030204" pitchFamily="18" charset="0"/>
                          </a:rPr>
                          <m:t>1−</m:t>
                        </m:r>
                        <m:r>
                          <a:rPr lang="en-US" sz="4000" i="1">
                            <a:latin typeface="Cambria Math" panose="02040503050406030204" pitchFamily="18" charset="0"/>
                          </a:rPr>
                          <m:t>𝑞</m:t>
                        </m:r>
                      </m:e>
                    </m:d>
                    <m:r>
                      <a:rPr lang="en-US" sz="4000" b="0" i="1" smtClean="0">
                        <a:latin typeface="Cambria Math" panose="02040503050406030204" pitchFamily="18" charset="0"/>
                      </a:rPr>
                      <m:t>=1−</m:t>
                    </m:r>
                    <m:r>
                      <a:rPr lang="en-US" sz="4000" i="1">
                        <a:latin typeface="Cambria Math" panose="02040503050406030204" pitchFamily="18" charset="0"/>
                      </a:rPr>
                      <m:t>𝑞</m:t>
                    </m:r>
                  </m:oMath>
                </a14:m>
                <a:r>
                  <a:rPr lang="en-US" sz="4000" dirty="0"/>
                  <a:t>.</a:t>
                </a:r>
              </a:p>
              <a:p>
                <a14:m>
                  <m:oMath xmlns:m="http://schemas.openxmlformats.org/officeDocument/2006/math">
                    <m:r>
                      <a:rPr lang="en-US" sz="4000" i="1">
                        <a:latin typeface="Cambria Math" panose="02040503050406030204" pitchFamily="18" charset="0"/>
                      </a:rPr>
                      <m:t>𝑅</m:t>
                    </m:r>
                    <m:d>
                      <m:dPr>
                        <m:ctrlPr>
                          <a:rPr lang="en-US" sz="4000" i="1">
                            <a:latin typeface="Cambria Math" panose="02040503050406030204" pitchFamily="18" charset="0"/>
                          </a:rPr>
                        </m:ctrlPr>
                      </m:dPr>
                      <m:e>
                        <m:r>
                          <a:rPr lang="en-US" sz="4000" i="1">
                            <a:latin typeface="Cambria Math" panose="02040503050406030204" pitchFamily="18" charset="0"/>
                          </a:rPr>
                          <m:t>𝑞</m:t>
                        </m:r>
                      </m:e>
                    </m:d>
                    <m:r>
                      <a:rPr lang="en-US" sz="4000" i="1">
                        <a:latin typeface="Cambria Math" panose="02040503050406030204" pitchFamily="18" charset="0"/>
                      </a:rPr>
                      <m:t>=</m:t>
                    </m:r>
                    <m:r>
                      <a:rPr lang="en-US" sz="4000" i="1">
                        <a:latin typeface="Cambria Math" panose="02040503050406030204" pitchFamily="18" charset="0"/>
                      </a:rPr>
                      <m:t>𝑞𝑉</m:t>
                    </m:r>
                    <m:d>
                      <m:dPr>
                        <m:ctrlPr>
                          <a:rPr lang="en-US" sz="4000" i="1">
                            <a:latin typeface="Cambria Math" panose="02040503050406030204" pitchFamily="18" charset="0"/>
                          </a:rPr>
                        </m:ctrlPr>
                      </m:dPr>
                      <m:e>
                        <m:r>
                          <a:rPr lang="en-US" sz="4000" i="1">
                            <a:latin typeface="Cambria Math" panose="02040503050406030204" pitchFamily="18" charset="0"/>
                          </a:rPr>
                          <m:t>𝑞</m:t>
                        </m:r>
                      </m:e>
                    </m:d>
                    <m:r>
                      <a:rPr lang="en-US" sz="4000" b="0" i="1" smtClean="0">
                        <a:latin typeface="Cambria Math" panose="02040503050406030204" pitchFamily="18" charset="0"/>
                      </a:rPr>
                      <m:t>=</m:t>
                    </m:r>
                    <m:r>
                      <a:rPr lang="en-US" sz="4000" b="0" i="1" smtClean="0">
                        <a:latin typeface="Cambria Math" panose="02040503050406030204" pitchFamily="18" charset="0"/>
                      </a:rPr>
                      <m:t>𝑞</m:t>
                    </m:r>
                    <m:d>
                      <m:dPr>
                        <m:ctrlPr>
                          <a:rPr lang="en-US" sz="4000" b="0" i="1" smtClean="0">
                            <a:latin typeface="Cambria Math" panose="02040503050406030204" pitchFamily="18" charset="0"/>
                          </a:rPr>
                        </m:ctrlPr>
                      </m:dPr>
                      <m:e>
                        <m:r>
                          <a:rPr lang="en-US" sz="4000" i="1">
                            <a:latin typeface="Cambria Math" panose="02040503050406030204" pitchFamily="18" charset="0"/>
                          </a:rPr>
                          <m:t>1−</m:t>
                        </m:r>
                        <m:r>
                          <a:rPr lang="en-US" sz="4000" i="1">
                            <a:latin typeface="Cambria Math" panose="02040503050406030204" pitchFamily="18" charset="0"/>
                          </a:rPr>
                          <m:t>𝑞</m:t>
                        </m:r>
                      </m:e>
                    </m:d>
                  </m:oMath>
                </a14:m>
                <a:r>
                  <a:rPr lang="en-US" sz="4000" dirty="0"/>
                  <a:t>.</a:t>
                </a:r>
              </a:p>
            </p:txBody>
          </p:sp>
        </mc:Choice>
        <mc:Fallback xmlns="">
          <p:sp>
            <p:nvSpPr>
              <p:cNvPr id="3" name="Content Placeholder 2">
                <a:extLst>
                  <a:ext uri="{FF2B5EF4-FFF2-40B4-BE49-F238E27FC236}">
                    <a16:creationId xmlns:a16="http://schemas.microsoft.com/office/drawing/2014/main" id="{9F21E1FA-B60C-472E-8E62-E501ECF4938F}"/>
                  </a:ext>
                </a:extLst>
              </p:cNvPr>
              <p:cNvSpPr>
                <a:spLocks noGrp="1" noRot="1" noChangeAspect="1" noMove="1" noResize="1" noEditPoints="1" noAdjustHandles="1" noChangeArrowheads="1" noChangeShapeType="1" noTextEdit="1"/>
              </p:cNvSpPr>
              <p:nvPr>
                <p:ph idx="1"/>
              </p:nvPr>
            </p:nvSpPr>
            <p:spPr>
              <a:xfrm>
                <a:off x="114299" y="1690688"/>
                <a:ext cx="12266196" cy="4351338"/>
              </a:xfrm>
              <a:blipFill>
                <a:blip r:embed="rId2"/>
                <a:stretch>
                  <a:fillRect l="-1656" t="-3488"/>
                </a:stretch>
              </a:blipFill>
            </p:spPr>
            <p:txBody>
              <a:bodyPr/>
              <a:lstStyle/>
              <a:p>
                <a:r>
                  <a:rPr lang="en-IL">
                    <a:noFill/>
                  </a:rPr>
                  <a:t> </a:t>
                </a:r>
              </a:p>
            </p:txBody>
          </p:sp>
        </mc:Fallback>
      </mc:AlternateContent>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EBA3C-1636-4DBB-8E33-F11FBDD49B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38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p:txBody>
          <a:bodyPr>
            <a:normAutofit/>
          </a:bodyPr>
          <a:lstStyle/>
          <a:p>
            <a:pPr algn="ctr" rtl="1"/>
            <a:r>
              <a:rPr lang="en-US" sz="6000" b="1" dirty="0"/>
              <a:t>Pr. 5.1(b)</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21E1FA-B60C-472E-8E62-E501ECF4938F}"/>
                  </a:ext>
                </a:extLst>
              </p:cNvPr>
              <p:cNvSpPr>
                <a:spLocks noGrp="1"/>
              </p:cNvSpPr>
              <p:nvPr>
                <p:ph idx="1"/>
              </p:nvPr>
            </p:nvSpPr>
            <p:spPr/>
            <p:txBody>
              <a:bodyPr>
                <a:normAutofit/>
              </a:bodyPr>
              <a:lstStyle/>
              <a:p>
                <a14:m>
                  <m:oMath xmlns:m="http://schemas.openxmlformats.org/officeDocument/2006/math">
                    <m:sSup>
                      <m:sSupPr>
                        <m:ctrlPr>
                          <a:rPr lang="en-US" sz="4000" b="0" i="1" smtClean="0">
                            <a:latin typeface="Cambria Math" panose="02040503050406030204" pitchFamily="18" charset="0"/>
                          </a:rPr>
                        </m:ctrlPr>
                      </m:sSupPr>
                      <m:e>
                        <m:r>
                          <a:rPr lang="en-US" sz="4000" i="1" smtClean="0">
                            <a:latin typeface="Cambria Math" panose="02040503050406030204" pitchFamily="18" charset="0"/>
                          </a:rPr>
                          <m:t>𝑅</m:t>
                        </m:r>
                      </m:e>
                      <m:sup>
                        <m:r>
                          <a:rPr lang="en-US" sz="4000" b="0" i="1" smtClean="0">
                            <a:latin typeface="Cambria Math" panose="02040503050406030204" pitchFamily="18" charset="0"/>
                          </a:rPr>
                          <m:t>′</m:t>
                        </m:r>
                      </m:sup>
                    </m:sSup>
                    <m:d>
                      <m:dPr>
                        <m:ctrlPr>
                          <a:rPr lang="en-US" sz="4000" i="1">
                            <a:latin typeface="Cambria Math" panose="02040503050406030204" pitchFamily="18" charset="0"/>
                          </a:rPr>
                        </m:ctrlPr>
                      </m:dPr>
                      <m:e>
                        <m:r>
                          <a:rPr lang="en-US" sz="4000" i="1">
                            <a:latin typeface="Cambria Math" panose="02040503050406030204" pitchFamily="18" charset="0"/>
                          </a:rPr>
                          <m:t>𝑞</m:t>
                        </m:r>
                      </m:e>
                    </m:d>
                    <m:r>
                      <a:rPr lang="en-US" sz="4000" i="1">
                        <a:latin typeface="Cambria Math" panose="02040503050406030204" pitchFamily="18" charset="0"/>
                      </a:rPr>
                      <m:t>=</m:t>
                    </m:r>
                    <m:r>
                      <a:rPr lang="en-US" sz="4000" b="0" i="1" smtClean="0">
                        <a:latin typeface="Cambria Math" panose="02040503050406030204" pitchFamily="18" charset="0"/>
                      </a:rPr>
                      <m:t>𝑉</m:t>
                    </m:r>
                    <m:d>
                      <m:dPr>
                        <m:ctrlPr>
                          <a:rPr lang="en-US" sz="4000" b="0" i="1" smtClean="0">
                            <a:latin typeface="Cambria Math" panose="02040503050406030204" pitchFamily="18" charset="0"/>
                          </a:rPr>
                        </m:ctrlPr>
                      </m:dPr>
                      <m:e>
                        <m:r>
                          <a:rPr lang="en-US" sz="4000" b="0" i="1" smtClean="0">
                            <a:latin typeface="Cambria Math" panose="02040503050406030204" pitchFamily="18" charset="0"/>
                          </a:rPr>
                          <m:t>𝑞</m:t>
                        </m:r>
                      </m:e>
                    </m:d>
                    <m:r>
                      <a:rPr lang="en-US" sz="4000" b="0" i="1" smtClean="0">
                        <a:latin typeface="Cambria Math" panose="02040503050406030204" pitchFamily="18" charset="0"/>
                      </a:rPr>
                      <m:t>+</m:t>
                    </m:r>
                    <m:r>
                      <a:rPr lang="en-US" sz="4000" i="1">
                        <a:latin typeface="Cambria Math" panose="02040503050406030204" pitchFamily="18" charset="0"/>
                      </a:rPr>
                      <m:t>𝑞</m:t>
                    </m:r>
                    <m:sSup>
                      <m:sSupPr>
                        <m:ctrlPr>
                          <a:rPr lang="en-US" sz="4000" b="0" i="1" smtClean="0">
                            <a:latin typeface="Cambria Math" panose="02040503050406030204" pitchFamily="18" charset="0"/>
                          </a:rPr>
                        </m:ctrlPr>
                      </m:sSupPr>
                      <m:e>
                        <m:r>
                          <a:rPr lang="en-US" sz="4000" i="1">
                            <a:latin typeface="Cambria Math" panose="02040503050406030204" pitchFamily="18" charset="0"/>
                          </a:rPr>
                          <m:t>𝑉</m:t>
                        </m:r>
                      </m:e>
                      <m:sup>
                        <m:r>
                          <a:rPr lang="en-US" sz="4000" b="0" i="1" smtClean="0">
                            <a:latin typeface="Cambria Math" panose="02040503050406030204" pitchFamily="18" charset="0"/>
                          </a:rPr>
                          <m:t>′</m:t>
                        </m:r>
                      </m:sup>
                    </m:sSup>
                    <m:d>
                      <m:dPr>
                        <m:ctrlPr>
                          <a:rPr lang="en-US" sz="4000" i="1">
                            <a:latin typeface="Cambria Math" panose="02040503050406030204" pitchFamily="18" charset="0"/>
                          </a:rPr>
                        </m:ctrlPr>
                      </m:dPr>
                      <m:e>
                        <m:r>
                          <a:rPr lang="en-US" sz="4000" i="1">
                            <a:latin typeface="Cambria Math" panose="02040503050406030204" pitchFamily="18" charset="0"/>
                          </a:rPr>
                          <m:t>𝑞</m:t>
                        </m:r>
                      </m:e>
                    </m:d>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m:t>
                        </m:r>
                      </m:e>
                      <m:sub>
                        <m:sSup>
                          <m:sSupPr>
                            <m:ctrlPr>
                              <a:rPr lang="en-US" sz="4000" i="1">
                                <a:latin typeface="Cambria Math" panose="02040503050406030204" pitchFamily="18" charset="0"/>
                              </a:rPr>
                            </m:ctrlPr>
                          </m:sSupPr>
                          <m:e>
                            <m:r>
                              <a:rPr lang="en-US" sz="4000" i="1">
                                <a:latin typeface="Cambria Math" panose="02040503050406030204" pitchFamily="18" charset="0"/>
                              </a:rPr>
                              <m:t>𝑉</m:t>
                            </m:r>
                            <m:d>
                              <m:dPr>
                                <m:ctrlPr>
                                  <a:rPr lang="en-US" sz="4000" i="1">
                                    <a:latin typeface="Cambria Math" panose="02040503050406030204" pitchFamily="18" charset="0"/>
                                  </a:rPr>
                                </m:ctrlPr>
                              </m:dPr>
                              <m:e>
                                <m:r>
                                  <a:rPr lang="en-US" sz="4000" i="1">
                                    <a:latin typeface="Cambria Math" panose="02040503050406030204" pitchFamily="18" charset="0"/>
                                  </a:rPr>
                                  <m:t>𝑞</m:t>
                                </m:r>
                              </m:e>
                            </m:d>
                            <m:r>
                              <a:rPr lang="en-US" sz="4000" i="1">
                                <a:latin typeface="Cambria Math" panose="02040503050406030204" pitchFamily="18" charset="0"/>
                              </a:rPr>
                              <m:t>=</m:t>
                            </m:r>
                            <m:r>
                              <a:rPr lang="en-US" sz="4000" i="1">
                                <a:latin typeface="Cambria Math" panose="02040503050406030204" pitchFamily="18" charset="0"/>
                              </a:rPr>
                              <m:t>𝐹</m:t>
                            </m:r>
                          </m:e>
                          <m:sup>
                            <m:r>
                              <a:rPr lang="en-US" sz="4000" i="1">
                                <a:latin typeface="Cambria Math" panose="02040503050406030204" pitchFamily="18" charset="0"/>
                              </a:rPr>
                              <m:t>−1</m:t>
                            </m:r>
                          </m:sup>
                        </m:sSup>
                        <m:d>
                          <m:dPr>
                            <m:ctrlPr>
                              <a:rPr lang="en-US" sz="4000" i="1">
                                <a:latin typeface="Cambria Math" panose="02040503050406030204" pitchFamily="18" charset="0"/>
                              </a:rPr>
                            </m:ctrlPr>
                          </m:dPr>
                          <m:e>
                            <m:r>
                              <a:rPr lang="en-US" sz="4000" i="1">
                                <a:latin typeface="Cambria Math" panose="02040503050406030204" pitchFamily="18" charset="0"/>
                              </a:rPr>
                              <m:t>1−</m:t>
                            </m:r>
                            <m:r>
                              <a:rPr lang="en-US" sz="4000" i="1">
                                <a:latin typeface="Cambria Math" panose="02040503050406030204" pitchFamily="18" charset="0"/>
                              </a:rPr>
                              <m:t>𝑞</m:t>
                            </m:r>
                          </m:e>
                        </m:d>
                      </m:sub>
                    </m:sSub>
                    <m:r>
                      <a:rPr lang="en-US" sz="4000" i="1">
                        <a:latin typeface="Cambria Math" panose="02040503050406030204" pitchFamily="18" charset="0"/>
                      </a:rPr>
                      <m:t>𝑉</m:t>
                    </m:r>
                    <m:d>
                      <m:dPr>
                        <m:ctrlPr>
                          <a:rPr lang="en-US" sz="4000" i="1">
                            <a:latin typeface="Cambria Math" panose="02040503050406030204" pitchFamily="18" charset="0"/>
                          </a:rPr>
                        </m:ctrlPr>
                      </m:dPr>
                      <m:e>
                        <m:r>
                          <a:rPr lang="en-US" sz="4000" i="1">
                            <a:latin typeface="Cambria Math" panose="02040503050406030204" pitchFamily="18" charset="0"/>
                          </a:rPr>
                          <m:t>𝑞</m:t>
                        </m:r>
                      </m:e>
                    </m:d>
                    <m:r>
                      <a:rPr lang="en-US" sz="4000" i="1">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𝑞</m:t>
                        </m:r>
                      </m:num>
                      <m:den>
                        <m:r>
                          <a:rPr lang="en-US" sz="4000" b="0" i="1" smtClean="0">
                            <a:latin typeface="Cambria Math" panose="02040503050406030204" pitchFamily="18" charset="0"/>
                          </a:rPr>
                          <m:t>𝑓</m:t>
                        </m:r>
                        <m:d>
                          <m:dPr>
                            <m:ctrlPr>
                              <a:rPr lang="en-US" sz="4000" b="0" i="1" smtClean="0">
                                <a:latin typeface="Cambria Math" panose="02040503050406030204" pitchFamily="18" charset="0"/>
                              </a:rPr>
                            </m:ctrlPr>
                          </m:dPr>
                          <m:e>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𝐹</m:t>
                                </m:r>
                              </m:e>
                              <m:sup>
                                <m:r>
                                  <a:rPr lang="en-US" sz="4000" b="0" i="1" smtClean="0">
                                    <a:latin typeface="Cambria Math" panose="02040503050406030204" pitchFamily="18" charset="0"/>
                                  </a:rPr>
                                  <m:t>−1</m:t>
                                </m:r>
                              </m:sup>
                            </m:sSup>
                            <m:d>
                              <m:dPr>
                                <m:ctrlPr>
                                  <a:rPr lang="en-US" sz="4000" b="0" i="1" smtClean="0">
                                    <a:latin typeface="Cambria Math" panose="02040503050406030204" pitchFamily="18" charset="0"/>
                                  </a:rPr>
                                </m:ctrlPr>
                              </m:dPr>
                              <m:e>
                                <m:r>
                                  <a:rPr lang="en-US" sz="4000" b="0" i="1" smtClean="0">
                                    <a:latin typeface="Cambria Math" panose="02040503050406030204" pitchFamily="18" charset="0"/>
                                  </a:rPr>
                                  <m:t>1−</m:t>
                                </m:r>
                                <m:r>
                                  <a:rPr lang="en-US" sz="4000" b="0" i="1" smtClean="0">
                                    <a:latin typeface="Cambria Math" panose="02040503050406030204" pitchFamily="18" charset="0"/>
                                  </a:rPr>
                                  <m:t>𝑞</m:t>
                                </m:r>
                              </m:e>
                            </m:d>
                          </m:e>
                        </m:d>
                      </m:den>
                    </m:f>
                    <m:r>
                      <a:rPr lang="en-US" sz="4000" b="0" i="1" smtClean="0">
                        <a:latin typeface="Cambria Math" panose="02040503050406030204" pitchFamily="18" charset="0"/>
                      </a:rPr>
                      <m:t>⋅</m:t>
                    </m:r>
                    <m:d>
                      <m:dPr>
                        <m:ctrlPr>
                          <a:rPr lang="en-US" sz="4000" b="0" i="1" smtClean="0">
                            <a:latin typeface="Cambria Math" panose="02040503050406030204" pitchFamily="18" charset="0"/>
                          </a:rPr>
                        </m:ctrlPr>
                      </m:dPr>
                      <m:e>
                        <m:r>
                          <a:rPr lang="en-US" sz="4000" b="0" i="1" smtClean="0">
                            <a:latin typeface="Cambria Math" panose="02040503050406030204" pitchFamily="18" charset="0"/>
                          </a:rPr>
                          <m:t>−1</m:t>
                        </m:r>
                      </m:e>
                    </m:d>
                    <m:r>
                      <a:rPr lang="en-US" sz="4000" b="0" i="1" smtClean="0">
                        <a:latin typeface="Cambria Math" panose="02040503050406030204" pitchFamily="18" charset="0"/>
                      </a:rPr>
                      <m:t>=</m:t>
                    </m:r>
                    <m:r>
                      <a:rPr lang="en-US" sz="4000" i="1">
                        <a:latin typeface="Cambria Math" panose="02040503050406030204" pitchFamily="18" charset="0"/>
                      </a:rPr>
                      <m:t>𝑉</m:t>
                    </m:r>
                    <m:d>
                      <m:dPr>
                        <m:ctrlPr>
                          <a:rPr lang="en-US" sz="4000" i="1">
                            <a:latin typeface="Cambria Math" panose="02040503050406030204" pitchFamily="18" charset="0"/>
                          </a:rPr>
                        </m:ctrlPr>
                      </m:dPr>
                      <m:e>
                        <m:r>
                          <a:rPr lang="en-US" sz="4000" i="1">
                            <a:latin typeface="Cambria Math" panose="02040503050406030204" pitchFamily="18" charset="0"/>
                          </a:rPr>
                          <m:t>𝑞</m:t>
                        </m:r>
                      </m:e>
                    </m:d>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1−</m:t>
                        </m:r>
                        <m:r>
                          <a:rPr lang="en-US" sz="4000" b="0" i="1" smtClean="0">
                            <a:latin typeface="Cambria Math" panose="02040503050406030204" pitchFamily="18" charset="0"/>
                          </a:rPr>
                          <m:t>𝐹</m:t>
                        </m:r>
                        <m:d>
                          <m:dPr>
                            <m:ctrlPr>
                              <a:rPr lang="en-US" sz="4000" b="0" i="1" smtClean="0">
                                <a:latin typeface="Cambria Math" panose="02040503050406030204" pitchFamily="18" charset="0"/>
                              </a:rPr>
                            </m:ctrlPr>
                          </m:dPr>
                          <m:e>
                            <m:sSup>
                              <m:sSupPr>
                                <m:ctrlPr>
                                  <a:rPr lang="en-US" sz="4000" i="1">
                                    <a:latin typeface="Cambria Math" panose="02040503050406030204" pitchFamily="18" charset="0"/>
                                  </a:rPr>
                                </m:ctrlPr>
                              </m:sSupPr>
                              <m:e>
                                <m:r>
                                  <a:rPr lang="en-US" sz="4000" i="1">
                                    <a:latin typeface="Cambria Math" panose="02040503050406030204" pitchFamily="18" charset="0"/>
                                  </a:rPr>
                                  <m:t>𝐹</m:t>
                                </m:r>
                              </m:e>
                              <m:sup>
                                <m:r>
                                  <a:rPr lang="en-US" sz="4000" i="1">
                                    <a:latin typeface="Cambria Math" panose="02040503050406030204" pitchFamily="18" charset="0"/>
                                  </a:rPr>
                                  <m:t>−1</m:t>
                                </m:r>
                              </m:sup>
                            </m:sSup>
                            <m:d>
                              <m:dPr>
                                <m:ctrlPr>
                                  <a:rPr lang="en-US" sz="4000" i="1">
                                    <a:latin typeface="Cambria Math" panose="02040503050406030204" pitchFamily="18" charset="0"/>
                                  </a:rPr>
                                </m:ctrlPr>
                              </m:dPr>
                              <m:e>
                                <m:r>
                                  <a:rPr lang="en-US" sz="4000" i="1">
                                    <a:latin typeface="Cambria Math" panose="02040503050406030204" pitchFamily="18" charset="0"/>
                                  </a:rPr>
                                  <m:t>1−</m:t>
                                </m:r>
                                <m:r>
                                  <a:rPr lang="en-US" sz="4000" i="1">
                                    <a:latin typeface="Cambria Math" panose="02040503050406030204" pitchFamily="18" charset="0"/>
                                  </a:rPr>
                                  <m:t>𝑞</m:t>
                                </m:r>
                              </m:e>
                            </m:d>
                          </m:e>
                        </m:d>
                      </m:num>
                      <m:den>
                        <m:r>
                          <a:rPr lang="en-US" sz="4000" i="1">
                            <a:latin typeface="Cambria Math" panose="02040503050406030204" pitchFamily="18" charset="0"/>
                          </a:rPr>
                          <m:t>𝑓</m:t>
                        </m:r>
                        <m:d>
                          <m:dPr>
                            <m:ctrlPr>
                              <a:rPr lang="en-US" sz="4000" b="0" i="1" smtClean="0">
                                <a:latin typeface="Cambria Math" panose="02040503050406030204" pitchFamily="18" charset="0"/>
                              </a:rPr>
                            </m:ctrlPr>
                          </m:dPr>
                          <m:e>
                            <m:r>
                              <a:rPr lang="en-US" sz="4000" i="1">
                                <a:latin typeface="Cambria Math" panose="02040503050406030204" pitchFamily="18" charset="0"/>
                              </a:rPr>
                              <m:t>𝑉</m:t>
                            </m:r>
                            <m:d>
                              <m:dPr>
                                <m:ctrlPr>
                                  <a:rPr lang="en-US" sz="4000" i="1">
                                    <a:latin typeface="Cambria Math" panose="02040503050406030204" pitchFamily="18" charset="0"/>
                                  </a:rPr>
                                </m:ctrlPr>
                              </m:dPr>
                              <m:e>
                                <m:r>
                                  <a:rPr lang="en-US" sz="4000" i="1">
                                    <a:latin typeface="Cambria Math" panose="02040503050406030204" pitchFamily="18" charset="0"/>
                                  </a:rPr>
                                  <m:t>𝑞</m:t>
                                </m:r>
                              </m:e>
                            </m:d>
                          </m:e>
                        </m:d>
                      </m:den>
                    </m:f>
                    <m:r>
                      <a:rPr lang="en-US" sz="4000" b="0" i="1" smtClean="0">
                        <a:latin typeface="Cambria Math" panose="02040503050406030204" pitchFamily="18" charset="0"/>
                      </a:rPr>
                      <m:t>=</m:t>
                    </m:r>
                    <m:r>
                      <a:rPr lang="en-US" sz="4000" i="1">
                        <a:latin typeface="Cambria Math" panose="02040503050406030204" pitchFamily="18" charset="0"/>
                      </a:rPr>
                      <m:t>𝑉</m:t>
                    </m:r>
                    <m:d>
                      <m:dPr>
                        <m:ctrlPr>
                          <a:rPr lang="en-US" sz="4000" i="1">
                            <a:latin typeface="Cambria Math" panose="02040503050406030204" pitchFamily="18" charset="0"/>
                          </a:rPr>
                        </m:ctrlPr>
                      </m:dPr>
                      <m:e>
                        <m:r>
                          <a:rPr lang="en-US" sz="4000" i="1">
                            <a:latin typeface="Cambria Math" panose="02040503050406030204" pitchFamily="18" charset="0"/>
                          </a:rPr>
                          <m:t>𝑞</m:t>
                        </m:r>
                      </m:e>
                    </m:d>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r>
                          <a:rPr lang="en-US" sz="4000" i="1">
                            <a:latin typeface="Cambria Math" panose="02040503050406030204" pitchFamily="18" charset="0"/>
                          </a:rPr>
                          <m:t>𝐹</m:t>
                        </m:r>
                        <m:d>
                          <m:dPr>
                            <m:ctrlPr>
                              <a:rPr lang="en-US" sz="4000" i="1">
                                <a:latin typeface="Cambria Math" panose="02040503050406030204" pitchFamily="18" charset="0"/>
                              </a:rPr>
                            </m:ctrlPr>
                          </m:dPr>
                          <m:e>
                            <m:r>
                              <a:rPr lang="en-US" sz="4000" i="1">
                                <a:latin typeface="Cambria Math" panose="02040503050406030204" pitchFamily="18" charset="0"/>
                              </a:rPr>
                              <m:t>𝑉</m:t>
                            </m:r>
                            <m:d>
                              <m:dPr>
                                <m:ctrlPr>
                                  <a:rPr lang="en-US" sz="4000" i="1">
                                    <a:latin typeface="Cambria Math" panose="02040503050406030204" pitchFamily="18" charset="0"/>
                                  </a:rPr>
                                </m:ctrlPr>
                              </m:dPr>
                              <m:e>
                                <m:r>
                                  <a:rPr lang="en-US" sz="4000" i="1">
                                    <a:latin typeface="Cambria Math" panose="02040503050406030204" pitchFamily="18" charset="0"/>
                                  </a:rPr>
                                  <m:t>𝑞</m:t>
                                </m:r>
                              </m:e>
                            </m:d>
                          </m:e>
                        </m:d>
                      </m:num>
                      <m:den>
                        <m:r>
                          <a:rPr lang="en-US" sz="4000" i="1">
                            <a:latin typeface="Cambria Math" panose="02040503050406030204" pitchFamily="18" charset="0"/>
                          </a:rPr>
                          <m:t>𝑓</m:t>
                        </m:r>
                        <m:d>
                          <m:dPr>
                            <m:ctrlPr>
                              <a:rPr lang="en-US" sz="4000" i="1">
                                <a:latin typeface="Cambria Math" panose="02040503050406030204" pitchFamily="18" charset="0"/>
                              </a:rPr>
                            </m:ctrlPr>
                          </m:dPr>
                          <m:e>
                            <m:r>
                              <a:rPr lang="en-US" sz="4000" i="1">
                                <a:latin typeface="Cambria Math" panose="02040503050406030204" pitchFamily="18" charset="0"/>
                              </a:rPr>
                              <m:t>𝑉</m:t>
                            </m:r>
                            <m:d>
                              <m:dPr>
                                <m:ctrlPr>
                                  <a:rPr lang="en-US" sz="4000" i="1">
                                    <a:latin typeface="Cambria Math" panose="02040503050406030204" pitchFamily="18" charset="0"/>
                                  </a:rPr>
                                </m:ctrlPr>
                              </m:dPr>
                              <m:e>
                                <m:r>
                                  <a:rPr lang="en-US" sz="4000" i="1">
                                    <a:latin typeface="Cambria Math" panose="02040503050406030204" pitchFamily="18" charset="0"/>
                                  </a:rPr>
                                  <m:t>𝑞</m:t>
                                </m:r>
                              </m:e>
                            </m:d>
                          </m:e>
                        </m:d>
                      </m:den>
                    </m:f>
                    <m:r>
                      <a:rPr lang="en-US" sz="4000" b="0" i="1" smtClean="0">
                        <a:latin typeface="Cambria Math" panose="02040503050406030204" pitchFamily="18" charset="0"/>
                      </a:rPr>
                      <m:t>=</m:t>
                    </m:r>
                    <m:r>
                      <a:rPr lang="en-US" sz="4000" b="0" i="1" smtClean="0">
                        <a:latin typeface="Cambria Math" panose="02040503050406030204" pitchFamily="18" charset="0"/>
                      </a:rPr>
                      <m:t>𝜑</m:t>
                    </m:r>
                    <m:d>
                      <m:dPr>
                        <m:ctrlPr>
                          <a:rPr lang="en-US" sz="4000" b="0" i="1" smtClean="0">
                            <a:latin typeface="Cambria Math" panose="02040503050406030204" pitchFamily="18" charset="0"/>
                          </a:rPr>
                        </m:ctrlPr>
                      </m:dPr>
                      <m:e>
                        <m:r>
                          <a:rPr lang="en-US" sz="4000" i="1">
                            <a:latin typeface="Cambria Math" panose="02040503050406030204" pitchFamily="18" charset="0"/>
                          </a:rPr>
                          <m:t>𝑉</m:t>
                        </m:r>
                        <m:d>
                          <m:dPr>
                            <m:ctrlPr>
                              <a:rPr lang="en-US" sz="4000" i="1">
                                <a:latin typeface="Cambria Math" panose="02040503050406030204" pitchFamily="18" charset="0"/>
                              </a:rPr>
                            </m:ctrlPr>
                          </m:dPr>
                          <m:e>
                            <m:r>
                              <a:rPr lang="en-US" sz="4000" i="1">
                                <a:latin typeface="Cambria Math" panose="02040503050406030204" pitchFamily="18" charset="0"/>
                              </a:rPr>
                              <m:t>𝑞</m:t>
                            </m:r>
                          </m:e>
                        </m:d>
                      </m:e>
                    </m:d>
                  </m:oMath>
                </a14:m>
                <a:r>
                  <a:rPr lang="en-US" sz="4000" dirty="0"/>
                  <a:t>.</a:t>
                </a:r>
              </a:p>
              <a:p>
                <a:r>
                  <a:rPr lang="en-US" sz="4000" dirty="0"/>
                  <a:t>We used the inverse function theorem.</a:t>
                </a:r>
              </a:p>
            </p:txBody>
          </p:sp>
        </mc:Choice>
        <mc:Fallback xmlns="">
          <p:sp>
            <p:nvSpPr>
              <p:cNvPr id="3" name="Content Placeholder 2">
                <a:extLst>
                  <a:ext uri="{FF2B5EF4-FFF2-40B4-BE49-F238E27FC236}">
                    <a16:creationId xmlns:a16="http://schemas.microsoft.com/office/drawing/2014/main" id="{9F21E1FA-B60C-472E-8E62-E501ECF4938F}"/>
                  </a:ext>
                </a:extLst>
              </p:cNvPr>
              <p:cNvSpPr>
                <a:spLocks noGrp="1" noRot="1" noChangeAspect="1" noMove="1" noResize="1" noEditPoints="1" noAdjustHandles="1" noChangeArrowheads="1" noChangeShapeType="1" noTextEdit="1"/>
              </p:cNvSpPr>
              <p:nvPr>
                <p:ph idx="1"/>
              </p:nvPr>
            </p:nvSpPr>
            <p:spPr>
              <a:blipFill>
                <a:blip r:embed="rId2"/>
                <a:stretch>
                  <a:fillRect l="-1930" t="-2907"/>
                </a:stretch>
              </a:blipFill>
            </p:spPr>
            <p:txBody>
              <a:bodyPr/>
              <a:lstStyle/>
              <a:p>
                <a:r>
                  <a:rPr lang="en-IL">
                    <a:noFill/>
                  </a:rPr>
                  <a:t> </a:t>
                </a:r>
              </a:p>
            </p:txBody>
          </p:sp>
        </mc:Fallback>
      </mc:AlternateContent>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EBA3C-1636-4DBB-8E33-F11FBDD49B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328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p:txBody>
          <a:bodyPr>
            <a:normAutofit/>
          </a:bodyPr>
          <a:lstStyle/>
          <a:p>
            <a:pPr algn="ctr" rtl="1"/>
            <a:r>
              <a:rPr lang="en-US" sz="6000" b="1" dirty="0"/>
              <a:t>Pr. 5.1(c)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21E1FA-B60C-472E-8E62-E501ECF4938F}"/>
                  </a:ext>
                </a:extLst>
              </p:cNvPr>
              <p:cNvSpPr>
                <a:spLocks noGrp="1"/>
              </p:cNvSpPr>
              <p:nvPr>
                <p:ph idx="1"/>
              </p:nvPr>
            </p:nvSpPr>
            <p:spPr/>
            <p:txBody>
              <a:bodyPr>
                <a:normAutofit fontScale="92500" lnSpcReduction="10000"/>
              </a:bodyPr>
              <a:lstStyle/>
              <a:p>
                <a14:m>
                  <m:oMath xmlns:m="http://schemas.openxmlformats.org/officeDocument/2006/math">
                    <m:r>
                      <a:rPr lang="en-US" sz="4000" b="0" i="1" smtClean="0">
                        <a:latin typeface="Cambria Math" panose="02040503050406030204" pitchFamily="18" charset="0"/>
                      </a:rPr>
                      <m:t>𝑅</m:t>
                    </m:r>
                  </m:oMath>
                </a14:m>
                <a:r>
                  <a:rPr lang="en-US" sz="4000" dirty="0"/>
                  <a:t> is concave </a:t>
                </a:r>
                <a:r>
                  <a:rPr lang="en-US" sz="4000" dirty="0" err="1"/>
                  <a:t>iff</a:t>
                </a:r>
                <a:r>
                  <a:rPr lang="en-US" sz="4000" dirty="0"/>
                  <a:t> </a:t>
                </a:r>
                <a14:m>
                  <m:oMath xmlns:m="http://schemas.openxmlformats.org/officeDocument/2006/math">
                    <m:sSup>
                      <m:sSupPr>
                        <m:ctrlPr>
                          <a:rPr lang="en-US" sz="4000" b="0" i="1" smtClean="0">
                            <a:latin typeface="Cambria Math" panose="02040503050406030204" pitchFamily="18" charset="0"/>
                          </a:rPr>
                        </m:ctrlPr>
                      </m:sSupPr>
                      <m:e>
                        <m:r>
                          <a:rPr lang="en-US" sz="4000" i="1" smtClean="0">
                            <a:latin typeface="Cambria Math" panose="02040503050406030204" pitchFamily="18" charset="0"/>
                          </a:rPr>
                          <m:t>𝑅</m:t>
                        </m:r>
                      </m:e>
                      <m:sup>
                        <m:r>
                          <a:rPr lang="en-US" sz="4000" b="0" i="1" smtClean="0">
                            <a:latin typeface="Cambria Math" panose="02040503050406030204" pitchFamily="18" charset="0"/>
                          </a:rPr>
                          <m:t>′</m:t>
                        </m:r>
                      </m:sup>
                    </m:sSup>
                    <m:d>
                      <m:dPr>
                        <m:ctrlPr>
                          <a:rPr lang="en-US" sz="4000" i="1">
                            <a:latin typeface="Cambria Math" panose="02040503050406030204" pitchFamily="18" charset="0"/>
                          </a:rPr>
                        </m:ctrlPr>
                      </m:dPr>
                      <m:e>
                        <m:r>
                          <a:rPr lang="en-US" sz="4000" i="1">
                            <a:latin typeface="Cambria Math" panose="02040503050406030204" pitchFamily="18" charset="0"/>
                          </a:rPr>
                          <m:t>𝑞</m:t>
                        </m:r>
                      </m:e>
                    </m:d>
                    <m:r>
                      <a:rPr lang="en-US" sz="4000" i="1">
                        <a:latin typeface="Cambria Math" panose="02040503050406030204" pitchFamily="18" charset="0"/>
                      </a:rPr>
                      <m:t>=</m:t>
                    </m:r>
                    <m:r>
                      <a:rPr lang="en-US" sz="4000" i="1">
                        <a:latin typeface="Cambria Math" panose="02040503050406030204" pitchFamily="18" charset="0"/>
                      </a:rPr>
                      <m:t>𝜑</m:t>
                    </m:r>
                    <m:d>
                      <m:dPr>
                        <m:ctrlPr>
                          <a:rPr lang="en-US" sz="4000" i="1">
                            <a:latin typeface="Cambria Math" panose="02040503050406030204" pitchFamily="18" charset="0"/>
                          </a:rPr>
                        </m:ctrlPr>
                      </m:dPr>
                      <m:e>
                        <m:r>
                          <a:rPr lang="en-US" sz="4000" i="1">
                            <a:latin typeface="Cambria Math" panose="02040503050406030204" pitchFamily="18" charset="0"/>
                          </a:rPr>
                          <m:t>𝑉</m:t>
                        </m:r>
                        <m:d>
                          <m:dPr>
                            <m:ctrlPr>
                              <a:rPr lang="en-US" sz="4000" i="1">
                                <a:latin typeface="Cambria Math" panose="02040503050406030204" pitchFamily="18" charset="0"/>
                              </a:rPr>
                            </m:ctrlPr>
                          </m:dPr>
                          <m:e>
                            <m:r>
                              <a:rPr lang="en-US" sz="4000" i="1">
                                <a:latin typeface="Cambria Math" panose="02040503050406030204" pitchFamily="18" charset="0"/>
                              </a:rPr>
                              <m:t>𝑞</m:t>
                            </m:r>
                          </m:e>
                        </m:d>
                      </m:e>
                    </m:d>
                  </m:oMath>
                </a14:m>
                <a:r>
                  <a:rPr lang="en-US" sz="4000" b="0" dirty="0"/>
                  <a:t> is </a:t>
                </a:r>
                <a:r>
                  <a:rPr lang="en-US" sz="4000" b="0" dirty="0">
                    <a:solidFill>
                      <a:srgbClr val="7030A0"/>
                    </a:solidFill>
                  </a:rPr>
                  <a:t>non-increasing</a:t>
                </a:r>
                <a:r>
                  <a:rPr lang="en-US" sz="4000" b="0" dirty="0"/>
                  <a:t> as a function of </a:t>
                </a:r>
                <a14:m>
                  <m:oMath xmlns:m="http://schemas.openxmlformats.org/officeDocument/2006/math">
                    <m:r>
                      <a:rPr lang="en-US" sz="4000" i="1">
                        <a:latin typeface="Cambria Math" panose="02040503050406030204" pitchFamily="18" charset="0"/>
                      </a:rPr>
                      <m:t>𝑞</m:t>
                    </m:r>
                  </m:oMath>
                </a14:m>
                <a:r>
                  <a:rPr lang="en-US" sz="4000" b="0" dirty="0"/>
                  <a:t>.</a:t>
                </a:r>
              </a:p>
              <a:p>
                <a14:m>
                  <m:oMath xmlns:m="http://schemas.openxmlformats.org/officeDocument/2006/math">
                    <m:r>
                      <a:rPr lang="en-US" sz="4000" b="0" i="1" smtClean="0">
                        <a:latin typeface="Cambria Math" panose="02040503050406030204" pitchFamily="18" charset="0"/>
                      </a:rPr>
                      <m:t>𝐹</m:t>
                    </m:r>
                  </m:oMath>
                </a14:m>
                <a:r>
                  <a:rPr lang="en-US" sz="4000" b="0" dirty="0"/>
                  <a:t> is regular </a:t>
                </a:r>
                <a:r>
                  <a:rPr lang="en-US" sz="4000" b="0" dirty="0" err="1"/>
                  <a:t>iff</a:t>
                </a:r>
                <a:r>
                  <a:rPr lang="en-US" sz="4000" b="0" dirty="0"/>
                  <a:t> </a:t>
                </a:r>
                <a14:m>
                  <m:oMath xmlns:m="http://schemas.openxmlformats.org/officeDocument/2006/math">
                    <m:r>
                      <a:rPr lang="en-US" sz="4000" i="1">
                        <a:latin typeface="Cambria Math" panose="02040503050406030204" pitchFamily="18" charset="0"/>
                      </a:rPr>
                      <m:t>𝜑</m:t>
                    </m:r>
                    <m:d>
                      <m:dPr>
                        <m:ctrlPr>
                          <a:rPr lang="en-US" sz="4000" i="1">
                            <a:latin typeface="Cambria Math" panose="02040503050406030204" pitchFamily="18" charset="0"/>
                          </a:rPr>
                        </m:ctrlPr>
                      </m:dPr>
                      <m:e>
                        <m:r>
                          <a:rPr lang="en-US" sz="4000" b="0" i="1" smtClean="0">
                            <a:latin typeface="Cambria Math" panose="02040503050406030204" pitchFamily="18" charset="0"/>
                          </a:rPr>
                          <m:t>𝑣</m:t>
                        </m:r>
                      </m:e>
                    </m:d>
                  </m:oMath>
                </a14:m>
                <a:r>
                  <a:rPr lang="en-US" sz="4000" b="0" dirty="0"/>
                  <a:t> is </a:t>
                </a:r>
                <a:r>
                  <a:rPr lang="en-US" sz="4000" b="0" dirty="0">
                    <a:solidFill>
                      <a:srgbClr val="7030A0"/>
                    </a:solidFill>
                  </a:rPr>
                  <a:t>non-decreasing</a:t>
                </a:r>
                <a:r>
                  <a:rPr lang="en-US" sz="4000" b="0" dirty="0"/>
                  <a:t> as a function of </a:t>
                </a:r>
                <a14:m>
                  <m:oMath xmlns:m="http://schemas.openxmlformats.org/officeDocument/2006/math">
                    <m:r>
                      <a:rPr lang="en-US" sz="4000" i="1">
                        <a:latin typeface="Cambria Math" panose="02040503050406030204" pitchFamily="18" charset="0"/>
                      </a:rPr>
                      <m:t>𝑣</m:t>
                    </m:r>
                  </m:oMath>
                </a14:m>
                <a:r>
                  <a:rPr lang="en-US" sz="4000" b="0" dirty="0"/>
                  <a:t>.</a:t>
                </a:r>
              </a:p>
              <a:p>
                <a:r>
                  <a:rPr lang="en-US" sz="4000" b="0" dirty="0"/>
                  <a:t>1-1 correspondence between </a:t>
                </a:r>
                <a14:m>
                  <m:oMath xmlns:m="http://schemas.openxmlformats.org/officeDocument/2006/math">
                    <m:r>
                      <a:rPr lang="en-US" sz="4000" i="1" smtClean="0">
                        <a:latin typeface="Cambria Math" panose="02040503050406030204" pitchFamily="18" charset="0"/>
                      </a:rPr>
                      <m:t>𝑞</m:t>
                    </m:r>
                    <m:r>
                      <a:rPr lang="en-US" sz="4000" b="0" i="1" smtClean="0">
                        <a:latin typeface="Cambria Math" panose="02040503050406030204" pitchFamily="18" charset="0"/>
                      </a:rPr>
                      <m:t>∈[0,1]</m:t>
                    </m:r>
                  </m:oMath>
                </a14:m>
                <a:r>
                  <a:rPr lang="en-US" sz="4000" b="0" dirty="0"/>
                  <a:t> and </a:t>
                </a:r>
                <a14:m>
                  <m:oMath xmlns:m="http://schemas.openxmlformats.org/officeDocument/2006/math">
                    <m:r>
                      <a:rPr lang="en-US" sz="4000" i="1">
                        <a:latin typeface="Cambria Math" panose="02040503050406030204" pitchFamily="18" charset="0"/>
                      </a:rPr>
                      <m:t>𝑉</m:t>
                    </m:r>
                    <m:d>
                      <m:dPr>
                        <m:ctrlPr>
                          <a:rPr lang="en-US" sz="4000" i="1">
                            <a:latin typeface="Cambria Math" panose="02040503050406030204" pitchFamily="18" charset="0"/>
                          </a:rPr>
                        </m:ctrlPr>
                      </m:dPr>
                      <m:e>
                        <m:r>
                          <a:rPr lang="en-US" sz="4000" i="1">
                            <a:latin typeface="Cambria Math" panose="02040503050406030204" pitchFamily="18" charset="0"/>
                          </a:rPr>
                          <m:t>𝑞</m:t>
                        </m:r>
                      </m:e>
                    </m:d>
                    <m:r>
                      <a:rPr lang="en-US" sz="4000" b="0" i="1" smtClean="0">
                        <a:latin typeface="Cambria Math" panose="02040503050406030204" pitchFamily="18" charset="0"/>
                      </a:rPr>
                      <m:t>∈[0,</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𝑣</m:t>
                        </m:r>
                      </m:e>
                      <m:sub>
                        <m:r>
                          <a:rPr lang="en-US" sz="4000" b="0" i="1" smtClean="0">
                            <a:latin typeface="Cambria Math" panose="02040503050406030204" pitchFamily="18" charset="0"/>
                          </a:rPr>
                          <m:t>𝑚𝑎𝑥</m:t>
                        </m:r>
                      </m:sub>
                    </m:sSub>
                    <m:r>
                      <a:rPr lang="en-US" sz="4000" b="0" i="1" smtClean="0">
                        <a:latin typeface="Cambria Math" panose="02040503050406030204" pitchFamily="18" charset="0"/>
                      </a:rPr>
                      <m:t>]</m:t>
                    </m:r>
                  </m:oMath>
                </a14:m>
                <a:r>
                  <a:rPr lang="en-US" sz="4000" b="0" dirty="0"/>
                  <a:t>.</a:t>
                </a:r>
              </a:p>
              <a:p>
                <a:r>
                  <a:rPr lang="en-US" sz="4000" b="0" dirty="0"/>
                  <a:t>When </a:t>
                </a:r>
                <a14:m>
                  <m:oMath xmlns:m="http://schemas.openxmlformats.org/officeDocument/2006/math">
                    <m:r>
                      <a:rPr lang="en-US" sz="4000" i="1" smtClean="0">
                        <a:latin typeface="Cambria Math" panose="02040503050406030204" pitchFamily="18" charset="0"/>
                      </a:rPr>
                      <m:t>𝑞</m:t>
                    </m:r>
                  </m:oMath>
                </a14:m>
                <a:r>
                  <a:rPr lang="en-US" sz="4000" b="0" dirty="0"/>
                  <a:t> goes over all the values from </a:t>
                </a:r>
                <a14:m>
                  <m:oMath xmlns:m="http://schemas.openxmlformats.org/officeDocument/2006/math">
                    <m:r>
                      <a:rPr lang="en-US" sz="4000" b="0" i="1" smtClean="0">
                        <a:latin typeface="Cambria Math" panose="02040503050406030204" pitchFamily="18" charset="0"/>
                      </a:rPr>
                      <m:t>0</m:t>
                    </m:r>
                  </m:oMath>
                </a14:m>
                <a:r>
                  <a:rPr lang="en-US" sz="4000" b="0" dirty="0"/>
                  <a:t> to </a:t>
                </a:r>
                <a14:m>
                  <m:oMath xmlns:m="http://schemas.openxmlformats.org/officeDocument/2006/math">
                    <m:r>
                      <a:rPr lang="en-US" sz="4000" b="0" i="1" smtClean="0">
                        <a:latin typeface="Cambria Math" panose="02040503050406030204" pitchFamily="18" charset="0"/>
                      </a:rPr>
                      <m:t>1</m:t>
                    </m:r>
                  </m:oMath>
                </a14:m>
                <a:r>
                  <a:rPr lang="en-US" sz="4000" b="0" dirty="0"/>
                  <a:t>, </a:t>
                </a:r>
                <a14:m>
                  <m:oMath xmlns:m="http://schemas.openxmlformats.org/officeDocument/2006/math">
                    <m:r>
                      <a:rPr lang="en-US" sz="4000" i="1">
                        <a:latin typeface="Cambria Math" panose="02040503050406030204" pitchFamily="18" charset="0"/>
                      </a:rPr>
                      <m:t>𝑉</m:t>
                    </m:r>
                    <m:d>
                      <m:dPr>
                        <m:ctrlPr>
                          <a:rPr lang="en-US" sz="4000" i="1">
                            <a:latin typeface="Cambria Math" panose="02040503050406030204" pitchFamily="18" charset="0"/>
                          </a:rPr>
                        </m:ctrlPr>
                      </m:dPr>
                      <m:e>
                        <m:r>
                          <a:rPr lang="en-US" sz="4000" i="1">
                            <a:latin typeface="Cambria Math" panose="02040503050406030204" pitchFamily="18" charset="0"/>
                          </a:rPr>
                          <m:t>𝑞</m:t>
                        </m:r>
                      </m:e>
                    </m:d>
                  </m:oMath>
                </a14:m>
                <a:r>
                  <a:rPr lang="en-US" sz="4000" b="0" dirty="0"/>
                  <a:t> goes over all the values from </a:t>
                </a:r>
                <a14:m>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𝑣</m:t>
                        </m:r>
                      </m:e>
                      <m:sub>
                        <m:r>
                          <a:rPr lang="en-US" sz="4000" b="0" i="1" smtClean="0">
                            <a:latin typeface="Cambria Math" panose="02040503050406030204" pitchFamily="18" charset="0"/>
                          </a:rPr>
                          <m:t>𝑚𝑎𝑥</m:t>
                        </m:r>
                      </m:sub>
                    </m:sSub>
                  </m:oMath>
                </a14:m>
                <a:r>
                  <a:rPr lang="en-US" sz="4000" b="0" dirty="0"/>
                  <a:t> to </a:t>
                </a:r>
                <a14:m>
                  <m:oMath xmlns:m="http://schemas.openxmlformats.org/officeDocument/2006/math">
                    <m:r>
                      <a:rPr lang="en-US" sz="4000" i="1">
                        <a:latin typeface="Cambria Math" panose="02040503050406030204" pitchFamily="18" charset="0"/>
                      </a:rPr>
                      <m:t>0</m:t>
                    </m:r>
                  </m:oMath>
                </a14:m>
                <a:r>
                  <a:rPr lang="en-US" sz="4000" b="0" dirty="0"/>
                  <a:t>.</a:t>
                </a:r>
              </a:p>
            </p:txBody>
          </p:sp>
        </mc:Choice>
        <mc:Fallback xmlns="">
          <p:sp>
            <p:nvSpPr>
              <p:cNvPr id="3" name="Content Placeholder 2">
                <a:extLst>
                  <a:ext uri="{FF2B5EF4-FFF2-40B4-BE49-F238E27FC236}">
                    <a16:creationId xmlns:a16="http://schemas.microsoft.com/office/drawing/2014/main" id="{9F21E1FA-B60C-472E-8E62-E501ECF4938F}"/>
                  </a:ext>
                </a:extLst>
              </p:cNvPr>
              <p:cNvSpPr>
                <a:spLocks noGrp="1" noRot="1" noChangeAspect="1" noMove="1" noResize="1" noEditPoints="1" noAdjustHandles="1" noChangeArrowheads="1" noChangeShapeType="1" noTextEdit="1"/>
              </p:cNvSpPr>
              <p:nvPr>
                <p:ph idx="1"/>
              </p:nvPr>
            </p:nvSpPr>
            <p:spPr>
              <a:blipFill>
                <a:blip r:embed="rId2"/>
                <a:stretch>
                  <a:fillRect l="-1689" t="-3488" b="-872"/>
                </a:stretch>
              </a:blipFill>
            </p:spPr>
            <p:txBody>
              <a:bodyPr/>
              <a:lstStyle/>
              <a:p>
                <a:r>
                  <a:rPr lang="en-IL">
                    <a:noFill/>
                  </a:rPr>
                  <a:t> </a:t>
                </a:r>
              </a:p>
            </p:txBody>
          </p:sp>
        </mc:Fallback>
      </mc:AlternateContent>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EBA3C-1636-4DBB-8E33-F11FBDD49B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10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a:xfrm>
            <a:off x="681787" y="136525"/>
            <a:ext cx="10515600" cy="1325563"/>
          </a:xfrm>
        </p:spPr>
        <p:txBody>
          <a:bodyPr>
            <a:normAutofit/>
          </a:bodyPr>
          <a:lstStyle/>
          <a:p>
            <a:pPr algn="ctr" rtl="1"/>
            <a:r>
              <a:rPr lang="en-US" sz="6000" b="1" dirty="0"/>
              <a:t>Yesterday’s Problems</a:t>
            </a:r>
          </a:p>
        </p:txBody>
      </p:sp>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fld id="{C55EBA3C-1636-4DBB-8E33-F11FBDD49B7E}" type="slidenum">
              <a:rPr lang="en-US" smtClean="0"/>
              <a:t>8</a:t>
            </a:fld>
            <a:endParaRPr lang="en-US"/>
          </a:p>
        </p:txBody>
      </p:sp>
      <p:pic>
        <p:nvPicPr>
          <p:cNvPr id="6" name="Picture 5" descr="A black text on a white background&#10;&#10;Description automatically generated with medium confidence">
            <a:extLst>
              <a:ext uri="{FF2B5EF4-FFF2-40B4-BE49-F238E27FC236}">
                <a16:creationId xmlns:a16="http://schemas.microsoft.com/office/drawing/2014/main" id="{361D56EC-1AA5-8757-51C7-A3A4BC6C8AB8}"/>
              </a:ext>
            </a:extLst>
          </p:cNvPr>
          <p:cNvPicPr>
            <a:picLocks noChangeAspect="1"/>
          </p:cNvPicPr>
          <p:nvPr/>
        </p:nvPicPr>
        <p:blipFill>
          <a:blip r:embed="rId2"/>
          <a:stretch>
            <a:fillRect/>
          </a:stretch>
        </p:blipFill>
        <p:spPr>
          <a:xfrm>
            <a:off x="1829753" y="2252919"/>
            <a:ext cx="8989693" cy="2112962"/>
          </a:xfrm>
          <a:prstGeom prst="rect">
            <a:avLst/>
          </a:prstGeom>
        </p:spPr>
      </p:pic>
    </p:spTree>
    <p:extLst>
      <p:ext uri="{BB962C8B-B14F-4D97-AF65-F5344CB8AC3E}">
        <p14:creationId xmlns:p14="http://schemas.microsoft.com/office/powerpoint/2010/main" val="166091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3CC-51E8-497A-B342-087D97A42156}"/>
              </a:ext>
            </a:extLst>
          </p:cNvPr>
          <p:cNvSpPr>
            <a:spLocks noGrp="1"/>
          </p:cNvSpPr>
          <p:nvPr>
            <p:ph type="title"/>
          </p:nvPr>
        </p:nvSpPr>
        <p:spPr/>
        <p:txBody>
          <a:bodyPr>
            <a:normAutofit/>
          </a:bodyPr>
          <a:lstStyle/>
          <a:p>
            <a:pPr algn="ctr" rtl="1"/>
            <a:r>
              <a:rPr lang="en-US" sz="6000" b="1" dirty="0"/>
              <a:t>Pr. 5.2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21E1FA-B60C-472E-8E62-E501ECF4938F}"/>
                  </a:ext>
                </a:extLst>
              </p:cNvPr>
              <p:cNvSpPr>
                <a:spLocks noGrp="1"/>
              </p:cNvSpPr>
              <p:nvPr>
                <p:ph idx="1"/>
              </p:nvPr>
            </p:nvSpPr>
            <p:spPr/>
            <p:txBody>
              <a:bodyPr>
                <a:normAutofit/>
              </a:bodyPr>
              <a:lstStyle/>
              <a:p>
                <a:r>
                  <a:rPr lang="en-US" sz="4000" b="0" dirty="0"/>
                  <a:t>We have to prove: </a:t>
                </a:r>
                <a14:m>
                  <m:oMath xmlns:m="http://schemas.openxmlformats.org/officeDocument/2006/math">
                    <m:r>
                      <a:rPr lang="en-US" sz="4000" i="1" smtClean="0">
                        <a:latin typeface="Cambria Math" panose="02040503050406030204" pitchFamily="18" charset="0"/>
                      </a:rPr>
                      <m:t>𝑅</m:t>
                    </m:r>
                    <m:d>
                      <m:dPr>
                        <m:ctrlPr>
                          <a:rPr lang="en-US" sz="4000" b="0" i="1" smtClean="0">
                            <a:latin typeface="Cambria Math" panose="02040503050406030204" pitchFamily="18" charset="0"/>
                          </a:rPr>
                        </m:ctrlPr>
                      </m:dPr>
                      <m:e>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1" smtClean="0">
                                <a:latin typeface="Cambria Math" panose="02040503050406030204" pitchFamily="18" charset="0"/>
                              </a:rPr>
                              <m:t>2</m:t>
                            </m:r>
                          </m:den>
                        </m:f>
                      </m:e>
                    </m:d>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1" smtClean="0">
                            <a:latin typeface="Cambria Math" panose="02040503050406030204" pitchFamily="18" charset="0"/>
                          </a:rPr>
                          <m:t>2</m:t>
                        </m:r>
                      </m:den>
                    </m:f>
                    <m:r>
                      <a:rPr lang="en-US" sz="4000" b="0" i="1" smtClean="0">
                        <a:latin typeface="Cambria Math" panose="02040503050406030204" pitchFamily="18" charset="0"/>
                      </a:rPr>
                      <m:t>𝑅</m:t>
                    </m:r>
                    <m:d>
                      <m:dPr>
                        <m:ctrlPr>
                          <a:rPr lang="en-US" sz="4000" b="0" i="1" smtClean="0">
                            <a:latin typeface="Cambria Math" panose="02040503050406030204" pitchFamily="18" charset="0"/>
                          </a:rPr>
                        </m:ctrlPr>
                      </m:dPr>
                      <m:e>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𝑞</m:t>
                            </m:r>
                          </m:e>
                          <m:sup>
                            <m:r>
                              <a:rPr lang="en-US" sz="4000" b="0" i="1" smtClean="0">
                                <a:latin typeface="Cambria Math" panose="02040503050406030204" pitchFamily="18" charset="0"/>
                              </a:rPr>
                              <m:t>∗</m:t>
                            </m:r>
                          </m:sup>
                        </m:sSup>
                      </m:e>
                    </m:d>
                  </m:oMath>
                </a14:m>
                <a:r>
                  <a:rPr lang="en-US" sz="4000" b="0" dirty="0"/>
                  <a:t> for an optimal </a:t>
                </a:r>
                <a14:m>
                  <m:oMath xmlns:m="http://schemas.openxmlformats.org/officeDocument/2006/math">
                    <m:sSup>
                      <m:sSupPr>
                        <m:ctrlPr>
                          <a:rPr lang="en-US" sz="4000" i="1">
                            <a:latin typeface="Cambria Math" panose="02040503050406030204" pitchFamily="18" charset="0"/>
                          </a:rPr>
                        </m:ctrlPr>
                      </m:sSupPr>
                      <m:e>
                        <m:r>
                          <a:rPr lang="en-US" sz="4000" i="1">
                            <a:latin typeface="Cambria Math" panose="02040503050406030204" pitchFamily="18" charset="0"/>
                          </a:rPr>
                          <m:t>𝑞</m:t>
                        </m:r>
                      </m:e>
                      <m:sup>
                        <m:r>
                          <a:rPr lang="en-US" sz="4000" i="1">
                            <a:latin typeface="Cambria Math" panose="02040503050406030204" pitchFamily="18" charset="0"/>
                          </a:rPr>
                          <m:t>∗</m:t>
                        </m:r>
                      </m:sup>
                    </m:sSup>
                  </m:oMath>
                </a14:m>
                <a:r>
                  <a:rPr lang="en-US" sz="4000" b="0" dirty="0"/>
                  <a:t>.</a:t>
                </a:r>
                <a:endParaRPr lang="en-US" sz="4000" dirty="0"/>
              </a:p>
              <a:p>
                <a14:m>
                  <m:oMath xmlns:m="http://schemas.openxmlformats.org/officeDocument/2006/math">
                    <m:r>
                      <a:rPr lang="en-US" sz="4000" i="1">
                        <a:latin typeface="Cambria Math" panose="02040503050406030204" pitchFamily="18" charset="0"/>
                      </a:rPr>
                      <m:t>𝑅</m:t>
                    </m:r>
                  </m:oMath>
                </a14:m>
                <a:r>
                  <a:rPr lang="en-US" sz="4000" b="0" dirty="0"/>
                  <a:t> is concave by Pr. 5.1(c) and is non-negative.</a:t>
                </a:r>
              </a:p>
              <a:p>
                <a:r>
                  <a:rPr lang="en-US" sz="4000" dirty="0"/>
                  <a:t>Thus, </a:t>
                </a:r>
                <a14:m>
                  <m:oMath xmlns:m="http://schemas.openxmlformats.org/officeDocument/2006/math">
                    <m:r>
                      <a:rPr lang="en-US" sz="4000" i="1">
                        <a:latin typeface="Cambria Math" panose="02040503050406030204" pitchFamily="18" charset="0"/>
                      </a:rPr>
                      <m:t>𝑅</m:t>
                    </m:r>
                    <m:d>
                      <m:dPr>
                        <m:ctrlPr>
                          <a:rPr lang="en-US" sz="4000" i="1">
                            <a:latin typeface="Cambria Math" panose="02040503050406030204" pitchFamily="18" charset="0"/>
                          </a:rPr>
                        </m:ctrlPr>
                      </m:dPr>
                      <m:e>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2</m:t>
                            </m:r>
                          </m:den>
                        </m:f>
                      </m:e>
                    </m:d>
                    <m:r>
                      <a:rPr lang="en-US" sz="4000" b="0" i="1" smtClean="0">
                        <a:latin typeface="Cambria Math" panose="02040503050406030204" pitchFamily="18" charset="0"/>
                      </a:rPr>
                      <m:t>=</m:t>
                    </m:r>
                    <m:r>
                      <a:rPr lang="en-US" sz="4000" b="0" i="1" smtClean="0">
                        <a:latin typeface="Cambria Math" panose="02040503050406030204" pitchFamily="18" charset="0"/>
                      </a:rPr>
                      <m:t>𝑅</m:t>
                    </m:r>
                    <m:d>
                      <m:dPr>
                        <m:ctrlPr>
                          <a:rPr lang="en-US" sz="4000" b="0" i="1" smtClean="0">
                            <a:latin typeface="Cambria Math" panose="02040503050406030204" pitchFamily="18" charset="0"/>
                          </a:rPr>
                        </m:ctrlPr>
                      </m:dPr>
                      <m:e>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1" smtClean="0">
                                <a:latin typeface="Cambria Math" panose="02040503050406030204" pitchFamily="18" charset="0"/>
                              </a:rPr>
                              <m:t>2</m:t>
                            </m:r>
                          </m:den>
                        </m:f>
                        <m:sSup>
                          <m:sSupPr>
                            <m:ctrlPr>
                              <a:rPr lang="en-US" sz="4000" i="1">
                                <a:latin typeface="Cambria Math" panose="02040503050406030204" pitchFamily="18" charset="0"/>
                              </a:rPr>
                            </m:ctrlPr>
                          </m:sSupPr>
                          <m:e>
                            <m:r>
                              <a:rPr lang="en-US" sz="4000" i="1">
                                <a:latin typeface="Cambria Math" panose="02040503050406030204" pitchFamily="18" charset="0"/>
                              </a:rPr>
                              <m:t>𝑞</m:t>
                            </m:r>
                          </m:e>
                          <m:sup>
                            <m:r>
                              <a:rPr lang="en-US" sz="4000" i="1">
                                <a:latin typeface="Cambria Math" panose="02040503050406030204" pitchFamily="18" charset="0"/>
                              </a:rPr>
                              <m:t>∗</m:t>
                            </m:r>
                          </m:sup>
                        </m:sSup>
                        <m:r>
                          <a:rPr lang="en-US" sz="4000" b="0" i="1" smtClean="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2</m:t>
                            </m:r>
                          </m:den>
                        </m:f>
                        <m:d>
                          <m:dPr>
                            <m:ctrlPr>
                              <a:rPr lang="en-US" sz="4000" b="0" i="1" smtClean="0">
                                <a:latin typeface="Cambria Math" panose="02040503050406030204" pitchFamily="18" charset="0"/>
                              </a:rPr>
                            </m:ctrlPr>
                          </m:dPr>
                          <m:e>
                            <m:r>
                              <a:rPr lang="en-US" sz="4000" b="0" i="1" smtClean="0">
                                <a:latin typeface="Cambria Math" panose="02040503050406030204" pitchFamily="18" charset="0"/>
                              </a:rPr>
                              <m:t>1−</m:t>
                            </m:r>
                            <m:sSup>
                              <m:sSupPr>
                                <m:ctrlPr>
                                  <a:rPr lang="en-US" sz="4000" i="1">
                                    <a:latin typeface="Cambria Math" panose="02040503050406030204" pitchFamily="18" charset="0"/>
                                  </a:rPr>
                                </m:ctrlPr>
                              </m:sSupPr>
                              <m:e>
                                <m:r>
                                  <a:rPr lang="en-US" sz="4000" i="1">
                                    <a:latin typeface="Cambria Math" panose="02040503050406030204" pitchFamily="18" charset="0"/>
                                  </a:rPr>
                                  <m:t>𝑞</m:t>
                                </m:r>
                              </m:e>
                              <m:sup>
                                <m:r>
                                  <a:rPr lang="en-US" sz="4000" i="1">
                                    <a:latin typeface="Cambria Math" panose="02040503050406030204" pitchFamily="18" charset="0"/>
                                  </a:rPr>
                                  <m:t>∗</m:t>
                                </m:r>
                              </m:sup>
                            </m:sSup>
                          </m:e>
                        </m:d>
                      </m:e>
                    </m:d>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2</m:t>
                        </m:r>
                      </m:den>
                    </m:f>
                    <m:r>
                      <a:rPr lang="en-US" sz="4000" i="1">
                        <a:latin typeface="Cambria Math" panose="02040503050406030204" pitchFamily="18" charset="0"/>
                      </a:rPr>
                      <m:t>𝑅</m:t>
                    </m:r>
                    <m:d>
                      <m:dPr>
                        <m:ctrlPr>
                          <a:rPr lang="en-US" sz="4000" i="1">
                            <a:latin typeface="Cambria Math" panose="02040503050406030204" pitchFamily="18" charset="0"/>
                          </a:rPr>
                        </m:ctrlPr>
                      </m:dPr>
                      <m:e>
                        <m:sSup>
                          <m:sSupPr>
                            <m:ctrlPr>
                              <a:rPr lang="en-US" sz="4000" i="1">
                                <a:latin typeface="Cambria Math" panose="02040503050406030204" pitchFamily="18" charset="0"/>
                              </a:rPr>
                            </m:ctrlPr>
                          </m:sSupPr>
                          <m:e>
                            <m:r>
                              <a:rPr lang="en-US" sz="4000" i="1">
                                <a:latin typeface="Cambria Math" panose="02040503050406030204" pitchFamily="18" charset="0"/>
                              </a:rPr>
                              <m:t>𝑞</m:t>
                            </m:r>
                          </m:e>
                          <m:sup>
                            <m:r>
                              <a:rPr lang="en-US" sz="4000" i="1">
                                <a:latin typeface="Cambria Math" panose="02040503050406030204" pitchFamily="18" charset="0"/>
                              </a:rPr>
                              <m:t>∗</m:t>
                            </m:r>
                          </m:sup>
                        </m:sSup>
                      </m:e>
                    </m:d>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1" smtClean="0">
                            <a:latin typeface="Cambria Math" panose="02040503050406030204" pitchFamily="18" charset="0"/>
                          </a:rPr>
                          <m:t>2</m:t>
                        </m:r>
                      </m:den>
                    </m:f>
                    <m:r>
                      <a:rPr lang="en-US" sz="4000" i="1">
                        <a:latin typeface="Cambria Math" panose="02040503050406030204" pitchFamily="18" charset="0"/>
                      </a:rPr>
                      <m:t>𝑅</m:t>
                    </m:r>
                    <m:d>
                      <m:dPr>
                        <m:ctrlPr>
                          <a:rPr lang="en-US" sz="4000" i="1">
                            <a:latin typeface="Cambria Math" panose="02040503050406030204" pitchFamily="18" charset="0"/>
                          </a:rPr>
                        </m:ctrlPr>
                      </m:dPr>
                      <m:e>
                        <m:r>
                          <a:rPr lang="en-US" sz="4000" b="0" i="1" smtClean="0">
                            <a:latin typeface="Cambria Math" panose="02040503050406030204" pitchFamily="18" charset="0"/>
                          </a:rPr>
                          <m:t>1−</m:t>
                        </m:r>
                        <m:sSup>
                          <m:sSupPr>
                            <m:ctrlPr>
                              <a:rPr lang="en-US" sz="4000" i="1">
                                <a:latin typeface="Cambria Math" panose="02040503050406030204" pitchFamily="18" charset="0"/>
                              </a:rPr>
                            </m:ctrlPr>
                          </m:sSupPr>
                          <m:e>
                            <m:r>
                              <a:rPr lang="en-US" sz="4000" i="1">
                                <a:latin typeface="Cambria Math" panose="02040503050406030204" pitchFamily="18" charset="0"/>
                              </a:rPr>
                              <m:t>𝑞</m:t>
                            </m:r>
                          </m:e>
                          <m:sup>
                            <m:r>
                              <a:rPr lang="en-US" sz="4000" i="1">
                                <a:latin typeface="Cambria Math" panose="02040503050406030204" pitchFamily="18" charset="0"/>
                              </a:rPr>
                              <m:t>∗</m:t>
                            </m:r>
                          </m:sup>
                        </m:sSup>
                      </m:e>
                    </m:d>
                    <m:r>
                      <a:rPr lang="en-US" sz="4000" b="0" i="1" smtClean="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2</m:t>
                        </m:r>
                      </m:den>
                    </m:f>
                    <m:r>
                      <a:rPr lang="en-US" sz="4000" i="1">
                        <a:latin typeface="Cambria Math" panose="02040503050406030204" pitchFamily="18" charset="0"/>
                      </a:rPr>
                      <m:t>𝑅</m:t>
                    </m:r>
                    <m:d>
                      <m:dPr>
                        <m:ctrlPr>
                          <a:rPr lang="en-US" sz="4000" i="1">
                            <a:latin typeface="Cambria Math" panose="02040503050406030204" pitchFamily="18" charset="0"/>
                          </a:rPr>
                        </m:ctrlPr>
                      </m:dPr>
                      <m:e>
                        <m:sSup>
                          <m:sSupPr>
                            <m:ctrlPr>
                              <a:rPr lang="en-US" sz="4000" i="1">
                                <a:latin typeface="Cambria Math" panose="02040503050406030204" pitchFamily="18" charset="0"/>
                              </a:rPr>
                            </m:ctrlPr>
                          </m:sSupPr>
                          <m:e>
                            <m:r>
                              <a:rPr lang="en-US" sz="4000" i="1">
                                <a:latin typeface="Cambria Math" panose="02040503050406030204" pitchFamily="18" charset="0"/>
                              </a:rPr>
                              <m:t>𝑞</m:t>
                            </m:r>
                          </m:e>
                          <m:sup>
                            <m:r>
                              <a:rPr lang="en-US" sz="4000" i="1">
                                <a:latin typeface="Cambria Math" panose="02040503050406030204" pitchFamily="18" charset="0"/>
                              </a:rPr>
                              <m:t>∗</m:t>
                            </m:r>
                          </m:sup>
                        </m:sSup>
                      </m:e>
                    </m:d>
                  </m:oMath>
                </a14:m>
                <a:r>
                  <a:rPr lang="en-US" sz="4000" b="0" dirty="0"/>
                  <a:t>.</a:t>
                </a:r>
              </a:p>
            </p:txBody>
          </p:sp>
        </mc:Choice>
        <mc:Fallback xmlns="">
          <p:sp>
            <p:nvSpPr>
              <p:cNvPr id="3" name="Content Placeholder 2">
                <a:extLst>
                  <a:ext uri="{FF2B5EF4-FFF2-40B4-BE49-F238E27FC236}">
                    <a16:creationId xmlns:a16="http://schemas.microsoft.com/office/drawing/2014/main" id="{9F21E1FA-B60C-472E-8E62-E501ECF4938F}"/>
                  </a:ext>
                </a:extLst>
              </p:cNvPr>
              <p:cNvSpPr>
                <a:spLocks noGrp="1" noRot="1" noChangeAspect="1" noMove="1" noResize="1" noEditPoints="1" noAdjustHandles="1" noChangeArrowheads="1" noChangeShapeType="1" noTextEdit="1"/>
              </p:cNvSpPr>
              <p:nvPr>
                <p:ph idx="1"/>
              </p:nvPr>
            </p:nvSpPr>
            <p:spPr>
              <a:blipFill>
                <a:blip r:embed="rId2"/>
                <a:stretch>
                  <a:fillRect l="-1930"/>
                </a:stretch>
              </a:blipFill>
            </p:spPr>
            <p:txBody>
              <a:bodyPr/>
              <a:lstStyle/>
              <a:p>
                <a:r>
                  <a:rPr lang="en-IL">
                    <a:noFill/>
                  </a:rPr>
                  <a:t> </a:t>
                </a:r>
              </a:p>
            </p:txBody>
          </p:sp>
        </mc:Fallback>
      </mc:AlternateContent>
      <p:sp>
        <p:nvSpPr>
          <p:cNvPr id="5" name="Slide Number Placeholder 4">
            <a:extLst>
              <a:ext uri="{FF2B5EF4-FFF2-40B4-BE49-F238E27FC236}">
                <a16:creationId xmlns:a16="http://schemas.microsoft.com/office/drawing/2014/main" id="{16F8E548-546F-4EAB-822B-BC90F1E37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EBA3C-1636-4DBB-8E33-F11FBDD49B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15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2677</TotalTime>
  <Words>572</Words>
  <Application>Microsoft Macintosh PowerPoint</Application>
  <PresentationFormat>Widescreen</PresentationFormat>
  <Paragraphs>89</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Cambria Math</vt:lpstr>
      <vt:lpstr>1_Office Theme</vt:lpstr>
      <vt:lpstr>Recitation 3</vt:lpstr>
      <vt:lpstr>Part 1 – Single-Parameter Environment</vt:lpstr>
      <vt:lpstr>Part 1 Outline</vt:lpstr>
      <vt:lpstr>Yesterday’s Problems</vt:lpstr>
      <vt:lpstr>Pr. 5.1(a)</vt:lpstr>
      <vt:lpstr>Pr. 5.1(b)</vt:lpstr>
      <vt:lpstr>Pr. 5.1(c)</vt:lpstr>
      <vt:lpstr>Yesterday’s Problems</vt:lpstr>
      <vt:lpstr>Pr. 5.2</vt:lpstr>
      <vt:lpstr>Questions?</vt:lpstr>
      <vt:lpstr>Revenue Maximization</vt:lpstr>
      <vt:lpstr>Prophet Inequality</vt:lpstr>
      <vt:lpstr>Prophet Inequality</vt:lpstr>
      <vt:lpstr>Approximate Revenue Maximization</vt:lpstr>
      <vt:lpstr>Approximate Revenue Maximization</vt:lpstr>
      <vt:lpstr>2nd Price Auction with Bidder-Specific Reserves</vt:lpstr>
      <vt:lpstr>Questions?</vt:lpstr>
      <vt:lpstr>Prior-Independent Auctions</vt:lpstr>
      <vt:lpstr>Revenue Maximization</vt:lpstr>
      <vt:lpstr>The Bulow-Klemperer Theorem</vt:lpstr>
      <vt:lpstr>Proof Sketch</vt:lpstr>
      <vt:lpstr>Proof Sketch</vt:lpstr>
      <vt:lpstr>Questions?</vt:lpstr>
      <vt:lpstr>Part 2 – Selling Two Items Separately – Left for Tomorrow</vt:lpstr>
      <vt:lpstr>Enjoy The Tea Break!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Tutorial 10</dc:title>
  <dc:creator>Konstantin Zabarnyi</dc:creator>
  <cp:lastModifiedBy>Konstantin Zabarnyi</cp:lastModifiedBy>
  <cp:revision>614</cp:revision>
  <dcterms:created xsi:type="dcterms:W3CDTF">2021-05-09T18:13:03Z</dcterms:created>
  <dcterms:modified xsi:type="dcterms:W3CDTF">2023-06-23T16:43:36Z</dcterms:modified>
</cp:coreProperties>
</file>