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91" r:id="rId2"/>
    <p:sldId id="375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292" r:id="rId12"/>
    <p:sldId id="299" r:id="rId13"/>
    <p:sldId id="469" r:id="rId14"/>
    <p:sldId id="296" r:id="rId15"/>
    <p:sldId id="387" r:id="rId16"/>
    <p:sldId id="293" r:id="rId17"/>
    <p:sldId id="295" r:id="rId18"/>
    <p:sldId id="303" r:id="rId19"/>
    <p:sldId id="339" r:id="rId20"/>
    <p:sldId id="304" r:id="rId21"/>
    <p:sldId id="312" r:id="rId22"/>
    <p:sldId id="297" r:id="rId23"/>
    <p:sldId id="348" r:id="rId24"/>
    <p:sldId id="343" r:id="rId25"/>
    <p:sldId id="361" r:id="rId26"/>
    <p:sldId id="327" r:id="rId27"/>
    <p:sldId id="328" r:id="rId28"/>
    <p:sldId id="344" r:id="rId29"/>
    <p:sldId id="331" r:id="rId30"/>
    <p:sldId id="332" r:id="rId31"/>
    <p:sldId id="362" r:id="rId32"/>
    <p:sldId id="317" r:id="rId33"/>
    <p:sldId id="319" r:id="rId34"/>
    <p:sldId id="318" r:id="rId35"/>
    <p:sldId id="321" r:id="rId36"/>
    <p:sldId id="314" r:id="rId37"/>
    <p:sldId id="315" r:id="rId38"/>
    <p:sldId id="316" r:id="rId39"/>
    <p:sldId id="351" r:id="rId40"/>
    <p:sldId id="357" r:id="rId41"/>
    <p:sldId id="388" r:id="rId42"/>
    <p:sldId id="358" r:id="rId43"/>
    <p:sldId id="359" r:id="rId44"/>
    <p:sldId id="326" r:id="rId45"/>
    <p:sldId id="341" r:id="rId46"/>
    <p:sldId id="33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Zabarnyi" initials="KZ" lastIdx="1" clrIdx="0">
    <p:extLst>
      <p:ext uri="{19B8F6BF-5375-455C-9EA6-DF929625EA0E}">
        <p15:presenceInfo xmlns:p15="http://schemas.microsoft.com/office/powerpoint/2012/main" userId="Konstantin Zabar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2:10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4500 24575,'0'-30'0,"14"-16"0,9-11 0,6-13 0,8-10 0,4-8-1967,-4 12 1,3-6 0,4-3 0,1-3 0,0 1 1717,-4 7 1,2-1 0,0-1 0,1-1-1,1 0 1,0-1 248,-4 9 0,0-1 0,1-1 0,1 0 0,0 0 0,0 0 0,0 1-54,1-2 0,1-1 0,1 1 0,-1-1 0,1 1 0,0 1 0,-1 1 54,6-8 0,0 1 0,1 1 0,-1 0 0,1 1 0,1-1 68,0 0 1,2-1-1,0 0 1,0 1-1,-1 2 1,-1 2-69,4-4 0,-1 1 0,-1 2 0,-1 3 0,-2 3-107,2-2 0,-1 4 0,-3 3 1,-3 2 106,4-4 0,-4 3 0,-3 6 2170,3-6 1,-6 6-2171,12-23 0,-26 40 3435,-16 25-3435,-7 9 2987,-4 8-2987,0 4 238,-3 5 0,3-3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2:12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4254 24575,'55'0'0,"5"0"0,33 2 0,-1 8 0,-42-1 0,1 4 0,3 8 0,-2 6 0,1 6 0,1 4 0,7 6 0,2 3 0,0 4 0,1 1 0,-2 2 0,0-1 0,-1 1 0,-1 1 0,0-1 0,-1-1 0,-1-2 0,0-1 0,-4-4 0,0-1 0,-3-3 0,-1 0 0,-3-4 0,-1-1 0,-4-2 0,-2-1 0,39 28 0,-5-3 0,3-1 0,-35-26 0,0-1 0,0-1 0,0 1 0,0-2 0,1 0 0,-1 0 0,0-1 0,1-1 0,0 0 0,0 1 0,0-1 0,40 24 0,-2-7 0,-6-6 0,-2-5 0,-3-3 0,-1-2 0,5-4 0,2-2 0,5-5 0,1-5 0,0-3 0,-6-5 0,-3-2 0,-3-1 0,-3 0 0,-1 0 0,-1-3 0,1-6 0,4-11 0,5-7 0,4-6 0,3-2 0,-6 4 0,-12 5 0,-14 7 0,-13 5 0,-9 1 0,-3 0 0,-3-2 0,2 1 0,4-5 0,4-4 0,2-3 0,2-5 0,-1-1 0,-1-2 0,0-1 0,-4-1 0,0 0 0,1-6 0,2-8 0,3-6 0,1-9 0,-2-5 0,-2 3 0,-2 1 0,0 1 0,2 2 0,1-6 0,2 3 0,-1 3 0,1 1 0,0 3 0,2-3 0,1-4 0,2-5 0,2-9 0,0-3 0,0-2 0,-4-5 0,-2 5 0,-2 3 0,-4 5 0,2 4 0,2-2 0,6-6 0,3-1 0,0 0 0,-2 4 0,-1 8 0,0 1 0,0-1 0,-1 0 0,-4 0 0,-1 1 0,3-1 0,4-4 0,3 0 0,-3 8 0,-7 11 0,-6 12 0,-5 6 0,-1 0 0,-3 0 0,-3 2 0,-3 6 0,-5 9 0,-1 1 0,2-4 0,2-12 0,4-14 0,7-10 0,3-8 0,2 1 0,-1 6 0,-2 6 0,-1 8 0,-1 5 0,-3 4 0,-4 5 0,-4 2 0,-4 0 0,0-2 0,0-4 0,2 1 0,-2 5 0,-3 6 0,-3 9 0,-2 4 0,0 5 0,0 1 0,0-1 0,0-1 0,2-4 0,1-4 0,2-6 0,0-6 0,0-1 0,0 3 0,-2 5 0,1 6 0,-2-2 0,4-5 0,3-7 0,0-4 0,1 4 0,-2 5 0,-1 9 0,-1 7 0,1 3 0,5 4 0,4 0 0,7 0 0,13 0 0,20 4 0,23 10 0,-29 0 0,2 4 0,4 4 0,1 2 0,1 4 0,-2 0 0,-2-1 0,-1 1 0,-5-4 0,-1 0 0,42 19 0,-6-3 0,7 0 0,-43-21 0,0-1 0,44 18 0,2-3 0,-7-2 0,-3 2 0,3 1 0,-1 4 0,-2 3 0,-2 1 0,-7 0 0,-4 3 0,0-1 0,-3 0 0,-2-2 0,-2-2 0,-1-1 0,3-1 0,2 1 0,2 2 0,1 4 0,-1 2 0,0-1 0,-1 0 0,-2-5 0,0-3 0,0-4 0,4-3 0,4-3 0,7-2 0,9-2 0,-41-13 0,2-2 0,4-2 0,2-1 0,2-2 0,-1-2 0,0 0 0,-2-1 0,0-1 0,-2 0 0,-3 0 0,-1 0 0,50-7 0,-50-1 0,-1-2 0,2-4 0,0-2 0,3-3 0,-1-2 0,1-1 0,1-1 0,-1-1 0,0-1 0,-5 2 0,-2-2 0,35-23 0,-13 3 0,-6-3 0,-1-6 0,3-4 0,1-5 0,4-2 0,3 1 0,-33 30 0,0 1 0,4-3 0,1 1 0,1-2 0,-1 1 0,-2 0 0,-2 2 0,29-23 0,-20 17 0,-18 13 0,-12 11 0,-11 5 0,-4 5 0,0 2 0,-1 0 0,0 0 0,1 1 0,-2 0 0,0 0 0,-3-2 0,11-4 0,20-13 0,17-13 0,26-20 0,-25 16 0,1-1 0,-5 4 0,-1 1 0,32-24 0,-28 23 0,-32 22 0,1-2 0,-2-6 0,3-8 0,8-16 0,9-15 0,5-15 0,6-8 0,3-3 0,-2 5 0,-5 10 0,-7 15 0,-13 15 0,-9 15 0,-8 11 0,-2 5 0,0 0 0,1-3 0,2-4 0,-1-3 0,3-4 0,3-4 0,1-6 0,1-1 0,1-1 0,-2 1 0,0-2 0,0-2 0,-2-2 0,-2 2 0,-2 7 0,-3 7 0,-1 7 0,-2 3 0,0 1 0,0-2 0,0-1 0,0 5 0,0 2 0,0 5 0,2 2 0,0 1 0,3 3 0,0 0 0,-1 0 0,3 0 0,6 0 0,12 0 0,10 0 0,13 0 0,7 0 0,3 0 0,3 0 0,-6 1 0,-6 2 0,-5 0 0,-6 0 0,0 0 0,1 0 0,-1 0 0,3 2 0,5-2 0,5 3 0,8 0 0,2-2 0,-1-1 0,3-3 0,2 0 0,3 0 0,2 0 0,-2 0 0,-1 0 0,4 0 0,6 0 0,2 0 0,0 0 0,-8 0 0,-9 0 0,-7 0 0,-5 0 0,-6 0 0,-7 0 0,-9 0 0,-8 0 0,-6 0 0,-6 0 0,-2 0 0,1 0 0,4 0 0,11 2 0,11 2 0,5-1 0,5 1 0,-7 0 0,-6-1 0,-5-1 0,-9-2 0,-4 0 0,-6 2 0,-3 0 0,0 1 0,5-1 0,5-1 0,8-1 0,9 0 0,5 0 0,2 0 0,-4 0 0,-8 0 0,-6 0 0,-8 0 0,-5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2:13:07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4431 24575,'2'-21'0,"10"-19"0,14-22 0,8-6 0,7-6 0,-2 1 0,-5-2 0,0-1 0,-6 11 0,-4 7 0,-1 7 0,-3-2 0,-3 2 0,-3 11 0,-6 11 0,-1 11 0,-1 6 0,1-5 0,5-8 0,10-13 0,11-12 0,9-4 0,6-4 0,-2 4 0,-5 2 0,-3 2 0,-3 3 0,-3 4 0,-5 7 0,-6 6 0,-8 5 0,-1-3 0,1-8 0,4-10 0,2-5 0,0 3 0,1 4 0,1 3 0,1 1 0,1 1 0,0 2 0,-1 7 0,-1 6 0,1 3 0,-4 4 0,-2 2 0,-2 2 0,-2-3 0,2-7 0,3-7 0,2-7 0,6-3 0,1 0 0,0-1 0,0 1 0,-3-3 0,0 3 0,-1 2 0,1 4 0,-1-1 0,3-4 0,4-5 0,3-4 0,3 0 0,1 0 0,0-4 0,-3 1 0,-1 6 0,-3 4 0,-3 11 0,-3 8 0,-3 2 0,-6 6 0,-3 3 0,0-2 0,2-4 0,6-9 0,5-10 0,8-11 0,8-8 0,5-3 0,2-7 0,-4-1 0,-3 1 0,-4-1 0,-1 3 0,-1 1 0,-2 0 0,1 6 0,-1 3 0,-2 3 0,-1 6 0,0 3 0,0 0 0,-3 3 0,-1 0 0,-2 1 0,-1 6 0,0 0 0,-1 0 0,-1 2 0,-4 0 0,-2 4 0,-2 3 0,2 2 0,0 2 0,0-3 0,1 0 0,-1 0 0,2-1 0,-3 1 0,-3 3 0,-3 3 0,-4 7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12:13:25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24575,'27'0'0,"22"0"0,37 0 0,7 0 0,-38 0 0,3 0 0,0 0 0,1 0 0,-1 0 0,1 0 0,5 0 0,-1 0 0,-6 0 0,-2 0 0,41 0 0,-10 0 0,-8 0 0,-6 0 0,-2 0 0,-4 0 0,-5 0 0,-7 0 0,-5 0 0,-2 0 0,0 0 0,0 0 0,0 0 0,-2 0 0,-4-5 0,-7-1 0,-6 0 0,-4 0 0,-2 6 0,0 0 0,3 0 0,6 0 0,3 0 0,3 2 0,-1 1 0,-2 3 0,-1 0 0,-4 0 0,1-1 0,0-2 0,-1-1 0,1-2 0,-2 0 0,1 0 0,1 0 0,1 0 0,1 0 0,0 0 0,-1 0 0,-4 3 0,-3 0 0,-4-1 0,-6 1 0,-5-3 0,-3 2 0,1 1 0,6 0 0,1 2 0,0-2 0,-4-1 0,-5 2 0,-3-1 0,-2-1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353E-0E9E-1F41-A1DB-7A93A950079A}" type="datetimeFigureOut">
              <a:rPr lang="en-IL" smtClean="0"/>
              <a:t>23/06/2023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DD664-EE20-DE49-AEC8-4AA6841F5C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06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579-D8FD-41B8-B5C7-A64767411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7E04F-F60C-4995-A2F0-E8C880CB8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FB83-72BC-4B5A-8521-913CF6E9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FF-AF9D-452C-9062-18D56D8093C3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8911-8202-47AA-A796-98335C94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FE53-DA46-4274-B6AB-3B29125C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8476-17C1-4C81-AC9F-401216C7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769C8-A338-4506-A9F7-5693B587C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128C-489E-4F3F-8DE2-AFC75BE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253D-083A-41A6-A3B3-607129494727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81C1-C562-48AE-BDDE-2E1F87D9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B584B-51ED-445E-B3B7-527E5891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4A208-1DFA-457A-84AB-47E5BA490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5B2C-3703-4A97-9288-DCDC7992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4353-00BF-4DD9-9C80-A4BD1483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15F0-54D7-46BF-9CC2-23C986783A38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650A-58F3-4481-B507-279CBB26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4532-C2A1-4435-9EEC-0028E3C4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B7E2-AE34-407E-AA30-9FEA3C0E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09A92-360E-4B14-A0A6-B8D3B36F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D8FE-0739-4F4E-BD94-BB8E9056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F2B-732E-488C-9D47-929C2790A43F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FCCA-FE61-4B2D-AEE4-2FCE4FB7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565-3A5E-4031-9CEA-9539FE75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3BCD-ADD3-41BC-8D2D-0790525C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FC99A-135D-47C7-A4FE-CE8A4EAF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951F2-6D9E-4FA6-B978-D5A78C1C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6665-9160-4B5A-9E5E-D8404BDB854E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D9C4-441E-44B8-AAF2-03BF9E40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8598-BB43-4CCA-9DFA-96A7EB45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4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626D-BBFA-4934-A8B9-FDEB677B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76F5-4667-4655-88D0-BD710746D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D335B-3405-4262-9662-0FF26F90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17330-8E47-49E9-8FAC-CAC1C8E6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A234-B469-4048-A99B-54988A7AF9F7}" type="datetime1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7FFB1-C84C-4725-B29E-B51DEE07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9712-C3D8-4180-895E-0383704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F466-1DBC-44A2-A922-E6E267BB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D6525-6803-42B9-B19A-3D9FB156D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BED71-B395-4667-BB92-2D844DDB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07286-0195-4D61-92B3-F98B78BD6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29B42-7FD1-4A19-A86D-587DC6A25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B0DAF-8F2A-4B08-8BF9-0447AF09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E9A7-2BBE-4B48-A647-63BB08111C2C}" type="datetime1">
              <a:rPr lang="en-US" smtClean="0"/>
              <a:t>6/23/23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0C318-6EDF-4792-AD84-B7548857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630A0-6637-4B80-953B-C4100CE5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FB43-3214-4D96-9495-28A069EC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2C219-0BDA-42AA-ADEB-D7BBCF5D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6764-8EDD-4164-8F11-E7A2046A9783}" type="datetime1">
              <a:rPr lang="en-US" smtClean="0"/>
              <a:t>6/23/23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8C2A6-5069-4EBF-A8E8-31AB6FE9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B898E-7049-4BC1-80AA-9789B043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0ABE7-21AD-40F6-9E30-AD6670B7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5E0-AC0E-48DE-A6B1-093427C27503}" type="datetime1">
              <a:rPr lang="en-US" smtClean="0"/>
              <a:t>6/23/23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328B1-44B9-481F-8A11-9194A51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EB576-E11A-4C51-86A9-6D92049F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1A5E-D85B-4D81-875A-B3CCEA2B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9F5A-CBC0-4C84-AB09-E687916C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46E36-8B71-421E-82E3-8334044B8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5A8AA-CE6C-4520-9EDB-152F9EC7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D6BE-CDA5-49B7-AAAB-D824761270BD}" type="datetime1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63D0A-EF6A-4C56-9A54-BC0BFCBB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A98FB-4CF0-43BE-86BD-56B47F8B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0E77-0263-4D59-9CCE-0FAD538B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43EED-2BD2-4369-8761-EB44D4129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5E6C1-BF71-4285-A58E-E61E40F2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9F88-8038-412C-A9D1-CEEFB649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D6D-07E0-41A5-BF64-AEEF7FCAA9A6}" type="datetime1">
              <a:rPr lang="en-US" smtClean="0"/>
              <a:t>6/23/23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C9F5C-9E88-4192-BD52-191E3644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520C-7D98-48A0-8954-A10B3B7E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33889-28D8-454A-9BEC-F2BF56B8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842A0-EDB0-48BE-A3B7-201864708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5261-4F78-4081-ADF2-7FAB05E2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D192-682B-4EC6-BF78-55FDDE2B9626}" type="datetime1">
              <a:rPr lang="en-US" smtClean="0"/>
              <a:t>6/23/23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55AB-0F01-4ECC-B756-9F6E03BEF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2C30-5FE5-4616-B470-1140CDC4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BA3C-1636-4DBB-8E33-F11FBDD4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0.png"/><Relationship Id="rId7" Type="http://schemas.openxmlformats.org/officeDocument/2006/relationships/image" Target="../media/image61.png"/><Relationship Id="rId12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0.png"/><Relationship Id="rId5" Type="http://schemas.openxmlformats.org/officeDocument/2006/relationships/image" Target="../media/image46.png"/><Relationship Id="rId15" Type="http://schemas.openxmlformats.org/officeDocument/2006/relationships/image" Target="../media/image140.pn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1.png"/><Relationship Id="rId1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customXml" Target="../ink/ink2.xml"/><Relationship Id="rId10" Type="http://schemas.openxmlformats.org/officeDocument/2006/relationships/image" Target="../media/image31.png"/><Relationship Id="rId4" Type="http://schemas.openxmlformats.org/officeDocument/2006/relationships/image" Target="../media/image270.png"/><Relationship Id="rId9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4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A3F8-86C7-4ECF-AA6C-BDEEC18EE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455" y="-179388"/>
            <a:ext cx="9144000" cy="2387600"/>
          </a:xfrm>
        </p:spPr>
        <p:txBody>
          <a:bodyPr>
            <a:noAutofit/>
          </a:bodyPr>
          <a:lstStyle/>
          <a:p>
            <a:r>
              <a:rPr lang="en-US" sz="8000" b="1" dirty="0"/>
              <a:t>Recitation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DD82D-D303-435A-8B07-E2F007340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281" y="2824956"/>
            <a:ext cx="10078192" cy="2914650"/>
          </a:xfrm>
        </p:spPr>
        <p:txBody>
          <a:bodyPr>
            <a:noAutofit/>
          </a:bodyPr>
          <a:lstStyle/>
          <a:p>
            <a:r>
              <a:rPr lang="en-US" sz="7400" b="1" dirty="0">
                <a:latin typeface="+mj-lt"/>
                <a:ea typeface="+mj-ea"/>
                <a:cs typeface="+mj-cs"/>
              </a:rPr>
              <a:t>Revenue Maximization,</a:t>
            </a:r>
          </a:p>
          <a:p>
            <a:r>
              <a:rPr lang="en-US" sz="7400" b="1" dirty="0">
                <a:latin typeface="+mj-lt"/>
                <a:ea typeface="+mj-ea"/>
                <a:cs typeface="+mj-cs"/>
              </a:rPr>
              <a:t>Information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769C7-1824-4020-99AE-4E6EC2EC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3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14" y="2659340"/>
            <a:ext cx="11259786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10000" b="1" dirty="0"/>
              <a:t>Information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1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0" y="21264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Information Design –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506"/>
            <a:ext cx="10515600" cy="48958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What is persuasion?</a:t>
            </a:r>
          </a:p>
          <a:p>
            <a:pPr algn="l"/>
            <a:r>
              <a:rPr lang="en-US" sz="4000" dirty="0"/>
              <a:t>The Bayesian persuasion setting</a:t>
            </a:r>
          </a:p>
          <a:p>
            <a:pPr algn="l"/>
            <a:r>
              <a:rPr lang="en-US" sz="4000" dirty="0"/>
              <a:t>How to tackle Bayesian persuasion?</a:t>
            </a:r>
          </a:p>
          <a:p>
            <a:pPr lvl="1"/>
            <a:r>
              <a:rPr lang="en-US" sz="3600" dirty="0"/>
              <a:t>Straightforward policies</a:t>
            </a:r>
          </a:p>
          <a:p>
            <a:pPr lvl="1"/>
            <a:r>
              <a:rPr lang="en-US" sz="3600" dirty="0" err="1"/>
              <a:t>Concavification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What is Persuasion?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have studied how to choose the </a:t>
            </a:r>
            <a:r>
              <a:rPr lang="en-US" sz="4000" i="1" dirty="0"/>
              <a:t>right mechanism format</a:t>
            </a:r>
            <a:r>
              <a:rPr lang="en-US" sz="4000" dirty="0"/>
              <a:t> – </a:t>
            </a:r>
            <a:r>
              <a:rPr lang="en-US" sz="4000" i="1" dirty="0">
                <a:solidFill>
                  <a:srgbClr val="7030A0"/>
                </a:solidFill>
              </a:rPr>
              <a:t>mechanism design</a:t>
            </a:r>
            <a:r>
              <a:rPr lang="en-US" sz="4000" i="1" dirty="0"/>
              <a:t>.</a:t>
            </a:r>
          </a:p>
          <a:p>
            <a:pPr algn="l"/>
            <a:r>
              <a:rPr lang="en-US" sz="4000" dirty="0"/>
              <a:t>Today, we’ll study how to influence the </a:t>
            </a:r>
            <a:r>
              <a:rPr lang="en-US" sz="4000" i="1" dirty="0"/>
              <a:t>agents’ beliefs</a:t>
            </a:r>
            <a:r>
              <a:rPr lang="en-US" sz="4000" dirty="0"/>
              <a:t> – </a:t>
            </a:r>
            <a:r>
              <a:rPr lang="en-US" sz="4000" i="1" dirty="0">
                <a:solidFill>
                  <a:srgbClr val="7030A0"/>
                </a:solidFill>
              </a:rPr>
              <a:t>information design</a:t>
            </a:r>
            <a:r>
              <a:rPr lang="en-US" sz="4000" i="1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CA52D-029D-0715-C9FE-4683F96533CD}"/>
              </a:ext>
            </a:extLst>
          </p:cNvPr>
          <p:cNvSpPr txBox="1"/>
          <p:nvPr/>
        </p:nvSpPr>
        <p:spPr>
          <a:xfrm>
            <a:off x="4907565" y="6308209"/>
            <a:ext cx="211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Shutterstock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28AF93-3725-19EE-DA1D-27458670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5" y="4515097"/>
            <a:ext cx="3514558" cy="15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1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A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8" y="1690688"/>
            <a:ext cx="11662611" cy="4351338"/>
          </a:xfrm>
        </p:spPr>
        <p:txBody>
          <a:bodyPr>
            <a:normAutofit/>
          </a:bodyPr>
          <a:lstStyle/>
          <a:p>
            <a:r>
              <a:rPr lang="en-US" sz="3500" dirty="0"/>
              <a:t>Consider an advisor writing a support letter for her student.</a:t>
            </a:r>
          </a:p>
          <a:p>
            <a:pPr algn="l"/>
            <a:r>
              <a:rPr lang="en-US" sz="3500" dirty="0"/>
              <a:t>She can strategically reveal information to maximize the hiring probability</a:t>
            </a:r>
            <a:r>
              <a:rPr lang="en-US" sz="3500" i="1" dirty="0"/>
              <a:t>.</a:t>
            </a:r>
          </a:p>
          <a:p>
            <a:pPr algn="l"/>
            <a:r>
              <a:rPr lang="en-US" sz="3500" dirty="0"/>
              <a:t>We shall consider a setting with various real-life applications.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9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2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Economical Impact of Persuasion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1995: persuasion is 25% from US GDP (McCloskey-</a:t>
            </a:r>
            <a:r>
              <a:rPr lang="en-US" sz="4000" dirty="0" err="1"/>
              <a:t>Klamer</a:t>
            </a:r>
            <a:r>
              <a:rPr lang="en-US" sz="4000" dirty="0"/>
              <a:t>).</a:t>
            </a:r>
          </a:p>
          <a:p>
            <a:r>
              <a:rPr lang="en-US" sz="4000" dirty="0"/>
              <a:t>2013: persuasion is 30% from US GDP (Antioch).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1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2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Applications of Persuasion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Ad auctions</a:t>
            </a:r>
            <a:r>
              <a:rPr lang="en-US" sz="4000" dirty="0"/>
              <a:t> [</a:t>
            </a:r>
            <a:r>
              <a:rPr lang="en-US" sz="4000" dirty="0" err="1"/>
              <a:t>Emek</a:t>
            </a:r>
            <a:r>
              <a:rPr lang="en-US" sz="4000" dirty="0"/>
              <a:t>, Feldman, </a:t>
            </a:r>
            <a:r>
              <a:rPr lang="en-US" sz="4000" dirty="0" err="1"/>
              <a:t>Gamzu</a:t>
            </a:r>
            <a:r>
              <a:rPr lang="en-US" sz="4000" dirty="0"/>
              <a:t>, Paes </a:t>
            </a:r>
            <a:r>
              <a:rPr lang="en-US" sz="4000" dirty="0" err="1"/>
              <a:t>Leme</a:t>
            </a:r>
            <a:r>
              <a:rPr lang="en-US" sz="4000" dirty="0"/>
              <a:t> and </a:t>
            </a:r>
            <a:r>
              <a:rPr lang="en-US" sz="4000" dirty="0" err="1"/>
              <a:t>Tennenholtz</a:t>
            </a:r>
            <a:r>
              <a:rPr lang="en-US" sz="4000" dirty="0"/>
              <a:t> '12],  [</a:t>
            </a:r>
            <a:r>
              <a:rPr lang="en-US" sz="4000" dirty="0" err="1"/>
              <a:t>Badanidiyuru</a:t>
            </a:r>
            <a:r>
              <a:rPr lang="en-US" sz="4000" dirty="0"/>
              <a:t>, </a:t>
            </a:r>
            <a:r>
              <a:rPr lang="en-US" sz="4000" dirty="0" err="1"/>
              <a:t>Bhawalkar</a:t>
            </a:r>
            <a:r>
              <a:rPr lang="en-US" sz="4000" dirty="0"/>
              <a:t> and Xu '18]</a:t>
            </a:r>
          </a:p>
          <a:p>
            <a:r>
              <a:rPr lang="en-US" sz="4000" dirty="0">
                <a:solidFill>
                  <a:srgbClr val="7030A0"/>
                </a:solidFill>
              </a:rPr>
              <a:t>Bilateral trade</a:t>
            </a:r>
            <a:r>
              <a:rPr lang="en-US" sz="4000" dirty="0"/>
              <a:t> [</a:t>
            </a:r>
            <a:r>
              <a:rPr lang="en-US" sz="4000" dirty="0" err="1"/>
              <a:t>Bergemann</a:t>
            </a:r>
            <a:r>
              <a:rPr lang="en-US" sz="4000" dirty="0"/>
              <a:t>, Brooks and Morris ‘14], [</a:t>
            </a:r>
            <a:r>
              <a:rPr lang="en-US" sz="4000" dirty="0" err="1"/>
              <a:t>Dughmi</a:t>
            </a:r>
            <a:r>
              <a:rPr lang="en-US" sz="4000" dirty="0"/>
              <a:t>, Kempe and </a:t>
            </a:r>
            <a:r>
              <a:rPr lang="en-US" sz="4000" dirty="0" err="1"/>
              <a:t>Qiang</a:t>
            </a:r>
            <a:r>
              <a:rPr lang="en-US" sz="4000" dirty="0"/>
              <a:t> '16]</a:t>
            </a:r>
          </a:p>
          <a:p>
            <a:r>
              <a:rPr lang="en-US" sz="4000" dirty="0">
                <a:solidFill>
                  <a:srgbClr val="7030A0"/>
                </a:solidFill>
              </a:rPr>
              <a:t>Persuading voters</a:t>
            </a:r>
            <a:r>
              <a:rPr lang="en-US" sz="4000" dirty="0"/>
              <a:t> [Alonso-Camara '16]</a:t>
            </a:r>
          </a:p>
          <a:p>
            <a:r>
              <a:rPr lang="en-US" sz="4000" dirty="0">
                <a:solidFill>
                  <a:srgbClr val="7030A0"/>
                </a:solidFill>
              </a:rPr>
              <a:t>Fighting fare evasion</a:t>
            </a:r>
            <a:r>
              <a:rPr lang="en-US" sz="4000" dirty="0"/>
              <a:t> [Xu, </a:t>
            </a:r>
            <a:r>
              <a:rPr lang="en-US" sz="4000" dirty="0" err="1"/>
              <a:t>Rabinovich</a:t>
            </a:r>
            <a:r>
              <a:rPr lang="en-US" sz="4000" dirty="0"/>
              <a:t>, </a:t>
            </a:r>
            <a:r>
              <a:rPr lang="en-US" sz="4000" dirty="0" err="1"/>
              <a:t>Dughmi</a:t>
            </a:r>
            <a:r>
              <a:rPr lang="en-US" sz="4000" dirty="0"/>
              <a:t> and </a:t>
            </a:r>
            <a:r>
              <a:rPr lang="en-US" sz="4000" dirty="0" err="1"/>
              <a:t>Tambe</a:t>
            </a:r>
            <a:r>
              <a:rPr lang="en-US" sz="4000" dirty="0"/>
              <a:t> ‘15]</a:t>
            </a:r>
          </a:p>
          <a:p>
            <a:r>
              <a:rPr lang="en-US" sz="4000" dirty="0">
                <a:solidFill>
                  <a:srgbClr val="7030A0"/>
                </a:solidFill>
              </a:rPr>
              <a:t>Maintaining physical security</a:t>
            </a:r>
            <a:r>
              <a:rPr lang="en-US" sz="4000" dirty="0"/>
              <a:t> [Xu, Wang, </a:t>
            </a:r>
            <a:r>
              <a:rPr lang="en-US" sz="4000" dirty="0" err="1"/>
              <a:t>Vayanos</a:t>
            </a:r>
            <a:r>
              <a:rPr lang="en-US" sz="4000" dirty="0"/>
              <a:t> and </a:t>
            </a:r>
            <a:r>
              <a:rPr lang="en-US" sz="4000" dirty="0" err="1"/>
              <a:t>Tambe</a:t>
            </a:r>
            <a:r>
              <a:rPr lang="en-US" sz="4000" dirty="0"/>
              <a:t> '18]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8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4" y="17679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Bayesian Persuasion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690687"/>
                <a:ext cx="11353800" cy="48021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000" dirty="0"/>
                  <a:t>Two strategic agents: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Sender</a:t>
                </a:r>
                <a:r>
                  <a:rPr lang="en-US" sz="4000" dirty="0"/>
                  <a:t> (e.g., an advisor) and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Receiver</a:t>
                </a:r>
                <a:r>
                  <a:rPr lang="en-US" sz="4000" dirty="0"/>
                  <a:t> (e.g., a company).</a:t>
                </a:r>
              </a:p>
              <a:p>
                <a:r>
                  <a:rPr lang="en-US" sz="4000" dirty="0"/>
                  <a:t>Sender</a:t>
                </a:r>
                <a:r>
                  <a:rPr lang="en-US" sz="4000" i="1" dirty="0"/>
                  <a:t> </a:t>
                </a:r>
                <a:r>
                  <a:rPr lang="en-US" sz="4000" dirty="0"/>
                  <a:t>knows something Receiver doesn’t know: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state of nature / state</a:t>
                </a:r>
                <a:r>
                  <a:rPr lang="en-US" sz="4000" dirty="0"/>
                  <a:t> (e.g., the quality of a student).</a:t>
                </a:r>
              </a:p>
              <a:p>
                <a:r>
                  <a:rPr lang="en-US" sz="4000" dirty="0"/>
                  <a:t>A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space of states of nature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4000" i="1" dirty="0"/>
                  <a:t>.</a:t>
                </a:r>
              </a:p>
              <a:p>
                <a:r>
                  <a:rPr lang="en-US" sz="4000" dirty="0"/>
                  <a:t>A commonly-known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prior distribution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/>
                  <a:t> (a.k.a. the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prior</a:t>
                </a:r>
                <a:r>
                  <a:rPr lang="en-US" sz="4000" dirty="0"/>
                  <a:t>).</a:t>
                </a:r>
              </a:p>
              <a:p>
                <a:r>
                  <a:rPr lang="en-US" sz="4000" dirty="0"/>
                  <a:t>A true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state of nature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690687"/>
                <a:ext cx="11353800" cy="4802187"/>
              </a:xfrm>
              <a:blipFill>
                <a:blip r:embed="rId2"/>
                <a:stretch>
                  <a:fillRect l="-1790" t="-4211" r="-1119" b="-2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0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4" y="-14551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Sender’s Commitment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168174"/>
            <a:ext cx="10515600" cy="5553301"/>
          </a:xfrm>
        </p:spPr>
        <p:txBody>
          <a:bodyPr>
            <a:normAutofit/>
          </a:bodyPr>
          <a:lstStyle/>
          <a:p>
            <a:r>
              <a:rPr lang="en-US" sz="3500" dirty="0"/>
              <a:t>Sender has the </a:t>
            </a:r>
            <a:r>
              <a:rPr lang="en-US" sz="3500" b="1" i="1" dirty="0">
                <a:solidFill>
                  <a:srgbClr val="FF0000"/>
                </a:solidFill>
              </a:rPr>
              <a:t>power of commitment</a:t>
            </a:r>
            <a:r>
              <a:rPr lang="en-US" sz="3500" dirty="0"/>
              <a:t> to a (randomized) information revelation policy (</a:t>
            </a:r>
            <a:r>
              <a:rPr lang="en-US" sz="3500" i="1" dirty="0">
                <a:solidFill>
                  <a:srgbClr val="7030A0"/>
                </a:solidFill>
              </a:rPr>
              <a:t>signaling scheme</a:t>
            </a:r>
            <a:r>
              <a:rPr lang="en-US" sz="3500" dirty="0"/>
              <a:t>).</a:t>
            </a:r>
          </a:p>
          <a:p>
            <a:r>
              <a:rPr lang="en-US" sz="3500" dirty="0" err="1"/>
              <a:t>Kamenica</a:t>
            </a:r>
            <a:r>
              <a:rPr lang="en-US" sz="3500" dirty="0"/>
              <a:t> and Gentzkow introduced the commitment power in their </a:t>
            </a:r>
            <a:r>
              <a:rPr lang="en-US" sz="3500" i="1" dirty="0">
                <a:solidFill>
                  <a:srgbClr val="7030A0"/>
                </a:solidFill>
              </a:rPr>
              <a:t>Bayesian persuasion</a:t>
            </a:r>
            <a:r>
              <a:rPr lang="en-US" sz="3500" dirty="0"/>
              <a:t> model (2011).</a:t>
            </a:r>
          </a:p>
          <a:p>
            <a:r>
              <a:rPr lang="en-US" sz="3500" dirty="0"/>
              <a:t>The commitment power may originate from reputation, law, open-source code, etc.</a:t>
            </a:r>
          </a:p>
          <a:p>
            <a:r>
              <a:rPr lang="en-US" sz="3500" dirty="0"/>
              <a:t>Persuasion without commitment power – </a:t>
            </a:r>
            <a:r>
              <a:rPr lang="en-US" sz="3500" i="1" dirty="0">
                <a:solidFill>
                  <a:srgbClr val="7030A0"/>
                </a:solidFill>
              </a:rPr>
              <a:t>cheap talk.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1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238493C-7C70-0D03-7F32-50C1A9BD6CE2}"/>
              </a:ext>
            </a:extLst>
          </p:cNvPr>
          <p:cNvSpPr txBox="1"/>
          <p:nvPr/>
        </p:nvSpPr>
        <p:spPr>
          <a:xfrm>
            <a:off x="4730410" y="4915721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.4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731A8-D31D-1FF2-D80A-42612B6910C4}"/>
              </a:ext>
            </a:extLst>
          </p:cNvPr>
          <p:cNvSpPr txBox="1"/>
          <p:nvPr/>
        </p:nvSpPr>
        <p:spPr>
          <a:xfrm>
            <a:off x="4343400" y="5496520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03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Signaling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3145"/>
                <a:ext cx="10515600" cy="21666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The signaling scheme consists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4000" dirty="0"/>
                  <a:t>: The distributions over signal realizations </a:t>
                </a:r>
                <a:r>
                  <a:rPr lang="en-US" sz="4000" i="1" dirty="0"/>
                  <a:t>conditional on the states</a:t>
                </a:r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Denote the true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signal realization </a:t>
                </a:r>
                <a:r>
                  <a:rPr lang="en-US" sz="4000" dirty="0"/>
                  <a:t>by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3145"/>
                <a:ext cx="10515600" cy="2166684"/>
              </a:xfrm>
              <a:blipFill>
                <a:blip r:embed="rId2"/>
                <a:stretch>
                  <a:fillRect l="-1689" t="-9357" b="-5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0E923-AD04-0F93-5D38-03825EE0E22F}"/>
              </a:ext>
            </a:extLst>
          </p:cNvPr>
          <p:cNvSpPr txBox="1"/>
          <p:nvPr/>
        </p:nvSpPr>
        <p:spPr>
          <a:xfrm>
            <a:off x="2225842" y="3816600"/>
            <a:ext cx="20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000" b="1" dirty="0">
                <a:solidFill>
                  <a:srgbClr val="7030A0"/>
                </a:solidFill>
              </a:rPr>
              <a:t>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88AF6-3C6C-AA0F-BE12-08F21A16D196}"/>
              </a:ext>
            </a:extLst>
          </p:cNvPr>
          <p:cNvSpPr txBox="1"/>
          <p:nvPr/>
        </p:nvSpPr>
        <p:spPr>
          <a:xfrm>
            <a:off x="7070558" y="3816600"/>
            <a:ext cx="20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000" b="1" dirty="0">
                <a:solidFill>
                  <a:srgbClr val="7030A0"/>
                </a:solidFill>
              </a:rPr>
              <a:t>Signals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501E22-41D0-8106-87BD-023CCCD69FCB}"/>
              </a:ext>
            </a:extLst>
          </p:cNvPr>
          <p:cNvSpPr/>
          <p:nvPr/>
        </p:nvSpPr>
        <p:spPr>
          <a:xfrm>
            <a:off x="2658979" y="4633995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08A195-53FA-384D-0F79-2FDE54CE8EBD}"/>
              </a:ext>
            </a:extLst>
          </p:cNvPr>
          <p:cNvSpPr/>
          <p:nvPr/>
        </p:nvSpPr>
        <p:spPr>
          <a:xfrm>
            <a:off x="2658978" y="5214575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5F2666-629F-245A-5F9A-FE27202C0344}"/>
              </a:ext>
            </a:extLst>
          </p:cNvPr>
          <p:cNvSpPr/>
          <p:nvPr/>
        </p:nvSpPr>
        <p:spPr>
          <a:xfrm>
            <a:off x="2658977" y="5808408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3686B-C067-86F5-3111-5831DF8B1F36}"/>
              </a:ext>
            </a:extLst>
          </p:cNvPr>
          <p:cNvSpPr/>
          <p:nvPr/>
        </p:nvSpPr>
        <p:spPr>
          <a:xfrm>
            <a:off x="7768387" y="4524486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419755-98E0-5B38-7941-F4A3D23A0C81}"/>
              </a:ext>
            </a:extLst>
          </p:cNvPr>
          <p:cNvSpPr/>
          <p:nvPr/>
        </p:nvSpPr>
        <p:spPr>
          <a:xfrm>
            <a:off x="7768386" y="5055406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105A6D-8E4B-229F-038B-AE273EFDFAA1}"/>
              </a:ext>
            </a:extLst>
          </p:cNvPr>
          <p:cNvSpPr/>
          <p:nvPr/>
        </p:nvSpPr>
        <p:spPr>
          <a:xfrm>
            <a:off x="7780415" y="5608160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1DE2D6-A8DC-9B9F-F5EC-440FDD77EA58}"/>
              </a:ext>
            </a:extLst>
          </p:cNvPr>
          <p:cNvSpPr/>
          <p:nvPr/>
        </p:nvSpPr>
        <p:spPr>
          <a:xfrm>
            <a:off x="7804476" y="6160914"/>
            <a:ext cx="421105" cy="3850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E00D44-5CBD-AC7E-CE78-1164BEB9B250}"/>
              </a:ext>
            </a:extLst>
          </p:cNvPr>
          <p:cNvCxnSpPr>
            <a:stCxn id="7" idx="6"/>
            <a:endCxn id="10" idx="2"/>
          </p:cNvCxnSpPr>
          <p:nvPr/>
        </p:nvCxnSpPr>
        <p:spPr>
          <a:xfrm flipV="1">
            <a:off x="3080084" y="4716992"/>
            <a:ext cx="4688303" cy="109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DFB00F-B956-00E8-58B7-FA99FE61216D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3080084" y="4826501"/>
            <a:ext cx="4688302" cy="421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7D67B-9BCC-F46C-4178-03FF0460D44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3080084" y="4826501"/>
            <a:ext cx="4700331" cy="974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D98669-087C-4A14-154C-18005F60F76D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080082" y="5423748"/>
            <a:ext cx="4700333" cy="376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6A4350-01B1-AA01-3E03-1610E3CD33C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080082" y="5247912"/>
            <a:ext cx="4688304" cy="82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37FEC9-F956-53FD-AB27-BD878FD5691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068053" y="6086011"/>
            <a:ext cx="4736423" cy="267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D6BD55-AEA2-785C-8A6C-0577340987A6}"/>
              </a:ext>
            </a:extLst>
          </p:cNvPr>
          <p:cNvSpPr txBox="1"/>
          <p:nvPr/>
        </p:nvSpPr>
        <p:spPr>
          <a:xfrm>
            <a:off x="4740442" y="4450371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B53D4-3C06-DBA5-068F-0947C4D5D850}"/>
              </a:ext>
            </a:extLst>
          </p:cNvPr>
          <p:cNvSpPr txBox="1"/>
          <p:nvPr/>
        </p:nvSpPr>
        <p:spPr>
          <a:xfrm>
            <a:off x="4730410" y="4698848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EE3BF-6FAF-1D17-8779-2C79B6DCAACF}"/>
              </a:ext>
            </a:extLst>
          </p:cNvPr>
          <p:cNvSpPr txBox="1"/>
          <p:nvPr/>
        </p:nvSpPr>
        <p:spPr>
          <a:xfrm>
            <a:off x="4799048" y="5266703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4DD081-9CBB-5959-A469-4A37433B28F9}"/>
              </a:ext>
            </a:extLst>
          </p:cNvPr>
          <p:cNvSpPr txBox="1"/>
          <p:nvPr/>
        </p:nvSpPr>
        <p:spPr>
          <a:xfrm>
            <a:off x="4319337" y="5866149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196767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The Signaling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4000" dirty="0"/>
                  <a:t> and a signal realization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/>
                  <a:t>, the </a:t>
                </a:r>
                <a:r>
                  <a:rPr lang="en-US" sz="4000" i="1" dirty="0"/>
                  <a:t>unconditional probability for sending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is: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Σ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limLow>
                          <m:limLow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4000" b="0" dirty="0"/>
              </a:p>
              <a:p>
                <a:pPr marL="0" indent="0">
                  <a:buNone/>
                </a:pPr>
                <a:r>
                  <a:rPr lang="en-US" sz="4000" dirty="0"/>
                  <a:t>  (law of total probability).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2000" dirty="0"/>
                  <a:t>: The distributions over signal realizations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conditional on the states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0" t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8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Revenue Maximization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825625"/>
            <a:ext cx="11012905" cy="4895850"/>
          </a:xfrm>
        </p:spPr>
        <p:txBody>
          <a:bodyPr>
            <a:normAutofit/>
          </a:bodyPr>
          <a:lstStyle/>
          <a:p>
            <a:r>
              <a:rPr lang="en-US" sz="4000" dirty="0"/>
              <a:t>Yesterday – part </a:t>
            </a:r>
            <a:r>
              <a:rPr lang="en-US" sz="4000" dirty="0">
                <a:solidFill>
                  <a:srgbClr val="7030A0"/>
                </a:solidFill>
              </a:rPr>
              <a:t>1</a:t>
            </a:r>
            <a:r>
              <a:rPr lang="en-US" sz="4000" dirty="0"/>
              <a:t>: </a:t>
            </a:r>
            <a:r>
              <a:rPr lang="en-US" sz="4000" dirty="0">
                <a:solidFill>
                  <a:srgbClr val="7030A0"/>
                </a:solidFill>
              </a:rPr>
              <a:t>single</a:t>
            </a:r>
            <a:r>
              <a:rPr lang="en-US" sz="4000" dirty="0"/>
              <a:t>-parameter environment</a:t>
            </a:r>
          </a:p>
          <a:p>
            <a:r>
              <a:rPr lang="en-US" sz="4000" dirty="0"/>
              <a:t>Today – part </a:t>
            </a:r>
            <a:r>
              <a:rPr lang="en-US" sz="4000" dirty="0">
                <a:solidFill>
                  <a:srgbClr val="7030A0"/>
                </a:solidFill>
              </a:rPr>
              <a:t>2</a:t>
            </a:r>
            <a:r>
              <a:rPr lang="en-US" sz="4000" dirty="0"/>
              <a:t>: selling </a:t>
            </a:r>
            <a:r>
              <a:rPr lang="en-US" sz="4000" dirty="0">
                <a:solidFill>
                  <a:srgbClr val="7030A0"/>
                </a:solidFill>
              </a:rPr>
              <a:t>two</a:t>
            </a:r>
            <a:r>
              <a:rPr lang="en-US" sz="4000" dirty="0"/>
              <a:t> items separately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The Posterior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846" y="1641289"/>
                <a:ext cx="11772901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800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3800" b="0" dirty="0"/>
              </a:p>
              <a:p>
                <a:pPr marL="0" indent="0">
                  <a:buNone/>
                </a:pPr>
                <a:r>
                  <a:rPr lang="en-US" sz="3800" dirty="0"/>
                  <a:t>  (Bayes’ law).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3800" dirty="0"/>
                  <a:t>The </a:t>
                </a:r>
                <a:r>
                  <a:rPr lang="en-US" sz="3800" i="1" dirty="0">
                    <a:solidFill>
                      <a:srgbClr val="7030A0"/>
                    </a:solidFill>
                  </a:rPr>
                  <a:t>posterior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3800" dirty="0"/>
                  <a:t> is the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800" dirty="0"/>
                  <a:t>, in Receiver’s view, conditional on the value of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846" y="1641289"/>
                <a:ext cx="11772901" cy="4351338"/>
              </a:xfrm>
              <a:blipFill>
                <a:blip r:embed="rId2"/>
                <a:stretch>
                  <a:fillRect l="-1509" t="-8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491BE-3CAC-47A3-87AB-B2F7C144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98" y="5628904"/>
            <a:ext cx="6390893" cy="11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Actions and Utilities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690688"/>
                <a:ext cx="1135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Receiver has a non-empty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action set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Receiver takes an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action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 after observing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Sender has a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Receiver has a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>
                    <a:highlight>
                      <a:srgbClr val="FFFF00"/>
                    </a:highlight>
                  </a:rPr>
                  <a:t>We focus on maximizing </a:t>
                </a:r>
                <a:r>
                  <a:rPr lang="en-US" sz="4000" u="sng" dirty="0">
                    <a:highlight>
                      <a:srgbClr val="FFFF00"/>
                    </a:highlight>
                  </a:rPr>
                  <a:t>Sender’s expected utility </a:t>
                </a:r>
                <a:r>
                  <a:rPr lang="en-US" sz="4000" dirty="0">
                    <a:highlight>
                      <a:srgbClr val="FFFF00"/>
                    </a:highlight>
                  </a:rPr>
                  <a:t>(over all possible signaling schemes)</a:t>
                </a:r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690688"/>
                <a:ext cx="11353800" cy="4351338"/>
              </a:xfrm>
              <a:blipFill>
                <a:blip r:embed="rId2"/>
                <a:stretch>
                  <a:fillRect l="-1719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F2387-DB44-4834-AEC6-6DE6A798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98" y="5628904"/>
            <a:ext cx="6390893" cy="11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Persuasion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742950" indent="-742950" algn="l">
                  <a:buAutoNum type="arabicPeriod"/>
                </a:pPr>
                <a:r>
                  <a:rPr lang="en-US" sz="4000" dirty="0"/>
                  <a:t>Sender commits to a signaling schem</a:t>
                </a:r>
                <a:r>
                  <a:rPr lang="en-US" sz="4000" dirty="0">
                    <a:solidFill>
                      <a:schemeClr val="tx1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i="1" dirty="0"/>
                  <a:t>.</a:t>
                </a:r>
              </a:p>
              <a:p>
                <a:pPr marL="742950" indent="-742950">
                  <a:buAutoNum type="arabicPeriod"/>
                </a:pPr>
                <a:r>
                  <a:rPr lang="en-US" sz="4000" dirty="0"/>
                  <a:t>Sender discovers the state of nature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742950" indent="-742950">
                  <a:buAutoNum type="arabicPeriod"/>
                </a:pPr>
                <a:r>
                  <a:rPr lang="en-US" sz="4000" dirty="0"/>
                  <a:t>Sender transmits a signal realization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/>
                  <a:t> to Receiver, according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742950" indent="-742950">
                  <a:buAutoNum type="arabicPeriod"/>
                </a:pPr>
                <a:r>
                  <a:rPr lang="en-US" sz="4000" dirty="0"/>
                  <a:t>Receiver chooses an action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s.t.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0" dirty="0"/>
                  <a:t>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argmax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′)]</m:t>
                    </m:r>
                  </m:oMath>
                </a14:m>
                <a:r>
                  <a:rPr lang="en-US" sz="4000" dirty="0"/>
                  <a:t> (</a:t>
                </a:r>
                <a:r>
                  <a:rPr lang="en-US" sz="4000" dirty="0">
                    <a:solidFill>
                      <a:srgbClr val="FF0000"/>
                    </a:solidFill>
                  </a:rPr>
                  <a:t>tiebreak in Sender’s  </a:t>
                </a:r>
              </a:p>
              <a:p>
                <a:pPr marL="0" indent="0">
                  <a:buNone/>
                </a:pPr>
                <a:r>
                  <a:rPr lang="en-US" sz="4000" dirty="0">
                    <a:solidFill>
                      <a:srgbClr val="FF0000"/>
                    </a:solidFill>
                  </a:rPr>
                  <a:t>        favor –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′)]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is considered under a tie</a:t>
                </a:r>
                <a:r>
                  <a:rPr lang="en-US" sz="4000" dirty="0"/>
                  <a:t>).</a:t>
                </a:r>
              </a:p>
              <a:p>
                <a:pPr marL="0" indent="0">
                  <a:buNone/>
                </a:pPr>
                <a:r>
                  <a:rPr lang="en-US" sz="4000" dirty="0"/>
                  <a:t>5.    Sender gets utility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, while Receiver gets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utility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46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12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The Persuasion Process –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8AF64F-1F80-4303-9B3C-0BD75CE52D16}"/>
                  </a:ext>
                </a:extLst>
              </p:cNvPr>
              <p:cNvSpPr/>
              <p:nvPr/>
            </p:nvSpPr>
            <p:spPr>
              <a:xfrm>
                <a:off x="4025333" y="1765219"/>
                <a:ext cx="3385675" cy="7600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={1,2}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8AF64F-1F80-4303-9B3C-0BD75CE52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3" y="1765219"/>
                <a:ext cx="3385675" cy="76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15BCA79-2612-45EE-B843-7AD42EA9C0B8}"/>
              </a:ext>
            </a:extLst>
          </p:cNvPr>
          <p:cNvSpPr/>
          <p:nvPr/>
        </p:nvSpPr>
        <p:spPr>
          <a:xfrm>
            <a:off x="306779" y="4272781"/>
            <a:ext cx="4528691" cy="2039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</a:rPr>
              <a:t>  Sender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43727-1427-4A73-87E7-C57331F5A3B4}"/>
              </a:ext>
            </a:extLst>
          </p:cNvPr>
          <p:cNvSpPr/>
          <p:nvPr/>
        </p:nvSpPr>
        <p:spPr>
          <a:xfrm>
            <a:off x="8261268" y="4227537"/>
            <a:ext cx="2743200" cy="2039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91C67-073D-4F9D-A536-D921D97FCF5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275205" y="2515745"/>
            <a:ext cx="2337112" cy="17570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24285B-D0CE-4FA2-B381-E2B92B93DFB2}"/>
              </a:ext>
            </a:extLst>
          </p:cNvPr>
          <p:cNvCxnSpPr>
            <a:cxnSpLocks/>
          </p:cNvCxnSpPr>
          <p:nvPr/>
        </p:nvCxnSpPr>
        <p:spPr>
          <a:xfrm flipV="1">
            <a:off x="4842884" y="4717869"/>
            <a:ext cx="3418384" cy="452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E7FCDB-2F1B-44A3-8B45-29D5EE67FA85}"/>
                  </a:ext>
                </a:extLst>
              </p:cNvPr>
              <p:cNvSpPr/>
              <p:nvPr/>
            </p:nvSpPr>
            <p:spPr>
              <a:xfrm>
                <a:off x="1707524" y="4272782"/>
                <a:ext cx="3135361" cy="93963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sz="1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7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700" b="0" i="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7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0.5,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7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7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7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E7FCDB-2F1B-44A3-8B45-29D5EE67F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24" y="4272782"/>
                <a:ext cx="3135361" cy="939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34F85-9435-46B6-92B8-0464D6F68DD5}"/>
                  </a:ext>
                </a:extLst>
              </p:cNvPr>
              <p:cNvSpPr txBox="1"/>
              <p:nvPr/>
            </p:nvSpPr>
            <p:spPr>
              <a:xfrm>
                <a:off x="2765565" y="2937935"/>
                <a:ext cx="269670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034F85-9435-46B6-92B8-0464D6F6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565" y="2937935"/>
                <a:ext cx="2696705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4A1D8C-E21B-4DCA-A863-B86FAB3A4605}"/>
                  </a:ext>
                </a:extLst>
              </p:cNvPr>
              <p:cNvSpPr txBox="1"/>
              <p:nvPr/>
            </p:nvSpPr>
            <p:spPr>
              <a:xfrm>
                <a:off x="5105508" y="4183648"/>
                <a:ext cx="287830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4A1D8C-E21B-4DCA-A863-B86FAB3A4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08" y="4183648"/>
                <a:ext cx="2878308" cy="477054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25AA4C-50CB-46B0-A5AD-514A00F4728E}"/>
                  </a:ext>
                </a:extLst>
              </p:cNvPr>
              <p:cNvSpPr/>
              <p:nvPr/>
            </p:nvSpPr>
            <p:spPr>
              <a:xfrm>
                <a:off x="1704944" y="5208200"/>
                <a:ext cx="3135361" cy="109443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500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5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en-US" sz="25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25AA4C-50CB-46B0-A5AD-514A00F47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44" y="5208200"/>
                <a:ext cx="3135361" cy="1094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55FEDC-EC00-4554-ADAD-D19BC5E88032}"/>
                  </a:ext>
                </a:extLst>
              </p:cNvPr>
              <p:cNvSpPr txBox="1"/>
              <p:nvPr/>
            </p:nvSpPr>
            <p:spPr>
              <a:xfrm>
                <a:off x="559661" y="3686249"/>
                <a:ext cx="1704793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55FEDC-EC00-4554-ADAD-D19BC5E88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1" y="3686249"/>
                <a:ext cx="1704793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7E12EF-DC6B-44C4-A671-C3BB7B118FE0}"/>
                  </a:ext>
                </a:extLst>
              </p:cNvPr>
              <p:cNvSpPr txBox="1"/>
              <p:nvPr/>
            </p:nvSpPr>
            <p:spPr>
              <a:xfrm>
                <a:off x="8780471" y="3637886"/>
                <a:ext cx="1704793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7E12EF-DC6B-44C4-A671-C3BB7B118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471" y="3637886"/>
                <a:ext cx="170479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6C3C29-9A6F-498D-9768-CF2BD3B82583}"/>
                  </a:ext>
                </a:extLst>
              </p:cNvPr>
              <p:cNvSpPr txBox="1"/>
              <p:nvPr/>
            </p:nvSpPr>
            <p:spPr>
              <a:xfrm>
                <a:off x="560549" y="3423792"/>
                <a:ext cx="1704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6C3C29-9A6F-498D-9768-CF2BD3B82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9" y="3423792"/>
                <a:ext cx="17047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075F9F-07EE-4A54-9601-CC0BFA563259}"/>
                  </a:ext>
                </a:extLst>
              </p:cNvPr>
              <p:cNvSpPr txBox="1"/>
              <p:nvPr/>
            </p:nvSpPr>
            <p:spPr>
              <a:xfrm>
                <a:off x="8780471" y="3005807"/>
                <a:ext cx="170479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075F9F-07EE-4A54-9601-CC0BFA563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471" y="3005807"/>
                <a:ext cx="1704793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5F9ABB-8750-4588-A78C-4BCCF99062F4}"/>
              </a:ext>
            </a:extLst>
          </p:cNvPr>
          <p:cNvCxnSpPr/>
          <p:nvPr/>
        </p:nvCxnSpPr>
        <p:spPr>
          <a:xfrm>
            <a:off x="306779" y="3976927"/>
            <a:ext cx="2264345" cy="25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51A360-0842-43B7-B129-B849C33B52DB}"/>
              </a:ext>
            </a:extLst>
          </p:cNvPr>
          <p:cNvCxnSpPr/>
          <p:nvPr/>
        </p:nvCxnSpPr>
        <p:spPr>
          <a:xfrm>
            <a:off x="8515597" y="3955482"/>
            <a:ext cx="2264345" cy="25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5D337D-E336-4548-BDC7-F2FCEB99288A}"/>
                  </a:ext>
                </a:extLst>
              </p:cNvPr>
              <p:cNvSpPr txBox="1"/>
              <p:nvPr/>
            </p:nvSpPr>
            <p:spPr>
              <a:xfrm>
                <a:off x="339996" y="3093787"/>
                <a:ext cx="2729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Gets utility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5D337D-E336-4548-BDC7-F2FCEB992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6" y="3093787"/>
                <a:ext cx="2729896" cy="369332"/>
              </a:xfrm>
              <a:prstGeom prst="rect">
                <a:avLst/>
              </a:prstGeom>
              <a:blipFill>
                <a:blip r:embed="rId11"/>
                <a:stretch>
                  <a:fillRect l="-20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544C8D-B82A-4A73-912E-089A50A47BB5}"/>
                  </a:ext>
                </a:extLst>
              </p:cNvPr>
              <p:cNvSpPr txBox="1"/>
              <p:nvPr/>
            </p:nvSpPr>
            <p:spPr>
              <a:xfrm>
                <a:off x="4667940" y="4787606"/>
                <a:ext cx="3717478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Tiebreak in Sender’s favor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a=y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544C8D-B82A-4A73-912E-089A50A4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40" y="4787606"/>
                <a:ext cx="3717478" cy="1819729"/>
              </a:xfrm>
              <a:prstGeom prst="rect">
                <a:avLst/>
              </a:prstGeom>
              <a:blipFill>
                <a:blip r:embed="rId12"/>
                <a:stretch>
                  <a:fillRect b="-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B17738-A3D7-46C9-B4A1-AFF0097A85D8}"/>
                  </a:ext>
                </a:extLst>
              </p:cNvPr>
              <p:cNvSpPr/>
              <p:nvPr/>
            </p:nvSpPr>
            <p:spPr>
              <a:xfrm>
                <a:off x="8863198" y="4462355"/>
                <a:ext cx="1621278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B17738-A3D7-46C9-B4A1-AFF0097A8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198" y="4462355"/>
                <a:ext cx="1621278" cy="477054"/>
              </a:xfrm>
              <a:prstGeom prst="rect">
                <a:avLst/>
              </a:prstGeom>
              <a:blipFill>
                <a:blip r:embed="rId14"/>
                <a:stretch>
                  <a:fillRect l="-752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908D3D-761F-484F-BAFC-489ED1A1479D}"/>
                  </a:ext>
                </a:extLst>
              </p:cNvPr>
              <p:cNvSpPr/>
              <p:nvPr/>
            </p:nvSpPr>
            <p:spPr>
              <a:xfrm>
                <a:off x="8838669" y="5392887"/>
                <a:ext cx="161819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908D3D-761F-484F-BAFC-489ED1A14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669" y="5392887"/>
                <a:ext cx="1618199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4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6" grpId="0"/>
      <p:bldP spid="17" grpId="0"/>
      <p:bldP spid="18" grpId="0"/>
      <p:bldP spid="1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8" y="2540587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5000" b="1" dirty="0"/>
              <a:t>How to Tackle Bayesian Persuasion?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7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56919"/>
            <a:ext cx="113538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First Approach: Straightforward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02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The Straightforward Policy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1678" y="1480387"/>
                <a:ext cx="107877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Using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straightforward policies</a:t>
                </a:r>
                <a:r>
                  <a:rPr lang="en-US" sz="4000" dirty="0"/>
                  <a:t>, one can translate Sender’s optimization problem to a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linear program</a:t>
                </a:r>
                <a:r>
                  <a:rPr lang="en-US" sz="4000" dirty="0"/>
                  <a:t> (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LP</a:t>
                </a:r>
                <a:r>
                  <a:rPr lang="en-US" sz="4000" dirty="0"/>
                  <a:t>).</a:t>
                </a:r>
              </a:p>
              <a:p>
                <a:r>
                  <a:rPr lang="en-US" sz="4000" dirty="0"/>
                  <a:t>The LP is solvable in time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678" y="1480387"/>
                <a:ext cx="10787743" cy="4351338"/>
              </a:xfrm>
              <a:blipFill>
                <a:blip r:embed="rId2"/>
                <a:stretch>
                  <a:fillRect l="-180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278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The Straightforward Policy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 signaling scheme is called </a:t>
            </a:r>
            <a:r>
              <a:rPr lang="en-US" sz="4000" i="1" dirty="0">
                <a:solidFill>
                  <a:srgbClr val="7030A0"/>
                </a:solidFill>
              </a:rPr>
              <a:t>straightforward </a:t>
            </a:r>
            <a:r>
              <a:rPr lang="en-US" sz="4000" dirty="0"/>
              <a:t>if:</a:t>
            </a:r>
          </a:p>
          <a:p>
            <a:pPr>
              <a:buFontTx/>
              <a:buChar char="-"/>
            </a:pPr>
            <a:r>
              <a:rPr lang="en-US" sz="4000" dirty="0"/>
              <a:t>the signal realization equals an action Sender recommends Receiver to take;</a:t>
            </a:r>
          </a:p>
          <a:p>
            <a:pPr>
              <a:buFontTx/>
              <a:buChar char="-"/>
            </a:pPr>
            <a:r>
              <a:rPr lang="en-US" sz="4000" dirty="0"/>
              <a:t>the recommendations are </a:t>
            </a:r>
            <a:r>
              <a:rPr lang="en-US" sz="4000" i="1" dirty="0">
                <a:solidFill>
                  <a:srgbClr val="7030A0"/>
                </a:solidFill>
              </a:rPr>
              <a:t>incentive-compatible</a:t>
            </a:r>
            <a:r>
              <a:rPr lang="en-US" sz="4000" dirty="0"/>
              <a:t> (</a:t>
            </a:r>
            <a:r>
              <a:rPr lang="en-US" sz="4000" i="1" dirty="0">
                <a:solidFill>
                  <a:srgbClr val="7030A0"/>
                </a:solidFill>
              </a:rPr>
              <a:t>IC</a:t>
            </a:r>
            <a:r>
              <a:rPr lang="en-US" sz="4000" dirty="0"/>
              <a:t>) – the recommended action always maximizes expected Receiver’s utility.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46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The Straightforward Policy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/>
          </a:bodyPr>
          <a:lstStyle/>
          <a:p>
            <a:r>
              <a:rPr lang="en-US" sz="4000" u="sng" dirty="0"/>
              <a:t>Proposition</a:t>
            </a:r>
            <a:r>
              <a:rPr lang="en-US" sz="4000" dirty="0"/>
              <a:t>: There always exists a straightforward optimal signaling scheme.</a:t>
            </a:r>
          </a:p>
          <a:p>
            <a:r>
              <a:rPr lang="en-US" sz="4000" dirty="0"/>
              <a:t>Cf. the revelation principle.</a:t>
            </a:r>
          </a:p>
          <a:p>
            <a:r>
              <a:rPr lang="en-US" sz="4000" u="sng" dirty="0"/>
              <a:t>Proof idea</a:t>
            </a:r>
            <a:r>
              <a:rPr lang="en-US" sz="4000" dirty="0"/>
              <a:t>: Glue together the signals inducing the same Receiver’s action.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4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Example: Recommendation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" y="1462088"/>
            <a:ext cx="1203762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Sender – Advisor</a:t>
            </a:r>
          </a:p>
          <a:p>
            <a:r>
              <a:rPr lang="en-US" sz="4000" dirty="0"/>
              <a:t>Receiver – Company</a:t>
            </a:r>
          </a:p>
          <a:p>
            <a:r>
              <a:rPr lang="en-US" sz="4000" dirty="0"/>
              <a:t>State space={good student, bad student}</a:t>
            </a:r>
          </a:p>
          <a:p>
            <a:r>
              <a:rPr lang="en-US" sz="4000" dirty="0"/>
              <a:t>Prior=(1/3,2/3)</a:t>
            </a:r>
          </a:p>
          <a:p>
            <a:r>
              <a:rPr lang="en-US" sz="4000" dirty="0"/>
              <a:t>Action space={hire, not hire}</a:t>
            </a:r>
          </a:p>
          <a:p>
            <a:r>
              <a:rPr lang="en-US" sz="4000" dirty="0"/>
              <a:t>Advisor’s utility is 1 upon hiring and 0 otherwise</a:t>
            </a:r>
          </a:p>
          <a:p>
            <a:r>
              <a:rPr lang="en-US" sz="4000" dirty="0"/>
              <a:t>Company’s utility is 1 upon hiring a good student, -1 upon hiring a bad student and 0 otherwise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16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The Setting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One bidder (buyer) with additive valuation.</a:t>
                </a:r>
              </a:p>
              <a:p>
                <a:r>
                  <a:rPr lang="en-US" sz="4000" dirty="0"/>
                  <a:t>Two items.</a:t>
                </a:r>
              </a:p>
              <a:p>
                <a:r>
                  <a:rPr lang="en-US" sz="4000" dirty="0"/>
                  <a:t>Valuations for the items: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b="0" dirty="0"/>
                  <a:t> (independently).</a:t>
                </a:r>
              </a:p>
              <a:p>
                <a:r>
                  <a:rPr lang="en-US" sz="4000" u="sng" dirty="0"/>
                  <a:t>Notations</a:t>
                </a:r>
                <a:r>
                  <a:rPr lang="en-US" sz="40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0" dirty="0"/>
                  <a:t> - optimal revenue.</a:t>
                </a:r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b="0" dirty="0"/>
                  <a:t> - optimal revenue for a single item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b="0" dirty="0"/>
                  <a:t>.</a:t>
                </a:r>
              </a:p>
              <a:p>
                <a:pPr lvl="1"/>
                <a:endParaRPr lang="en-US" sz="3600" b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  <a:blipFill>
                <a:blip r:embed="rId2"/>
                <a:stretch>
                  <a:fillRect l="-1876" t="-3488" b="-52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811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Example: Recommendation Letters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788" y="1823035"/>
                <a:ext cx="11966423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𝑚𝑎𝑥</m:t>
                    </m:r>
                    <m:f>
                      <m:fPr>
                        <m:ctrlPr>
                          <a:rPr lang="pt-B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</m:oMath>
                </a14:m>
                <a:r>
                  <a:rPr lang="en-US" sz="3400" dirty="0"/>
                  <a:t>+</a:t>
                </a:r>
                <a:r>
                  <a:rPr lang="pt-BR" sz="3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</m:oMath>
                </a14:m>
                <a:endParaRPr lang="en-US" sz="3400" dirty="0"/>
              </a:p>
              <a:p>
                <a:r>
                  <a:rPr lang="en-US" sz="3400" dirty="0" err="1"/>
                  <a:t>s.t.</a:t>
                </a:r>
                <a:r>
                  <a:rPr lang="en-US" sz="3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(1−0)</m:t>
                    </m:r>
                  </m:oMath>
                </a14:m>
                <a:r>
                  <a:rPr lang="en-US" sz="3400" dirty="0"/>
                  <a:t>+</a:t>
                </a:r>
                <a:r>
                  <a:rPr lang="pt-BR" sz="3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(−1−0)≥0</m:t>
                    </m:r>
                  </m:oMath>
                </a14:m>
                <a:endParaRPr lang="en-US" sz="3400" dirty="0"/>
              </a:p>
              <a:p>
                <a:pPr marL="0" lvl="0" indent="0">
                  <a:buNone/>
                </a:pPr>
                <a:r>
                  <a:rPr lang="pt-BR" sz="3400" dirty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)(0−1)</m:t>
                    </m:r>
                  </m:oMath>
                </a14:m>
                <a:r>
                  <a:rPr lang="en-US" sz="3400" dirty="0">
                    <a:solidFill>
                      <a:prstClr val="black"/>
                    </a:solidFill>
                  </a:rPr>
                  <a:t>+</a:t>
                </a:r>
                <a:r>
                  <a:rPr lang="pt-BR" sz="3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)(0−(−1))≥</m:t>
                    </m:r>
                    <m:r>
                      <a:rPr lang="en-US" sz="3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            0≤</m:t>
                      </m:r>
                      <m:sSub>
                        <m:sSub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𝑔𝑜𝑜𝑑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h𝑖𝑟𝑒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𝑏𝑎𝑑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h𝑖𝑟𝑒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3400" dirty="0"/>
              </a:p>
              <a:p>
                <a:r>
                  <a:rPr lang="en-US" sz="3600" u="sng" dirty="0"/>
                  <a:t>Solution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h𝑖𝑟𝑒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4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88" y="1823035"/>
                <a:ext cx="11966423" cy="4351338"/>
              </a:xfrm>
              <a:blipFill>
                <a:blip r:embed="rId2"/>
                <a:stretch>
                  <a:fillRect l="-1427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68950"/>
            <a:ext cx="113538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Second Approach: </a:t>
            </a:r>
            <a:r>
              <a:rPr lang="en-US" sz="6000" b="1" dirty="0" err="1"/>
              <a:t>Concavification</a:t>
            </a:r>
            <a:endParaRPr lang="en-US" sz="6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0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15856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Signaling Scheme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4440" y="1380847"/>
                <a:ext cx="109193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4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4000" dirty="0"/>
                  <a:t> be the set of distributions over S.</a:t>
                </a:r>
              </a:p>
              <a:p>
                <a:r>
                  <a:rPr lang="en-US" sz="4000" dirty="0"/>
                  <a:t>The signaling scheme specifies an unconditional (on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000" dirty="0"/>
                  <a:t>) distribution over signal realizations – and therefore, over posteriors.</a:t>
                </a:r>
              </a:p>
              <a:p>
                <a:r>
                  <a:rPr lang="en-US" sz="4000" dirty="0"/>
                  <a:t>From this point of view,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dirty="0"/>
                  <a:t> is just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(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abuse of notations!</a:t>
                </a:r>
                <a:r>
                  <a:rPr lang="en-US" sz="4000" dirty="0"/>
                  <a:t>).</a:t>
                </a:r>
              </a:p>
              <a:p>
                <a:r>
                  <a:rPr lang="en-US" sz="4000" dirty="0"/>
                  <a:t>Does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specify a signaling scheme?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440" y="1380847"/>
                <a:ext cx="10919360" cy="4351338"/>
              </a:xfrm>
              <a:blipFill>
                <a:blip r:embed="rId2"/>
                <a:stretch>
                  <a:fillRect l="-1626" t="-4360" r="-2323" b="-20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F99C6-1917-434F-ADCB-4DFE373F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98" y="5628904"/>
            <a:ext cx="6390893" cy="11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8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8" y="-15739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Splitting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18" y="1168173"/>
                <a:ext cx="11547764" cy="5188177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The splitting lemma</a:t>
                </a:r>
                <a:r>
                  <a:rPr lang="en-US" sz="4000" dirty="0"/>
                  <a:t> [Blackwell ‘53; </a:t>
                </a:r>
                <a:r>
                  <a:rPr lang="en-US" sz="4000" dirty="0" err="1"/>
                  <a:t>Aumann</a:t>
                </a:r>
                <a:r>
                  <a:rPr lang="en-US" sz="4000" dirty="0"/>
                  <a:t>-Maschler ‘95]: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specifies a signaling scheme </a:t>
                </a:r>
                <a:r>
                  <a:rPr lang="en-US" sz="4000" dirty="0" err="1"/>
                  <a:t>iff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dirty="0"/>
                  <a:t> is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Bayes-plausible</a:t>
                </a:r>
                <a:r>
                  <a:rPr lang="en-US" sz="4000" dirty="0"/>
                  <a:t>. That is: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18" y="1168173"/>
                <a:ext cx="11547764" cy="5188177"/>
              </a:xfrm>
              <a:blipFill>
                <a:blip r:embed="rId2"/>
                <a:stretch>
                  <a:fillRect l="-1758" t="-3178" r="-23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6B729E76-383A-EE55-86FF-140091A81030}"/>
              </a:ext>
            </a:extLst>
          </p:cNvPr>
          <p:cNvSpPr/>
          <p:nvPr/>
        </p:nvSpPr>
        <p:spPr>
          <a:xfrm>
            <a:off x="4630400" y="4066674"/>
            <a:ext cx="2741195" cy="1961148"/>
          </a:xfrm>
          <a:prstGeom prst="triangle">
            <a:avLst/>
          </a:prstGeom>
          <a:solidFill>
            <a:srgbClr val="DEECF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072521-DDD0-1249-8BD9-2C4644080E96}"/>
                  </a:ext>
                </a:extLst>
              </p:cNvPr>
              <p:cNvSpPr txBox="1"/>
              <p:nvPr/>
            </p:nvSpPr>
            <p:spPr>
              <a:xfrm>
                <a:off x="1169316" y="5822754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072521-DDD0-1249-8BD9-2C4644080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16" y="5822754"/>
                <a:ext cx="61000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1D33D-F9E4-8EC8-261F-1EDA7311D6F1}"/>
                  </a:ext>
                </a:extLst>
              </p:cNvPr>
              <p:cNvSpPr txBox="1"/>
              <p:nvPr/>
            </p:nvSpPr>
            <p:spPr>
              <a:xfrm>
                <a:off x="2950992" y="3738146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1D33D-F9E4-8EC8-261F-1EDA7311D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92" y="3738146"/>
                <a:ext cx="61000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99261-D523-224E-44C4-0619CB7E8EE6}"/>
                  </a:ext>
                </a:extLst>
              </p:cNvPr>
              <p:cNvSpPr txBox="1"/>
              <p:nvPr/>
            </p:nvSpPr>
            <p:spPr>
              <a:xfrm>
                <a:off x="4732669" y="5804442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99261-D523-224E-44C4-0619CB7E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669" y="5804442"/>
                <a:ext cx="61000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4696AC26-7516-137F-B6CE-CC658141BE33}"/>
              </a:ext>
            </a:extLst>
          </p:cNvPr>
          <p:cNvSpPr/>
          <p:nvPr/>
        </p:nvSpPr>
        <p:spPr>
          <a:xfrm>
            <a:off x="5582654" y="5539866"/>
            <a:ext cx="156410" cy="170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A9BCA0-79B3-F38B-ACA2-EDC3CE05B176}"/>
              </a:ext>
            </a:extLst>
          </p:cNvPr>
          <p:cNvSpPr/>
          <p:nvPr/>
        </p:nvSpPr>
        <p:spPr>
          <a:xfrm>
            <a:off x="5939590" y="4920886"/>
            <a:ext cx="156410" cy="1702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BF682C-53C3-B2D9-C441-7AB2908EF924}"/>
                  </a:ext>
                </a:extLst>
              </p:cNvPr>
              <p:cNvSpPr txBox="1"/>
              <p:nvPr/>
            </p:nvSpPr>
            <p:spPr>
              <a:xfrm>
                <a:off x="3045995" y="4557618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BF682C-53C3-B2D9-C441-7AB2908EF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995" y="4557618"/>
                <a:ext cx="6100010" cy="369332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68443-6EEF-1FAB-7ED1-10E3B74337F9}"/>
                  </a:ext>
                </a:extLst>
              </p:cNvPr>
              <p:cNvSpPr txBox="1"/>
              <p:nvPr/>
            </p:nvSpPr>
            <p:spPr>
              <a:xfrm>
                <a:off x="2610854" y="518103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8B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IL" b="1" dirty="0">
                  <a:solidFill>
                    <a:srgbClr val="FF8B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68443-6EEF-1FAB-7ED1-10E3B743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54" y="5181030"/>
                <a:ext cx="6100010" cy="369332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827B269E-59B4-4BED-D68A-5920FE904BC4}"/>
              </a:ext>
            </a:extLst>
          </p:cNvPr>
          <p:cNvSpPr/>
          <p:nvPr/>
        </p:nvSpPr>
        <p:spPr>
          <a:xfrm>
            <a:off x="5080850" y="5700990"/>
            <a:ext cx="156410" cy="1702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39646-80C7-DEB7-758B-6E5A8A7D093E}"/>
                  </a:ext>
                </a:extLst>
              </p:cNvPr>
              <p:cNvSpPr txBox="1"/>
              <p:nvPr/>
            </p:nvSpPr>
            <p:spPr>
              <a:xfrm>
                <a:off x="3348914" y="5190936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39646-80C7-DEB7-758B-6E5A8A7D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14" y="5190936"/>
                <a:ext cx="610001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880C8-E71C-9B0A-16FF-65576951F229}"/>
              </a:ext>
            </a:extLst>
          </p:cNvPr>
          <p:cNvCxnSpPr>
            <a:cxnSpLocks/>
          </p:cNvCxnSpPr>
          <p:nvPr/>
        </p:nvCxnSpPr>
        <p:spPr>
          <a:xfrm flipV="1">
            <a:off x="5694046" y="5077064"/>
            <a:ext cx="306951" cy="471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A14E79-219C-B354-E8B1-9745F1FED45C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5237260" y="5698940"/>
            <a:ext cx="365109" cy="87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032FC3-B441-4450-88BB-6E30314701B1}"/>
              </a:ext>
            </a:extLst>
          </p:cNvPr>
          <p:cNvCxnSpPr>
            <a:cxnSpLocks/>
          </p:cNvCxnSpPr>
          <p:nvPr/>
        </p:nvCxnSpPr>
        <p:spPr>
          <a:xfrm flipV="1">
            <a:off x="5739064" y="5653814"/>
            <a:ext cx="581650" cy="10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93A462E-5514-3E5F-73C2-37E3F8A1A755}"/>
              </a:ext>
            </a:extLst>
          </p:cNvPr>
          <p:cNvSpPr/>
          <p:nvPr/>
        </p:nvSpPr>
        <p:spPr>
          <a:xfrm>
            <a:off x="6271172" y="5555038"/>
            <a:ext cx="156410" cy="1702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BCE86C-F637-06D0-936B-698C61F3D89C}"/>
                  </a:ext>
                </a:extLst>
              </p:cNvPr>
              <p:cNvSpPr txBox="1"/>
              <p:nvPr/>
            </p:nvSpPr>
            <p:spPr>
              <a:xfrm>
                <a:off x="2175223" y="5355285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BCE86C-F637-06D0-936B-698C61F3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223" y="5355285"/>
                <a:ext cx="610001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1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6" grpId="0"/>
      <p:bldP spid="2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9" y="38918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First Direction –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379" y="1585264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Fix a signaling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Baye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law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lim>
                            </m:limLow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′∼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lim>
                            </m:limLow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=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Def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expectation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Σ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379" y="1585264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80865-9619-470F-B230-37641F0F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21" y="5936602"/>
            <a:ext cx="4857753" cy="8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3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Second Direction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620" y="1847850"/>
                <a:ext cx="118190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Fix a Bayes-plausible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and assume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000" dirty="0"/>
                  <a:t>, send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w.p.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limLow>
                          <m:limLow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Σ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0" dirty="0"/>
                  <a:t>.</a:t>
                </a:r>
              </a:p>
              <a:p>
                <a:pPr lvl="1"/>
                <a:r>
                  <a:rPr lang="en-US" sz="3600" dirty="0"/>
                  <a:t>Required by Bayes’ law.</a:t>
                </a:r>
              </a:p>
              <a:p>
                <a:pPr lvl="1"/>
                <a:r>
                  <a:rPr lang="en-US" sz="3600" dirty="0"/>
                  <a:t>Possible by Bayes-plausibility.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620" y="1847850"/>
                <a:ext cx="11819022" cy="4351338"/>
              </a:xfrm>
              <a:blipFill>
                <a:blip r:embed="rId2"/>
                <a:stretch>
                  <a:fillRect l="-1717" t="-2616" r="-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94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5" y="31908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Sender’s Utility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803"/>
                <a:ext cx="110608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Define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/>
                  <a:t> by:</a:t>
                </a:r>
              </a:p>
              <a:p>
                <a:pPr marL="0" indent="0">
                  <a:buNone/>
                </a:pPr>
                <a:r>
                  <a:rPr lang="en-US" sz="4000" b="0" dirty="0"/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000" dirty="0"/>
                  <a:t> is called 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indirect Sender’s utility</a:t>
                </a:r>
                <a:r>
                  <a:rPr lang="en-US" sz="4000" dirty="0"/>
                  <a:t>.</a:t>
                </a:r>
              </a:p>
              <a:p>
                <a:r>
                  <a:rPr lang="en-US" sz="4000" b="0" dirty="0"/>
                  <a:t>Sender aims to </a:t>
                </a:r>
                <a:r>
                  <a:rPr lang="en-US" sz="4000" b="0" dirty="0">
                    <a:solidFill>
                      <a:srgbClr val="FF0000"/>
                    </a:solidFill>
                  </a:rPr>
                  <a:t>maximize</a:t>
                </a:r>
                <a:r>
                  <a:rPr lang="en-US" sz="40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000" b="0" dirty="0"/>
                  <a:t>.</a:t>
                </a:r>
              </a:p>
              <a:p>
                <a:r>
                  <a:rPr lang="en-US" sz="4000" dirty="0"/>
                  <a:t>From now on, we shall consider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000" dirty="0"/>
                  <a:t> rather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803"/>
                <a:ext cx="11060875" cy="4351338"/>
              </a:xfrm>
              <a:blipFill>
                <a:blip r:embed="rId2"/>
                <a:stretch>
                  <a:fillRect l="-1764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5BFE-8386-4058-9372-644D074D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5" y="5642233"/>
            <a:ext cx="100488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11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Sender’s Utility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943" y="1847850"/>
                <a:ext cx="1237247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900" dirty="0"/>
                  <a:t>Assume that </a:t>
                </a:r>
                <a14:m>
                  <m:oMath xmlns:m="http://schemas.openxmlformats.org/officeDocument/2006/math">
                    <m:r>
                      <a:rPr lang="en-US" sz="39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3900" dirty="0"/>
                  <a:t> is </a:t>
                </a:r>
                <a:r>
                  <a:rPr lang="en-US" sz="3900" i="1" dirty="0">
                    <a:solidFill>
                      <a:srgbClr val="7030A0"/>
                    </a:solidFill>
                  </a:rPr>
                  <a:t>upper semi-continuous</a:t>
                </a:r>
                <a:r>
                  <a:rPr lang="en-US" sz="3900" dirty="0"/>
                  <a:t>.</a:t>
                </a:r>
              </a:p>
              <a:p>
                <a:r>
                  <a:rPr lang="en-US" sz="3900" dirty="0"/>
                  <a:t>That is,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900">
                            <a:latin typeface="Cambria Math" panose="02040503050406030204" pitchFamily="18" charset="0"/>
                          </a:rPr>
                          <m:t>limsup</m:t>
                        </m:r>
                      </m:e>
                      <m:lim>
                        <m:sSub>
                          <m:sSub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9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9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9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lim>
                    </m:limLow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9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lang="en-US" sz="39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9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9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3900" dirty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9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900" dirty="0"/>
                  <a:t>.</a:t>
                </a:r>
              </a:p>
              <a:p>
                <a:r>
                  <a:rPr lang="en-US" sz="3900" dirty="0"/>
                  <a:t>E.g., a continuous function is upper semi-continuous.</a:t>
                </a:r>
              </a:p>
              <a:p>
                <a:r>
                  <a:rPr lang="en-US" sz="3900" dirty="0"/>
                  <a:t>The assumption </a:t>
                </a:r>
                <a:r>
                  <a:rPr lang="en-US" sz="3900" dirty="0">
                    <a:solidFill>
                      <a:srgbClr val="FF0000"/>
                    </a:solidFill>
                  </a:rPr>
                  <a:t>ensures existence of an optimal solution</a:t>
                </a:r>
                <a:r>
                  <a:rPr lang="en-US" sz="39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943" y="1847850"/>
                <a:ext cx="12372474" cy="4351338"/>
              </a:xfrm>
              <a:blipFill>
                <a:blip r:embed="rId2"/>
                <a:stretch>
                  <a:fillRect l="-15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794CB-9238-46EA-8C65-47DB87B7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94325"/>
            <a:ext cx="10048875" cy="9620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D9E9E4-EE14-40A0-877F-0F50DE1AC38A}"/>
              </a:ext>
            </a:extLst>
          </p:cNvPr>
          <p:cNvCxnSpPr/>
          <p:nvPr/>
        </p:nvCxnSpPr>
        <p:spPr>
          <a:xfrm>
            <a:off x="10117777" y="2956956"/>
            <a:ext cx="769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48EB3A-3E2F-46F6-8946-BA7676123760}"/>
              </a:ext>
            </a:extLst>
          </p:cNvPr>
          <p:cNvCxnSpPr/>
          <p:nvPr/>
        </p:nvCxnSpPr>
        <p:spPr>
          <a:xfrm>
            <a:off x="10969151" y="2753097"/>
            <a:ext cx="769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39441F5-32FA-4FBB-8186-D82C7BA4C1B0}"/>
              </a:ext>
            </a:extLst>
          </p:cNvPr>
          <p:cNvSpPr/>
          <p:nvPr/>
        </p:nvSpPr>
        <p:spPr>
          <a:xfrm>
            <a:off x="10884725" y="2487456"/>
            <a:ext cx="84426" cy="136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5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/>
              <a:t>Bayesian Persuasion </a:t>
            </a:r>
            <a:r>
              <a:rPr lang="en-US" sz="6000" b="1" dirty="0"/>
              <a:t>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7758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Goal</a:t>
                </a:r>
                <a:r>
                  <a:rPr lang="en-US" sz="4000" dirty="0"/>
                  <a:t>: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u="sng" dirty="0"/>
                  <a:t>Constraints</a:t>
                </a:r>
                <a:r>
                  <a:rPr lang="en-US" sz="4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4000" dirty="0"/>
                  <a:t> is Bayes-plausible.</a:t>
                </a:r>
              </a:p>
              <a:p>
                <a:r>
                  <a:rPr lang="en-US" sz="4000" dirty="0"/>
                  <a:t>Note that </a:t>
                </a:r>
                <a:r>
                  <a:rPr lang="en-US" sz="4000" dirty="0">
                    <a:solidFill>
                      <a:srgbClr val="FF0000"/>
                    </a:solidFill>
                  </a:rPr>
                  <a:t>we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to be an unconditional distribution over posteriors</a:t>
                </a:r>
                <a:r>
                  <a:rPr lang="en-US" sz="4000" dirty="0"/>
                  <a:t>!</a:t>
                </a:r>
              </a:p>
              <a:p>
                <a:pPr lvl="1"/>
                <a:r>
                  <a:rPr lang="en-US" sz="3200" dirty="0"/>
                  <a:t>Given a Bayes-plausible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, one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,….,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3200" dirty="0"/>
                  <a:t> (up to renaming the signals) using Bayes’ law.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77589" cy="4351338"/>
              </a:xfrm>
              <a:blipFill>
                <a:blip r:embed="rId2"/>
                <a:stretch>
                  <a:fillRect l="-1701" t="-31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2B79B-EAB3-4691-A912-D66F8F31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5853111"/>
            <a:ext cx="100488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0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</a:t>
            </a:r>
            <a:r>
              <a:rPr lang="en-US" sz="6000" b="1" dirty="0" err="1"/>
              <a:t>Concavification</a:t>
            </a:r>
            <a:r>
              <a:rPr lang="en-US" sz="6000" b="1" dirty="0"/>
              <a:t>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4753"/>
                <a:ext cx="10787743" cy="4788931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The </a:t>
                </a:r>
                <a:r>
                  <a:rPr lang="en-US" sz="4000" i="1" dirty="0" err="1">
                    <a:solidFill>
                      <a:srgbClr val="7030A0"/>
                    </a:solidFill>
                  </a:rPr>
                  <a:t>concavification</a:t>
                </a:r>
                <a:r>
                  <a:rPr lang="en-US" sz="4000" i="1" dirty="0">
                    <a:solidFill>
                      <a:srgbClr val="7030A0"/>
                    </a:solidFill>
                  </a:rPr>
                  <a:t> / concave closure </a:t>
                </a:r>
                <a:r>
                  <a:rPr lang="en-US" sz="4000" dirty="0"/>
                  <a:t>of a function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/>
                  <a:t> is the pointwise minimum of all the concave functions that upper bound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The </a:t>
                </a:r>
                <a:r>
                  <a:rPr lang="en-US" sz="4000" dirty="0" err="1"/>
                  <a:t>concavification</a:t>
                </a:r>
                <a:r>
                  <a:rPr lang="en-US" sz="4000" dirty="0"/>
                  <a:t> is always a concave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4753"/>
                <a:ext cx="10787743" cy="4788931"/>
              </a:xfrm>
              <a:blipFill>
                <a:blip r:embed="rId2"/>
                <a:stretch>
                  <a:fillRect l="-1882" t="-3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D19582-E02A-9048-A6EE-2B6422E432A0}"/>
              </a:ext>
            </a:extLst>
          </p:cNvPr>
          <p:cNvCxnSpPr>
            <a:cxnSpLocks/>
          </p:cNvCxnSpPr>
          <p:nvPr/>
        </p:nvCxnSpPr>
        <p:spPr>
          <a:xfrm>
            <a:off x="4404261" y="6053633"/>
            <a:ext cx="2982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76F9B-DB0A-BC97-BAC6-B81BBDD81DA4}"/>
              </a:ext>
            </a:extLst>
          </p:cNvPr>
          <p:cNvCxnSpPr>
            <a:cxnSpLocks/>
          </p:cNvCxnSpPr>
          <p:nvPr/>
        </p:nvCxnSpPr>
        <p:spPr>
          <a:xfrm>
            <a:off x="4404261" y="6053632"/>
            <a:ext cx="1533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AC417-9F3B-0683-6263-2C17D1F70BD4}"/>
              </a:ext>
            </a:extLst>
          </p:cNvPr>
          <p:cNvCxnSpPr>
            <a:cxnSpLocks/>
          </p:cNvCxnSpPr>
          <p:nvPr/>
        </p:nvCxnSpPr>
        <p:spPr>
          <a:xfrm>
            <a:off x="5937769" y="4949227"/>
            <a:ext cx="1533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4D2A62-C657-D697-C9B0-C039EEC1181A}"/>
              </a:ext>
            </a:extLst>
          </p:cNvPr>
          <p:cNvCxnSpPr>
            <a:cxnSpLocks/>
          </p:cNvCxnSpPr>
          <p:nvPr/>
        </p:nvCxnSpPr>
        <p:spPr>
          <a:xfrm flipV="1">
            <a:off x="4404261" y="4931726"/>
            <a:ext cx="1491157" cy="11438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3FD3A3-3E8B-1386-F9F4-4379912589DA}"/>
              </a:ext>
            </a:extLst>
          </p:cNvPr>
          <p:cNvCxnSpPr>
            <a:cxnSpLocks/>
          </p:cNvCxnSpPr>
          <p:nvPr/>
        </p:nvCxnSpPr>
        <p:spPr>
          <a:xfrm>
            <a:off x="5908421" y="4877310"/>
            <a:ext cx="1562856" cy="9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The Main Result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Theorem</a:t>
                </a:r>
                <a:r>
                  <a:rPr lang="en-US" sz="4000" dirty="0"/>
                  <a:t> [Hart-Nisan ‘12]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0" dirty="0"/>
                  <a:t>.</a:t>
                </a:r>
                <a:endParaRPr lang="en-US" sz="3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930" t="-3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77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The Main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893" y="1515008"/>
                <a:ext cx="107877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/>
                  <a:t>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4000" dirty="0"/>
                  <a:t> be the </a:t>
                </a:r>
                <a:r>
                  <a:rPr lang="en-US" sz="4000" dirty="0" err="1"/>
                  <a:t>concafivication</a:t>
                </a:r>
                <a:r>
                  <a:rPr lang="en-US" sz="4000" dirty="0"/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000" dirty="0"/>
                  <a:t>. Then the </a:t>
                </a:r>
                <a:r>
                  <a:rPr lang="en-US" sz="4000" dirty="0">
                    <a:solidFill>
                      <a:srgbClr val="FF0000"/>
                    </a:solidFill>
                  </a:rPr>
                  <a:t>optimal expected Sender’s utility</a:t>
                </a:r>
                <a:r>
                  <a:rPr lang="en-US" sz="4000" dirty="0"/>
                  <a:t>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r>
                  <a:rPr lang="en-US" sz="4000" dirty="0"/>
                  <a:t>Moreover,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dirty="0"/>
                  <a:t> is optimal 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is a convex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𝑠𝑢𝑝𝑝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000" dirty="0"/>
                  <a:t>, with the weights being the corresponding probabilities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4000" dirty="0"/>
                  <a:t> to induce its support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893" y="1515008"/>
                <a:ext cx="10787743" cy="4351338"/>
              </a:xfrm>
              <a:blipFill>
                <a:blip r:embed="rId2"/>
                <a:stretch>
                  <a:fillRect l="-1808" t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CDC67-1C64-45A3-BBB5-71D8D110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5630336"/>
            <a:ext cx="100488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47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b="1" dirty="0"/>
              <a:t>Proof Idea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CDC67-1C64-45A3-BBB5-71D8D110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5630336"/>
            <a:ext cx="10048875" cy="962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7F64D6-9B15-DC44-839C-C663032BC933}"/>
                  </a:ext>
                </a:extLst>
              </p14:cNvPr>
              <p14:cNvContentPartPr/>
              <p14:nvPr/>
            </p14:nvContentPartPr>
            <p14:xfrm>
              <a:off x="2512102" y="3028657"/>
              <a:ext cx="960120" cy="162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7F64D6-9B15-DC44-839C-C663032BC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102" y="3019657"/>
                <a:ext cx="977760" cy="16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112C642-7865-7793-C78C-3D99BE2D7211}"/>
                  </a:ext>
                </a:extLst>
              </p14:cNvPr>
              <p14:cNvContentPartPr/>
              <p14:nvPr/>
            </p14:nvContentPartPr>
            <p14:xfrm>
              <a:off x="3469342" y="1518457"/>
              <a:ext cx="5819040" cy="2209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112C642-7865-7793-C78C-3D99BE2D72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702" y="1509457"/>
                <a:ext cx="5836680" cy="22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51AAE33-C7A1-ABC9-F205-FF5501E8AAA0}"/>
                  </a:ext>
                </a:extLst>
              </p14:cNvPr>
              <p14:cNvContentPartPr/>
              <p14:nvPr/>
            </p14:nvContentPartPr>
            <p14:xfrm>
              <a:off x="2498062" y="3048817"/>
              <a:ext cx="973440" cy="1595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51AAE33-C7A1-ABC9-F205-FF5501E8AA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89062" y="3039817"/>
                <a:ext cx="991080" cy="16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58B4AD-70B3-F39E-6A97-BA7D59A42E75}"/>
                  </a:ext>
                </a:extLst>
              </p14:cNvPr>
              <p14:cNvContentPartPr/>
              <p14:nvPr/>
            </p14:nvContentPartPr>
            <p14:xfrm>
              <a:off x="8372182" y="1526737"/>
              <a:ext cx="948600" cy="2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58B4AD-70B3-F39E-6A97-BA7D59A42E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3542" y="1517737"/>
                <a:ext cx="966240" cy="44280"/>
              </a:xfrm>
              <a:prstGeom prst="rect">
                <a:avLst/>
              </a:prstGeom>
            </p:spPr>
          </p:pic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F20F6C-B004-AD70-ED4C-F5E2D600C7F5}"/>
              </a:ext>
            </a:extLst>
          </p:cNvPr>
          <p:cNvCxnSpPr>
            <a:cxnSpLocks/>
          </p:cNvCxnSpPr>
          <p:nvPr/>
        </p:nvCxnSpPr>
        <p:spPr>
          <a:xfrm flipV="1">
            <a:off x="3469342" y="1969147"/>
            <a:ext cx="2459971" cy="1059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E6E0FE-00FE-65EB-D81F-ECBF33D186DC}"/>
              </a:ext>
            </a:extLst>
          </p:cNvPr>
          <p:cNvCxnSpPr>
            <a:cxnSpLocks/>
          </p:cNvCxnSpPr>
          <p:nvPr/>
        </p:nvCxnSpPr>
        <p:spPr>
          <a:xfrm flipV="1">
            <a:off x="5929313" y="1518457"/>
            <a:ext cx="2442869" cy="4506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9B5934-E8AB-7513-2C24-D70E4C74E9B1}"/>
                  </a:ext>
                </a:extLst>
              </p:cNvPr>
              <p:cNvSpPr/>
              <p:nvPr/>
            </p:nvSpPr>
            <p:spPr>
              <a:xfrm>
                <a:off x="2799388" y="1816950"/>
                <a:ext cx="3579474" cy="5809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9B5934-E8AB-7513-2C24-D70E4C74E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388" y="1816950"/>
                <a:ext cx="3579474" cy="5809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FA7A7B05-785F-1B78-2B97-63888EB87A78}"/>
              </a:ext>
            </a:extLst>
          </p:cNvPr>
          <p:cNvSpPr/>
          <p:nvPr/>
        </p:nvSpPr>
        <p:spPr>
          <a:xfrm>
            <a:off x="4595304" y="2452837"/>
            <a:ext cx="156410" cy="170280"/>
          </a:xfrm>
          <a:prstGeom prst="ellipse">
            <a:avLst/>
          </a:prstGeom>
          <a:solidFill>
            <a:srgbClr val="E27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4E9D74-37B5-4CEB-94AC-7B7982742DFD}"/>
              </a:ext>
            </a:extLst>
          </p:cNvPr>
          <p:cNvCxnSpPr>
            <a:cxnSpLocks/>
          </p:cNvCxnSpPr>
          <p:nvPr/>
        </p:nvCxnSpPr>
        <p:spPr>
          <a:xfrm>
            <a:off x="4674443" y="2623117"/>
            <a:ext cx="0" cy="202122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6CB7194-C70A-7AAD-41FC-E7AC5487BB91}"/>
              </a:ext>
            </a:extLst>
          </p:cNvPr>
          <p:cNvSpPr/>
          <p:nvPr/>
        </p:nvSpPr>
        <p:spPr>
          <a:xfrm>
            <a:off x="4153629" y="4567321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9E14BF9-B703-A403-C9D9-9EF1DC1A4551}"/>
                  </a:ext>
                </a:extLst>
              </p:cNvPr>
              <p:cNvSpPr/>
              <p:nvPr/>
            </p:nvSpPr>
            <p:spPr>
              <a:xfrm>
                <a:off x="1315374" y="2448314"/>
                <a:ext cx="3171861" cy="4320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9E14BF9-B703-A403-C9D9-9EF1DC1A4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74" y="2448314"/>
                <a:ext cx="3171861" cy="432014"/>
              </a:xfrm>
              <a:prstGeom prst="rect">
                <a:avLst/>
              </a:prstGeom>
              <a:blipFill>
                <a:blip r:embed="rId12"/>
                <a:stretch>
                  <a:fillRect t="-2857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E6925DB-3261-E73A-13BE-5A794C61B22E}"/>
                  </a:ext>
                </a:extLst>
              </p:cNvPr>
              <p:cNvSpPr/>
              <p:nvPr/>
            </p:nvSpPr>
            <p:spPr>
              <a:xfrm>
                <a:off x="4343382" y="1416361"/>
                <a:ext cx="3171861" cy="4320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E6925DB-3261-E73A-13BE-5A794C61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82" y="1416361"/>
                <a:ext cx="3171861" cy="432014"/>
              </a:xfrm>
              <a:prstGeom prst="rect">
                <a:avLst/>
              </a:prstGeom>
              <a:blipFill>
                <a:blip r:embed="rId13"/>
                <a:stretch>
                  <a:fillRect t="-5714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2418342A-A396-05F3-2BD4-52519175CFF9}"/>
              </a:ext>
            </a:extLst>
          </p:cNvPr>
          <p:cNvSpPr/>
          <p:nvPr/>
        </p:nvSpPr>
        <p:spPr>
          <a:xfrm>
            <a:off x="5857889" y="1910717"/>
            <a:ext cx="196376" cy="17970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782CD6A-3C51-5332-087D-2C32AE50224A}"/>
              </a:ext>
            </a:extLst>
          </p:cNvPr>
          <p:cNvSpPr/>
          <p:nvPr/>
        </p:nvSpPr>
        <p:spPr>
          <a:xfrm>
            <a:off x="3382662" y="2969720"/>
            <a:ext cx="196376" cy="17970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4BB307-7BE8-E7E0-3EAD-95B01C16BEB3}"/>
              </a:ext>
            </a:extLst>
          </p:cNvPr>
          <p:cNvSpPr/>
          <p:nvPr/>
        </p:nvSpPr>
        <p:spPr>
          <a:xfrm>
            <a:off x="7868503" y="1827869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62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6" grpId="0"/>
      <p:bldP spid="47" grpId="0"/>
      <p:bldP spid="49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Recommendation Letters – Revisited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89" y="1462088"/>
                <a:ext cx="12037621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000" dirty="0"/>
                  <a:t>Sender – Advisor</a:t>
                </a:r>
              </a:p>
              <a:p>
                <a:r>
                  <a:rPr lang="en-US" sz="4000" dirty="0"/>
                  <a:t>Receiver – Company</a:t>
                </a:r>
              </a:p>
              <a:p>
                <a:r>
                  <a:rPr lang="en-US" sz="4000" dirty="0"/>
                  <a:t>State space={g, b}</a:t>
                </a:r>
              </a:p>
              <a:p>
                <a:r>
                  <a:rPr lang="en-US" sz="4000" dirty="0"/>
                  <a:t>Prior=(1/3,2/3)</a:t>
                </a:r>
              </a:p>
              <a:p>
                <a:r>
                  <a:rPr lang="en-US" sz="4000" dirty="0"/>
                  <a:t>Action space={hire, not hire}</a:t>
                </a:r>
              </a:p>
              <a:p>
                <a:r>
                  <a:rPr lang="en-US" sz="4000" dirty="0"/>
                  <a:t>Advisor’s utility is 1 upon hiring and 0 otherwise</a:t>
                </a:r>
              </a:p>
              <a:p>
                <a:r>
                  <a:rPr lang="en-US" sz="4000" dirty="0"/>
                  <a:t>Company’s utility is 1 upon hiring a good student, -1 upon hiring a bad student and 0 otherwise</a:t>
                </a:r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89" y="1462088"/>
                <a:ext cx="12037621" cy="4351338"/>
              </a:xfrm>
              <a:blipFill>
                <a:blip r:embed="rId2"/>
                <a:stretch>
                  <a:fillRect l="-912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06A2A75-8D44-4753-9419-EF6E614AB359}"/>
              </a:ext>
            </a:extLst>
          </p:cNvPr>
          <p:cNvSpPr/>
          <p:nvPr/>
        </p:nvSpPr>
        <p:spPr>
          <a:xfrm>
            <a:off x="1852552" y="4859969"/>
            <a:ext cx="308758" cy="89064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47694B-2E84-4A46-BB29-4802C2064DEF}"/>
                  </a:ext>
                </a:extLst>
              </p:cNvPr>
              <p:cNvSpPr txBox="1"/>
              <p:nvPr/>
            </p:nvSpPr>
            <p:spPr>
              <a:xfrm>
                <a:off x="2006931" y="4859969"/>
                <a:ext cx="1585358" cy="87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1        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0        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47694B-2E84-4A46-BB29-4802C2064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31" y="4859969"/>
                <a:ext cx="1585358" cy="874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28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Recommendation Letters – Revisited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92EA6-C9F7-4FFB-A2BA-40CFA448761F}"/>
              </a:ext>
            </a:extLst>
          </p:cNvPr>
          <p:cNvCxnSpPr>
            <a:cxnSpLocks/>
          </p:cNvCxnSpPr>
          <p:nvPr/>
        </p:nvCxnSpPr>
        <p:spPr>
          <a:xfrm>
            <a:off x="4061361" y="5296395"/>
            <a:ext cx="2982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34EE75-F995-4E24-A1BB-63614065DDEA}"/>
              </a:ext>
            </a:extLst>
          </p:cNvPr>
          <p:cNvCxnSpPr>
            <a:cxnSpLocks/>
          </p:cNvCxnSpPr>
          <p:nvPr/>
        </p:nvCxnSpPr>
        <p:spPr>
          <a:xfrm>
            <a:off x="5030138" y="4619501"/>
            <a:ext cx="0" cy="67689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756EF7F-39DE-4326-BDDD-5B0D813E92A1}"/>
              </a:ext>
            </a:extLst>
          </p:cNvPr>
          <p:cNvSpPr/>
          <p:nvPr/>
        </p:nvSpPr>
        <p:spPr>
          <a:xfrm>
            <a:off x="4131700" y="5220947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p=1/3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3AC66-B6A6-447E-AB5E-924AD419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6" y="5715513"/>
            <a:ext cx="10048875" cy="9620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DE9A04A-C0C9-4F0B-9FD2-99A7F6AB9C72}"/>
              </a:ext>
            </a:extLst>
          </p:cNvPr>
          <p:cNvSpPr/>
          <p:nvPr/>
        </p:nvSpPr>
        <p:spPr>
          <a:xfrm>
            <a:off x="5074990" y="5220947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1/2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D81D9C-C791-479E-ABE1-95A49A184DFB}"/>
              </a:ext>
            </a:extLst>
          </p:cNvPr>
          <p:cNvCxnSpPr>
            <a:cxnSpLocks/>
          </p:cNvCxnSpPr>
          <p:nvPr/>
        </p:nvCxnSpPr>
        <p:spPr>
          <a:xfrm>
            <a:off x="5594869" y="4191989"/>
            <a:ext cx="0" cy="110440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EFB31F-7889-430C-ABD7-77AE8C6A4868}"/>
              </a:ext>
            </a:extLst>
          </p:cNvPr>
          <p:cNvCxnSpPr>
            <a:cxnSpLocks/>
          </p:cNvCxnSpPr>
          <p:nvPr/>
        </p:nvCxnSpPr>
        <p:spPr>
          <a:xfrm>
            <a:off x="4061361" y="5296394"/>
            <a:ext cx="1533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B70656-4B70-466A-A956-6F222E6CED97}"/>
              </a:ext>
            </a:extLst>
          </p:cNvPr>
          <p:cNvCxnSpPr>
            <a:cxnSpLocks/>
          </p:cNvCxnSpPr>
          <p:nvPr/>
        </p:nvCxnSpPr>
        <p:spPr>
          <a:xfrm>
            <a:off x="5594869" y="4191989"/>
            <a:ext cx="1533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921EA39-E9ED-4FF2-A815-441BCA72EC3D}"/>
              </a:ext>
            </a:extLst>
          </p:cNvPr>
          <p:cNvSpPr/>
          <p:nvPr/>
        </p:nvSpPr>
        <p:spPr>
          <a:xfrm>
            <a:off x="5552518" y="4059579"/>
            <a:ext cx="129034" cy="229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8C9169-69F0-4A69-B25A-AFE90300B023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061361" y="4174488"/>
            <a:ext cx="1491157" cy="11438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3EAF69-5B9D-4D1F-8A5D-CD06D9D1BB79}"/>
              </a:ext>
            </a:extLst>
          </p:cNvPr>
          <p:cNvCxnSpPr>
            <a:cxnSpLocks/>
          </p:cNvCxnSpPr>
          <p:nvPr/>
        </p:nvCxnSpPr>
        <p:spPr>
          <a:xfrm>
            <a:off x="5565521" y="4120072"/>
            <a:ext cx="1562856" cy="9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9CECC2E-6E1F-40F7-A094-4D012B6600D6}"/>
              </a:ext>
            </a:extLst>
          </p:cNvPr>
          <p:cNvSpPr/>
          <p:nvPr/>
        </p:nvSpPr>
        <p:spPr>
          <a:xfrm>
            <a:off x="4948004" y="4783473"/>
            <a:ext cx="617517" cy="55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B856B4-3883-465A-BC28-3A858FB9C60F}"/>
              </a:ext>
            </a:extLst>
          </p:cNvPr>
          <p:cNvSpPr/>
          <p:nvPr/>
        </p:nvSpPr>
        <p:spPr>
          <a:xfrm>
            <a:off x="4913825" y="3900150"/>
            <a:ext cx="617517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DF5CD76-A132-4446-99E6-1409A5E6214E}"/>
                  </a:ext>
                </a:extLst>
              </p:cNvPr>
              <p:cNvSpPr/>
              <p:nvPr/>
            </p:nvSpPr>
            <p:spPr>
              <a:xfrm>
                <a:off x="-82325" y="2535647"/>
                <a:ext cx="3171861" cy="4320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DF5CD76-A132-4446-99E6-1409A5E62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25" y="2535647"/>
                <a:ext cx="3171861" cy="432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794CA6-0494-420B-9159-06D16A8F0766}"/>
                  </a:ext>
                </a:extLst>
              </p:cNvPr>
              <p:cNvSpPr/>
              <p:nvPr/>
            </p:nvSpPr>
            <p:spPr>
              <a:xfrm>
                <a:off x="-217219" y="1332481"/>
                <a:ext cx="3579474" cy="5809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794CA6-0494-420B-9159-06D16A8F0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219" y="1332481"/>
                <a:ext cx="3579474" cy="580934"/>
              </a:xfrm>
              <a:prstGeom prst="rect">
                <a:avLst/>
              </a:prstGeom>
              <a:blipFill>
                <a:blip r:embed="rId4"/>
                <a:stretch>
                  <a:fillRect t="-14737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CADF8B-BD0F-40EE-8287-DDDEC8253B27}"/>
                  </a:ext>
                </a:extLst>
              </p:cNvPr>
              <p:cNvSpPr/>
              <p:nvPr/>
            </p:nvSpPr>
            <p:spPr>
              <a:xfrm>
                <a:off x="6114749" y="1346587"/>
                <a:ext cx="504266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7030A0"/>
                    </a:solidFill>
                  </a:rPr>
                  <a:t>Optimal exp. Sender’s utility: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CADF8B-BD0F-40EE-8287-DDDEC8253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49" y="1346587"/>
                <a:ext cx="5042664" cy="645048"/>
              </a:xfrm>
              <a:prstGeom prst="rect">
                <a:avLst/>
              </a:prstGeom>
              <a:blipFill>
                <a:blip r:embed="rId5"/>
                <a:stretch>
                  <a:fillRect l="-1508" b="-78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19BA2F-C405-4B73-BEFB-D77F54118137}"/>
              </a:ext>
            </a:extLst>
          </p:cNvPr>
          <p:cNvCxnSpPr>
            <a:cxnSpLocks/>
          </p:cNvCxnSpPr>
          <p:nvPr/>
        </p:nvCxnSpPr>
        <p:spPr>
          <a:xfrm>
            <a:off x="2996231" y="1690753"/>
            <a:ext cx="2535111" cy="22656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4169C8C-C6F2-4DBE-9B9D-34E5C0399661}"/>
              </a:ext>
            </a:extLst>
          </p:cNvPr>
          <p:cNvCxnSpPr>
            <a:cxnSpLocks/>
          </p:cNvCxnSpPr>
          <p:nvPr/>
        </p:nvCxnSpPr>
        <p:spPr>
          <a:xfrm>
            <a:off x="2017784" y="3048091"/>
            <a:ext cx="1992840" cy="21191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8B9617-915F-45B0-9E34-0C6D18DD55B5}"/>
                  </a:ext>
                </a:extLst>
              </p:cNvPr>
              <p:cNvSpPr/>
              <p:nvPr/>
            </p:nvSpPr>
            <p:spPr>
              <a:xfrm>
                <a:off x="6168092" y="3253905"/>
                <a:ext cx="5422225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8B9617-915F-45B0-9E34-0C6D18DD5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92" y="3253905"/>
                <a:ext cx="542222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289FC-A240-04F1-594C-3CF46B8B4F0D}"/>
                  </a:ext>
                </a:extLst>
              </p:cNvPr>
              <p:cNvSpPr txBox="1"/>
              <p:nvPr/>
            </p:nvSpPr>
            <p:spPr>
              <a:xfrm>
                <a:off x="6168092" y="1961933"/>
                <a:ext cx="6208294" cy="681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Note: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 represents the posterior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IL" dirty="0"/>
              </a:p>
              <a:p>
                <a:r>
                  <a:rPr lang="en-IL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IL" dirty="0"/>
                  <a:t> represents the posterior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D289FC-A240-04F1-594C-3CF46B8B4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92" y="1961933"/>
                <a:ext cx="6208294" cy="681340"/>
              </a:xfrm>
              <a:prstGeom prst="rect">
                <a:avLst/>
              </a:prstGeom>
              <a:blipFill>
                <a:blip r:embed="rId7"/>
                <a:stretch>
                  <a:fillRect l="-816" t="-1818" b="-127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CE28A63-A2DC-0085-F4B7-FF6D08CB21E4}"/>
                  </a:ext>
                </a:extLst>
              </p:cNvPr>
              <p:cNvSpPr/>
              <p:nvPr/>
            </p:nvSpPr>
            <p:spPr>
              <a:xfrm>
                <a:off x="5495717" y="2512380"/>
                <a:ext cx="5289097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supp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CE28A63-A2DC-0085-F4B7-FF6D08CB2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717" y="2512380"/>
                <a:ext cx="5289097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2E10D8-5127-B03B-39D7-F69EFDBA9921}"/>
              </a:ext>
            </a:extLst>
          </p:cNvPr>
          <p:cNvCxnSpPr>
            <a:cxnSpLocks/>
          </p:cNvCxnSpPr>
          <p:nvPr/>
        </p:nvCxnSpPr>
        <p:spPr>
          <a:xfrm flipH="1">
            <a:off x="4131700" y="4129510"/>
            <a:ext cx="144731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910F309-B799-B68B-4569-A5496AB17AE1}"/>
              </a:ext>
            </a:extLst>
          </p:cNvPr>
          <p:cNvSpPr/>
          <p:nvPr/>
        </p:nvSpPr>
        <p:spPr>
          <a:xfrm>
            <a:off x="6391065" y="5217572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4701E7-ECAD-8A9F-EBF7-D97D44443BB2}"/>
              </a:ext>
            </a:extLst>
          </p:cNvPr>
          <p:cNvSpPr/>
          <p:nvPr/>
        </p:nvSpPr>
        <p:spPr>
          <a:xfrm>
            <a:off x="3457405" y="3822661"/>
            <a:ext cx="1039759" cy="570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8722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6000" b="1" dirty="0"/>
              <a:t>The </a:t>
            </a:r>
            <a:r>
              <a:rPr lang="en-US" sz="6000" b="1" dirty="0" err="1"/>
              <a:t>Concavification</a:t>
            </a:r>
            <a:r>
              <a:rPr lang="en-US" sz="6000" b="1" dirty="0"/>
              <a:t> Approach – Corollaries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706" y="1594436"/>
                <a:ext cx="117625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700" dirty="0"/>
                  <a:t>If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700" dirty="0"/>
                  <a:t> is </a:t>
                </a:r>
                <a:r>
                  <a:rPr lang="en-US" sz="3700" u="sng" dirty="0"/>
                  <a:t>concave</a:t>
                </a:r>
                <a:r>
                  <a:rPr lang="en-US" sz="3700" dirty="0"/>
                  <a:t>, the </a:t>
                </a:r>
                <a:r>
                  <a:rPr lang="en-US" sz="3700" i="1" dirty="0">
                    <a:solidFill>
                      <a:srgbClr val="7030A0"/>
                    </a:solidFill>
                  </a:rPr>
                  <a:t>no revelation policy</a:t>
                </a:r>
                <a:r>
                  <a:rPr lang="en-US" sz="3700" dirty="0"/>
                  <a:t> is optimal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37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700" dirty="0"/>
                  <a:t>).</a:t>
                </a:r>
              </a:p>
              <a:p>
                <a:r>
                  <a:rPr lang="en-US" sz="3700" dirty="0"/>
                  <a:t>If </a:t>
                </a:r>
                <a14:m>
                  <m:oMath xmlns:m="http://schemas.openxmlformats.org/officeDocument/2006/math">
                    <m:r>
                      <a:rPr lang="en-US" sz="37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700" dirty="0"/>
                  <a:t> is </a:t>
                </a:r>
                <a:r>
                  <a:rPr lang="en-US" sz="3700" u="sng" dirty="0"/>
                  <a:t>convex</a:t>
                </a:r>
                <a:r>
                  <a:rPr lang="en-US" sz="3700" dirty="0"/>
                  <a:t>, the </a:t>
                </a:r>
                <a:r>
                  <a:rPr lang="en-US" sz="3700" i="1" dirty="0">
                    <a:solidFill>
                      <a:srgbClr val="7030A0"/>
                    </a:solidFill>
                  </a:rPr>
                  <a:t>full revelation policy</a:t>
                </a:r>
                <a:r>
                  <a:rPr lang="en-US" sz="3700" dirty="0"/>
                  <a:t> is optimal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3700" dirty="0"/>
                  <a:t> always assigns probability 1 to the true state).</a:t>
                </a:r>
              </a:p>
              <a:p>
                <a:r>
                  <a:rPr lang="en-US" sz="3700" dirty="0"/>
                  <a:t>If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700" dirty="0"/>
                  <a:t> is </a:t>
                </a:r>
                <a:r>
                  <a:rPr lang="en-US" sz="3700" u="sng" dirty="0"/>
                  <a:t>linear</a:t>
                </a:r>
                <a:r>
                  <a:rPr lang="en-US" sz="3700" dirty="0"/>
                  <a:t>, every signaling scheme yields the same expected Sender’s utility.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1E1FA-B60C-472E-8E62-E501ECF4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706" y="1594436"/>
                <a:ext cx="11762588" cy="4351338"/>
              </a:xfrm>
              <a:blipFill>
                <a:blip r:embed="rId2"/>
                <a:stretch>
                  <a:fillRect l="-1451" t="-3366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6DDD-3BFA-42EE-B08B-C675908A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5394325"/>
            <a:ext cx="100488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Information Design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E1FA-B60C-472E-8E62-E501ECF4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506"/>
            <a:ext cx="10515600" cy="48958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Persuasion and its applications</a:t>
            </a:r>
          </a:p>
          <a:p>
            <a:pPr algn="l"/>
            <a:r>
              <a:rPr lang="en-US" sz="4000" dirty="0"/>
              <a:t>The Bayesian persuasion setting</a:t>
            </a:r>
          </a:p>
          <a:p>
            <a:pPr algn="l"/>
            <a:r>
              <a:rPr lang="en-US" sz="4000" dirty="0"/>
              <a:t>Finding </a:t>
            </a:r>
            <a:r>
              <a:rPr lang="en-US" sz="4000" dirty="0">
                <a:solidFill>
                  <a:srgbClr val="7030A0"/>
                </a:solidFill>
              </a:rPr>
              <a:t>optimal signaling schemes</a:t>
            </a:r>
            <a:r>
              <a:rPr lang="en-US" sz="4000" dirty="0"/>
              <a:t> using </a:t>
            </a:r>
            <a:r>
              <a:rPr lang="en-US" sz="4000" dirty="0">
                <a:solidFill>
                  <a:srgbClr val="FF0000"/>
                </a:solidFill>
              </a:rPr>
              <a:t>straightforward policies</a:t>
            </a:r>
            <a:r>
              <a:rPr lang="en-US" sz="4000" dirty="0"/>
              <a:t> and using </a:t>
            </a:r>
            <a:r>
              <a:rPr lang="en-US" sz="4000" dirty="0" err="1">
                <a:solidFill>
                  <a:srgbClr val="FF0000"/>
                </a:solidFill>
              </a:rPr>
              <a:t>concavification</a:t>
            </a:r>
            <a:r>
              <a:rPr lang="en-US" sz="40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BA3C-1636-4DBB-8E33-F11FBDD49B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14" y="2659340"/>
            <a:ext cx="11259786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10000" b="1" dirty="0"/>
              <a:t>Enjoy The Tea Break!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2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Proof Sketch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967836-F440-F84B-246E-722A6BD1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u="sng" dirty="0"/>
              <a:t>Proposition</a:t>
            </a:r>
            <a:r>
              <a:rPr lang="en-US" sz="4000" dirty="0"/>
              <a:t>: </a:t>
            </a:r>
            <a:r>
              <a:rPr lang="en-US" sz="3600" dirty="0"/>
              <a:t>In the </a:t>
            </a:r>
            <a:r>
              <a:rPr lang="en-US" sz="3600" dirty="0">
                <a:solidFill>
                  <a:srgbClr val="7030A0"/>
                </a:solidFill>
              </a:rPr>
              <a:t>single-buyer</a:t>
            </a:r>
            <a:r>
              <a:rPr lang="en-US" sz="3600" dirty="0"/>
              <a:t> setting, in a </a:t>
            </a:r>
            <a:r>
              <a:rPr lang="en-US" sz="3600" dirty="0">
                <a:solidFill>
                  <a:srgbClr val="7030A0"/>
                </a:solidFill>
              </a:rPr>
              <a:t>revenue-maximizing</a:t>
            </a:r>
            <a:r>
              <a:rPr lang="en-US" sz="3600" dirty="0"/>
              <a:t> auction, the buyer </a:t>
            </a:r>
            <a:r>
              <a:rPr lang="en-US" sz="3600" dirty="0">
                <a:solidFill>
                  <a:srgbClr val="FF0000"/>
                </a:solidFill>
              </a:rPr>
              <a:t>can never get a positive payment</a:t>
            </a:r>
            <a:r>
              <a:rPr lang="en-US" sz="3600" dirty="0"/>
              <a:t> from the auctioneer.</a:t>
            </a:r>
          </a:p>
          <a:p>
            <a:pPr lvl="1"/>
            <a:r>
              <a:rPr lang="en-US" sz="3200" dirty="0"/>
              <a:t>Otherwise, it is better for a bidder with zero valuation to overbid rather than bid truthfully.</a:t>
            </a:r>
          </a:p>
        </p:txBody>
      </p:sp>
    </p:spTree>
    <p:extLst>
      <p:ext uri="{BB962C8B-B14F-4D97-AF65-F5344CB8AC3E}">
        <p14:creationId xmlns:p14="http://schemas.microsoft.com/office/powerpoint/2010/main" val="349928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Proof Sketch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453" y="1847850"/>
                <a:ext cx="117989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Lemma</a:t>
                </a:r>
                <a:r>
                  <a:rPr lang="en-US" sz="4000" dirty="0"/>
                  <a:t>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is the payment in the optimal mechanism for the given bids.</a:t>
                </a:r>
              </a:p>
              <a:p>
                <a:r>
                  <a:rPr lang="en-US" sz="3200" dirty="0"/>
                  <a:t>It completes the proof: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proposition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lemma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453" y="1847850"/>
                <a:ext cx="11798968" cy="4351338"/>
              </a:xfrm>
              <a:blipFill>
                <a:blip r:embed="rId2"/>
                <a:stretch>
                  <a:fillRect l="-1613" t="-37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1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Lemma Proof Sketch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453" y="1847849"/>
                <a:ext cx="11798968" cy="4645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4000" dirty="0"/>
                  <a:t>Consider the following mechanism for </a:t>
                </a:r>
                <a:r>
                  <a:rPr lang="en-US" sz="4000" dirty="0">
                    <a:solidFill>
                      <a:srgbClr val="7030A0"/>
                    </a:solidFill>
                  </a:rPr>
                  <a:t>selling item 1</a:t>
                </a:r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FF0000"/>
                    </a:solidFill>
                  </a:rPr>
                  <a:t>given a fixed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.</a:t>
                </a:r>
              </a:p>
              <a:p>
                <a:pPr lvl="1"/>
                <a:r>
                  <a:rPr lang="en-US" sz="2800" u="sng" dirty="0"/>
                  <a:t>Allocation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u="sng" dirty="0"/>
                  <a:t>Payment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are, resp., the allocation and the payment in the optimal (two-item) mechanism for the given bids.</a:t>
                </a:r>
              </a:p>
              <a:p>
                <a:r>
                  <a:rPr lang="en-US" sz="3200" dirty="0"/>
                  <a:t>We “reimburse” the buyer for the second item as if she had valuation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for it.</a:t>
                </a:r>
              </a:p>
              <a:p>
                <a:r>
                  <a:rPr lang="en-US" sz="3200" dirty="0"/>
                  <a:t>This mechanism is DSIC.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453" y="1847849"/>
                <a:ext cx="11798968" cy="4645025"/>
              </a:xfrm>
              <a:blipFill>
                <a:blip r:embed="rId2"/>
                <a:stretch>
                  <a:fillRect l="-1613" t="-4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9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Lemma Proof Sketch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452" y="1847849"/>
                <a:ext cx="12292263" cy="46450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law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expectation</m:t>
                            </m:r>
                          </m:e>
                        </m:eqAr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independency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.</a:t>
                </a:r>
                <a:endParaRPr lang="en-US" sz="3200"/>
              </a:p>
              <a:p>
                <a:r>
                  <a:rPr lang="en-US" sz="3200" dirty="0"/>
                  <a:t>Fix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𝑠𝑢𝑝𝑝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  <a:endParaRPr lang="en-US" sz="32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sub>
                    </m:sSub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It remains to show that the last two terms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452" y="1847849"/>
                <a:ext cx="12292263" cy="4645025"/>
              </a:xfrm>
              <a:blipFill>
                <a:blip r:embed="rId2"/>
                <a:stretch>
                  <a:fillRect l="-1135" t="-32425" b="-10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18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B3CC-51E8-497A-B342-087D97A4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6000" b="1" dirty="0"/>
              <a:t>Lemma Proof Sketch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8E548-546F-4EAB-822B-BC90F1E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A3C-1636-4DBB-8E33-F11FBDD49B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453" y="1847849"/>
                <a:ext cx="11762874" cy="464502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Exp. revenue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achieved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Exp. revenue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achieved by posting a price of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is the optimal exp. revenue for selling item 1, we are done!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967836-F440-F84B-246E-722A6BD14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453" y="1847849"/>
                <a:ext cx="11762874" cy="4645025"/>
              </a:xfrm>
              <a:blipFill>
                <a:blip r:embed="rId2"/>
                <a:stretch>
                  <a:fillRect l="-1187" r="-8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969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2132</Words>
  <Application>Microsoft Macintosh PowerPoint</Application>
  <PresentationFormat>Widescreen</PresentationFormat>
  <Paragraphs>307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1_Office Theme</vt:lpstr>
      <vt:lpstr>Recitation 4</vt:lpstr>
      <vt:lpstr>Revenue Maximization</vt:lpstr>
      <vt:lpstr>The Setting</vt:lpstr>
      <vt:lpstr>The Main Result</vt:lpstr>
      <vt:lpstr>Proof Sketch</vt:lpstr>
      <vt:lpstr>Proof Sketch</vt:lpstr>
      <vt:lpstr>Lemma Proof Sketch</vt:lpstr>
      <vt:lpstr>Lemma Proof Sketch</vt:lpstr>
      <vt:lpstr>Lemma Proof Sketch</vt:lpstr>
      <vt:lpstr>Information Design</vt:lpstr>
      <vt:lpstr>Information Design – Outline</vt:lpstr>
      <vt:lpstr>What is Persuasion?</vt:lpstr>
      <vt:lpstr>A Motivating Example</vt:lpstr>
      <vt:lpstr>Economical Impact of Persuasion</vt:lpstr>
      <vt:lpstr>Applications of Persuasion</vt:lpstr>
      <vt:lpstr>The Bayesian Persuasion Setting</vt:lpstr>
      <vt:lpstr>Sender’s Commitment Power</vt:lpstr>
      <vt:lpstr>The Signaling Scheme</vt:lpstr>
      <vt:lpstr>The Signaling Scheme</vt:lpstr>
      <vt:lpstr>The Posterior Distribution</vt:lpstr>
      <vt:lpstr>Actions and Utilities</vt:lpstr>
      <vt:lpstr>The Persuasion Process</vt:lpstr>
      <vt:lpstr>The Persuasion Process – Example</vt:lpstr>
      <vt:lpstr>How to Tackle Bayesian Persuasion?</vt:lpstr>
      <vt:lpstr>First Approach: Straightforward Policies</vt:lpstr>
      <vt:lpstr>The Straightforward Policy Approach</vt:lpstr>
      <vt:lpstr>The Straightforward Policy Approach</vt:lpstr>
      <vt:lpstr>The Straightforward Policy Approach</vt:lpstr>
      <vt:lpstr>Example: Recommendation Letters</vt:lpstr>
      <vt:lpstr>Example: Recommendation Letters</vt:lpstr>
      <vt:lpstr>Second Approach: Concavification</vt:lpstr>
      <vt:lpstr>The Signaling Scheme Revisited</vt:lpstr>
      <vt:lpstr>The Splitting Lemma</vt:lpstr>
      <vt:lpstr>First Direction – Proof</vt:lpstr>
      <vt:lpstr>Second Direction – Proof Sketch</vt:lpstr>
      <vt:lpstr>Sender’s Utility Revisited</vt:lpstr>
      <vt:lpstr>Sender’s Utility Revisited</vt:lpstr>
      <vt:lpstr>Bayesian Persuasion Revisited</vt:lpstr>
      <vt:lpstr>The Concavification of a Function</vt:lpstr>
      <vt:lpstr>The Main Theorem</vt:lpstr>
      <vt:lpstr>Proof Idea</vt:lpstr>
      <vt:lpstr>Recommendation Letters – Revisited </vt:lpstr>
      <vt:lpstr>Recommendation Letters – Revisited </vt:lpstr>
      <vt:lpstr>The Concavification Approach – Corollaries </vt:lpstr>
      <vt:lpstr>Information Design – Summary</vt:lpstr>
      <vt:lpstr>Enjoy The Tea Break!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10</dc:title>
  <dc:creator>Konstantin Zabarnyi</dc:creator>
  <cp:lastModifiedBy>Konstantin Zabarnyi</cp:lastModifiedBy>
  <cp:revision>637</cp:revision>
  <dcterms:created xsi:type="dcterms:W3CDTF">2021-05-09T18:13:03Z</dcterms:created>
  <dcterms:modified xsi:type="dcterms:W3CDTF">2023-06-23T20:36:30Z</dcterms:modified>
</cp:coreProperties>
</file>