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6" r:id="rId1"/>
  </p:sldMasterIdLst>
  <p:notesMasterIdLst>
    <p:notesMasterId r:id="rId66"/>
  </p:notesMasterIdLst>
  <p:sldIdLst>
    <p:sldId id="256" r:id="rId2"/>
    <p:sldId id="383" r:id="rId3"/>
    <p:sldId id="497" r:id="rId4"/>
    <p:sldId id="381" r:id="rId5"/>
    <p:sldId id="492" r:id="rId6"/>
    <p:sldId id="493" r:id="rId7"/>
    <p:sldId id="494" r:id="rId8"/>
    <p:sldId id="323" r:id="rId9"/>
    <p:sldId id="496" r:id="rId10"/>
    <p:sldId id="301" r:id="rId11"/>
    <p:sldId id="276" r:id="rId12"/>
    <p:sldId id="277" r:id="rId13"/>
    <p:sldId id="278" r:id="rId14"/>
    <p:sldId id="498" r:id="rId15"/>
    <p:sldId id="257" r:id="rId16"/>
    <p:sldId id="280" r:id="rId17"/>
    <p:sldId id="279" r:id="rId18"/>
    <p:sldId id="281" r:id="rId19"/>
    <p:sldId id="258" r:id="rId20"/>
    <p:sldId id="283" r:id="rId21"/>
    <p:sldId id="282" r:id="rId22"/>
    <p:sldId id="284" r:id="rId23"/>
    <p:sldId id="285" r:id="rId24"/>
    <p:sldId id="259" r:id="rId25"/>
    <p:sldId id="286" r:id="rId26"/>
    <p:sldId id="287" r:id="rId27"/>
    <p:sldId id="288" r:id="rId28"/>
    <p:sldId id="289" r:id="rId29"/>
    <p:sldId id="268" r:id="rId30"/>
    <p:sldId id="271" r:id="rId31"/>
    <p:sldId id="290" r:id="rId32"/>
    <p:sldId id="273" r:id="rId33"/>
    <p:sldId id="291" r:id="rId34"/>
    <p:sldId id="320" r:id="rId35"/>
    <p:sldId id="293" r:id="rId36"/>
    <p:sldId id="317" r:id="rId37"/>
    <p:sldId id="294" r:id="rId38"/>
    <p:sldId id="275" r:id="rId39"/>
    <p:sldId id="260" r:id="rId40"/>
    <p:sldId id="295" r:id="rId41"/>
    <p:sldId id="296" r:id="rId42"/>
    <p:sldId id="297" r:id="rId43"/>
    <p:sldId id="302" r:id="rId44"/>
    <p:sldId id="303" r:id="rId45"/>
    <p:sldId id="298" r:id="rId46"/>
    <p:sldId id="262" r:id="rId47"/>
    <p:sldId id="318" r:id="rId48"/>
    <p:sldId id="321" r:id="rId49"/>
    <p:sldId id="300" r:id="rId50"/>
    <p:sldId id="304" r:id="rId51"/>
    <p:sldId id="305" r:id="rId52"/>
    <p:sldId id="263" r:id="rId53"/>
    <p:sldId id="306" r:id="rId54"/>
    <p:sldId id="307" r:id="rId55"/>
    <p:sldId id="309" r:id="rId56"/>
    <p:sldId id="310" r:id="rId57"/>
    <p:sldId id="311" r:id="rId58"/>
    <p:sldId id="308" r:id="rId59"/>
    <p:sldId id="266" r:id="rId60"/>
    <p:sldId id="312" r:id="rId61"/>
    <p:sldId id="313" r:id="rId62"/>
    <p:sldId id="314" r:id="rId63"/>
    <p:sldId id="315" r:id="rId64"/>
    <p:sldId id="495" r:id="rId6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FEFF"/>
    <a:srgbClr val="0096FF"/>
    <a:srgbClr val="00FA00"/>
    <a:srgbClr val="941100"/>
    <a:srgbClr val="00FDFF"/>
    <a:srgbClr val="FF7E79"/>
    <a:srgbClr val="011893"/>
    <a:srgbClr val="008F00"/>
    <a:srgbClr val="FF2600"/>
    <a:srgbClr val="521B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07"/>
    <p:restoredTop sz="93051"/>
  </p:normalViewPr>
  <p:slideViewPr>
    <p:cSldViewPr snapToGrid="0" snapToObjects="1">
      <p:cViewPr varScale="1">
        <p:scale>
          <a:sx n="107" d="100"/>
          <a:sy n="107" d="100"/>
        </p:scale>
        <p:origin x="166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093605-BA2E-F144-B709-1ACA069372AF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816D28-E0DF-9346-B549-3EFF553C0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011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16D28-E0DF-9346-B549-3EFF553C01C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0047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interesting? Not a stack definitely. Also very different from other type I model we know.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816D28-E0DF-9346-B549-3EFF553C01C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718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interesting? Not a stack definitely. Also very different from other type I model we know.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816D28-E0DF-9346-B549-3EFF553C01C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5344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interesting? Not a stack definitely. Also very different from other type I model we know.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816D28-E0DF-9346-B549-3EFF553C01C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4945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interesting? Not a stack definitely. Also very different from other type I model we know.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816D28-E0DF-9346-B549-3EFF553C01C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515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816D28-E0DF-9346-B549-3EFF553C01C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921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816D28-E0DF-9346-B549-3EFF553C01C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771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816D28-E0DF-9346-B549-3EFF553C01C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077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816D28-E0DF-9346-B549-3EFF553C01C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282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816D28-E0DF-9346-B549-3EFF553C01C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6281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816D28-E0DF-9346-B549-3EFF553C01C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3672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816D28-E0DF-9346-B549-3EFF553C01C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905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816D28-E0DF-9346-B549-3EFF553C01C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949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17E1-50A2-C94C-BB80-3641AA7A371F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BF867-5C47-F84F-9617-A0EC5B015DD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17E1-50A2-C94C-BB80-3641AA7A371F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BF867-5C47-F84F-9617-A0EC5B015D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398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17E1-50A2-C94C-BB80-3641AA7A371F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BF867-5C47-F84F-9617-A0EC5B015D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17E1-50A2-C94C-BB80-3641AA7A371F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BF867-5C47-F84F-9617-A0EC5B015D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17E1-50A2-C94C-BB80-3641AA7A371F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BF867-5C47-F84F-9617-A0EC5B015DD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17E1-50A2-C94C-BB80-3641AA7A371F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BF867-5C47-F84F-9617-A0EC5B015D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17E1-50A2-C94C-BB80-3641AA7A371F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BF867-5C47-F84F-9617-A0EC5B015D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17E1-50A2-C94C-BB80-3641AA7A371F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BF867-5C47-F84F-9617-A0EC5B015D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17E1-50A2-C94C-BB80-3641AA7A371F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BF867-5C47-F84F-9617-A0EC5B015D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95317E1-50A2-C94C-BB80-3641AA7A371F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1BF867-5C47-F84F-9617-A0EC5B015D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17E1-50A2-C94C-BB80-3641AA7A371F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BF867-5C47-F84F-9617-A0EC5B015D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95317E1-50A2-C94C-BB80-3641AA7A371F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F1BF867-5C47-F84F-9617-A0EC5B015DD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6357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iff"/><Relationship Id="rId13" Type="http://schemas.openxmlformats.org/officeDocument/2006/relationships/image" Target="../media/image11.jpg"/><Relationship Id="rId3" Type="http://schemas.openxmlformats.org/officeDocument/2006/relationships/image" Target="../media/image1.png"/><Relationship Id="rId7" Type="http://schemas.openxmlformats.org/officeDocument/2006/relationships/image" Target="../media/image5.tiff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iff"/><Relationship Id="rId11" Type="http://schemas.openxmlformats.org/officeDocument/2006/relationships/image" Target="../media/image9.tiff"/><Relationship Id="rId5" Type="http://schemas.openxmlformats.org/officeDocument/2006/relationships/image" Target="../media/image3.tiff"/><Relationship Id="rId10" Type="http://schemas.openxmlformats.org/officeDocument/2006/relationships/image" Target="../media/image8.tiff"/><Relationship Id="rId4" Type="http://schemas.openxmlformats.org/officeDocument/2006/relationships/image" Target="../media/image2.tiff"/><Relationship Id="rId9" Type="http://schemas.openxmlformats.org/officeDocument/2006/relationships/image" Target="../media/image7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emf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emf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emf"/><Relationship Id="rId5" Type="http://schemas.openxmlformats.org/officeDocument/2006/relationships/image" Target="../media/image40.emf"/><Relationship Id="rId4" Type="http://schemas.openxmlformats.org/officeDocument/2006/relationships/image" Target="../media/image3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7" Type="http://schemas.openxmlformats.org/officeDocument/2006/relationships/image" Target="../media/image41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emf"/><Relationship Id="rId5" Type="http://schemas.openxmlformats.org/officeDocument/2006/relationships/image" Target="../media/image42.emf"/><Relationship Id="rId4" Type="http://schemas.openxmlformats.org/officeDocument/2006/relationships/image" Target="../media/image4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7" Type="http://schemas.openxmlformats.org/officeDocument/2006/relationships/image" Target="../media/image41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emf"/><Relationship Id="rId5" Type="http://schemas.openxmlformats.org/officeDocument/2006/relationships/image" Target="../media/image40.emf"/><Relationship Id="rId4" Type="http://schemas.openxmlformats.org/officeDocument/2006/relationships/image" Target="../media/image4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emf"/><Relationship Id="rId4" Type="http://schemas.openxmlformats.org/officeDocument/2006/relationships/image" Target="../media/image4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7" Type="http://schemas.openxmlformats.org/officeDocument/2006/relationships/image" Target="../media/image4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emf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image" Target="../media/image40.emf"/><Relationship Id="rId7" Type="http://schemas.openxmlformats.org/officeDocument/2006/relationships/image" Target="../media/image4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emf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image" Target="../media/image40.emf"/><Relationship Id="rId7" Type="http://schemas.openxmlformats.org/officeDocument/2006/relationships/image" Target="../media/image4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emf"/><Relationship Id="rId5" Type="http://schemas.openxmlformats.org/officeDocument/2006/relationships/image" Target="../media/image45.emf"/><Relationship Id="rId10" Type="http://schemas.openxmlformats.org/officeDocument/2006/relationships/image" Target="../media/image47.emf"/><Relationship Id="rId4" Type="http://schemas.openxmlformats.org/officeDocument/2006/relationships/image" Target="../media/image44.emf"/><Relationship Id="rId9" Type="http://schemas.openxmlformats.org/officeDocument/2006/relationships/image" Target="../media/image4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emf"/><Relationship Id="rId5" Type="http://schemas.openxmlformats.org/officeDocument/2006/relationships/image" Target="../media/image52.emf"/><Relationship Id="rId4" Type="http://schemas.openxmlformats.org/officeDocument/2006/relationships/image" Target="../media/image5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7" Type="http://schemas.openxmlformats.org/officeDocument/2006/relationships/image" Target="../media/image5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emf"/><Relationship Id="rId5" Type="http://schemas.openxmlformats.org/officeDocument/2006/relationships/image" Target="../media/image52.emf"/><Relationship Id="rId4" Type="http://schemas.openxmlformats.org/officeDocument/2006/relationships/image" Target="../media/image51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3" Type="http://schemas.openxmlformats.org/officeDocument/2006/relationships/image" Target="../media/image50.emf"/><Relationship Id="rId7" Type="http://schemas.openxmlformats.org/officeDocument/2006/relationships/image" Target="../media/image5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emf"/><Relationship Id="rId5" Type="http://schemas.openxmlformats.org/officeDocument/2006/relationships/image" Target="../media/image54.emf"/><Relationship Id="rId4" Type="http://schemas.openxmlformats.org/officeDocument/2006/relationships/image" Target="../media/image51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3" Type="http://schemas.openxmlformats.org/officeDocument/2006/relationships/image" Target="../media/image50.emf"/><Relationship Id="rId7" Type="http://schemas.openxmlformats.org/officeDocument/2006/relationships/image" Target="../media/image5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emf"/><Relationship Id="rId5" Type="http://schemas.openxmlformats.org/officeDocument/2006/relationships/image" Target="../media/image54.emf"/><Relationship Id="rId4" Type="http://schemas.openxmlformats.org/officeDocument/2006/relationships/image" Target="../media/image51.emf"/><Relationship Id="rId9" Type="http://schemas.openxmlformats.org/officeDocument/2006/relationships/image" Target="../media/image56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emf"/><Relationship Id="rId4" Type="http://schemas.openxmlformats.org/officeDocument/2006/relationships/image" Target="../media/image60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Relationship Id="rId9" Type="http://schemas.openxmlformats.org/officeDocument/2006/relationships/image" Target="../media/image25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emf"/><Relationship Id="rId4" Type="http://schemas.openxmlformats.org/officeDocument/2006/relationships/image" Target="../media/image66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emf"/><Relationship Id="rId4" Type="http://schemas.openxmlformats.org/officeDocument/2006/relationships/image" Target="../media/image66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7" Type="http://schemas.openxmlformats.org/officeDocument/2006/relationships/image" Target="../media/image67.emf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emf"/><Relationship Id="rId5" Type="http://schemas.openxmlformats.org/officeDocument/2006/relationships/image" Target="../media/image68.emf"/><Relationship Id="rId4" Type="http://schemas.openxmlformats.org/officeDocument/2006/relationships/image" Target="../media/image66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emf"/><Relationship Id="rId3" Type="http://schemas.openxmlformats.org/officeDocument/2006/relationships/image" Target="../media/image73.emf"/><Relationship Id="rId7" Type="http://schemas.openxmlformats.org/officeDocument/2006/relationships/image" Target="../media/image72.emf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emf"/><Relationship Id="rId5" Type="http://schemas.openxmlformats.org/officeDocument/2006/relationships/image" Target="../media/image75.emf"/><Relationship Id="rId4" Type="http://schemas.openxmlformats.org/officeDocument/2006/relationships/image" Target="../media/image74.e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emf"/><Relationship Id="rId3" Type="http://schemas.openxmlformats.org/officeDocument/2006/relationships/image" Target="../media/image71.emf"/><Relationship Id="rId7" Type="http://schemas.openxmlformats.org/officeDocument/2006/relationships/image" Target="../media/image76.emf"/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emf"/><Relationship Id="rId5" Type="http://schemas.openxmlformats.org/officeDocument/2006/relationships/image" Target="../media/image74.emf"/><Relationship Id="rId10" Type="http://schemas.openxmlformats.org/officeDocument/2006/relationships/image" Target="../media/image77.emf"/><Relationship Id="rId4" Type="http://schemas.openxmlformats.org/officeDocument/2006/relationships/image" Target="../media/image73.emf"/><Relationship Id="rId9" Type="http://schemas.openxmlformats.org/officeDocument/2006/relationships/image" Target="../media/image79.em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e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emf"/><Relationship Id="rId4" Type="http://schemas.openxmlformats.org/officeDocument/2006/relationships/image" Target="../media/image2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638" y="1585162"/>
            <a:ext cx="7834488" cy="2544238"/>
          </a:xfrm>
        </p:spPr>
        <p:txBody>
          <a:bodyPr>
            <a:normAutofit/>
          </a:bodyPr>
          <a:lstStyle/>
          <a:p>
            <a:r>
              <a:rPr lang="en-US" sz="4400" dirty="0" err="1"/>
              <a:t>Chern</a:t>
            </a:r>
            <a:r>
              <a:rPr lang="en-US" sz="4400" dirty="0"/>
              <a:t> Simons Theory and </a:t>
            </a:r>
            <a:r>
              <a:rPr lang="en-US" sz="4400" dirty="0" err="1"/>
              <a:t>Fracton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638" y="4762420"/>
            <a:ext cx="8158162" cy="1313260"/>
          </a:xfrm>
        </p:spPr>
        <p:txBody>
          <a:bodyPr>
            <a:normAutofit/>
          </a:bodyPr>
          <a:lstStyle/>
          <a:p>
            <a:r>
              <a:rPr lang="en-US" sz="2800" dirty="0" err="1"/>
              <a:t>Xie</a:t>
            </a:r>
            <a:r>
              <a:rPr lang="en-US" sz="2800" dirty="0"/>
              <a:t> Chen, Caltech</a:t>
            </a:r>
          </a:p>
          <a:p>
            <a:r>
              <a:rPr lang="en-US" sz="2800" dirty="0"/>
              <a:t>Nov 2021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055" y="426378"/>
            <a:ext cx="1304116" cy="13041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670" y="4539802"/>
            <a:ext cx="863683" cy="8636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7574" y="4272431"/>
            <a:ext cx="1194284" cy="59714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0383" y="4636539"/>
            <a:ext cx="1292669" cy="55562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771637" y="1809848"/>
            <a:ext cx="1434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Wilbur Shirley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B3E9CE0-3A0A-054D-8D5B-2FC3D991DF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41589" y="5768823"/>
            <a:ext cx="5149574" cy="7356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58ABDC-21EB-AB46-84D4-F52D99F1798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9139" r="24668" b="36076"/>
          <a:stretch/>
        </p:blipFill>
        <p:spPr>
          <a:xfrm>
            <a:off x="4536740" y="426379"/>
            <a:ext cx="1350409" cy="13041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178C92-D203-6643-B884-D2E2BE5D5BA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1209" t="4524" r="12904" b="11407"/>
          <a:stretch/>
        </p:blipFill>
        <p:spPr>
          <a:xfrm>
            <a:off x="572372" y="373044"/>
            <a:ext cx="1215234" cy="13462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BC9F37-7012-434F-BB7E-AE308F0AE5B0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8360" r="22328" b="23011"/>
          <a:stretch/>
        </p:blipFill>
        <p:spPr>
          <a:xfrm>
            <a:off x="3201492" y="426379"/>
            <a:ext cx="1254719" cy="12929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99B2EAC-293B-5C43-800F-6EB31DB2CCEB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b="8801"/>
          <a:stretch/>
        </p:blipFill>
        <p:spPr>
          <a:xfrm>
            <a:off x="5956236" y="443663"/>
            <a:ext cx="1089005" cy="133559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42BF029-170C-4349-845C-9E1696A92B59}"/>
              </a:ext>
            </a:extLst>
          </p:cNvPr>
          <p:cNvSpPr txBox="1"/>
          <p:nvPr/>
        </p:nvSpPr>
        <p:spPr>
          <a:xfrm>
            <a:off x="737264" y="1809848"/>
            <a:ext cx="832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Xiuqi</a:t>
            </a:r>
            <a:r>
              <a:rPr lang="en-US" dirty="0"/>
              <a:t> Ma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7DAD0D8-CD37-2546-89E0-CCDD32DDDF87}"/>
              </a:ext>
            </a:extLst>
          </p:cNvPr>
          <p:cNvSpPr txBox="1"/>
          <p:nvPr/>
        </p:nvSpPr>
        <p:spPr>
          <a:xfrm>
            <a:off x="3412458" y="1809848"/>
            <a:ext cx="832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Meng Cheng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F74D68D-9CC6-2143-9FDC-57767DFA3073}"/>
              </a:ext>
            </a:extLst>
          </p:cNvPr>
          <p:cNvSpPr txBox="1"/>
          <p:nvPr/>
        </p:nvSpPr>
        <p:spPr>
          <a:xfrm>
            <a:off x="4666766" y="1839828"/>
            <a:ext cx="1089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Michael Levin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6161DD0-1025-884B-85C0-851DCDA06698}"/>
              </a:ext>
            </a:extLst>
          </p:cNvPr>
          <p:cNvSpPr txBox="1"/>
          <p:nvPr/>
        </p:nvSpPr>
        <p:spPr>
          <a:xfrm>
            <a:off x="5872488" y="1844572"/>
            <a:ext cx="1228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John McGreevy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41291B-1E99-D045-B5F9-F3FE8C231D38}"/>
              </a:ext>
            </a:extLst>
          </p:cNvPr>
          <p:cNvSpPr/>
          <p:nvPr/>
        </p:nvSpPr>
        <p:spPr>
          <a:xfrm>
            <a:off x="6316376" y="2989926"/>
            <a:ext cx="20649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arXiv:2010.08917 </a:t>
            </a:r>
          </a:p>
        </p:txBody>
      </p:sp>
      <p:pic>
        <p:nvPicPr>
          <p:cNvPr id="22" name="Picture 6" descr="Simons Foundation Awards EAPS Investigators | MIT Department of Earth,  Atmospheric and Planetary Sciences">
            <a:extLst>
              <a:ext uri="{FF2B5EF4-FFF2-40B4-BE49-F238E27FC236}">
                <a16:creationId xmlns:a16="http://schemas.microsoft.com/office/drawing/2014/main" id="{FC51AC31-1121-8046-8D02-338D213C1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487" y="4955168"/>
            <a:ext cx="1443743" cy="72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26C8A2D-7EED-5147-A787-7FD8B87C68AA}"/>
              </a:ext>
            </a:extLst>
          </p:cNvPr>
          <p:cNvSpPr txBox="1"/>
          <p:nvPr/>
        </p:nvSpPr>
        <p:spPr>
          <a:xfrm>
            <a:off x="7215949" y="1839828"/>
            <a:ext cx="1228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Hotat</a:t>
            </a:r>
            <a:r>
              <a:rPr lang="en-US" dirty="0"/>
              <a:t> Lam</a:t>
            </a:r>
          </a:p>
        </p:txBody>
      </p:sp>
      <p:pic>
        <p:nvPicPr>
          <p:cNvPr id="12" name="Picture 11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CD406620-053E-B44E-845C-C60097816331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5122" t="7042" r="12119" b="13898"/>
          <a:stretch/>
        </p:blipFill>
        <p:spPr>
          <a:xfrm>
            <a:off x="7266787" y="453039"/>
            <a:ext cx="1040811" cy="132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194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6DB0B-244D-E34A-BB9E-8C891F024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Chern</a:t>
            </a:r>
            <a:r>
              <a:rPr lang="en-US" dirty="0"/>
              <a:t>-Simons and </a:t>
            </a:r>
            <a:r>
              <a:rPr lang="en-US" dirty="0" err="1"/>
              <a:t>Fracton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694903-027A-184F-9FE4-4FCECC381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540" y="2462522"/>
            <a:ext cx="7285220" cy="847333"/>
          </a:xfrm>
          <a:prstGeom prst="rect">
            <a:avLst/>
          </a:prstGeom>
        </p:spPr>
      </p:pic>
      <p:sp>
        <p:nvSpPr>
          <p:cNvPr id="8" name="Down Arrow Callout 7">
            <a:extLst>
              <a:ext uri="{FF2B5EF4-FFF2-40B4-BE49-F238E27FC236}">
                <a16:creationId xmlns:a16="http://schemas.microsoft.com/office/drawing/2014/main" id="{3445BF82-ED84-F143-A9EA-989C13012877}"/>
              </a:ext>
            </a:extLst>
          </p:cNvPr>
          <p:cNvSpPr/>
          <p:nvPr/>
        </p:nvSpPr>
        <p:spPr>
          <a:xfrm>
            <a:off x="4871803" y="1845734"/>
            <a:ext cx="2908092" cy="791518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symmetric integer matrix</a:t>
            </a:r>
            <a:endParaRPr lang="en-US" sz="2000" dirty="0">
              <a:solidFill>
                <a:schemeClr val="tx1"/>
              </a:solidFill>
              <a:highlight>
                <a:srgbClr val="000000"/>
              </a:highligh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B5456E-0A87-A24B-BC98-537593256CD1}"/>
              </a:ext>
            </a:extLst>
          </p:cNvPr>
          <p:cNvSpPr txBox="1"/>
          <p:nvPr/>
        </p:nvSpPr>
        <p:spPr>
          <a:xfrm>
            <a:off x="927892" y="3380216"/>
            <a:ext cx="1153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2+1D</a:t>
            </a:r>
          </a:p>
        </p:txBody>
      </p:sp>
    </p:spTree>
    <p:extLst>
      <p:ext uri="{BB962C8B-B14F-4D97-AF65-F5344CB8AC3E}">
        <p14:creationId xmlns:p14="http://schemas.microsoft.com/office/powerpoint/2010/main" val="2336860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6DB0B-244D-E34A-BB9E-8C891F024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Chern</a:t>
            </a:r>
            <a:r>
              <a:rPr lang="en-US" dirty="0"/>
              <a:t>-Simons and </a:t>
            </a:r>
            <a:r>
              <a:rPr lang="en-US" dirty="0" err="1"/>
              <a:t>Fracton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694903-027A-184F-9FE4-4FCECC381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540" y="2462522"/>
            <a:ext cx="7285220" cy="8473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3030E5-E02F-A348-8BCD-3FBCB2BF64B9}"/>
              </a:ext>
            </a:extLst>
          </p:cNvPr>
          <p:cNvSpPr txBox="1"/>
          <p:nvPr/>
        </p:nvSpPr>
        <p:spPr>
          <a:xfrm>
            <a:off x="927892" y="3380216"/>
            <a:ext cx="1153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2+1D</a:t>
            </a:r>
          </a:p>
        </p:txBody>
      </p:sp>
      <p:sp>
        <p:nvSpPr>
          <p:cNvPr id="8" name="Down Arrow Callout 7">
            <a:extLst>
              <a:ext uri="{FF2B5EF4-FFF2-40B4-BE49-F238E27FC236}">
                <a16:creationId xmlns:a16="http://schemas.microsoft.com/office/drawing/2014/main" id="{3445BF82-ED84-F143-A9EA-989C13012877}"/>
              </a:ext>
            </a:extLst>
          </p:cNvPr>
          <p:cNvSpPr/>
          <p:nvPr/>
        </p:nvSpPr>
        <p:spPr>
          <a:xfrm>
            <a:off x="4871803" y="1845734"/>
            <a:ext cx="2908092" cy="791518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symmetric integer matrix</a:t>
            </a:r>
            <a:endParaRPr lang="en-US" sz="2000" dirty="0">
              <a:solidFill>
                <a:schemeClr val="tx1"/>
              </a:solidFill>
              <a:highlight>
                <a:srgbClr val="000000"/>
              </a:highlight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66A57E-7712-1643-BA77-2036883B9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550" y="4154510"/>
            <a:ext cx="1002093" cy="26096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60C6185-3ACD-F248-84B1-F91316630C49}"/>
              </a:ext>
            </a:extLst>
          </p:cNvPr>
          <p:cNvSpPr txBox="1"/>
          <p:nvPr/>
        </p:nvSpPr>
        <p:spPr>
          <a:xfrm>
            <a:off x="2533338" y="4013616"/>
            <a:ext cx="4242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Integer quantum Hall</a:t>
            </a:r>
          </a:p>
        </p:txBody>
      </p:sp>
    </p:spTree>
    <p:extLst>
      <p:ext uri="{BB962C8B-B14F-4D97-AF65-F5344CB8AC3E}">
        <p14:creationId xmlns:p14="http://schemas.microsoft.com/office/powerpoint/2010/main" val="3260274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6DB0B-244D-E34A-BB9E-8C891F024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Chern</a:t>
            </a:r>
            <a:r>
              <a:rPr lang="en-US" dirty="0"/>
              <a:t>-Simons and </a:t>
            </a:r>
            <a:r>
              <a:rPr lang="en-US" dirty="0" err="1"/>
              <a:t>Fracton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694903-027A-184F-9FE4-4FCECC381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540" y="2462522"/>
            <a:ext cx="7285220" cy="8473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3030E5-E02F-A348-8BCD-3FBCB2BF64B9}"/>
              </a:ext>
            </a:extLst>
          </p:cNvPr>
          <p:cNvSpPr txBox="1"/>
          <p:nvPr/>
        </p:nvSpPr>
        <p:spPr>
          <a:xfrm>
            <a:off x="927892" y="3380216"/>
            <a:ext cx="1153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2+1D</a:t>
            </a:r>
          </a:p>
        </p:txBody>
      </p:sp>
      <p:sp>
        <p:nvSpPr>
          <p:cNvPr id="8" name="Down Arrow Callout 7">
            <a:extLst>
              <a:ext uri="{FF2B5EF4-FFF2-40B4-BE49-F238E27FC236}">
                <a16:creationId xmlns:a16="http://schemas.microsoft.com/office/drawing/2014/main" id="{3445BF82-ED84-F143-A9EA-989C13012877}"/>
              </a:ext>
            </a:extLst>
          </p:cNvPr>
          <p:cNvSpPr/>
          <p:nvPr/>
        </p:nvSpPr>
        <p:spPr>
          <a:xfrm>
            <a:off x="4871803" y="1845734"/>
            <a:ext cx="2908092" cy="791518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symmetric integer matrix</a:t>
            </a:r>
            <a:endParaRPr lang="en-US" sz="2000" dirty="0">
              <a:solidFill>
                <a:schemeClr val="tx1"/>
              </a:solidFill>
              <a:highlight>
                <a:srgbClr val="000000"/>
              </a:highlight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66A57E-7712-1643-BA77-2036883B9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550" y="4154510"/>
            <a:ext cx="1002093" cy="26096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60C6185-3ACD-F248-84B1-F91316630C49}"/>
              </a:ext>
            </a:extLst>
          </p:cNvPr>
          <p:cNvSpPr txBox="1"/>
          <p:nvPr/>
        </p:nvSpPr>
        <p:spPr>
          <a:xfrm>
            <a:off x="2533338" y="4013616"/>
            <a:ext cx="4242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Integer quantum Hall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F858F42-E57A-024B-83BB-C62BFC4D3F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300" y="4600951"/>
            <a:ext cx="1002093" cy="27893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5239F99-F549-7443-9A9A-57F3B38A5F5F}"/>
              </a:ext>
            </a:extLst>
          </p:cNvPr>
          <p:cNvSpPr txBox="1"/>
          <p:nvPr/>
        </p:nvSpPr>
        <p:spPr>
          <a:xfrm>
            <a:off x="2533338" y="4478807"/>
            <a:ext cx="4242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Fractional quantum Hall</a:t>
            </a:r>
          </a:p>
        </p:txBody>
      </p:sp>
    </p:spTree>
    <p:extLst>
      <p:ext uri="{BB962C8B-B14F-4D97-AF65-F5344CB8AC3E}">
        <p14:creationId xmlns:p14="http://schemas.microsoft.com/office/powerpoint/2010/main" val="880332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6DB0B-244D-E34A-BB9E-8C891F024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Chern</a:t>
            </a:r>
            <a:r>
              <a:rPr lang="en-US" dirty="0"/>
              <a:t>-Simons and </a:t>
            </a:r>
            <a:r>
              <a:rPr lang="en-US" dirty="0" err="1"/>
              <a:t>Fracton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694903-027A-184F-9FE4-4FCECC381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540" y="2462522"/>
            <a:ext cx="7285220" cy="8473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3030E5-E02F-A348-8BCD-3FBCB2BF64B9}"/>
              </a:ext>
            </a:extLst>
          </p:cNvPr>
          <p:cNvSpPr txBox="1"/>
          <p:nvPr/>
        </p:nvSpPr>
        <p:spPr>
          <a:xfrm>
            <a:off x="927892" y="3380216"/>
            <a:ext cx="1153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2+1D</a:t>
            </a:r>
          </a:p>
        </p:txBody>
      </p:sp>
      <p:sp>
        <p:nvSpPr>
          <p:cNvPr id="8" name="Down Arrow Callout 7">
            <a:extLst>
              <a:ext uri="{FF2B5EF4-FFF2-40B4-BE49-F238E27FC236}">
                <a16:creationId xmlns:a16="http://schemas.microsoft.com/office/drawing/2014/main" id="{3445BF82-ED84-F143-A9EA-989C13012877}"/>
              </a:ext>
            </a:extLst>
          </p:cNvPr>
          <p:cNvSpPr/>
          <p:nvPr/>
        </p:nvSpPr>
        <p:spPr>
          <a:xfrm>
            <a:off x="4871803" y="1845734"/>
            <a:ext cx="2908092" cy="791518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symmetric integer matrix</a:t>
            </a:r>
            <a:endParaRPr lang="en-US" sz="2000" dirty="0">
              <a:solidFill>
                <a:schemeClr val="tx1"/>
              </a:solidFill>
              <a:highlight>
                <a:srgbClr val="000000"/>
              </a:highlight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66A57E-7712-1643-BA77-2036883B9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550" y="4154510"/>
            <a:ext cx="1002093" cy="26096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60C6185-3ACD-F248-84B1-F91316630C49}"/>
              </a:ext>
            </a:extLst>
          </p:cNvPr>
          <p:cNvSpPr txBox="1"/>
          <p:nvPr/>
        </p:nvSpPr>
        <p:spPr>
          <a:xfrm>
            <a:off x="2533338" y="4013616"/>
            <a:ext cx="4242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Integer quantum Hall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F858F42-E57A-024B-83BB-C62BFC4D3F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300" y="4600951"/>
            <a:ext cx="1002093" cy="27893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5239F99-F549-7443-9A9A-57F3B38A5F5F}"/>
              </a:ext>
            </a:extLst>
          </p:cNvPr>
          <p:cNvSpPr txBox="1"/>
          <p:nvPr/>
        </p:nvSpPr>
        <p:spPr>
          <a:xfrm>
            <a:off x="2533338" y="4478807"/>
            <a:ext cx="4242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Fractional quantum Hall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078C7A-0151-0341-8EC4-9A0F5CBA07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1204" y="5148596"/>
            <a:ext cx="2090378" cy="91849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6C73FDF-89C4-1541-9C39-3A0C7DEB9A45}"/>
              </a:ext>
            </a:extLst>
          </p:cNvPr>
          <p:cNvSpPr txBox="1"/>
          <p:nvPr/>
        </p:nvSpPr>
        <p:spPr>
          <a:xfrm>
            <a:off x="3537679" y="5240597"/>
            <a:ext cx="2221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Z</a:t>
            </a:r>
            <a:r>
              <a:rPr lang="en-US" sz="2800" baseline="-25000" dirty="0"/>
              <a:t>2</a:t>
            </a:r>
            <a:r>
              <a:rPr lang="en-US" sz="2800" dirty="0"/>
              <a:t> </a:t>
            </a:r>
            <a:r>
              <a:rPr lang="en-US" sz="2800" dirty="0" err="1"/>
              <a:t>Toric</a:t>
            </a:r>
            <a:r>
              <a:rPr lang="en-US" sz="2800" dirty="0"/>
              <a:t> Code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EDF17D-54F8-4E4D-9053-C60D7F0A24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7596" y="5348236"/>
            <a:ext cx="1768798" cy="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73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6DB0B-244D-E34A-BB9E-8C891F024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Chern</a:t>
            </a:r>
            <a:r>
              <a:rPr lang="en-US" dirty="0"/>
              <a:t>-Simons and </a:t>
            </a:r>
            <a:r>
              <a:rPr lang="en-US" dirty="0" err="1"/>
              <a:t>Fracton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694903-027A-184F-9FE4-4FCECC381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540" y="2462522"/>
            <a:ext cx="7285220" cy="8473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3030E5-E02F-A348-8BCD-3FBCB2BF64B9}"/>
              </a:ext>
            </a:extLst>
          </p:cNvPr>
          <p:cNvSpPr txBox="1"/>
          <p:nvPr/>
        </p:nvSpPr>
        <p:spPr>
          <a:xfrm>
            <a:off x="927892" y="3380216"/>
            <a:ext cx="1153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2+1D</a:t>
            </a:r>
          </a:p>
        </p:txBody>
      </p:sp>
      <p:sp>
        <p:nvSpPr>
          <p:cNvPr id="8" name="Down Arrow Callout 7">
            <a:extLst>
              <a:ext uri="{FF2B5EF4-FFF2-40B4-BE49-F238E27FC236}">
                <a16:creationId xmlns:a16="http://schemas.microsoft.com/office/drawing/2014/main" id="{3445BF82-ED84-F143-A9EA-989C13012877}"/>
              </a:ext>
            </a:extLst>
          </p:cNvPr>
          <p:cNvSpPr/>
          <p:nvPr/>
        </p:nvSpPr>
        <p:spPr>
          <a:xfrm>
            <a:off x="4871803" y="1845734"/>
            <a:ext cx="2908092" cy="791518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symmetric integer matrix</a:t>
            </a:r>
            <a:endParaRPr lang="en-US" sz="2000" dirty="0">
              <a:solidFill>
                <a:schemeClr val="tx1"/>
              </a:solidFill>
              <a:highlight>
                <a:srgbClr val="000000"/>
              </a:highlight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66A57E-7712-1643-BA77-2036883B9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550" y="4154510"/>
            <a:ext cx="1002093" cy="26096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60C6185-3ACD-F248-84B1-F91316630C49}"/>
              </a:ext>
            </a:extLst>
          </p:cNvPr>
          <p:cNvSpPr txBox="1"/>
          <p:nvPr/>
        </p:nvSpPr>
        <p:spPr>
          <a:xfrm>
            <a:off x="2533338" y="4013616"/>
            <a:ext cx="4242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Integer quantum Hall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F858F42-E57A-024B-83BB-C62BFC4D3F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300" y="4600951"/>
            <a:ext cx="1002093" cy="27893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5239F99-F549-7443-9A9A-57F3B38A5F5F}"/>
              </a:ext>
            </a:extLst>
          </p:cNvPr>
          <p:cNvSpPr txBox="1"/>
          <p:nvPr/>
        </p:nvSpPr>
        <p:spPr>
          <a:xfrm>
            <a:off x="2533338" y="4478807"/>
            <a:ext cx="4242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Fractional quantum Hall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078C7A-0151-0341-8EC4-9A0F5CBA07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1204" y="5148596"/>
            <a:ext cx="2090378" cy="91849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6C73FDF-89C4-1541-9C39-3A0C7DEB9A45}"/>
              </a:ext>
            </a:extLst>
          </p:cNvPr>
          <p:cNvSpPr txBox="1"/>
          <p:nvPr/>
        </p:nvSpPr>
        <p:spPr>
          <a:xfrm>
            <a:off x="3537679" y="5240597"/>
            <a:ext cx="2221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Z</a:t>
            </a:r>
            <a:r>
              <a:rPr lang="en-US" sz="2800" baseline="-25000" dirty="0"/>
              <a:t>2</a:t>
            </a:r>
            <a:r>
              <a:rPr lang="en-US" sz="2800" dirty="0"/>
              <a:t> </a:t>
            </a:r>
            <a:r>
              <a:rPr lang="en-US" sz="2800" dirty="0" err="1"/>
              <a:t>Toric</a:t>
            </a:r>
            <a:r>
              <a:rPr lang="en-US" sz="2800" dirty="0"/>
              <a:t> Code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64CCE4-3171-9A42-825E-01EBB63027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9355" y="5160859"/>
            <a:ext cx="2700232" cy="76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93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6DB0B-244D-E34A-BB9E-8C891F024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Chern</a:t>
            </a:r>
            <a:r>
              <a:rPr lang="en-US" dirty="0"/>
              <a:t>-Simons and </a:t>
            </a:r>
            <a:r>
              <a:rPr lang="en-US" dirty="0" err="1"/>
              <a:t>Fracton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694903-027A-184F-9FE4-4FCECC381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560" y="1952859"/>
            <a:ext cx="7285220" cy="8473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3030E5-E02F-A348-8BCD-3FBCB2BF64B9}"/>
              </a:ext>
            </a:extLst>
          </p:cNvPr>
          <p:cNvSpPr txBox="1"/>
          <p:nvPr/>
        </p:nvSpPr>
        <p:spPr>
          <a:xfrm>
            <a:off x="974360" y="2716891"/>
            <a:ext cx="1184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3</a:t>
            </a:r>
            <a:r>
              <a:rPr lang="en-US" sz="3200" dirty="0"/>
              <a:t>+1D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B277C3-9DC3-B248-9C8D-A9869D8345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7648" y="2892800"/>
            <a:ext cx="3308704" cy="30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4834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6DB0B-244D-E34A-BB9E-8C891F024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Chern</a:t>
            </a:r>
            <a:r>
              <a:rPr lang="en-US" dirty="0"/>
              <a:t>-Simons and </a:t>
            </a:r>
            <a:r>
              <a:rPr lang="en-US" dirty="0" err="1"/>
              <a:t>Fracton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694903-027A-184F-9FE4-4FCECC381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560" y="1952859"/>
            <a:ext cx="7285220" cy="8473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3030E5-E02F-A348-8BCD-3FBCB2BF64B9}"/>
              </a:ext>
            </a:extLst>
          </p:cNvPr>
          <p:cNvSpPr txBox="1"/>
          <p:nvPr/>
        </p:nvSpPr>
        <p:spPr>
          <a:xfrm>
            <a:off x="974360" y="2716891"/>
            <a:ext cx="1184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3</a:t>
            </a:r>
            <a:r>
              <a:rPr lang="en-US" sz="3200" dirty="0"/>
              <a:t>+1D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5EDAF82-2ED3-1F4F-9D34-2CC96A0248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561" y="3429000"/>
            <a:ext cx="2411168" cy="15120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4B81F04-B2C4-7345-BF06-773987C6FF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7648" y="2892800"/>
            <a:ext cx="3308704" cy="309586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3BE74391-B0A7-3A4C-B34B-5FA698E3D974}"/>
              </a:ext>
            </a:extLst>
          </p:cNvPr>
          <p:cNvGrpSpPr/>
          <p:nvPr/>
        </p:nvGrpSpPr>
        <p:grpSpPr>
          <a:xfrm>
            <a:off x="901710" y="5068422"/>
            <a:ext cx="2782242" cy="1238695"/>
            <a:chOff x="680487" y="5068422"/>
            <a:chExt cx="2782242" cy="1238695"/>
          </a:xfrm>
        </p:grpSpPr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38F99C1B-8F68-274E-9C2D-C738A83C5FA5}"/>
                </a:ext>
              </a:extLst>
            </p:cNvPr>
            <p:cNvSpPr/>
            <p:nvPr/>
          </p:nvSpPr>
          <p:spPr>
            <a:xfrm>
              <a:off x="1244182" y="5790653"/>
              <a:ext cx="2218545" cy="501474"/>
            </a:xfrm>
            <a:prstGeom prst="parallelogram">
              <a:avLst>
                <a:gd name="adj" fmla="val 91859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D0999430-45EF-1D48-9744-F7DA78CCC7CA}"/>
                </a:ext>
              </a:extLst>
            </p:cNvPr>
            <p:cNvSpPr/>
            <p:nvPr/>
          </p:nvSpPr>
          <p:spPr>
            <a:xfrm>
              <a:off x="1244183" y="5569896"/>
              <a:ext cx="2218545" cy="501474"/>
            </a:xfrm>
            <a:prstGeom prst="parallelogram">
              <a:avLst>
                <a:gd name="adj" fmla="val 91859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28ECF8AB-A26B-8144-8508-CC054A78973F}"/>
                </a:ext>
              </a:extLst>
            </p:cNvPr>
            <p:cNvSpPr/>
            <p:nvPr/>
          </p:nvSpPr>
          <p:spPr>
            <a:xfrm>
              <a:off x="1244184" y="5319159"/>
              <a:ext cx="2218545" cy="501474"/>
            </a:xfrm>
            <a:prstGeom prst="parallelogram">
              <a:avLst>
                <a:gd name="adj" fmla="val 91859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01D83FB5-1BDE-5C4A-9910-68E8E84BDF8A}"/>
                </a:ext>
              </a:extLst>
            </p:cNvPr>
            <p:cNvSpPr/>
            <p:nvPr/>
          </p:nvSpPr>
          <p:spPr>
            <a:xfrm>
              <a:off x="1244184" y="5068422"/>
              <a:ext cx="2218545" cy="501474"/>
            </a:xfrm>
            <a:prstGeom prst="parallelogram">
              <a:avLst>
                <a:gd name="adj" fmla="val 91859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E7CF97E2-BECA-074B-BEA3-59CC90C87FCE}"/>
                </a:ext>
              </a:extLst>
            </p:cNvPr>
            <p:cNvCxnSpPr/>
            <p:nvPr/>
          </p:nvCxnSpPr>
          <p:spPr>
            <a:xfrm flipV="1">
              <a:off x="1004337" y="5083412"/>
              <a:ext cx="0" cy="1223705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E3B28905-C9E0-5242-83AE-F699EFB3CE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0487" y="5094655"/>
              <a:ext cx="142468" cy="142468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DE2C2592-44ED-F041-AACC-59A8287885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6295" y="5191326"/>
            <a:ext cx="916764" cy="28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164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6DB0B-244D-E34A-BB9E-8C891F024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Chern</a:t>
            </a:r>
            <a:r>
              <a:rPr lang="en-US" dirty="0"/>
              <a:t>-Simons and </a:t>
            </a:r>
            <a:r>
              <a:rPr lang="en-US" dirty="0" err="1"/>
              <a:t>Fracton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694903-027A-184F-9FE4-4FCECC381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560" y="1952859"/>
            <a:ext cx="7285220" cy="8473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3030E5-E02F-A348-8BCD-3FBCB2BF64B9}"/>
              </a:ext>
            </a:extLst>
          </p:cNvPr>
          <p:cNvSpPr txBox="1"/>
          <p:nvPr/>
        </p:nvSpPr>
        <p:spPr>
          <a:xfrm>
            <a:off x="974360" y="2716891"/>
            <a:ext cx="1184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3</a:t>
            </a:r>
            <a:r>
              <a:rPr lang="en-US" sz="3200" dirty="0"/>
              <a:t>+1D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5EDAF82-2ED3-1F4F-9D34-2CC96A0248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561" y="3429000"/>
            <a:ext cx="2411168" cy="151208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9930B28-4254-1449-96F3-F9AC3572730D}"/>
              </a:ext>
            </a:extLst>
          </p:cNvPr>
          <p:cNvSpPr txBox="1"/>
          <p:nvPr/>
        </p:nvSpPr>
        <p:spPr>
          <a:xfrm>
            <a:off x="3702572" y="3543884"/>
            <a:ext cx="47609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Ground state degeneracy      exponential in height in 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Quasi-particles move in </a:t>
            </a:r>
            <a:r>
              <a:rPr lang="en-US" sz="2000" dirty="0" err="1"/>
              <a:t>xy</a:t>
            </a:r>
            <a:r>
              <a:rPr lang="en-US" sz="2000" dirty="0"/>
              <a:t> planes only – </a:t>
            </a:r>
            <a:r>
              <a:rPr lang="en-US" sz="2000" dirty="0" err="1"/>
              <a:t>planons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Entanglement has a sub-leading term linear in height in z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2F30EB5-FEC6-8948-BC14-90DFFAF0DEB1}"/>
              </a:ext>
            </a:extLst>
          </p:cNvPr>
          <p:cNvGrpSpPr/>
          <p:nvPr/>
        </p:nvGrpSpPr>
        <p:grpSpPr>
          <a:xfrm>
            <a:off x="901710" y="5068422"/>
            <a:ext cx="2782242" cy="1238695"/>
            <a:chOff x="680487" y="5068422"/>
            <a:chExt cx="2782242" cy="1238695"/>
          </a:xfrm>
        </p:grpSpPr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352E4AC2-41CC-544C-9006-B25729ADAD5E}"/>
                </a:ext>
              </a:extLst>
            </p:cNvPr>
            <p:cNvSpPr/>
            <p:nvPr/>
          </p:nvSpPr>
          <p:spPr>
            <a:xfrm>
              <a:off x="1244182" y="5790653"/>
              <a:ext cx="2218545" cy="501474"/>
            </a:xfrm>
            <a:prstGeom prst="parallelogram">
              <a:avLst>
                <a:gd name="adj" fmla="val 91859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8105F042-AE80-324E-A4E8-0EA455BE957A}"/>
                </a:ext>
              </a:extLst>
            </p:cNvPr>
            <p:cNvSpPr/>
            <p:nvPr/>
          </p:nvSpPr>
          <p:spPr>
            <a:xfrm>
              <a:off x="1244183" y="5569896"/>
              <a:ext cx="2218545" cy="501474"/>
            </a:xfrm>
            <a:prstGeom prst="parallelogram">
              <a:avLst>
                <a:gd name="adj" fmla="val 91859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139039B8-8673-6046-A23D-63A82C228ED8}"/>
                </a:ext>
              </a:extLst>
            </p:cNvPr>
            <p:cNvSpPr/>
            <p:nvPr/>
          </p:nvSpPr>
          <p:spPr>
            <a:xfrm>
              <a:off x="1244184" y="5319159"/>
              <a:ext cx="2218545" cy="501474"/>
            </a:xfrm>
            <a:prstGeom prst="parallelogram">
              <a:avLst>
                <a:gd name="adj" fmla="val 91859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FAFE32C5-FD50-2E41-8883-2690B9765D02}"/>
                </a:ext>
              </a:extLst>
            </p:cNvPr>
            <p:cNvSpPr/>
            <p:nvPr/>
          </p:nvSpPr>
          <p:spPr>
            <a:xfrm>
              <a:off x="1244184" y="5068422"/>
              <a:ext cx="2218545" cy="501474"/>
            </a:xfrm>
            <a:prstGeom prst="parallelogram">
              <a:avLst>
                <a:gd name="adj" fmla="val 91859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9837A874-2130-E242-964C-856782E289CA}"/>
                </a:ext>
              </a:extLst>
            </p:cNvPr>
            <p:cNvCxnSpPr/>
            <p:nvPr/>
          </p:nvCxnSpPr>
          <p:spPr>
            <a:xfrm flipV="1">
              <a:off x="1004337" y="5083412"/>
              <a:ext cx="0" cy="1223705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40B59B7-9CCE-1E41-A135-CB82E03DC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0487" y="5094655"/>
              <a:ext cx="142468" cy="142468"/>
            </a:xfrm>
            <a:prstGeom prst="rect">
              <a:avLst/>
            </a:prstGeom>
          </p:spPr>
        </p:pic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9F7A5EE0-ED8D-1441-B8BA-6C719834C0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0205" y="3629759"/>
            <a:ext cx="263576" cy="213371"/>
          </a:xfrm>
          <a:prstGeom prst="rect">
            <a:avLst/>
          </a:prstGeom>
        </p:spPr>
      </p:pic>
      <p:sp>
        <p:nvSpPr>
          <p:cNvPr id="3" name="Can 2">
            <a:extLst>
              <a:ext uri="{FF2B5EF4-FFF2-40B4-BE49-F238E27FC236}">
                <a16:creationId xmlns:a16="http://schemas.microsoft.com/office/drawing/2014/main" id="{9057F60E-E94F-FE48-ABF6-5F778725664C}"/>
              </a:ext>
            </a:extLst>
          </p:cNvPr>
          <p:cNvSpPr/>
          <p:nvPr/>
        </p:nvSpPr>
        <p:spPr>
          <a:xfrm>
            <a:off x="6534842" y="5191326"/>
            <a:ext cx="1325218" cy="1130282"/>
          </a:xfrm>
          <a:prstGeom prst="ca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8F46002-9B42-394C-9477-685664C4E9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7648" y="2892800"/>
            <a:ext cx="3308704" cy="3095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9630F9-C571-AE41-98CF-261267A29C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16295" y="5191326"/>
            <a:ext cx="916764" cy="28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8903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6DB0B-244D-E34A-BB9E-8C891F024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Chern</a:t>
            </a:r>
            <a:r>
              <a:rPr lang="en-US" dirty="0"/>
              <a:t>-Simons and </a:t>
            </a:r>
            <a:r>
              <a:rPr lang="en-US" dirty="0" err="1"/>
              <a:t>Fracton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694903-027A-184F-9FE4-4FCECC381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560" y="1952859"/>
            <a:ext cx="7285220" cy="8473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3030E5-E02F-A348-8BCD-3FBCB2BF64B9}"/>
              </a:ext>
            </a:extLst>
          </p:cNvPr>
          <p:cNvSpPr txBox="1"/>
          <p:nvPr/>
        </p:nvSpPr>
        <p:spPr>
          <a:xfrm>
            <a:off x="974360" y="2716891"/>
            <a:ext cx="1184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3</a:t>
            </a:r>
            <a:r>
              <a:rPr lang="en-US" sz="3200" dirty="0"/>
              <a:t>+1D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5EDAF82-2ED3-1F4F-9D34-2CC96A0248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561" y="3429000"/>
            <a:ext cx="2411168" cy="151208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9930B28-4254-1449-96F3-F9AC3572730D}"/>
              </a:ext>
            </a:extLst>
          </p:cNvPr>
          <p:cNvSpPr txBox="1"/>
          <p:nvPr/>
        </p:nvSpPr>
        <p:spPr>
          <a:xfrm>
            <a:off x="3702572" y="3543884"/>
            <a:ext cx="47609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Ground state degeneracy      exponential in height in 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Quasi-particles move in </a:t>
            </a:r>
            <a:r>
              <a:rPr lang="en-US" sz="2000" dirty="0" err="1"/>
              <a:t>xy</a:t>
            </a:r>
            <a:r>
              <a:rPr lang="en-US" sz="2000" dirty="0"/>
              <a:t> planes only – </a:t>
            </a:r>
            <a:r>
              <a:rPr lang="en-US" sz="2000" dirty="0" err="1"/>
              <a:t>planons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Entanglement has a sub-leading term linear in height in z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9F7A5EE0-ED8D-1441-B8BA-6C719834C0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0205" y="3629759"/>
            <a:ext cx="263576" cy="21337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25B4E0E-80DF-9541-A715-88CF8D95B8BB}"/>
              </a:ext>
            </a:extLst>
          </p:cNvPr>
          <p:cNvSpPr/>
          <p:nvPr/>
        </p:nvSpPr>
        <p:spPr>
          <a:xfrm>
            <a:off x="4032295" y="5463649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dirty="0"/>
              <a:t>Trivial type of </a:t>
            </a:r>
            <a:r>
              <a:rPr lang="en-US" sz="2000" dirty="0" err="1"/>
              <a:t>Fracton</a:t>
            </a:r>
            <a:endParaRPr lang="en-US" sz="2000" dirty="0"/>
          </a:p>
          <a:p>
            <a:pPr algn="ctr"/>
            <a:r>
              <a:rPr lang="en-US" sz="2000" dirty="0"/>
              <a:t>Anything more nontrivial?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71F902A-8AA1-3C48-9815-CF48B4F53497}"/>
              </a:ext>
            </a:extLst>
          </p:cNvPr>
          <p:cNvGrpSpPr/>
          <p:nvPr/>
        </p:nvGrpSpPr>
        <p:grpSpPr>
          <a:xfrm>
            <a:off x="901710" y="5068422"/>
            <a:ext cx="2782242" cy="1238695"/>
            <a:chOff x="680487" y="5068422"/>
            <a:chExt cx="2782242" cy="1238695"/>
          </a:xfrm>
        </p:grpSpPr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3D7A0E34-B24E-C84D-A028-E2BBBA11F674}"/>
                </a:ext>
              </a:extLst>
            </p:cNvPr>
            <p:cNvSpPr/>
            <p:nvPr/>
          </p:nvSpPr>
          <p:spPr>
            <a:xfrm>
              <a:off x="1244182" y="5790653"/>
              <a:ext cx="2218545" cy="501474"/>
            </a:xfrm>
            <a:prstGeom prst="parallelogram">
              <a:avLst>
                <a:gd name="adj" fmla="val 91859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654E5850-8C86-D844-8AAA-BC4B13AF8A8F}"/>
                </a:ext>
              </a:extLst>
            </p:cNvPr>
            <p:cNvSpPr/>
            <p:nvPr/>
          </p:nvSpPr>
          <p:spPr>
            <a:xfrm>
              <a:off x="1244183" y="5569896"/>
              <a:ext cx="2218545" cy="501474"/>
            </a:xfrm>
            <a:prstGeom prst="parallelogram">
              <a:avLst>
                <a:gd name="adj" fmla="val 91859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B09D6F22-2D08-5544-9FEF-DC2B4FFB3A45}"/>
                </a:ext>
              </a:extLst>
            </p:cNvPr>
            <p:cNvSpPr/>
            <p:nvPr/>
          </p:nvSpPr>
          <p:spPr>
            <a:xfrm>
              <a:off x="1244184" y="5319159"/>
              <a:ext cx="2218545" cy="501474"/>
            </a:xfrm>
            <a:prstGeom prst="parallelogram">
              <a:avLst>
                <a:gd name="adj" fmla="val 91859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Parallelogram 26">
              <a:extLst>
                <a:ext uri="{FF2B5EF4-FFF2-40B4-BE49-F238E27FC236}">
                  <a16:creationId xmlns:a16="http://schemas.microsoft.com/office/drawing/2014/main" id="{CF091C77-21B0-2E48-BBFC-2C99713865D8}"/>
                </a:ext>
              </a:extLst>
            </p:cNvPr>
            <p:cNvSpPr/>
            <p:nvPr/>
          </p:nvSpPr>
          <p:spPr>
            <a:xfrm>
              <a:off x="1244184" y="5068422"/>
              <a:ext cx="2218545" cy="501474"/>
            </a:xfrm>
            <a:prstGeom prst="parallelogram">
              <a:avLst>
                <a:gd name="adj" fmla="val 91859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3C76B559-4896-DC46-AE64-795966EF9C65}"/>
                </a:ext>
              </a:extLst>
            </p:cNvPr>
            <p:cNvCxnSpPr/>
            <p:nvPr/>
          </p:nvCxnSpPr>
          <p:spPr>
            <a:xfrm flipV="1">
              <a:off x="1004337" y="5083412"/>
              <a:ext cx="0" cy="1223705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36C42FDF-B01D-5B4C-8F9D-FFC1BCF8A6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0487" y="5094655"/>
              <a:ext cx="142468" cy="142468"/>
            </a:xfrm>
            <a:prstGeom prst="rect">
              <a:avLst/>
            </a:prstGeom>
          </p:spPr>
        </p:pic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56C605B1-12D2-D446-81CA-D65B78D37B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7648" y="2892800"/>
            <a:ext cx="3308704" cy="30958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73A2649-10DA-EF46-874E-F53C74B5E9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16295" y="5191326"/>
            <a:ext cx="916764" cy="28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5361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09617-76CB-2448-BEFC-E5F8CE2DD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Tri-diagonal K matrix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71D72E-10E6-2B4A-A31F-21BE7CA4958D}"/>
              </a:ext>
            </a:extLst>
          </p:cNvPr>
          <p:cNvSpPr txBox="1"/>
          <p:nvPr/>
        </p:nvSpPr>
        <p:spPr>
          <a:xfrm>
            <a:off x="3405980" y="6434230"/>
            <a:ext cx="5714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Qiu</a:t>
            </a:r>
            <a:r>
              <a:rPr lang="en-US" dirty="0">
                <a:solidFill>
                  <a:schemeClr val="bg1"/>
                </a:solidFill>
              </a:rPr>
              <a:t>, Joynt, MacDonald, 1990; </a:t>
            </a:r>
            <a:r>
              <a:rPr lang="en-US" dirty="0" err="1">
                <a:solidFill>
                  <a:schemeClr val="bg1"/>
                </a:solidFill>
              </a:rPr>
              <a:t>Naud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Pryadko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Sondhi</a:t>
            </a:r>
            <a:r>
              <a:rPr lang="en-US" dirty="0">
                <a:solidFill>
                  <a:schemeClr val="bg1"/>
                </a:solidFill>
              </a:rPr>
              <a:t>, 2000 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8A1C5DE2-44C7-6E4F-9A63-2199C9D33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699" y="2197243"/>
            <a:ext cx="4202788" cy="163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583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4F2B5-D88E-D246-9BF5-167AF0ED9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Topological Order – Toric Code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61198EC-EDF8-2A4B-A004-D8D015628CF0}"/>
              </a:ext>
            </a:extLst>
          </p:cNvPr>
          <p:cNvGrpSpPr/>
          <p:nvPr/>
        </p:nvGrpSpPr>
        <p:grpSpPr>
          <a:xfrm>
            <a:off x="2637039" y="2045759"/>
            <a:ext cx="5771745" cy="2308263"/>
            <a:chOff x="1708986" y="1845734"/>
            <a:chExt cx="5771745" cy="230826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47347A3-B531-274A-860B-912BF1D912A2}"/>
                </a:ext>
              </a:extLst>
            </p:cNvPr>
            <p:cNvGrpSpPr/>
            <p:nvPr/>
          </p:nvGrpSpPr>
          <p:grpSpPr>
            <a:xfrm>
              <a:off x="1708986" y="1845734"/>
              <a:ext cx="5771745" cy="2308263"/>
              <a:chOff x="1989382" y="2503223"/>
              <a:chExt cx="5771745" cy="2308263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92EFDA2-774C-8F4E-ADB7-F6916724A160}"/>
                  </a:ext>
                </a:extLst>
              </p:cNvPr>
              <p:cNvSpPr/>
              <p:nvPr/>
            </p:nvSpPr>
            <p:spPr>
              <a:xfrm>
                <a:off x="1989382" y="2503223"/>
                <a:ext cx="577066" cy="57706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C40229D-0AC3-0E45-867A-B72188C39FDA}"/>
                  </a:ext>
                </a:extLst>
              </p:cNvPr>
              <p:cNvSpPr/>
              <p:nvPr/>
            </p:nvSpPr>
            <p:spPr>
              <a:xfrm>
                <a:off x="2566448" y="2503223"/>
                <a:ext cx="577066" cy="57706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CB67D66-49BB-9049-83C4-A85446A458B3}"/>
                  </a:ext>
                </a:extLst>
              </p:cNvPr>
              <p:cNvSpPr/>
              <p:nvPr/>
            </p:nvSpPr>
            <p:spPr>
              <a:xfrm>
                <a:off x="3143514" y="2503223"/>
                <a:ext cx="577066" cy="57706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C0645FF-EB74-3543-9227-A23BFAE947E4}"/>
                  </a:ext>
                </a:extLst>
              </p:cNvPr>
              <p:cNvSpPr/>
              <p:nvPr/>
            </p:nvSpPr>
            <p:spPr>
              <a:xfrm>
                <a:off x="3720579" y="2503223"/>
                <a:ext cx="577066" cy="57706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06CD1E3-DFA3-4144-93E2-1A20A3080D8D}"/>
                  </a:ext>
                </a:extLst>
              </p:cNvPr>
              <p:cNvSpPr/>
              <p:nvPr/>
            </p:nvSpPr>
            <p:spPr>
              <a:xfrm>
                <a:off x="1989382" y="3080289"/>
                <a:ext cx="577066" cy="57706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9CCC5FC-A166-4742-BA8D-29847BD16E73}"/>
                  </a:ext>
                </a:extLst>
              </p:cNvPr>
              <p:cNvSpPr/>
              <p:nvPr/>
            </p:nvSpPr>
            <p:spPr>
              <a:xfrm>
                <a:off x="2566448" y="3080289"/>
                <a:ext cx="577066" cy="57706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290CAE2-EF21-8B47-9B8B-CC7CCBF3D46E}"/>
                  </a:ext>
                </a:extLst>
              </p:cNvPr>
              <p:cNvSpPr/>
              <p:nvPr/>
            </p:nvSpPr>
            <p:spPr>
              <a:xfrm>
                <a:off x="3143514" y="3080289"/>
                <a:ext cx="577066" cy="57706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BDA90B8-EB26-744C-83F9-FEDED37A197D}"/>
                  </a:ext>
                </a:extLst>
              </p:cNvPr>
              <p:cNvSpPr/>
              <p:nvPr/>
            </p:nvSpPr>
            <p:spPr>
              <a:xfrm>
                <a:off x="3720579" y="3080289"/>
                <a:ext cx="577066" cy="57706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74FD380-E303-1349-8064-69AE4D864D86}"/>
                  </a:ext>
                </a:extLst>
              </p:cNvPr>
              <p:cNvSpPr/>
              <p:nvPr/>
            </p:nvSpPr>
            <p:spPr>
              <a:xfrm>
                <a:off x="1989382" y="3657355"/>
                <a:ext cx="577066" cy="57706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3D8DD14-3535-6142-A2F8-82B1222005EE}"/>
                  </a:ext>
                </a:extLst>
              </p:cNvPr>
              <p:cNvSpPr/>
              <p:nvPr/>
            </p:nvSpPr>
            <p:spPr>
              <a:xfrm>
                <a:off x="2566448" y="3657355"/>
                <a:ext cx="577066" cy="57706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2BF13F9-947B-FA4E-9FF1-C45A28D7C713}"/>
                  </a:ext>
                </a:extLst>
              </p:cNvPr>
              <p:cNvSpPr/>
              <p:nvPr/>
            </p:nvSpPr>
            <p:spPr>
              <a:xfrm>
                <a:off x="3720579" y="3657355"/>
                <a:ext cx="577066" cy="57706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EF47D80-EB5A-C04B-B032-9B25158D33E8}"/>
                  </a:ext>
                </a:extLst>
              </p:cNvPr>
              <p:cNvSpPr/>
              <p:nvPr/>
            </p:nvSpPr>
            <p:spPr>
              <a:xfrm>
                <a:off x="1989382" y="4234420"/>
                <a:ext cx="577066" cy="57706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95579B2-4C1A-8842-A228-4692108A9974}"/>
                  </a:ext>
                </a:extLst>
              </p:cNvPr>
              <p:cNvSpPr/>
              <p:nvPr/>
            </p:nvSpPr>
            <p:spPr>
              <a:xfrm>
                <a:off x="2566448" y="4234420"/>
                <a:ext cx="577066" cy="57706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52789DB-A986-934D-B70C-D6C95D45A03A}"/>
                  </a:ext>
                </a:extLst>
              </p:cNvPr>
              <p:cNvSpPr/>
              <p:nvPr/>
            </p:nvSpPr>
            <p:spPr>
              <a:xfrm>
                <a:off x="3143514" y="4234420"/>
                <a:ext cx="577066" cy="57706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5C48B72-9FF5-6E4C-A5B2-753E84C799DF}"/>
                  </a:ext>
                </a:extLst>
              </p:cNvPr>
              <p:cNvSpPr/>
              <p:nvPr/>
            </p:nvSpPr>
            <p:spPr>
              <a:xfrm>
                <a:off x="3720579" y="4234420"/>
                <a:ext cx="577066" cy="57706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0B06883-EBCE-BD4A-951C-40EC45C71DEE}"/>
                  </a:ext>
                </a:extLst>
              </p:cNvPr>
              <p:cNvSpPr/>
              <p:nvPr/>
            </p:nvSpPr>
            <p:spPr>
              <a:xfrm>
                <a:off x="4297645" y="2503223"/>
                <a:ext cx="577066" cy="57706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DBA55AD-87CB-564B-88BD-CDE25FC35CD7}"/>
                  </a:ext>
                </a:extLst>
              </p:cNvPr>
              <p:cNvSpPr/>
              <p:nvPr/>
            </p:nvSpPr>
            <p:spPr>
              <a:xfrm>
                <a:off x="4297645" y="3080289"/>
                <a:ext cx="577066" cy="57706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637936B-556A-B343-9206-141B5A706082}"/>
                  </a:ext>
                </a:extLst>
              </p:cNvPr>
              <p:cNvSpPr/>
              <p:nvPr/>
            </p:nvSpPr>
            <p:spPr>
              <a:xfrm>
                <a:off x="4297645" y="3657355"/>
                <a:ext cx="577066" cy="57706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5D98EFAC-089E-334B-B756-D22889A2119B}"/>
                  </a:ext>
                </a:extLst>
              </p:cNvPr>
              <p:cNvSpPr/>
              <p:nvPr/>
            </p:nvSpPr>
            <p:spPr>
              <a:xfrm>
                <a:off x="4297645" y="4234420"/>
                <a:ext cx="577066" cy="57706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F8AE314-ED48-F246-8F70-650C9001A439}"/>
                  </a:ext>
                </a:extLst>
              </p:cNvPr>
              <p:cNvSpPr/>
              <p:nvPr/>
            </p:nvSpPr>
            <p:spPr>
              <a:xfrm>
                <a:off x="4874711" y="2503223"/>
                <a:ext cx="577066" cy="57706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5FCAA1F-5F83-5947-A5C9-A115D43CE938}"/>
                  </a:ext>
                </a:extLst>
              </p:cNvPr>
              <p:cNvSpPr/>
              <p:nvPr/>
            </p:nvSpPr>
            <p:spPr>
              <a:xfrm>
                <a:off x="4874711" y="3080289"/>
                <a:ext cx="577066" cy="57706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2487DD38-38D7-1645-9680-9DD59C60D0FC}"/>
                  </a:ext>
                </a:extLst>
              </p:cNvPr>
              <p:cNvSpPr/>
              <p:nvPr/>
            </p:nvSpPr>
            <p:spPr>
              <a:xfrm>
                <a:off x="4874711" y="3657355"/>
                <a:ext cx="577066" cy="57706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9604D83-528D-9749-81DD-1E03490CC5A1}"/>
                  </a:ext>
                </a:extLst>
              </p:cNvPr>
              <p:cNvSpPr/>
              <p:nvPr/>
            </p:nvSpPr>
            <p:spPr>
              <a:xfrm>
                <a:off x="4874711" y="4234420"/>
                <a:ext cx="577066" cy="57706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5191DED-EF80-CC45-AC25-399CFFE1163A}"/>
                  </a:ext>
                </a:extLst>
              </p:cNvPr>
              <p:cNvSpPr/>
              <p:nvPr/>
            </p:nvSpPr>
            <p:spPr>
              <a:xfrm>
                <a:off x="5451777" y="2503223"/>
                <a:ext cx="577066" cy="57706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07A61A64-488E-714D-8E88-C7E384A5C748}"/>
                  </a:ext>
                </a:extLst>
              </p:cNvPr>
              <p:cNvSpPr/>
              <p:nvPr/>
            </p:nvSpPr>
            <p:spPr>
              <a:xfrm>
                <a:off x="5451777" y="3080289"/>
                <a:ext cx="577066" cy="57706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35D51BEA-B36E-E74A-8269-937E2E9727A4}"/>
                  </a:ext>
                </a:extLst>
              </p:cNvPr>
              <p:cNvSpPr/>
              <p:nvPr/>
            </p:nvSpPr>
            <p:spPr>
              <a:xfrm>
                <a:off x="5451777" y="3657355"/>
                <a:ext cx="577066" cy="57706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320FD891-DB6D-4344-BE12-26BE12B73B6E}"/>
                  </a:ext>
                </a:extLst>
              </p:cNvPr>
              <p:cNvSpPr/>
              <p:nvPr/>
            </p:nvSpPr>
            <p:spPr>
              <a:xfrm>
                <a:off x="5451777" y="4234420"/>
                <a:ext cx="577066" cy="57706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C41CFA83-84AE-C644-99D9-6F713BACB293}"/>
                  </a:ext>
                </a:extLst>
              </p:cNvPr>
              <p:cNvSpPr/>
              <p:nvPr/>
            </p:nvSpPr>
            <p:spPr>
              <a:xfrm>
                <a:off x="6029930" y="2503223"/>
                <a:ext cx="577066" cy="57706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A6DE088-6E55-BD42-8D36-5371196A5611}"/>
                  </a:ext>
                </a:extLst>
              </p:cNvPr>
              <p:cNvSpPr/>
              <p:nvPr/>
            </p:nvSpPr>
            <p:spPr>
              <a:xfrm>
                <a:off x="6029930" y="3080289"/>
                <a:ext cx="577066" cy="57706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33070079-A916-CC4B-BB90-638C207D1B5C}"/>
                  </a:ext>
                </a:extLst>
              </p:cNvPr>
              <p:cNvSpPr/>
              <p:nvPr/>
            </p:nvSpPr>
            <p:spPr>
              <a:xfrm>
                <a:off x="6029930" y="4234420"/>
                <a:ext cx="577066" cy="57706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6DA149E6-3DC3-744D-A667-A77980B2574C}"/>
                  </a:ext>
                </a:extLst>
              </p:cNvPr>
              <p:cNvSpPr/>
              <p:nvPr/>
            </p:nvSpPr>
            <p:spPr>
              <a:xfrm>
                <a:off x="6606995" y="2503223"/>
                <a:ext cx="577066" cy="57706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79A43995-EB17-064C-A7D1-5EB5EE7EC7A9}"/>
                  </a:ext>
                </a:extLst>
              </p:cNvPr>
              <p:cNvSpPr/>
              <p:nvPr/>
            </p:nvSpPr>
            <p:spPr>
              <a:xfrm>
                <a:off x="6606995" y="3080289"/>
                <a:ext cx="577066" cy="57706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57611341-AA22-C14E-A9D5-14BD29F12094}"/>
                  </a:ext>
                </a:extLst>
              </p:cNvPr>
              <p:cNvSpPr/>
              <p:nvPr/>
            </p:nvSpPr>
            <p:spPr>
              <a:xfrm>
                <a:off x="6606995" y="3657355"/>
                <a:ext cx="577066" cy="57706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D8F5290F-F50D-8E49-A827-F6162C6EDB92}"/>
                  </a:ext>
                </a:extLst>
              </p:cNvPr>
              <p:cNvSpPr/>
              <p:nvPr/>
            </p:nvSpPr>
            <p:spPr>
              <a:xfrm>
                <a:off x="6606995" y="4234420"/>
                <a:ext cx="577066" cy="57706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A0A1CB0E-B742-4143-8269-2D16C90FFCCC}"/>
                  </a:ext>
                </a:extLst>
              </p:cNvPr>
              <p:cNvSpPr/>
              <p:nvPr/>
            </p:nvSpPr>
            <p:spPr>
              <a:xfrm>
                <a:off x="7184061" y="2503223"/>
                <a:ext cx="577066" cy="57706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248B93A9-BBDD-574A-8548-5B2FDD80C57B}"/>
                  </a:ext>
                </a:extLst>
              </p:cNvPr>
              <p:cNvSpPr/>
              <p:nvPr/>
            </p:nvSpPr>
            <p:spPr>
              <a:xfrm>
                <a:off x="7184061" y="3080289"/>
                <a:ext cx="577066" cy="57706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7C275E61-81A5-474C-9050-5FF2C3FB63EB}"/>
                  </a:ext>
                </a:extLst>
              </p:cNvPr>
              <p:cNvSpPr/>
              <p:nvPr/>
            </p:nvSpPr>
            <p:spPr>
              <a:xfrm>
                <a:off x="7184061" y="3657355"/>
                <a:ext cx="577066" cy="57706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E01A25DF-96CE-2B45-8A31-48FCF4265A41}"/>
                  </a:ext>
                </a:extLst>
              </p:cNvPr>
              <p:cNvSpPr/>
              <p:nvPr/>
            </p:nvSpPr>
            <p:spPr>
              <a:xfrm>
                <a:off x="7184061" y="4234420"/>
                <a:ext cx="577066" cy="57706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D62B4A5-B181-9440-BB96-AA9130376A4B}"/>
                  </a:ext>
                </a:extLst>
              </p:cNvPr>
              <p:cNvSpPr/>
              <p:nvPr/>
            </p:nvSpPr>
            <p:spPr>
              <a:xfrm>
                <a:off x="6029930" y="3657355"/>
                <a:ext cx="577066" cy="57706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767F1363-83FC-2149-95C2-3C32208AD9BD}"/>
                </a:ext>
              </a:extLst>
            </p:cNvPr>
            <p:cNvSpPr/>
            <p:nvPr/>
          </p:nvSpPr>
          <p:spPr>
            <a:xfrm>
              <a:off x="2860686" y="2999866"/>
              <a:ext cx="578410" cy="57706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13F383A-74BC-F543-A6F6-09BF4E527199}"/>
              </a:ext>
            </a:extLst>
          </p:cNvPr>
          <p:cNvGrpSpPr/>
          <p:nvPr/>
        </p:nvGrpSpPr>
        <p:grpSpPr>
          <a:xfrm>
            <a:off x="2791760" y="2181914"/>
            <a:ext cx="844689" cy="905266"/>
            <a:chOff x="2142040" y="2629053"/>
            <a:chExt cx="844689" cy="905266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B22E52C7-082A-4641-B763-A4269D30D2A9}"/>
                </a:ext>
              </a:extLst>
            </p:cNvPr>
            <p:cNvCxnSpPr>
              <a:cxnSpLocks/>
            </p:cNvCxnSpPr>
            <p:nvPr/>
          </p:nvCxnSpPr>
          <p:spPr>
            <a:xfrm>
              <a:off x="2151789" y="3080289"/>
              <a:ext cx="808160" cy="0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24571E8-897B-754E-BB21-DE160947E5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66448" y="2681679"/>
              <a:ext cx="0" cy="819245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EB483D7-7A89-124C-9F2C-E1CB951711F0}"/>
                </a:ext>
              </a:extLst>
            </p:cNvPr>
            <p:cNvSpPr txBox="1"/>
            <p:nvPr/>
          </p:nvSpPr>
          <p:spPr>
            <a:xfrm>
              <a:off x="2705747" y="2896852"/>
              <a:ext cx="280982" cy="3641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12C95AF6-DF2F-F146-979A-728887147B13}"/>
                </a:ext>
              </a:extLst>
            </p:cNvPr>
            <p:cNvSpPr txBox="1"/>
            <p:nvPr/>
          </p:nvSpPr>
          <p:spPr>
            <a:xfrm>
              <a:off x="2142040" y="2896852"/>
              <a:ext cx="280982" cy="3641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D2716E2-FBD3-D34E-A950-F3BFB7EE5FE2}"/>
                </a:ext>
              </a:extLst>
            </p:cNvPr>
            <p:cNvSpPr txBox="1"/>
            <p:nvPr/>
          </p:nvSpPr>
          <p:spPr>
            <a:xfrm>
              <a:off x="2421829" y="3170131"/>
              <a:ext cx="280982" cy="3641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DAAD667-AB03-B043-8AF7-8722B1321089}"/>
                </a:ext>
              </a:extLst>
            </p:cNvPr>
            <p:cNvSpPr txBox="1"/>
            <p:nvPr/>
          </p:nvSpPr>
          <p:spPr>
            <a:xfrm>
              <a:off x="2421829" y="2629053"/>
              <a:ext cx="280982" cy="3641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BDC57F2-469C-2546-9AA3-1CCA117A0EB6}"/>
              </a:ext>
            </a:extLst>
          </p:cNvPr>
          <p:cNvGrpSpPr/>
          <p:nvPr/>
        </p:nvGrpSpPr>
        <p:grpSpPr>
          <a:xfrm>
            <a:off x="3607408" y="2994238"/>
            <a:ext cx="875385" cy="924005"/>
            <a:chOff x="816772" y="3595843"/>
            <a:chExt cx="875385" cy="924005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CDB22EFF-F54C-DC47-BF88-B120705437F1}"/>
                </a:ext>
              </a:extLst>
            </p:cNvPr>
            <p:cNvSpPr/>
            <p:nvPr/>
          </p:nvSpPr>
          <p:spPr>
            <a:xfrm>
              <a:off x="1002333" y="3813917"/>
              <a:ext cx="577066" cy="577066"/>
            </a:xfrm>
            <a:prstGeom prst="rect">
              <a:avLst/>
            </a:prstGeom>
            <a:noFill/>
            <a:ln w="63500">
              <a:solidFill>
                <a:srgbClr val="FF7E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F6F1CA51-FDA6-6B4E-B86C-D3EAF300C35E}"/>
                </a:ext>
              </a:extLst>
            </p:cNvPr>
            <p:cNvGrpSpPr/>
            <p:nvPr/>
          </p:nvGrpSpPr>
          <p:grpSpPr>
            <a:xfrm>
              <a:off x="816772" y="3595843"/>
              <a:ext cx="875385" cy="924005"/>
              <a:chOff x="2991605" y="3475260"/>
              <a:chExt cx="875385" cy="924005"/>
            </a:xfrm>
          </p:grpSpPr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74BC8B94-ADE1-AC45-9EBD-22E02D619ED9}"/>
                  </a:ext>
                </a:extLst>
              </p:cNvPr>
              <p:cNvSpPr txBox="1"/>
              <p:nvPr/>
            </p:nvSpPr>
            <p:spPr>
              <a:xfrm>
                <a:off x="3285233" y="3475260"/>
                <a:ext cx="293627" cy="3641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943BE55-681C-E043-BB10-24645CEBCA5D}"/>
                  </a:ext>
                </a:extLst>
              </p:cNvPr>
              <p:cNvSpPr txBox="1"/>
              <p:nvPr/>
            </p:nvSpPr>
            <p:spPr>
              <a:xfrm>
                <a:off x="3285233" y="4035077"/>
                <a:ext cx="293627" cy="3641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F7F2775E-AF4F-324F-B3EB-08892C4C8B4F}"/>
                  </a:ext>
                </a:extLst>
              </p:cNvPr>
              <p:cNvSpPr txBox="1"/>
              <p:nvPr/>
            </p:nvSpPr>
            <p:spPr>
              <a:xfrm>
                <a:off x="2991605" y="3749628"/>
                <a:ext cx="293627" cy="3641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0F3A89F-05C0-854C-AB8F-CEE12077122B}"/>
                  </a:ext>
                </a:extLst>
              </p:cNvPr>
              <p:cNvSpPr txBox="1"/>
              <p:nvPr/>
            </p:nvSpPr>
            <p:spPr>
              <a:xfrm>
                <a:off x="3573363" y="3763792"/>
                <a:ext cx="293627" cy="3641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</p:grp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C93D032-97C2-8043-BC37-66CC31B1510D}"/>
              </a:ext>
            </a:extLst>
          </p:cNvPr>
          <p:cNvGrpSpPr/>
          <p:nvPr/>
        </p:nvGrpSpPr>
        <p:grpSpPr>
          <a:xfrm>
            <a:off x="349393" y="4747458"/>
            <a:ext cx="4718008" cy="1077902"/>
            <a:chOff x="872430" y="1103521"/>
            <a:chExt cx="4718008" cy="1077902"/>
          </a:xfrm>
        </p:grpSpPr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2E285258-7763-3A4B-B54D-03415B69C3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72430" y="1362620"/>
              <a:ext cx="1650353" cy="774861"/>
            </a:xfrm>
            <a:prstGeom prst="rect">
              <a:avLst/>
            </a:prstGeom>
          </p:spPr>
        </p:pic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61EF157B-F30B-3D4E-8A69-518C6E23C67C}"/>
                </a:ext>
              </a:extLst>
            </p:cNvPr>
            <p:cNvGrpSpPr/>
            <p:nvPr/>
          </p:nvGrpSpPr>
          <p:grpSpPr>
            <a:xfrm>
              <a:off x="2619102" y="1103521"/>
              <a:ext cx="868565" cy="905266"/>
              <a:chOff x="2532014" y="1103521"/>
              <a:chExt cx="868565" cy="905266"/>
            </a:xfrm>
          </p:grpSpPr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15ADE1A9-8649-AA4D-9F47-F018106C2B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92419" y="1588152"/>
                <a:ext cx="808160" cy="0"/>
              </a:xfrm>
              <a:prstGeom prst="line">
                <a:avLst/>
              </a:prstGeom>
              <a:ln w="635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976E953E-8936-F54A-BC1C-BB3A981E893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07078" y="1189542"/>
                <a:ext cx="0" cy="819245"/>
              </a:xfrm>
              <a:prstGeom prst="line">
                <a:avLst/>
              </a:prstGeom>
              <a:ln w="635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08E7B78E-8D90-F847-92ED-45793E854C29}"/>
                  </a:ext>
                </a:extLst>
              </p:cNvPr>
              <p:cNvSpPr txBox="1"/>
              <p:nvPr/>
            </p:nvSpPr>
            <p:spPr>
              <a:xfrm>
                <a:off x="3095721" y="1371320"/>
                <a:ext cx="280982" cy="3641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BEE643D7-34B2-DB48-A78E-6162391D5D72}"/>
                  </a:ext>
                </a:extLst>
              </p:cNvPr>
              <p:cNvSpPr txBox="1"/>
              <p:nvPr/>
            </p:nvSpPr>
            <p:spPr>
              <a:xfrm>
                <a:off x="2532014" y="1371320"/>
                <a:ext cx="280982" cy="3641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E16EF3C3-25E3-574A-B4C5-C50B40917914}"/>
                  </a:ext>
                </a:extLst>
              </p:cNvPr>
              <p:cNvSpPr txBox="1"/>
              <p:nvPr/>
            </p:nvSpPr>
            <p:spPr>
              <a:xfrm>
                <a:off x="2811803" y="1644599"/>
                <a:ext cx="280982" cy="3641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05AF35F5-DD83-4B4D-9119-65E641E4A3F9}"/>
                  </a:ext>
                </a:extLst>
              </p:cNvPr>
              <p:cNvSpPr txBox="1"/>
              <p:nvPr/>
            </p:nvSpPr>
            <p:spPr>
              <a:xfrm>
                <a:off x="2811803" y="1103521"/>
                <a:ext cx="280982" cy="3641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B3653B53-F525-0744-8576-94E32259E10A}"/>
                </a:ext>
              </a:extLst>
            </p:cNvPr>
            <p:cNvGrpSpPr/>
            <p:nvPr/>
          </p:nvGrpSpPr>
          <p:grpSpPr>
            <a:xfrm>
              <a:off x="4672189" y="1118045"/>
              <a:ext cx="918249" cy="924005"/>
              <a:chOff x="5118503" y="1118045"/>
              <a:chExt cx="918249" cy="924005"/>
            </a:xfrm>
          </p:grpSpPr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047F1EE8-B18D-814A-8B99-A5212637D5A4}"/>
                  </a:ext>
                </a:extLst>
              </p:cNvPr>
              <p:cNvSpPr/>
              <p:nvPr/>
            </p:nvSpPr>
            <p:spPr>
              <a:xfrm>
                <a:off x="5313276" y="1343004"/>
                <a:ext cx="577066" cy="577066"/>
              </a:xfrm>
              <a:prstGeom prst="rect">
                <a:avLst/>
              </a:prstGeom>
              <a:noFill/>
              <a:ln w="63500">
                <a:solidFill>
                  <a:srgbClr val="FF7E7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7280C276-E844-D04E-A395-9672D59ED026}"/>
                  </a:ext>
                </a:extLst>
              </p:cNvPr>
              <p:cNvSpPr txBox="1"/>
              <p:nvPr/>
            </p:nvSpPr>
            <p:spPr>
              <a:xfrm>
                <a:off x="5426419" y="1118045"/>
                <a:ext cx="293627" cy="3641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FF312D9-D645-734C-A9A9-6054BCCF5284}"/>
                  </a:ext>
                </a:extLst>
              </p:cNvPr>
              <p:cNvSpPr txBox="1"/>
              <p:nvPr/>
            </p:nvSpPr>
            <p:spPr>
              <a:xfrm>
                <a:off x="5426419" y="1677862"/>
                <a:ext cx="293627" cy="3641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3D2F4432-0554-2F44-823A-63AABBCF31CB}"/>
                  </a:ext>
                </a:extLst>
              </p:cNvPr>
              <p:cNvSpPr txBox="1"/>
              <p:nvPr/>
            </p:nvSpPr>
            <p:spPr>
              <a:xfrm>
                <a:off x="5118503" y="1435277"/>
                <a:ext cx="293627" cy="3641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64C1B265-431F-2449-894F-5F16D46B7298}"/>
                  </a:ext>
                </a:extLst>
              </p:cNvPr>
              <p:cNvSpPr txBox="1"/>
              <p:nvPr/>
            </p:nvSpPr>
            <p:spPr>
              <a:xfrm>
                <a:off x="5743125" y="1449441"/>
                <a:ext cx="293627" cy="3641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</p:grpSp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9674DDFC-B784-9F4F-B0BD-40CEA1156F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37427" y="1318677"/>
              <a:ext cx="873397" cy="862746"/>
            </a:xfrm>
            <a:prstGeom prst="rect">
              <a:avLst/>
            </a:prstGeom>
          </p:spPr>
        </p:pic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B579BF9D-BA11-3942-93CA-EEE940A9AD84}"/>
              </a:ext>
            </a:extLst>
          </p:cNvPr>
          <p:cNvSpPr txBox="1"/>
          <p:nvPr/>
        </p:nvSpPr>
        <p:spPr>
          <a:xfrm>
            <a:off x="5176881" y="4425462"/>
            <a:ext cx="37636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All terms commute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Periodic boundary condition, two torus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Ground State Degeneracy</a:t>
            </a: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929C3780-78BA-5240-994E-52FF141A45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0449" y="5989032"/>
            <a:ext cx="1403290" cy="303180"/>
          </a:xfrm>
          <a:prstGeom prst="rect">
            <a:avLst/>
          </a:prstGeom>
        </p:spPr>
      </p:pic>
      <p:grpSp>
        <p:nvGrpSpPr>
          <p:cNvPr id="95" name="Group 94">
            <a:extLst>
              <a:ext uri="{FF2B5EF4-FFF2-40B4-BE49-F238E27FC236}">
                <a16:creationId xmlns:a16="http://schemas.microsoft.com/office/drawing/2014/main" id="{568EEF39-398B-2E41-B627-5F327ED5E78C}"/>
              </a:ext>
            </a:extLst>
          </p:cNvPr>
          <p:cNvGrpSpPr/>
          <p:nvPr/>
        </p:nvGrpSpPr>
        <p:grpSpPr>
          <a:xfrm>
            <a:off x="6235515" y="2045759"/>
            <a:ext cx="440985" cy="2308263"/>
            <a:chOff x="5307463" y="2045759"/>
            <a:chExt cx="440985" cy="2308263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B6C54C51-A118-464A-AD49-6BF8F7D404F6}"/>
                </a:ext>
              </a:extLst>
            </p:cNvPr>
            <p:cNvCxnSpPr/>
            <p:nvPr/>
          </p:nvCxnSpPr>
          <p:spPr>
            <a:xfrm>
              <a:off x="5748448" y="2045759"/>
              <a:ext cx="0" cy="2308263"/>
            </a:xfrm>
            <a:prstGeom prst="line">
              <a:avLst/>
            </a:prstGeom>
            <a:ln w="57150">
              <a:solidFill>
                <a:srgbClr val="FF7E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5A01052C-3DDD-1649-8970-E3077020067B}"/>
                </a:ext>
              </a:extLst>
            </p:cNvPr>
            <p:cNvSpPr txBox="1"/>
            <p:nvPr/>
          </p:nvSpPr>
          <p:spPr>
            <a:xfrm>
              <a:off x="5307465" y="2116479"/>
              <a:ext cx="293627" cy="3641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E8E9CBBA-28E9-5B47-85E7-DC9E18647BD7}"/>
                </a:ext>
              </a:extLst>
            </p:cNvPr>
            <p:cNvSpPr txBox="1"/>
            <p:nvPr/>
          </p:nvSpPr>
          <p:spPr>
            <a:xfrm>
              <a:off x="5307464" y="2709398"/>
              <a:ext cx="293627" cy="3641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5CCAB6DB-4A97-DB40-B617-44C6E2EF11AB}"/>
                </a:ext>
              </a:extLst>
            </p:cNvPr>
            <p:cNvSpPr txBox="1"/>
            <p:nvPr/>
          </p:nvSpPr>
          <p:spPr>
            <a:xfrm>
              <a:off x="5307464" y="3282894"/>
              <a:ext cx="293627" cy="3641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6F286841-77CE-F041-80D3-8D75AB04CE44}"/>
                </a:ext>
              </a:extLst>
            </p:cNvPr>
            <p:cNvSpPr txBox="1"/>
            <p:nvPr/>
          </p:nvSpPr>
          <p:spPr>
            <a:xfrm>
              <a:off x="5307463" y="3861525"/>
              <a:ext cx="293627" cy="3641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8634B96B-4532-E849-BA6B-CF0186E5C0EF}"/>
              </a:ext>
            </a:extLst>
          </p:cNvPr>
          <p:cNvGrpSpPr/>
          <p:nvPr/>
        </p:nvGrpSpPr>
        <p:grpSpPr>
          <a:xfrm>
            <a:off x="7254652" y="2222917"/>
            <a:ext cx="577066" cy="2140414"/>
            <a:chOff x="6326600" y="2222917"/>
            <a:chExt cx="577066" cy="2140414"/>
          </a:xfrm>
        </p:grpSpPr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7842FFD1-86F4-1640-86AC-A41D5AF95B70}"/>
                </a:ext>
              </a:extLst>
            </p:cNvPr>
            <p:cNvCxnSpPr/>
            <p:nvPr/>
          </p:nvCxnSpPr>
          <p:spPr>
            <a:xfrm>
              <a:off x="6326600" y="2633150"/>
              <a:ext cx="577066" cy="0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B6E96E42-AFB6-3846-A1BB-7DF6ED960055}"/>
                </a:ext>
              </a:extLst>
            </p:cNvPr>
            <p:cNvCxnSpPr/>
            <p:nvPr/>
          </p:nvCxnSpPr>
          <p:spPr>
            <a:xfrm>
              <a:off x="6326600" y="3199891"/>
              <a:ext cx="577066" cy="0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F9DA71A3-FF38-0F4F-9CBE-4D120E428DF3}"/>
                </a:ext>
              </a:extLst>
            </p:cNvPr>
            <p:cNvCxnSpPr/>
            <p:nvPr/>
          </p:nvCxnSpPr>
          <p:spPr>
            <a:xfrm>
              <a:off x="6326600" y="3771684"/>
              <a:ext cx="577066" cy="0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F6796F0F-7DB1-AC46-B4BA-B9ACC91DE40E}"/>
                </a:ext>
              </a:extLst>
            </p:cNvPr>
            <p:cNvCxnSpPr/>
            <p:nvPr/>
          </p:nvCxnSpPr>
          <p:spPr>
            <a:xfrm>
              <a:off x="6326600" y="4363331"/>
              <a:ext cx="577066" cy="0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DD20F23D-947A-3143-AEC6-AD234DFCFBDF}"/>
                </a:ext>
              </a:extLst>
            </p:cNvPr>
            <p:cNvSpPr txBox="1"/>
            <p:nvPr/>
          </p:nvSpPr>
          <p:spPr>
            <a:xfrm>
              <a:off x="6445800" y="2222917"/>
              <a:ext cx="280982" cy="3641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7785D02C-482A-EC46-A713-C23E106D0E1D}"/>
                </a:ext>
              </a:extLst>
            </p:cNvPr>
            <p:cNvSpPr txBox="1"/>
            <p:nvPr/>
          </p:nvSpPr>
          <p:spPr>
            <a:xfrm>
              <a:off x="6445800" y="2802149"/>
              <a:ext cx="280982" cy="3641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B36DBE2D-6034-0640-967C-37C133576C6C}"/>
                </a:ext>
              </a:extLst>
            </p:cNvPr>
            <p:cNvSpPr txBox="1"/>
            <p:nvPr/>
          </p:nvSpPr>
          <p:spPr>
            <a:xfrm>
              <a:off x="6445800" y="3385275"/>
              <a:ext cx="280982" cy="3641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28771CC1-47B3-494C-B5BE-88B894D0B2AB}"/>
                </a:ext>
              </a:extLst>
            </p:cNvPr>
            <p:cNvSpPr txBox="1"/>
            <p:nvPr/>
          </p:nvSpPr>
          <p:spPr>
            <a:xfrm>
              <a:off x="6445800" y="3964507"/>
              <a:ext cx="280982" cy="3641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2B46817-0A36-6947-AF3F-4DFABEFE26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393" y="2247238"/>
            <a:ext cx="1989181" cy="79384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B4FFFEC-5872-6744-A17B-98C8B47A63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879" y="3365927"/>
            <a:ext cx="1946868" cy="85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02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09617-76CB-2448-BEFC-E5F8CE2DD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Tri-diagonal K matrix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71D72E-10E6-2B4A-A31F-21BE7CA4958D}"/>
              </a:ext>
            </a:extLst>
          </p:cNvPr>
          <p:cNvSpPr txBox="1"/>
          <p:nvPr/>
        </p:nvSpPr>
        <p:spPr>
          <a:xfrm>
            <a:off x="3405980" y="6434230"/>
            <a:ext cx="5714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Qiu</a:t>
            </a:r>
            <a:r>
              <a:rPr lang="en-US" dirty="0">
                <a:solidFill>
                  <a:schemeClr val="bg1"/>
                </a:solidFill>
              </a:rPr>
              <a:t>, Joynt, MacDonald, 1990; </a:t>
            </a:r>
            <a:r>
              <a:rPr lang="en-US" dirty="0" err="1">
                <a:solidFill>
                  <a:schemeClr val="bg1"/>
                </a:solidFill>
              </a:rPr>
              <a:t>Naud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Pryadko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Sondhi</a:t>
            </a:r>
            <a:r>
              <a:rPr lang="en-US" dirty="0">
                <a:solidFill>
                  <a:schemeClr val="bg1"/>
                </a:solidFill>
              </a:rPr>
              <a:t>, 2000 </a:t>
            </a:r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E70D844C-ADD8-224D-9876-1E1FF3156C9F}"/>
              </a:ext>
            </a:extLst>
          </p:cNvPr>
          <p:cNvSpPr/>
          <p:nvPr/>
        </p:nvSpPr>
        <p:spPr>
          <a:xfrm>
            <a:off x="5479138" y="3103096"/>
            <a:ext cx="2218545" cy="501474"/>
          </a:xfrm>
          <a:prstGeom prst="parallelogram">
            <a:avLst>
              <a:gd name="adj" fmla="val 9185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0D550493-E881-4A40-98AD-786CEAF19267}"/>
              </a:ext>
            </a:extLst>
          </p:cNvPr>
          <p:cNvSpPr/>
          <p:nvPr/>
        </p:nvSpPr>
        <p:spPr>
          <a:xfrm>
            <a:off x="5479139" y="2882339"/>
            <a:ext cx="2218545" cy="501474"/>
          </a:xfrm>
          <a:prstGeom prst="parallelogram">
            <a:avLst>
              <a:gd name="adj" fmla="val 9185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9FD23C0A-80BC-8646-84A9-778D8EB37DEF}"/>
              </a:ext>
            </a:extLst>
          </p:cNvPr>
          <p:cNvSpPr/>
          <p:nvPr/>
        </p:nvSpPr>
        <p:spPr>
          <a:xfrm>
            <a:off x="5479140" y="2631602"/>
            <a:ext cx="2218545" cy="501474"/>
          </a:xfrm>
          <a:prstGeom prst="parallelogram">
            <a:avLst>
              <a:gd name="adj" fmla="val 9185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479A482A-9F82-8F49-B9C4-312DBEB29221}"/>
              </a:ext>
            </a:extLst>
          </p:cNvPr>
          <p:cNvSpPr/>
          <p:nvPr/>
        </p:nvSpPr>
        <p:spPr>
          <a:xfrm>
            <a:off x="5479140" y="2380865"/>
            <a:ext cx="2218545" cy="501474"/>
          </a:xfrm>
          <a:prstGeom prst="parallelogram">
            <a:avLst>
              <a:gd name="adj" fmla="val 9185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C440883-BDFD-1A4F-BBB3-BC66406AE2EE}"/>
              </a:ext>
            </a:extLst>
          </p:cNvPr>
          <p:cNvCxnSpPr>
            <a:cxnSpLocks/>
          </p:cNvCxnSpPr>
          <p:nvPr/>
        </p:nvCxnSpPr>
        <p:spPr>
          <a:xfrm flipV="1">
            <a:off x="5239293" y="2395856"/>
            <a:ext cx="0" cy="1297368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19568EC3-C1BF-BC49-86B0-1EFB09E295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5443" y="2407098"/>
            <a:ext cx="142468" cy="1424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AED2F73-3598-1949-86AF-6A89437B80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1520" y="2501425"/>
            <a:ext cx="933780" cy="290335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97BEAE0-9B60-984B-AD14-ED7FBAB0AE60}"/>
              </a:ext>
            </a:extLst>
          </p:cNvPr>
          <p:cNvCxnSpPr>
            <a:cxnSpLocks/>
          </p:cNvCxnSpPr>
          <p:nvPr/>
        </p:nvCxnSpPr>
        <p:spPr>
          <a:xfrm>
            <a:off x="7790212" y="2612025"/>
            <a:ext cx="0" cy="30593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12476E5-C7BB-0349-8E22-5F420276E9E4}"/>
              </a:ext>
            </a:extLst>
          </p:cNvPr>
          <p:cNvSpPr txBox="1"/>
          <p:nvPr/>
        </p:nvSpPr>
        <p:spPr>
          <a:xfrm>
            <a:off x="7843176" y="2441828"/>
            <a:ext cx="1080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Coulomb repulsion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8A1C5DE2-44C7-6E4F-9A63-2199C9D333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699" y="2197243"/>
            <a:ext cx="4202788" cy="163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2522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09617-76CB-2448-BEFC-E5F8CE2DD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Tri-diagonal K matrix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71D72E-10E6-2B4A-A31F-21BE7CA4958D}"/>
              </a:ext>
            </a:extLst>
          </p:cNvPr>
          <p:cNvSpPr txBox="1"/>
          <p:nvPr/>
        </p:nvSpPr>
        <p:spPr>
          <a:xfrm>
            <a:off x="3405980" y="6434230"/>
            <a:ext cx="5714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Qiu</a:t>
            </a:r>
            <a:r>
              <a:rPr lang="en-US" dirty="0">
                <a:solidFill>
                  <a:schemeClr val="bg1"/>
                </a:solidFill>
              </a:rPr>
              <a:t>, Joynt, MacDonald, 1990; </a:t>
            </a:r>
            <a:r>
              <a:rPr lang="en-US" dirty="0" err="1">
                <a:solidFill>
                  <a:schemeClr val="bg1"/>
                </a:solidFill>
              </a:rPr>
              <a:t>Naud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Pryadko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Sondhi</a:t>
            </a:r>
            <a:r>
              <a:rPr lang="en-US" dirty="0">
                <a:solidFill>
                  <a:schemeClr val="bg1"/>
                </a:solidFill>
              </a:rPr>
              <a:t>, 2000 </a:t>
            </a:r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E70D844C-ADD8-224D-9876-1E1FF3156C9F}"/>
              </a:ext>
            </a:extLst>
          </p:cNvPr>
          <p:cNvSpPr/>
          <p:nvPr/>
        </p:nvSpPr>
        <p:spPr>
          <a:xfrm>
            <a:off x="5479138" y="3103096"/>
            <a:ext cx="2218545" cy="501474"/>
          </a:xfrm>
          <a:prstGeom prst="parallelogram">
            <a:avLst>
              <a:gd name="adj" fmla="val 9185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0D550493-E881-4A40-98AD-786CEAF19267}"/>
              </a:ext>
            </a:extLst>
          </p:cNvPr>
          <p:cNvSpPr/>
          <p:nvPr/>
        </p:nvSpPr>
        <p:spPr>
          <a:xfrm>
            <a:off x="5479139" y="2882339"/>
            <a:ext cx="2218545" cy="501474"/>
          </a:xfrm>
          <a:prstGeom prst="parallelogram">
            <a:avLst>
              <a:gd name="adj" fmla="val 9185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9FD23C0A-80BC-8646-84A9-778D8EB37DEF}"/>
              </a:ext>
            </a:extLst>
          </p:cNvPr>
          <p:cNvSpPr/>
          <p:nvPr/>
        </p:nvSpPr>
        <p:spPr>
          <a:xfrm>
            <a:off x="5479140" y="2631602"/>
            <a:ext cx="2218545" cy="501474"/>
          </a:xfrm>
          <a:prstGeom prst="parallelogram">
            <a:avLst>
              <a:gd name="adj" fmla="val 9185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479A482A-9F82-8F49-B9C4-312DBEB29221}"/>
              </a:ext>
            </a:extLst>
          </p:cNvPr>
          <p:cNvSpPr/>
          <p:nvPr/>
        </p:nvSpPr>
        <p:spPr>
          <a:xfrm>
            <a:off x="5479140" y="2380865"/>
            <a:ext cx="2218545" cy="501474"/>
          </a:xfrm>
          <a:prstGeom prst="parallelogram">
            <a:avLst>
              <a:gd name="adj" fmla="val 9185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C440883-BDFD-1A4F-BBB3-BC66406AE2EE}"/>
              </a:ext>
            </a:extLst>
          </p:cNvPr>
          <p:cNvCxnSpPr>
            <a:cxnSpLocks/>
          </p:cNvCxnSpPr>
          <p:nvPr/>
        </p:nvCxnSpPr>
        <p:spPr>
          <a:xfrm flipV="1">
            <a:off x="5239293" y="2395856"/>
            <a:ext cx="0" cy="1297368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19568EC3-C1BF-BC49-86B0-1EFB09E295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5443" y="2407098"/>
            <a:ext cx="142468" cy="1424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AED2F73-3598-1949-86AF-6A89437B80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1520" y="2501425"/>
            <a:ext cx="933780" cy="290335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97BEAE0-9B60-984B-AD14-ED7FBAB0AE60}"/>
              </a:ext>
            </a:extLst>
          </p:cNvPr>
          <p:cNvCxnSpPr>
            <a:cxnSpLocks/>
          </p:cNvCxnSpPr>
          <p:nvPr/>
        </p:nvCxnSpPr>
        <p:spPr>
          <a:xfrm>
            <a:off x="7790212" y="2612025"/>
            <a:ext cx="0" cy="30593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12476E5-C7BB-0349-8E22-5F420276E9E4}"/>
              </a:ext>
            </a:extLst>
          </p:cNvPr>
          <p:cNvSpPr txBox="1"/>
          <p:nvPr/>
        </p:nvSpPr>
        <p:spPr>
          <a:xfrm>
            <a:off x="7843176" y="2441828"/>
            <a:ext cx="1080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Coulomb repulsion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56C6B2B-D638-0043-8404-D8BECA59B23D}"/>
              </a:ext>
            </a:extLst>
          </p:cNvPr>
          <p:cNvSpPr txBox="1"/>
          <p:nvPr/>
        </p:nvSpPr>
        <p:spPr>
          <a:xfrm>
            <a:off x="2397925" y="4067818"/>
            <a:ext cx="21969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Irrational statistics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C8F9665-8FCE-F142-B571-8FFE1949AF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024" y="4148726"/>
            <a:ext cx="1118142" cy="23829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A1C5DE2-44C7-6E4F-9A63-2199C9D333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699" y="2197243"/>
            <a:ext cx="4202788" cy="16389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F39E09-12D9-8545-A13D-5EF3A6947E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1994" y="4545497"/>
            <a:ext cx="3225728" cy="94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601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09617-76CB-2448-BEFC-E5F8CE2DD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Tri-diagonal K matrix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71D72E-10E6-2B4A-A31F-21BE7CA4958D}"/>
              </a:ext>
            </a:extLst>
          </p:cNvPr>
          <p:cNvSpPr txBox="1"/>
          <p:nvPr/>
        </p:nvSpPr>
        <p:spPr>
          <a:xfrm>
            <a:off x="3405980" y="6434230"/>
            <a:ext cx="5714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Qiu</a:t>
            </a:r>
            <a:r>
              <a:rPr lang="en-US" dirty="0">
                <a:solidFill>
                  <a:schemeClr val="bg1"/>
                </a:solidFill>
              </a:rPr>
              <a:t>, Joynt, MacDonald, 1990; </a:t>
            </a:r>
            <a:r>
              <a:rPr lang="en-US" dirty="0" err="1">
                <a:solidFill>
                  <a:schemeClr val="bg1"/>
                </a:solidFill>
              </a:rPr>
              <a:t>Naud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Pryadko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Sondhi</a:t>
            </a:r>
            <a:r>
              <a:rPr lang="en-US" dirty="0">
                <a:solidFill>
                  <a:schemeClr val="bg1"/>
                </a:solidFill>
              </a:rPr>
              <a:t>, 2000 </a:t>
            </a:r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E70D844C-ADD8-224D-9876-1E1FF3156C9F}"/>
              </a:ext>
            </a:extLst>
          </p:cNvPr>
          <p:cNvSpPr/>
          <p:nvPr/>
        </p:nvSpPr>
        <p:spPr>
          <a:xfrm>
            <a:off x="5479138" y="3103096"/>
            <a:ext cx="2218545" cy="501474"/>
          </a:xfrm>
          <a:prstGeom prst="parallelogram">
            <a:avLst>
              <a:gd name="adj" fmla="val 9185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0D550493-E881-4A40-98AD-786CEAF19267}"/>
              </a:ext>
            </a:extLst>
          </p:cNvPr>
          <p:cNvSpPr/>
          <p:nvPr/>
        </p:nvSpPr>
        <p:spPr>
          <a:xfrm>
            <a:off x="5479139" y="2882339"/>
            <a:ext cx="2218545" cy="501474"/>
          </a:xfrm>
          <a:prstGeom prst="parallelogram">
            <a:avLst>
              <a:gd name="adj" fmla="val 9185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9FD23C0A-80BC-8646-84A9-778D8EB37DEF}"/>
              </a:ext>
            </a:extLst>
          </p:cNvPr>
          <p:cNvSpPr/>
          <p:nvPr/>
        </p:nvSpPr>
        <p:spPr>
          <a:xfrm>
            <a:off x="5479140" y="2631602"/>
            <a:ext cx="2218545" cy="501474"/>
          </a:xfrm>
          <a:prstGeom prst="parallelogram">
            <a:avLst>
              <a:gd name="adj" fmla="val 9185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479A482A-9F82-8F49-B9C4-312DBEB29221}"/>
              </a:ext>
            </a:extLst>
          </p:cNvPr>
          <p:cNvSpPr/>
          <p:nvPr/>
        </p:nvSpPr>
        <p:spPr>
          <a:xfrm>
            <a:off x="5479140" y="2380865"/>
            <a:ext cx="2218545" cy="501474"/>
          </a:xfrm>
          <a:prstGeom prst="parallelogram">
            <a:avLst>
              <a:gd name="adj" fmla="val 9185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C440883-BDFD-1A4F-BBB3-BC66406AE2EE}"/>
              </a:ext>
            </a:extLst>
          </p:cNvPr>
          <p:cNvCxnSpPr>
            <a:cxnSpLocks/>
          </p:cNvCxnSpPr>
          <p:nvPr/>
        </p:nvCxnSpPr>
        <p:spPr>
          <a:xfrm flipV="1">
            <a:off x="5239293" y="2395856"/>
            <a:ext cx="0" cy="1297368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19568EC3-C1BF-BC49-86B0-1EFB09E295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5443" y="2407098"/>
            <a:ext cx="142468" cy="1424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AED2F73-3598-1949-86AF-6A89437B80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1520" y="2501425"/>
            <a:ext cx="933780" cy="290335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97BEAE0-9B60-984B-AD14-ED7FBAB0AE60}"/>
              </a:ext>
            </a:extLst>
          </p:cNvPr>
          <p:cNvCxnSpPr>
            <a:cxnSpLocks/>
          </p:cNvCxnSpPr>
          <p:nvPr/>
        </p:nvCxnSpPr>
        <p:spPr>
          <a:xfrm>
            <a:off x="7790212" y="2612025"/>
            <a:ext cx="0" cy="30593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12476E5-C7BB-0349-8E22-5F420276E9E4}"/>
              </a:ext>
            </a:extLst>
          </p:cNvPr>
          <p:cNvSpPr txBox="1"/>
          <p:nvPr/>
        </p:nvSpPr>
        <p:spPr>
          <a:xfrm>
            <a:off x="7843176" y="2441828"/>
            <a:ext cx="1080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Coulomb repulsion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56C6B2B-D638-0043-8404-D8BECA59B23D}"/>
              </a:ext>
            </a:extLst>
          </p:cNvPr>
          <p:cNvSpPr txBox="1"/>
          <p:nvPr/>
        </p:nvSpPr>
        <p:spPr>
          <a:xfrm>
            <a:off x="2397925" y="4067818"/>
            <a:ext cx="21969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Irrational statistics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C8F9665-8FCE-F142-B571-8FFE1949AF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024" y="4148726"/>
            <a:ext cx="1118142" cy="23829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ECF9E04-4805-7741-AB29-80B0741A0F75}"/>
              </a:ext>
            </a:extLst>
          </p:cNvPr>
          <p:cNvSpPr txBox="1"/>
          <p:nvPr/>
        </p:nvSpPr>
        <p:spPr>
          <a:xfrm>
            <a:off x="4696949" y="4067818"/>
            <a:ext cx="3018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Ground state degeneracy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8A1C5DE2-44C7-6E4F-9A63-2199C9D333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699" y="2197243"/>
            <a:ext cx="4202788" cy="163895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390D318-8290-6942-889B-0997101FEE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1994" y="4545497"/>
            <a:ext cx="3225728" cy="9478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604B038-F0FC-0D44-A4E3-D8522003B8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72880" y="4627967"/>
            <a:ext cx="3992042" cy="116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4153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09617-76CB-2448-BEFC-E5F8CE2DD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Tri-diagonal K matrix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71D72E-10E6-2B4A-A31F-21BE7CA4958D}"/>
              </a:ext>
            </a:extLst>
          </p:cNvPr>
          <p:cNvSpPr txBox="1"/>
          <p:nvPr/>
        </p:nvSpPr>
        <p:spPr>
          <a:xfrm>
            <a:off x="3405980" y="6434230"/>
            <a:ext cx="5714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Qiu</a:t>
            </a:r>
            <a:r>
              <a:rPr lang="en-US" dirty="0">
                <a:solidFill>
                  <a:schemeClr val="bg1"/>
                </a:solidFill>
              </a:rPr>
              <a:t>, Joynt, MacDonald, 1990; </a:t>
            </a:r>
            <a:r>
              <a:rPr lang="en-US" dirty="0" err="1">
                <a:solidFill>
                  <a:schemeClr val="bg1"/>
                </a:solidFill>
              </a:rPr>
              <a:t>Naud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Pryadko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Sondhi</a:t>
            </a:r>
            <a:r>
              <a:rPr lang="en-US" dirty="0">
                <a:solidFill>
                  <a:schemeClr val="bg1"/>
                </a:solidFill>
              </a:rPr>
              <a:t>, 2000 </a:t>
            </a:r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E70D844C-ADD8-224D-9876-1E1FF3156C9F}"/>
              </a:ext>
            </a:extLst>
          </p:cNvPr>
          <p:cNvSpPr/>
          <p:nvPr/>
        </p:nvSpPr>
        <p:spPr>
          <a:xfrm>
            <a:off x="5479138" y="3103096"/>
            <a:ext cx="2218545" cy="501474"/>
          </a:xfrm>
          <a:prstGeom prst="parallelogram">
            <a:avLst>
              <a:gd name="adj" fmla="val 9185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0D550493-E881-4A40-98AD-786CEAF19267}"/>
              </a:ext>
            </a:extLst>
          </p:cNvPr>
          <p:cNvSpPr/>
          <p:nvPr/>
        </p:nvSpPr>
        <p:spPr>
          <a:xfrm>
            <a:off x="5479139" y="2882339"/>
            <a:ext cx="2218545" cy="501474"/>
          </a:xfrm>
          <a:prstGeom prst="parallelogram">
            <a:avLst>
              <a:gd name="adj" fmla="val 9185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9FD23C0A-80BC-8646-84A9-778D8EB37DEF}"/>
              </a:ext>
            </a:extLst>
          </p:cNvPr>
          <p:cNvSpPr/>
          <p:nvPr/>
        </p:nvSpPr>
        <p:spPr>
          <a:xfrm>
            <a:off x="5479140" y="2631602"/>
            <a:ext cx="2218545" cy="501474"/>
          </a:xfrm>
          <a:prstGeom prst="parallelogram">
            <a:avLst>
              <a:gd name="adj" fmla="val 9185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479A482A-9F82-8F49-B9C4-312DBEB29221}"/>
              </a:ext>
            </a:extLst>
          </p:cNvPr>
          <p:cNvSpPr/>
          <p:nvPr/>
        </p:nvSpPr>
        <p:spPr>
          <a:xfrm>
            <a:off x="5479140" y="2380865"/>
            <a:ext cx="2218545" cy="501474"/>
          </a:xfrm>
          <a:prstGeom prst="parallelogram">
            <a:avLst>
              <a:gd name="adj" fmla="val 9185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C440883-BDFD-1A4F-BBB3-BC66406AE2EE}"/>
              </a:ext>
            </a:extLst>
          </p:cNvPr>
          <p:cNvCxnSpPr>
            <a:cxnSpLocks/>
          </p:cNvCxnSpPr>
          <p:nvPr/>
        </p:nvCxnSpPr>
        <p:spPr>
          <a:xfrm flipV="1">
            <a:off x="5239293" y="2395856"/>
            <a:ext cx="0" cy="1297368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19568EC3-C1BF-BC49-86B0-1EFB09E295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5443" y="2407098"/>
            <a:ext cx="142468" cy="1424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AED2F73-3598-1949-86AF-6A89437B80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1520" y="2501425"/>
            <a:ext cx="933780" cy="290335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97BEAE0-9B60-984B-AD14-ED7FBAB0AE60}"/>
              </a:ext>
            </a:extLst>
          </p:cNvPr>
          <p:cNvCxnSpPr>
            <a:cxnSpLocks/>
          </p:cNvCxnSpPr>
          <p:nvPr/>
        </p:nvCxnSpPr>
        <p:spPr>
          <a:xfrm>
            <a:off x="7790212" y="2612025"/>
            <a:ext cx="0" cy="30593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12476E5-C7BB-0349-8E22-5F420276E9E4}"/>
              </a:ext>
            </a:extLst>
          </p:cNvPr>
          <p:cNvSpPr txBox="1"/>
          <p:nvPr/>
        </p:nvSpPr>
        <p:spPr>
          <a:xfrm>
            <a:off x="7843176" y="2441828"/>
            <a:ext cx="1080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Coulomb repulsion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56C6B2B-D638-0043-8404-D8BECA59B23D}"/>
              </a:ext>
            </a:extLst>
          </p:cNvPr>
          <p:cNvSpPr txBox="1"/>
          <p:nvPr/>
        </p:nvSpPr>
        <p:spPr>
          <a:xfrm>
            <a:off x="2397925" y="4067818"/>
            <a:ext cx="21969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Irrational statistics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C8F9665-8FCE-F142-B571-8FFE1949AF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024" y="4148726"/>
            <a:ext cx="1118142" cy="23829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ECF9E04-4805-7741-AB29-80B0741A0F75}"/>
              </a:ext>
            </a:extLst>
          </p:cNvPr>
          <p:cNvSpPr txBox="1"/>
          <p:nvPr/>
        </p:nvSpPr>
        <p:spPr>
          <a:xfrm>
            <a:off x="4771899" y="4067818"/>
            <a:ext cx="3018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Ground state degeneracy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AB09C6F-71A4-3048-BEF8-6E8A33EC6D22}"/>
              </a:ext>
            </a:extLst>
          </p:cNvPr>
          <p:cNvSpPr txBox="1"/>
          <p:nvPr/>
        </p:nvSpPr>
        <p:spPr>
          <a:xfrm>
            <a:off x="1004016" y="5593279"/>
            <a:ext cx="16500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Planon</a:t>
            </a:r>
            <a:r>
              <a:rPr lang="en-US" sz="2000" dirty="0"/>
              <a:t> Fusion group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6EA2673-F54C-FB4C-A1A0-E206AB2B3C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7027" y="5687810"/>
            <a:ext cx="2374170" cy="28653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3B874CC-1CF0-D44D-8B83-823B6B39AF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96855" y="5683702"/>
            <a:ext cx="372934" cy="25132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86880866-B938-A747-A915-96732C97DA93}"/>
              </a:ext>
            </a:extLst>
          </p:cNvPr>
          <p:cNvSpPr txBox="1"/>
          <p:nvPr/>
        </p:nvSpPr>
        <p:spPr>
          <a:xfrm>
            <a:off x="6121520" y="5612452"/>
            <a:ext cx="2903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Nth number in the Fibonacci sequence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8A1C5DE2-44C7-6E4F-9A63-2199C9D333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7699" y="2197243"/>
            <a:ext cx="4202788" cy="163895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E3F5096-9518-B04B-9C2A-1F6B78166EA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1994" y="4545497"/>
            <a:ext cx="3225728" cy="94780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66DF0B5-3527-4846-B094-33BEEA6DA3B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7870" y="4478067"/>
            <a:ext cx="3992042" cy="116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4589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8DC9A-D54C-EB4E-A058-D96664C01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 to X-cube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CA60DC5-2880-624C-B83E-E803AF1C3C3A}"/>
              </a:ext>
            </a:extLst>
          </p:cNvPr>
          <p:cNvGrpSpPr/>
          <p:nvPr/>
        </p:nvGrpSpPr>
        <p:grpSpPr>
          <a:xfrm>
            <a:off x="1101785" y="2065964"/>
            <a:ext cx="7064098" cy="1306913"/>
            <a:chOff x="1612422" y="1308051"/>
            <a:chExt cx="7064098" cy="130691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327F6E3-65B8-CC4F-8F77-E4E0B2993956}"/>
                </a:ext>
              </a:extLst>
            </p:cNvPr>
            <p:cNvGrpSpPr/>
            <p:nvPr/>
          </p:nvGrpSpPr>
          <p:grpSpPr>
            <a:xfrm>
              <a:off x="2713509" y="1308051"/>
              <a:ext cx="1218988" cy="1306913"/>
              <a:chOff x="2998493" y="1349510"/>
              <a:chExt cx="1218988" cy="1306913"/>
            </a:xfrm>
          </p:grpSpPr>
          <p:sp>
            <p:nvSpPr>
              <p:cNvPr id="35" name="Cube 34">
                <a:extLst>
                  <a:ext uri="{FF2B5EF4-FFF2-40B4-BE49-F238E27FC236}">
                    <a16:creationId xmlns:a16="http://schemas.microsoft.com/office/drawing/2014/main" id="{AC0B613E-3C76-9843-A956-3ACAB0F5E4B9}"/>
                  </a:ext>
                </a:extLst>
              </p:cNvPr>
              <p:cNvSpPr/>
              <p:nvPr/>
            </p:nvSpPr>
            <p:spPr>
              <a:xfrm>
                <a:off x="3154505" y="1568508"/>
                <a:ext cx="876216" cy="881562"/>
              </a:xfrm>
              <a:prstGeom prst="cube">
                <a:avLst/>
              </a:prstGeom>
              <a:noFill/>
              <a:ln w="25400">
                <a:solidFill>
                  <a:srgbClr val="4472C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0"/>
              </a:p>
            </p:txBody>
          </p: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006D2A96-1667-AF45-B3B3-518CD5C3968D}"/>
                  </a:ext>
                </a:extLst>
              </p:cNvPr>
              <p:cNvCxnSpPr/>
              <p:nvPr/>
            </p:nvCxnSpPr>
            <p:spPr>
              <a:xfrm>
                <a:off x="3374707" y="1568508"/>
                <a:ext cx="0" cy="661361"/>
              </a:xfrm>
              <a:prstGeom prst="line">
                <a:avLst/>
              </a:prstGeom>
              <a:ln w="25400">
                <a:solidFill>
                  <a:srgbClr val="4472C4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2BC11CD4-9FEF-AF4E-9C5F-373B92C7DAE4}"/>
                  </a:ext>
                </a:extLst>
              </p:cNvPr>
              <p:cNvCxnSpPr/>
              <p:nvPr/>
            </p:nvCxnSpPr>
            <p:spPr>
              <a:xfrm flipH="1">
                <a:off x="3374707" y="2229869"/>
                <a:ext cx="656015" cy="0"/>
              </a:xfrm>
              <a:prstGeom prst="line">
                <a:avLst/>
              </a:prstGeom>
              <a:ln w="25400">
                <a:solidFill>
                  <a:srgbClr val="4472C4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B918986E-D93B-CE47-8F4C-C0959DDDE4A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54506" y="2229869"/>
                <a:ext cx="220200" cy="220201"/>
              </a:xfrm>
              <a:prstGeom prst="line">
                <a:avLst/>
              </a:prstGeom>
              <a:ln w="25400">
                <a:solidFill>
                  <a:srgbClr val="4472C4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53130B4-0341-FE40-AF0E-84819D70E869}"/>
                  </a:ext>
                </a:extLst>
              </p:cNvPr>
              <p:cNvSpPr txBox="1"/>
              <p:nvPr/>
            </p:nvSpPr>
            <p:spPr>
              <a:xfrm>
                <a:off x="3517278" y="1349510"/>
                <a:ext cx="349776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AE21A9E-C764-F04D-B9AC-FC76A7D369CA}"/>
                  </a:ext>
                </a:extLst>
              </p:cNvPr>
              <p:cNvSpPr txBox="1"/>
              <p:nvPr/>
            </p:nvSpPr>
            <p:spPr>
              <a:xfrm>
                <a:off x="3407786" y="1582695"/>
                <a:ext cx="349776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5867AA7-CB70-B543-AAC5-FFD239FF051F}"/>
                  </a:ext>
                </a:extLst>
              </p:cNvPr>
              <p:cNvSpPr txBox="1"/>
              <p:nvPr/>
            </p:nvSpPr>
            <p:spPr>
              <a:xfrm>
                <a:off x="3335826" y="2240925"/>
                <a:ext cx="349776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8215CA5-C42F-2B44-851B-EFDAA8452E31}"/>
                  </a:ext>
                </a:extLst>
              </p:cNvPr>
              <p:cNvSpPr txBox="1"/>
              <p:nvPr/>
            </p:nvSpPr>
            <p:spPr>
              <a:xfrm>
                <a:off x="3482470" y="2028701"/>
                <a:ext cx="349776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099F95D-E7BC-2A4E-9A57-B17AF9434556}"/>
                  </a:ext>
                </a:extLst>
              </p:cNvPr>
              <p:cNvSpPr txBox="1"/>
              <p:nvPr/>
            </p:nvSpPr>
            <p:spPr>
              <a:xfrm>
                <a:off x="2998493" y="1926853"/>
                <a:ext cx="349776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2A4C053-1755-684B-9100-D867C63E0691}"/>
                  </a:ext>
                </a:extLst>
              </p:cNvPr>
              <p:cNvSpPr txBox="1"/>
              <p:nvPr/>
            </p:nvSpPr>
            <p:spPr>
              <a:xfrm>
                <a:off x="3658309" y="1916707"/>
                <a:ext cx="349776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046C52F-13A2-7A4F-87B7-C7878644438A}"/>
                  </a:ext>
                </a:extLst>
              </p:cNvPr>
              <p:cNvSpPr txBox="1"/>
              <p:nvPr/>
            </p:nvSpPr>
            <p:spPr>
              <a:xfrm>
                <a:off x="3216561" y="1719919"/>
                <a:ext cx="349776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CA81D78-1A4D-4643-BB84-52921E2A049B}"/>
                  </a:ext>
                </a:extLst>
              </p:cNvPr>
              <p:cNvSpPr txBox="1"/>
              <p:nvPr/>
            </p:nvSpPr>
            <p:spPr>
              <a:xfrm>
                <a:off x="3867705" y="1723778"/>
                <a:ext cx="349776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C40BACC-8C6E-6E46-9938-7DBD2F4016CA}"/>
                  </a:ext>
                </a:extLst>
              </p:cNvPr>
              <p:cNvSpPr txBox="1"/>
              <p:nvPr/>
            </p:nvSpPr>
            <p:spPr>
              <a:xfrm>
                <a:off x="3789024" y="2127355"/>
                <a:ext cx="349776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9273013-3528-EC49-AAD8-BE362E6A4866}"/>
                  </a:ext>
                </a:extLst>
              </p:cNvPr>
              <p:cNvSpPr txBox="1"/>
              <p:nvPr/>
            </p:nvSpPr>
            <p:spPr>
              <a:xfrm>
                <a:off x="3133975" y="2125124"/>
                <a:ext cx="349776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5E62040-F9EB-EB4F-A65C-202BA3F91CEC}"/>
                  </a:ext>
                </a:extLst>
              </p:cNvPr>
              <p:cNvSpPr txBox="1"/>
              <p:nvPr/>
            </p:nvSpPr>
            <p:spPr>
              <a:xfrm>
                <a:off x="3123988" y="1459893"/>
                <a:ext cx="349776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182DD14D-E294-3B4B-83E3-C1A0C839A9D1}"/>
                  </a:ext>
                </a:extLst>
              </p:cNvPr>
              <p:cNvSpPr txBox="1"/>
              <p:nvPr/>
            </p:nvSpPr>
            <p:spPr>
              <a:xfrm>
                <a:off x="3774771" y="1468324"/>
                <a:ext cx="349776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760897C-6A0F-2945-AE03-6547888CBE89}"/>
                </a:ext>
              </a:extLst>
            </p:cNvPr>
            <p:cNvGrpSpPr/>
            <p:nvPr/>
          </p:nvGrpSpPr>
          <p:grpSpPr>
            <a:xfrm>
              <a:off x="4461530" y="1450870"/>
              <a:ext cx="1029806" cy="1027604"/>
              <a:chOff x="4232818" y="1450427"/>
              <a:chExt cx="1029806" cy="1027604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9D11CC09-80AA-304F-A195-9244F768CA1A}"/>
                  </a:ext>
                </a:extLst>
              </p:cNvPr>
              <p:cNvCxnSpPr/>
              <p:nvPr/>
            </p:nvCxnSpPr>
            <p:spPr>
              <a:xfrm>
                <a:off x="4746620" y="1450427"/>
                <a:ext cx="0" cy="1027604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0C434F25-9005-F441-857B-6DD557C9D770}"/>
                  </a:ext>
                </a:extLst>
              </p:cNvPr>
              <p:cNvGrpSpPr/>
              <p:nvPr/>
            </p:nvGrpSpPr>
            <p:grpSpPr>
              <a:xfrm>
                <a:off x="4232818" y="1502673"/>
                <a:ext cx="1029806" cy="928923"/>
                <a:chOff x="4232818" y="1502673"/>
                <a:chExt cx="1029806" cy="928923"/>
              </a:xfrm>
            </p:grpSpPr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55616AB2-DD5D-944B-89A8-89747F4128E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550886" y="1729072"/>
                  <a:ext cx="397584" cy="422347"/>
                </a:xfrm>
                <a:prstGeom prst="line">
                  <a:avLst/>
                </a:prstGeom>
                <a:ln w="254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024C6FD2-8F01-CB47-91E3-FDC36E14454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32818" y="1944685"/>
                  <a:ext cx="1029806" cy="0"/>
                </a:xfrm>
                <a:prstGeom prst="line">
                  <a:avLst/>
                </a:prstGeom>
                <a:ln w="254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1C29FB4B-C6E2-8B43-90A4-BEB848C6407D}"/>
                    </a:ext>
                  </a:extLst>
                </p:cNvPr>
                <p:cNvSpPr txBox="1"/>
                <p:nvPr/>
              </p:nvSpPr>
              <p:spPr>
                <a:xfrm>
                  <a:off x="4602035" y="1502673"/>
                  <a:ext cx="333746" cy="4154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1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Z</a:t>
                  </a: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47F09489-3B39-E240-8D6B-D1FC8D892198}"/>
                    </a:ext>
                  </a:extLst>
                </p:cNvPr>
                <p:cNvSpPr txBox="1"/>
                <p:nvPr/>
              </p:nvSpPr>
              <p:spPr>
                <a:xfrm>
                  <a:off x="4598004" y="2016098"/>
                  <a:ext cx="333746" cy="4154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1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Z</a:t>
                  </a:r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4A64B754-3ADE-C04E-B212-787E28BD882D}"/>
                    </a:ext>
                  </a:extLst>
                </p:cNvPr>
                <p:cNvSpPr txBox="1"/>
                <p:nvPr/>
              </p:nvSpPr>
              <p:spPr>
                <a:xfrm>
                  <a:off x="4346181" y="1750927"/>
                  <a:ext cx="333746" cy="4154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1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Z</a:t>
                  </a:r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469C0FF9-7F52-6743-8905-9E45DFBA60E4}"/>
                    </a:ext>
                  </a:extLst>
                </p:cNvPr>
                <p:cNvSpPr txBox="1"/>
                <p:nvPr/>
              </p:nvSpPr>
              <p:spPr>
                <a:xfrm>
                  <a:off x="4869962" y="1745434"/>
                  <a:ext cx="333746" cy="4154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1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Z</a:t>
                  </a:r>
                </a:p>
              </p:txBody>
            </p:sp>
          </p:grp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66C51EC-571F-F84C-A7E5-353D5D3CA9EA}"/>
                </a:ext>
              </a:extLst>
            </p:cNvPr>
            <p:cNvGrpSpPr/>
            <p:nvPr/>
          </p:nvGrpSpPr>
          <p:grpSpPr>
            <a:xfrm>
              <a:off x="6063837" y="1428978"/>
              <a:ext cx="1029806" cy="1027604"/>
              <a:chOff x="5422825" y="1450427"/>
              <a:chExt cx="1029806" cy="1027604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AD2F2FC1-6CD6-A64E-A0EE-7A06F9067D4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40893" y="1729072"/>
                <a:ext cx="397584" cy="422347"/>
              </a:xfrm>
              <a:prstGeom prst="line">
                <a:avLst/>
              </a:prstGeom>
              <a:ln w="25400">
                <a:solidFill>
                  <a:srgbClr val="8D42C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192CEF5-9803-0644-83C7-8B4D8A6F9003}"/>
                  </a:ext>
                </a:extLst>
              </p:cNvPr>
              <p:cNvCxnSpPr/>
              <p:nvPr/>
            </p:nvCxnSpPr>
            <p:spPr>
              <a:xfrm>
                <a:off x="5936626" y="1450427"/>
                <a:ext cx="0" cy="1027604"/>
              </a:xfrm>
              <a:prstGeom prst="line">
                <a:avLst/>
              </a:prstGeom>
              <a:ln w="25400">
                <a:solidFill>
                  <a:srgbClr val="8D42C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EC477AEC-95B7-5149-A538-44C3EC6A14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22825" y="1944685"/>
                <a:ext cx="1029806" cy="0"/>
              </a:xfrm>
              <a:prstGeom prst="line">
                <a:avLst/>
              </a:prstGeom>
              <a:ln w="25400">
                <a:solidFill>
                  <a:srgbClr val="8D42C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34AFDF3-5A5C-5641-9E99-09E5924703DF}"/>
                  </a:ext>
                </a:extLst>
              </p:cNvPr>
              <p:cNvSpPr txBox="1"/>
              <p:nvPr/>
            </p:nvSpPr>
            <p:spPr>
              <a:xfrm>
                <a:off x="5518695" y="1719562"/>
                <a:ext cx="333746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21D34BB-49B5-3F42-8EEF-82043C776123}"/>
                  </a:ext>
                </a:extLst>
              </p:cNvPr>
              <p:cNvSpPr txBox="1"/>
              <p:nvPr/>
            </p:nvSpPr>
            <p:spPr>
              <a:xfrm>
                <a:off x="6034798" y="1719562"/>
                <a:ext cx="333746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C0F67CA-FCC6-0E4E-9816-C35DD338FD92}"/>
                  </a:ext>
                </a:extLst>
              </p:cNvPr>
              <p:cNvSpPr txBox="1"/>
              <p:nvPr/>
            </p:nvSpPr>
            <p:spPr>
              <a:xfrm>
                <a:off x="6039864" y="1513301"/>
                <a:ext cx="333746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CED34A3-F906-6444-BAF4-ED500717D9C1}"/>
                  </a:ext>
                </a:extLst>
              </p:cNvPr>
              <p:cNvSpPr txBox="1"/>
              <p:nvPr/>
            </p:nvSpPr>
            <p:spPr>
              <a:xfrm>
                <a:off x="5557284" y="1945829"/>
                <a:ext cx="333746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E6B6E25-7D32-334B-9076-1BB78FEA81F4}"/>
                </a:ext>
              </a:extLst>
            </p:cNvPr>
            <p:cNvGrpSpPr/>
            <p:nvPr/>
          </p:nvGrpSpPr>
          <p:grpSpPr>
            <a:xfrm>
              <a:off x="7646714" y="1473440"/>
              <a:ext cx="1029806" cy="1027604"/>
              <a:chOff x="6616745" y="1450427"/>
              <a:chExt cx="1029806" cy="1027604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E1B02B41-6AAE-B146-BF6E-6BBD5CD4ACE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934813" y="1729072"/>
                <a:ext cx="397584" cy="422347"/>
              </a:xfrm>
              <a:prstGeom prst="line">
                <a:avLst/>
              </a:prstGeom>
              <a:ln w="25400">
                <a:solidFill>
                  <a:srgbClr val="54823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62D56D7-4D74-FD45-9A00-2D36D196BDEF}"/>
                  </a:ext>
                </a:extLst>
              </p:cNvPr>
              <p:cNvCxnSpPr/>
              <p:nvPr/>
            </p:nvCxnSpPr>
            <p:spPr>
              <a:xfrm>
                <a:off x="7130546" y="1450427"/>
                <a:ext cx="0" cy="1027604"/>
              </a:xfrm>
              <a:prstGeom prst="line">
                <a:avLst/>
              </a:prstGeom>
              <a:ln w="25400">
                <a:solidFill>
                  <a:srgbClr val="54823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24546FE1-90C7-D847-8EEB-98654514F5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16745" y="1944685"/>
                <a:ext cx="1029806" cy="0"/>
              </a:xfrm>
              <a:prstGeom prst="line">
                <a:avLst/>
              </a:prstGeom>
              <a:ln w="25400">
                <a:solidFill>
                  <a:srgbClr val="54823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2FB1299-A7A1-9647-B6AF-460769A8DAF1}"/>
                  </a:ext>
                </a:extLst>
              </p:cNvPr>
              <p:cNvSpPr txBox="1"/>
              <p:nvPr/>
            </p:nvSpPr>
            <p:spPr>
              <a:xfrm>
                <a:off x="7235552" y="1500186"/>
                <a:ext cx="333746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2E4BAE4-BBC6-8A4B-A105-62FCAA0D33C0}"/>
                  </a:ext>
                </a:extLst>
              </p:cNvPr>
              <p:cNvSpPr txBox="1"/>
              <p:nvPr/>
            </p:nvSpPr>
            <p:spPr>
              <a:xfrm>
                <a:off x="6768209" y="1909065"/>
                <a:ext cx="333746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5BBFAF7-030B-F749-B70A-409694BE3839}"/>
                  </a:ext>
                </a:extLst>
              </p:cNvPr>
              <p:cNvSpPr txBox="1"/>
              <p:nvPr/>
            </p:nvSpPr>
            <p:spPr>
              <a:xfrm>
                <a:off x="6978524" y="1452949"/>
                <a:ext cx="333746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9F2F477-C1BC-6447-BF86-CA2E6E55C1D9}"/>
                  </a:ext>
                </a:extLst>
              </p:cNvPr>
              <p:cNvSpPr txBox="1"/>
              <p:nvPr/>
            </p:nvSpPr>
            <p:spPr>
              <a:xfrm>
                <a:off x="6978524" y="2004739"/>
                <a:ext cx="333746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C7A08BB-9ED8-BD44-8C76-DF6149CFE5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12422" y="1813857"/>
              <a:ext cx="1120232" cy="52596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3060756-85DF-114B-BB16-D55FB17F70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46552" y="1802971"/>
              <a:ext cx="594841" cy="55857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2D8A3D9-2E80-1B44-99A3-F6149E980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90457" y="1804428"/>
              <a:ext cx="594841" cy="55857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AF84B78-FAE8-E947-BE7D-B6CAEFE5B7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44885" y="1793494"/>
              <a:ext cx="594841" cy="558570"/>
            </a:xfrm>
            <a:prstGeom prst="rect">
              <a:avLst/>
            </a:prstGeom>
          </p:spPr>
        </p:pic>
      </p:grpSp>
      <p:sp>
        <p:nvSpPr>
          <p:cNvPr id="156" name="Parallelogram 155">
            <a:extLst>
              <a:ext uri="{FF2B5EF4-FFF2-40B4-BE49-F238E27FC236}">
                <a16:creationId xmlns:a16="http://schemas.microsoft.com/office/drawing/2014/main" id="{01CBD9D4-472B-9A4A-A958-6375F08B8A6D}"/>
              </a:ext>
            </a:extLst>
          </p:cNvPr>
          <p:cNvSpPr/>
          <p:nvPr/>
        </p:nvSpPr>
        <p:spPr>
          <a:xfrm>
            <a:off x="6059157" y="4847907"/>
            <a:ext cx="2218545" cy="501474"/>
          </a:xfrm>
          <a:prstGeom prst="parallelogram">
            <a:avLst>
              <a:gd name="adj" fmla="val 9185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7" name="Parallelogram 156">
            <a:extLst>
              <a:ext uri="{FF2B5EF4-FFF2-40B4-BE49-F238E27FC236}">
                <a16:creationId xmlns:a16="http://schemas.microsoft.com/office/drawing/2014/main" id="{9FA16242-BD94-1248-B452-CFC11311710C}"/>
              </a:ext>
            </a:extLst>
          </p:cNvPr>
          <p:cNvSpPr/>
          <p:nvPr/>
        </p:nvSpPr>
        <p:spPr>
          <a:xfrm>
            <a:off x="6059158" y="4627150"/>
            <a:ext cx="2218545" cy="501474"/>
          </a:xfrm>
          <a:prstGeom prst="parallelogram">
            <a:avLst>
              <a:gd name="adj" fmla="val 9185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8" name="Parallelogram 157">
            <a:extLst>
              <a:ext uri="{FF2B5EF4-FFF2-40B4-BE49-F238E27FC236}">
                <a16:creationId xmlns:a16="http://schemas.microsoft.com/office/drawing/2014/main" id="{B68D5862-6F22-A24D-91BB-1D1E9D43EE1D}"/>
              </a:ext>
            </a:extLst>
          </p:cNvPr>
          <p:cNvSpPr/>
          <p:nvPr/>
        </p:nvSpPr>
        <p:spPr>
          <a:xfrm>
            <a:off x="6059159" y="4376413"/>
            <a:ext cx="2218545" cy="501474"/>
          </a:xfrm>
          <a:prstGeom prst="parallelogram">
            <a:avLst>
              <a:gd name="adj" fmla="val 9185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9" name="Parallelogram 158">
            <a:extLst>
              <a:ext uri="{FF2B5EF4-FFF2-40B4-BE49-F238E27FC236}">
                <a16:creationId xmlns:a16="http://schemas.microsoft.com/office/drawing/2014/main" id="{8A361F10-3B72-E545-B7DF-E67F035C21A4}"/>
              </a:ext>
            </a:extLst>
          </p:cNvPr>
          <p:cNvSpPr/>
          <p:nvPr/>
        </p:nvSpPr>
        <p:spPr>
          <a:xfrm>
            <a:off x="6059159" y="4125676"/>
            <a:ext cx="2218545" cy="501474"/>
          </a:xfrm>
          <a:prstGeom prst="parallelogram">
            <a:avLst>
              <a:gd name="adj" fmla="val 9185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0" name="Parallelogram 159">
            <a:extLst>
              <a:ext uri="{FF2B5EF4-FFF2-40B4-BE49-F238E27FC236}">
                <a16:creationId xmlns:a16="http://schemas.microsoft.com/office/drawing/2014/main" id="{FBA3B51E-BBDC-0140-B25B-ABBBFE90BE0F}"/>
              </a:ext>
            </a:extLst>
          </p:cNvPr>
          <p:cNvSpPr/>
          <p:nvPr/>
        </p:nvSpPr>
        <p:spPr>
          <a:xfrm>
            <a:off x="6051626" y="3879427"/>
            <a:ext cx="2218545" cy="501474"/>
          </a:xfrm>
          <a:prstGeom prst="parallelogram">
            <a:avLst>
              <a:gd name="adj" fmla="val 9185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1" name="Parallelogram 160">
            <a:extLst>
              <a:ext uri="{FF2B5EF4-FFF2-40B4-BE49-F238E27FC236}">
                <a16:creationId xmlns:a16="http://schemas.microsoft.com/office/drawing/2014/main" id="{EF500842-0C4C-A845-AD3C-74D797B8B0C9}"/>
              </a:ext>
            </a:extLst>
          </p:cNvPr>
          <p:cNvSpPr/>
          <p:nvPr/>
        </p:nvSpPr>
        <p:spPr>
          <a:xfrm>
            <a:off x="6042199" y="3628690"/>
            <a:ext cx="2218545" cy="501474"/>
          </a:xfrm>
          <a:prstGeom prst="parallelogram">
            <a:avLst>
              <a:gd name="adj" fmla="val 9185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14F032B8-A258-9F47-992E-F177038993B6}"/>
              </a:ext>
            </a:extLst>
          </p:cNvPr>
          <p:cNvCxnSpPr/>
          <p:nvPr/>
        </p:nvCxnSpPr>
        <p:spPr>
          <a:xfrm>
            <a:off x="7803889" y="4126630"/>
            <a:ext cx="0" cy="12237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512723DE-D731-3544-A463-F555D02B5591}"/>
              </a:ext>
            </a:extLst>
          </p:cNvPr>
          <p:cNvCxnSpPr/>
          <p:nvPr/>
        </p:nvCxnSpPr>
        <p:spPr>
          <a:xfrm>
            <a:off x="8270171" y="3609836"/>
            <a:ext cx="0" cy="12237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35CDAA8D-4668-6646-B916-5005163ADFA1}"/>
              </a:ext>
            </a:extLst>
          </p:cNvPr>
          <p:cNvCxnSpPr>
            <a:cxnSpLocks/>
          </p:cNvCxnSpPr>
          <p:nvPr/>
        </p:nvCxnSpPr>
        <p:spPr>
          <a:xfrm>
            <a:off x="6392903" y="4276729"/>
            <a:ext cx="125596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B86A832C-B0A4-C942-9095-FDB58C4C057F}"/>
              </a:ext>
            </a:extLst>
          </p:cNvPr>
          <p:cNvCxnSpPr>
            <a:cxnSpLocks/>
          </p:cNvCxnSpPr>
          <p:nvPr/>
        </p:nvCxnSpPr>
        <p:spPr>
          <a:xfrm>
            <a:off x="6392903" y="4002032"/>
            <a:ext cx="125596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1" name="Picture 170">
            <a:extLst>
              <a:ext uri="{FF2B5EF4-FFF2-40B4-BE49-F238E27FC236}">
                <a16:creationId xmlns:a16="http://schemas.microsoft.com/office/drawing/2014/main" id="{BC2ADCD2-950E-9C4C-8B4F-FF2CA420EE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3688" y="4198353"/>
            <a:ext cx="170433" cy="142028"/>
          </a:xfrm>
          <a:prstGeom prst="rect">
            <a:avLst/>
          </a:prstGeom>
        </p:spPr>
      </p:pic>
      <p:pic>
        <p:nvPicPr>
          <p:cNvPr id="172" name="Picture 171">
            <a:extLst>
              <a:ext uri="{FF2B5EF4-FFF2-40B4-BE49-F238E27FC236}">
                <a16:creationId xmlns:a16="http://schemas.microsoft.com/office/drawing/2014/main" id="{541A8462-78CC-A446-98E9-B4B0D868B6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3688" y="3917307"/>
            <a:ext cx="170433" cy="142028"/>
          </a:xfrm>
          <a:prstGeom prst="rect">
            <a:avLst/>
          </a:prstGeom>
        </p:spPr>
      </p:pic>
      <p:grpSp>
        <p:nvGrpSpPr>
          <p:cNvPr id="186" name="Group 185">
            <a:extLst>
              <a:ext uri="{FF2B5EF4-FFF2-40B4-BE49-F238E27FC236}">
                <a16:creationId xmlns:a16="http://schemas.microsoft.com/office/drawing/2014/main" id="{4F0AFDDF-AE89-C04C-8B92-5DCC9D9875F2}"/>
              </a:ext>
            </a:extLst>
          </p:cNvPr>
          <p:cNvGrpSpPr/>
          <p:nvPr/>
        </p:nvGrpSpPr>
        <p:grpSpPr>
          <a:xfrm>
            <a:off x="7062572" y="3639026"/>
            <a:ext cx="496141" cy="465738"/>
            <a:chOff x="7168588" y="3347478"/>
            <a:chExt cx="496141" cy="465738"/>
          </a:xfrm>
        </p:grpSpPr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C7D9422C-9019-7F47-ACD8-DC3A443ABD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8588" y="3347478"/>
              <a:ext cx="392390" cy="465738"/>
            </a:xfrm>
            <a:prstGeom prst="line">
              <a:avLst/>
            </a:prstGeom>
            <a:ln>
              <a:solidFill>
                <a:srgbClr val="0096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8" name="Picture 177">
              <a:extLst>
                <a:ext uri="{FF2B5EF4-FFF2-40B4-BE49-F238E27FC236}">
                  <a16:creationId xmlns:a16="http://schemas.microsoft.com/office/drawing/2014/main" id="{DC81F0EA-1CEC-A84A-B5E0-48AC11143B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57487" y="3444743"/>
              <a:ext cx="150201" cy="150201"/>
            </a:xfrm>
            <a:prstGeom prst="rect">
              <a:avLst/>
            </a:prstGeom>
          </p:spPr>
        </p:pic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FDF4E9F3-4445-424A-800C-19BCA97E81B4}"/>
                </a:ext>
              </a:extLst>
            </p:cNvPr>
            <p:cNvCxnSpPr>
              <a:cxnSpLocks/>
            </p:cNvCxnSpPr>
            <p:nvPr/>
          </p:nvCxnSpPr>
          <p:spPr>
            <a:xfrm>
              <a:off x="7487812" y="3429000"/>
              <a:ext cx="17691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5A324AD9-D42F-2A41-ABC9-714203CDFE7A}"/>
                </a:ext>
              </a:extLst>
            </p:cNvPr>
            <p:cNvCxnSpPr>
              <a:cxnSpLocks/>
            </p:cNvCxnSpPr>
            <p:nvPr/>
          </p:nvCxnSpPr>
          <p:spPr>
            <a:xfrm>
              <a:off x="7409397" y="3524325"/>
              <a:ext cx="17691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A372937B-F91F-8748-B9C2-09B8D3778E46}"/>
                </a:ext>
              </a:extLst>
            </p:cNvPr>
            <p:cNvCxnSpPr>
              <a:cxnSpLocks/>
            </p:cNvCxnSpPr>
            <p:nvPr/>
          </p:nvCxnSpPr>
          <p:spPr>
            <a:xfrm>
              <a:off x="7332587" y="3621277"/>
              <a:ext cx="17691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1EDBB71B-B01B-304A-BD4F-D4C9C8AB353C}"/>
                </a:ext>
              </a:extLst>
            </p:cNvPr>
            <p:cNvCxnSpPr>
              <a:cxnSpLocks/>
            </p:cNvCxnSpPr>
            <p:nvPr/>
          </p:nvCxnSpPr>
          <p:spPr>
            <a:xfrm>
              <a:off x="7254172" y="3716602"/>
              <a:ext cx="17691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49313B3D-8270-0B41-B34E-434FFD0BE218}"/>
              </a:ext>
            </a:extLst>
          </p:cNvPr>
          <p:cNvCxnSpPr/>
          <p:nvPr/>
        </p:nvCxnSpPr>
        <p:spPr>
          <a:xfrm>
            <a:off x="6047440" y="4125676"/>
            <a:ext cx="0" cy="12237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>
            <a:extLst>
              <a:ext uri="{FF2B5EF4-FFF2-40B4-BE49-F238E27FC236}">
                <a16:creationId xmlns:a16="http://schemas.microsoft.com/office/drawing/2014/main" id="{9DABB24F-7680-0C48-BB1F-F8ED852EA177}"/>
              </a:ext>
            </a:extLst>
          </p:cNvPr>
          <p:cNvSpPr/>
          <p:nvPr/>
        </p:nvSpPr>
        <p:spPr>
          <a:xfrm>
            <a:off x="6685291" y="6430248"/>
            <a:ext cx="18983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Vijay, </a:t>
            </a:r>
            <a:r>
              <a:rPr lang="en-US" dirty="0" err="1">
                <a:solidFill>
                  <a:schemeClr val="bg1"/>
                </a:solidFill>
              </a:rPr>
              <a:t>Haah</a:t>
            </a:r>
            <a:r>
              <a:rPr lang="en-US" dirty="0">
                <a:solidFill>
                  <a:schemeClr val="bg1"/>
                </a:solidFill>
              </a:rPr>
              <a:t>, Fu, 16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8C2B6BFF-A66C-2240-8045-B0A11DB79CD2}"/>
              </a:ext>
            </a:extLst>
          </p:cNvPr>
          <p:cNvCxnSpPr>
            <a:cxnSpLocks/>
          </p:cNvCxnSpPr>
          <p:nvPr/>
        </p:nvCxnSpPr>
        <p:spPr>
          <a:xfrm flipV="1">
            <a:off x="6534248" y="4276729"/>
            <a:ext cx="151043" cy="1314602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60EA9B9A-8754-8847-9D66-BDA473BE46FF}"/>
              </a:ext>
            </a:extLst>
          </p:cNvPr>
          <p:cNvSpPr txBox="1"/>
          <p:nvPr/>
        </p:nvSpPr>
        <p:spPr>
          <a:xfrm>
            <a:off x="6126961" y="5666283"/>
            <a:ext cx="995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Lineon</a:t>
            </a:r>
            <a:r>
              <a:rPr lang="en-US" dirty="0"/>
              <a:t> dipole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A6AF192-01A6-FB4A-BD83-AB7328D3BAB4}"/>
              </a:ext>
            </a:extLst>
          </p:cNvPr>
          <p:cNvSpPr txBox="1"/>
          <p:nvPr/>
        </p:nvSpPr>
        <p:spPr>
          <a:xfrm>
            <a:off x="7148156" y="5523647"/>
            <a:ext cx="995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Fracton</a:t>
            </a:r>
            <a:r>
              <a:rPr lang="en-US" dirty="0"/>
              <a:t> dipole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6496033B-31B7-BD4C-92F7-AFECB74F83DA}"/>
              </a:ext>
            </a:extLst>
          </p:cNvPr>
          <p:cNvCxnSpPr>
            <a:cxnSpLocks/>
          </p:cNvCxnSpPr>
          <p:nvPr/>
        </p:nvCxnSpPr>
        <p:spPr>
          <a:xfrm flipH="1" flipV="1">
            <a:off x="7421448" y="3849622"/>
            <a:ext cx="88093" cy="1741709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56578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8DC9A-D54C-EB4E-A058-D96664C01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 to X-cube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CA60DC5-2880-624C-B83E-E803AF1C3C3A}"/>
              </a:ext>
            </a:extLst>
          </p:cNvPr>
          <p:cNvGrpSpPr/>
          <p:nvPr/>
        </p:nvGrpSpPr>
        <p:grpSpPr>
          <a:xfrm>
            <a:off x="1101785" y="2065964"/>
            <a:ext cx="7064098" cy="1306913"/>
            <a:chOff x="1612422" y="1308051"/>
            <a:chExt cx="7064098" cy="130691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327F6E3-65B8-CC4F-8F77-E4E0B2993956}"/>
                </a:ext>
              </a:extLst>
            </p:cNvPr>
            <p:cNvGrpSpPr/>
            <p:nvPr/>
          </p:nvGrpSpPr>
          <p:grpSpPr>
            <a:xfrm>
              <a:off x="2713509" y="1308051"/>
              <a:ext cx="1218988" cy="1306913"/>
              <a:chOff x="2998493" y="1349510"/>
              <a:chExt cx="1218988" cy="1306913"/>
            </a:xfrm>
          </p:grpSpPr>
          <p:sp>
            <p:nvSpPr>
              <p:cNvPr id="35" name="Cube 34">
                <a:extLst>
                  <a:ext uri="{FF2B5EF4-FFF2-40B4-BE49-F238E27FC236}">
                    <a16:creationId xmlns:a16="http://schemas.microsoft.com/office/drawing/2014/main" id="{AC0B613E-3C76-9843-A956-3ACAB0F5E4B9}"/>
                  </a:ext>
                </a:extLst>
              </p:cNvPr>
              <p:cNvSpPr/>
              <p:nvPr/>
            </p:nvSpPr>
            <p:spPr>
              <a:xfrm>
                <a:off x="3154505" y="1568508"/>
                <a:ext cx="876216" cy="881562"/>
              </a:xfrm>
              <a:prstGeom prst="cube">
                <a:avLst/>
              </a:prstGeom>
              <a:noFill/>
              <a:ln w="25400">
                <a:solidFill>
                  <a:srgbClr val="4472C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0"/>
              </a:p>
            </p:txBody>
          </p: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006D2A96-1667-AF45-B3B3-518CD5C3968D}"/>
                  </a:ext>
                </a:extLst>
              </p:cNvPr>
              <p:cNvCxnSpPr/>
              <p:nvPr/>
            </p:nvCxnSpPr>
            <p:spPr>
              <a:xfrm>
                <a:off x="3374707" y="1568508"/>
                <a:ext cx="0" cy="661361"/>
              </a:xfrm>
              <a:prstGeom prst="line">
                <a:avLst/>
              </a:prstGeom>
              <a:ln w="25400">
                <a:solidFill>
                  <a:srgbClr val="4472C4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2BC11CD4-9FEF-AF4E-9C5F-373B92C7DAE4}"/>
                  </a:ext>
                </a:extLst>
              </p:cNvPr>
              <p:cNvCxnSpPr/>
              <p:nvPr/>
            </p:nvCxnSpPr>
            <p:spPr>
              <a:xfrm flipH="1">
                <a:off x="3374707" y="2229869"/>
                <a:ext cx="656015" cy="0"/>
              </a:xfrm>
              <a:prstGeom prst="line">
                <a:avLst/>
              </a:prstGeom>
              <a:ln w="25400">
                <a:solidFill>
                  <a:srgbClr val="4472C4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B918986E-D93B-CE47-8F4C-C0959DDDE4A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54506" y="2229869"/>
                <a:ext cx="220200" cy="220201"/>
              </a:xfrm>
              <a:prstGeom prst="line">
                <a:avLst/>
              </a:prstGeom>
              <a:ln w="25400">
                <a:solidFill>
                  <a:srgbClr val="4472C4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53130B4-0341-FE40-AF0E-84819D70E869}"/>
                  </a:ext>
                </a:extLst>
              </p:cNvPr>
              <p:cNvSpPr txBox="1"/>
              <p:nvPr/>
            </p:nvSpPr>
            <p:spPr>
              <a:xfrm>
                <a:off x="3517278" y="1349510"/>
                <a:ext cx="349776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AE21A9E-C764-F04D-B9AC-FC76A7D369CA}"/>
                  </a:ext>
                </a:extLst>
              </p:cNvPr>
              <p:cNvSpPr txBox="1"/>
              <p:nvPr/>
            </p:nvSpPr>
            <p:spPr>
              <a:xfrm>
                <a:off x="3407786" y="1582695"/>
                <a:ext cx="349776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5867AA7-CB70-B543-AAC5-FFD239FF051F}"/>
                  </a:ext>
                </a:extLst>
              </p:cNvPr>
              <p:cNvSpPr txBox="1"/>
              <p:nvPr/>
            </p:nvSpPr>
            <p:spPr>
              <a:xfrm>
                <a:off x="3335826" y="2240925"/>
                <a:ext cx="349776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8215CA5-C42F-2B44-851B-EFDAA8452E31}"/>
                  </a:ext>
                </a:extLst>
              </p:cNvPr>
              <p:cNvSpPr txBox="1"/>
              <p:nvPr/>
            </p:nvSpPr>
            <p:spPr>
              <a:xfrm>
                <a:off x="3482470" y="2028701"/>
                <a:ext cx="349776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099F95D-E7BC-2A4E-9A57-B17AF9434556}"/>
                  </a:ext>
                </a:extLst>
              </p:cNvPr>
              <p:cNvSpPr txBox="1"/>
              <p:nvPr/>
            </p:nvSpPr>
            <p:spPr>
              <a:xfrm>
                <a:off x="2998493" y="1926853"/>
                <a:ext cx="349776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2A4C053-1755-684B-9100-D867C63E0691}"/>
                  </a:ext>
                </a:extLst>
              </p:cNvPr>
              <p:cNvSpPr txBox="1"/>
              <p:nvPr/>
            </p:nvSpPr>
            <p:spPr>
              <a:xfrm>
                <a:off x="3658309" y="1916707"/>
                <a:ext cx="349776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046C52F-13A2-7A4F-87B7-C7878644438A}"/>
                  </a:ext>
                </a:extLst>
              </p:cNvPr>
              <p:cNvSpPr txBox="1"/>
              <p:nvPr/>
            </p:nvSpPr>
            <p:spPr>
              <a:xfrm>
                <a:off x="3216561" y="1719919"/>
                <a:ext cx="349776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CA81D78-1A4D-4643-BB84-52921E2A049B}"/>
                  </a:ext>
                </a:extLst>
              </p:cNvPr>
              <p:cNvSpPr txBox="1"/>
              <p:nvPr/>
            </p:nvSpPr>
            <p:spPr>
              <a:xfrm>
                <a:off x="3867705" y="1723778"/>
                <a:ext cx="349776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C40BACC-8C6E-6E46-9938-7DBD2F4016CA}"/>
                  </a:ext>
                </a:extLst>
              </p:cNvPr>
              <p:cNvSpPr txBox="1"/>
              <p:nvPr/>
            </p:nvSpPr>
            <p:spPr>
              <a:xfrm>
                <a:off x="3789024" y="2127355"/>
                <a:ext cx="349776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9273013-3528-EC49-AAD8-BE362E6A4866}"/>
                  </a:ext>
                </a:extLst>
              </p:cNvPr>
              <p:cNvSpPr txBox="1"/>
              <p:nvPr/>
            </p:nvSpPr>
            <p:spPr>
              <a:xfrm>
                <a:off x="3133975" y="2125124"/>
                <a:ext cx="349776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5E62040-F9EB-EB4F-A65C-202BA3F91CEC}"/>
                  </a:ext>
                </a:extLst>
              </p:cNvPr>
              <p:cNvSpPr txBox="1"/>
              <p:nvPr/>
            </p:nvSpPr>
            <p:spPr>
              <a:xfrm>
                <a:off x="3123988" y="1459893"/>
                <a:ext cx="349776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182DD14D-E294-3B4B-83E3-C1A0C839A9D1}"/>
                  </a:ext>
                </a:extLst>
              </p:cNvPr>
              <p:cNvSpPr txBox="1"/>
              <p:nvPr/>
            </p:nvSpPr>
            <p:spPr>
              <a:xfrm>
                <a:off x="3774771" y="1468324"/>
                <a:ext cx="349776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760897C-6A0F-2945-AE03-6547888CBE89}"/>
                </a:ext>
              </a:extLst>
            </p:cNvPr>
            <p:cNvGrpSpPr/>
            <p:nvPr/>
          </p:nvGrpSpPr>
          <p:grpSpPr>
            <a:xfrm>
              <a:off x="4461530" y="1450870"/>
              <a:ext cx="1029806" cy="1027604"/>
              <a:chOff x="4232818" y="1450427"/>
              <a:chExt cx="1029806" cy="1027604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9D11CC09-80AA-304F-A195-9244F768CA1A}"/>
                  </a:ext>
                </a:extLst>
              </p:cNvPr>
              <p:cNvCxnSpPr/>
              <p:nvPr/>
            </p:nvCxnSpPr>
            <p:spPr>
              <a:xfrm>
                <a:off x="4746620" y="1450427"/>
                <a:ext cx="0" cy="1027604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0C434F25-9005-F441-857B-6DD557C9D770}"/>
                  </a:ext>
                </a:extLst>
              </p:cNvPr>
              <p:cNvGrpSpPr/>
              <p:nvPr/>
            </p:nvGrpSpPr>
            <p:grpSpPr>
              <a:xfrm>
                <a:off x="4232818" y="1502673"/>
                <a:ext cx="1029806" cy="928923"/>
                <a:chOff x="4232818" y="1502673"/>
                <a:chExt cx="1029806" cy="928923"/>
              </a:xfrm>
            </p:grpSpPr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55616AB2-DD5D-944B-89A8-89747F4128E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550886" y="1729072"/>
                  <a:ext cx="397584" cy="422347"/>
                </a:xfrm>
                <a:prstGeom prst="line">
                  <a:avLst/>
                </a:prstGeom>
                <a:ln w="254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024C6FD2-8F01-CB47-91E3-FDC36E14454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32818" y="1944685"/>
                  <a:ext cx="1029806" cy="0"/>
                </a:xfrm>
                <a:prstGeom prst="line">
                  <a:avLst/>
                </a:prstGeom>
                <a:ln w="254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1C29FB4B-C6E2-8B43-90A4-BEB848C6407D}"/>
                    </a:ext>
                  </a:extLst>
                </p:cNvPr>
                <p:cNvSpPr txBox="1"/>
                <p:nvPr/>
              </p:nvSpPr>
              <p:spPr>
                <a:xfrm>
                  <a:off x="4602035" y="1502673"/>
                  <a:ext cx="333746" cy="4154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1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Z</a:t>
                  </a: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47F09489-3B39-E240-8D6B-D1FC8D892198}"/>
                    </a:ext>
                  </a:extLst>
                </p:cNvPr>
                <p:cNvSpPr txBox="1"/>
                <p:nvPr/>
              </p:nvSpPr>
              <p:spPr>
                <a:xfrm>
                  <a:off x="4598004" y="2016098"/>
                  <a:ext cx="333746" cy="4154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1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Z</a:t>
                  </a:r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4A64B754-3ADE-C04E-B212-787E28BD882D}"/>
                    </a:ext>
                  </a:extLst>
                </p:cNvPr>
                <p:cNvSpPr txBox="1"/>
                <p:nvPr/>
              </p:nvSpPr>
              <p:spPr>
                <a:xfrm>
                  <a:off x="4346181" y="1750927"/>
                  <a:ext cx="333746" cy="4154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1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Z</a:t>
                  </a:r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469C0FF9-7F52-6743-8905-9E45DFBA60E4}"/>
                    </a:ext>
                  </a:extLst>
                </p:cNvPr>
                <p:cNvSpPr txBox="1"/>
                <p:nvPr/>
              </p:nvSpPr>
              <p:spPr>
                <a:xfrm>
                  <a:off x="4869962" y="1745434"/>
                  <a:ext cx="333746" cy="4154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1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Z</a:t>
                  </a:r>
                </a:p>
              </p:txBody>
            </p:sp>
          </p:grp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66C51EC-571F-F84C-A7E5-353D5D3CA9EA}"/>
                </a:ext>
              </a:extLst>
            </p:cNvPr>
            <p:cNvGrpSpPr/>
            <p:nvPr/>
          </p:nvGrpSpPr>
          <p:grpSpPr>
            <a:xfrm>
              <a:off x="6063837" y="1428978"/>
              <a:ext cx="1029806" cy="1027604"/>
              <a:chOff x="5422825" y="1450427"/>
              <a:chExt cx="1029806" cy="1027604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AD2F2FC1-6CD6-A64E-A0EE-7A06F9067D4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40893" y="1729072"/>
                <a:ext cx="397584" cy="422347"/>
              </a:xfrm>
              <a:prstGeom prst="line">
                <a:avLst/>
              </a:prstGeom>
              <a:ln w="25400">
                <a:solidFill>
                  <a:srgbClr val="8D42C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192CEF5-9803-0644-83C7-8B4D8A6F9003}"/>
                  </a:ext>
                </a:extLst>
              </p:cNvPr>
              <p:cNvCxnSpPr/>
              <p:nvPr/>
            </p:nvCxnSpPr>
            <p:spPr>
              <a:xfrm>
                <a:off x="5936626" y="1450427"/>
                <a:ext cx="0" cy="1027604"/>
              </a:xfrm>
              <a:prstGeom prst="line">
                <a:avLst/>
              </a:prstGeom>
              <a:ln w="25400">
                <a:solidFill>
                  <a:srgbClr val="8D42C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EC477AEC-95B7-5149-A538-44C3EC6A14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22825" y="1944685"/>
                <a:ext cx="1029806" cy="0"/>
              </a:xfrm>
              <a:prstGeom prst="line">
                <a:avLst/>
              </a:prstGeom>
              <a:ln w="25400">
                <a:solidFill>
                  <a:srgbClr val="8D42C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34AFDF3-5A5C-5641-9E99-09E5924703DF}"/>
                  </a:ext>
                </a:extLst>
              </p:cNvPr>
              <p:cNvSpPr txBox="1"/>
              <p:nvPr/>
            </p:nvSpPr>
            <p:spPr>
              <a:xfrm>
                <a:off x="5518695" y="1719562"/>
                <a:ext cx="333746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21D34BB-49B5-3F42-8EEF-82043C776123}"/>
                  </a:ext>
                </a:extLst>
              </p:cNvPr>
              <p:cNvSpPr txBox="1"/>
              <p:nvPr/>
            </p:nvSpPr>
            <p:spPr>
              <a:xfrm>
                <a:off x="6034798" y="1719562"/>
                <a:ext cx="333746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C0F67CA-FCC6-0E4E-9816-C35DD338FD92}"/>
                  </a:ext>
                </a:extLst>
              </p:cNvPr>
              <p:cNvSpPr txBox="1"/>
              <p:nvPr/>
            </p:nvSpPr>
            <p:spPr>
              <a:xfrm>
                <a:off x="6039864" y="1513301"/>
                <a:ext cx="333746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CED34A3-F906-6444-BAF4-ED500717D9C1}"/>
                  </a:ext>
                </a:extLst>
              </p:cNvPr>
              <p:cNvSpPr txBox="1"/>
              <p:nvPr/>
            </p:nvSpPr>
            <p:spPr>
              <a:xfrm>
                <a:off x="5557284" y="1945829"/>
                <a:ext cx="333746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E6B6E25-7D32-334B-9076-1BB78FEA81F4}"/>
                </a:ext>
              </a:extLst>
            </p:cNvPr>
            <p:cNvGrpSpPr/>
            <p:nvPr/>
          </p:nvGrpSpPr>
          <p:grpSpPr>
            <a:xfrm>
              <a:off x="7646714" y="1473440"/>
              <a:ext cx="1029806" cy="1027604"/>
              <a:chOff x="6616745" y="1450427"/>
              <a:chExt cx="1029806" cy="1027604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E1B02B41-6AAE-B146-BF6E-6BBD5CD4ACE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934813" y="1729072"/>
                <a:ext cx="397584" cy="422347"/>
              </a:xfrm>
              <a:prstGeom prst="line">
                <a:avLst/>
              </a:prstGeom>
              <a:ln w="25400">
                <a:solidFill>
                  <a:srgbClr val="54823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62D56D7-4D74-FD45-9A00-2D36D196BDEF}"/>
                  </a:ext>
                </a:extLst>
              </p:cNvPr>
              <p:cNvCxnSpPr/>
              <p:nvPr/>
            </p:nvCxnSpPr>
            <p:spPr>
              <a:xfrm>
                <a:off x="7130546" y="1450427"/>
                <a:ext cx="0" cy="1027604"/>
              </a:xfrm>
              <a:prstGeom prst="line">
                <a:avLst/>
              </a:prstGeom>
              <a:ln w="25400">
                <a:solidFill>
                  <a:srgbClr val="54823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24546FE1-90C7-D847-8EEB-98654514F5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16745" y="1944685"/>
                <a:ext cx="1029806" cy="0"/>
              </a:xfrm>
              <a:prstGeom prst="line">
                <a:avLst/>
              </a:prstGeom>
              <a:ln w="25400">
                <a:solidFill>
                  <a:srgbClr val="54823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2FB1299-A7A1-9647-B6AF-460769A8DAF1}"/>
                  </a:ext>
                </a:extLst>
              </p:cNvPr>
              <p:cNvSpPr txBox="1"/>
              <p:nvPr/>
            </p:nvSpPr>
            <p:spPr>
              <a:xfrm>
                <a:off x="7235552" y="1500186"/>
                <a:ext cx="333746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2E4BAE4-BBC6-8A4B-A105-62FCAA0D33C0}"/>
                  </a:ext>
                </a:extLst>
              </p:cNvPr>
              <p:cNvSpPr txBox="1"/>
              <p:nvPr/>
            </p:nvSpPr>
            <p:spPr>
              <a:xfrm>
                <a:off x="6768209" y="1909065"/>
                <a:ext cx="333746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5BBFAF7-030B-F749-B70A-409694BE3839}"/>
                  </a:ext>
                </a:extLst>
              </p:cNvPr>
              <p:cNvSpPr txBox="1"/>
              <p:nvPr/>
            </p:nvSpPr>
            <p:spPr>
              <a:xfrm>
                <a:off x="6978524" y="1452949"/>
                <a:ext cx="333746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9F2F477-C1BC-6447-BF86-CA2E6E55C1D9}"/>
                  </a:ext>
                </a:extLst>
              </p:cNvPr>
              <p:cNvSpPr txBox="1"/>
              <p:nvPr/>
            </p:nvSpPr>
            <p:spPr>
              <a:xfrm>
                <a:off x="6978524" y="2004739"/>
                <a:ext cx="333746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C7A08BB-9ED8-BD44-8C76-DF6149CFE5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12422" y="1813857"/>
              <a:ext cx="1120232" cy="52596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3060756-85DF-114B-BB16-D55FB17F70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46552" y="1802971"/>
              <a:ext cx="594841" cy="55857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2D8A3D9-2E80-1B44-99A3-F6149E980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90457" y="1804428"/>
              <a:ext cx="594841" cy="55857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AF84B78-FAE8-E947-BE7D-B6CAEFE5B7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44885" y="1793494"/>
              <a:ext cx="594841" cy="558570"/>
            </a:xfrm>
            <a:prstGeom prst="rect">
              <a:avLst/>
            </a:prstGeom>
          </p:spPr>
        </p:pic>
      </p:grpSp>
      <p:sp>
        <p:nvSpPr>
          <p:cNvPr id="156" name="Parallelogram 155">
            <a:extLst>
              <a:ext uri="{FF2B5EF4-FFF2-40B4-BE49-F238E27FC236}">
                <a16:creationId xmlns:a16="http://schemas.microsoft.com/office/drawing/2014/main" id="{01CBD9D4-472B-9A4A-A958-6375F08B8A6D}"/>
              </a:ext>
            </a:extLst>
          </p:cNvPr>
          <p:cNvSpPr/>
          <p:nvPr/>
        </p:nvSpPr>
        <p:spPr>
          <a:xfrm>
            <a:off x="6059157" y="4847907"/>
            <a:ext cx="2218545" cy="501474"/>
          </a:xfrm>
          <a:prstGeom prst="parallelogram">
            <a:avLst>
              <a:gd name="adj" fmla="val 9185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7" name="Parallelogram 156">
            <a:extLst>
              <a:ext uri="{FF2B5EF4-FFF2-40B4-BE49-F238E27FC236}">
                <a16:creationId xmlns:a16="http://schemas.microsoft.com/office/drawing/2014/main" id="{9FA16242-BD94-1248-B452-CFC11311710C}"/>
              </a:ext>
            </a:extLst>
          </p:cNvPr>
          <p:cNvSpPr/>
          <p:nvPr/>
        </p:nvSpPr>
        <p:spPr>
          <a:xfrm>
            <a:off x="6059158" y="4627150"/>
            <a:ext cx="2218545" cy="501474"/>
          </a:xfrm>
          <a:prstGeom prst="parallelogram">
            <a:avLst>
              <a:gd name="adj" fmla="val 9185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8" name="Parallelogram 157">
            <a:extLst>
              <a:ext uri="{FF2B5EF4-FFF2-40B4-BE49-F238E27FC236}">
                <a16:creationId xmlns:a16="http://schemas.microsoft.com/office/drawing/2014/main" id="{B68D5862-6F22-A24D-91BB-1D1E9D43EE1D}"/>
              </a:ext>
            </a:extLst>
          </p:cNvPr>
          <p:cNvSpPr/>
          <p:nvPr/>
        </p:nvSpPr>
        <p:spPr>
          <a:xfrm>
            <a:off x="6059159" y="4376413"/>
            <a:ext cx="2218545" cy="501474"/>
          </a:xfrm>
          <a:prstGeom prst="parallelogram">
            <a:avLst>
              <a:gd name="adj" fmla="val 9185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9" name="Parallelogram 158">
            <a:extLst>
              <a:ext uri="{FF2B5EF4-FFF2-40B4-BE49-F238E27FC236}">
                <a16:creationId xmlns:a16="http://schemas.microsoft.com/office/drawing/2014/main" id="{8A361F10-3B72-E545-B7DF-E67F035C21A4}"/>
              </a:ext>
            </a:extLst>
          </p:cNvPr>
          <p:cNvSpPr/>
          <p:nvPr/>
        </p:nvSpPr>
        <p:spPr>
          <a:xfrm>
            <a:off x="6059159" y="4125676"/>
            <a:ext cx="2218545" cy="501474"/>
          </a:xfrm>
          <a:prstGeom prst="parallelogram">
            <a:avLst>
              <a:gd name="adj" fmla="val 9185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0" name="Parallelogram 159">
            <a:extLst>
              <a:ext uri="{FF2B5EF4-FFF2-40B4-BE49-F238E27FC236}">
                <a16:creationId xmlns:a16="http://schemas.microsoft.com/office/drawing/2014/main" id="{FBA3B51E-BBDC-0140-B25B-ABBBFE90BE0F}"/>
              </a:ext>
            </a:extLst>
          </p:cNvPr>
          <p:cNvSpPr/>
          <p:nvPr/>
        </p:nvSpPr>
        <p:spPr>
          <a:xfrm>
            <a:off x="6051626" y="3879427"/>
            <a:ext cx="2218545" cy="501474"/>
          </a:xfrm>
          <a:prstGeom prst="parallelogram">
            <a:avLst>
              <a:gd name="adj" fmla="val 9185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1" name="Parallelogram 160">
            <a:extLst>
              <a:ext uri="{FF2B5EF4-FFF2-40B4-BE49-F238E27FC236}">
                <a16:creationId xmlns:a16="http://schemas.microsoft.com/office/drawing/2014/main" id="{EF500842-0C4C-A845-AD3C-74D797B8B0C9}"/>
              </a:ext>
            </a:extLst>
          </p:cNvPr>
          <p:cNvSpPr/>
          <p:nvPr/>
        </p:nvSpPr>
        <p:spPr>
          <a:xfrm>
            <a:off x="6042199" y="3628690"/>
            <a:ext cx="2218545" cy="501474"/>
          </a:xfrm>
          <a:prstGeom prst="parallelogram">
            <a:avLst>
              <a:gd name="adj" fmla="val 9185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D7E56BBA-ED42-6742-A4DD-0B1C613BA842}"/>
              </a:ext>
            </a:extLst>
          </p:cNvPr>
          <p:cNvCxnSpPr/>
          <p:nvPr/>
        </p:nvCxnSpPr>
        <p:spPr>
          <a:xfrm>
            <a:off x="6047440" y="4125676"/>
            <a:ext cx="0" cy="12237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14F032B8-A258-9F47-992E-F177038993B6}"/>
              </a:ext>
            </a:extLst>
          </p:cNvPr>
          <p:cNvCxnSpPr/>
          <p:nvPr/>
        </p:nvCxnSpPr>
        <p:spPr>
          <a:xfrm>
            <a:off x="7803889" y="4126630"/>
            <a:ext cx="0" cy="12237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512723DE-D731-3544-A463-F555D02B5591}"/>
              </a:ext>
            </a:extLst>
          </p:cNvPr>
          <p:cNvCxnSpPr/>
          <p:nvPr/>
        </p:nvCxnSpPr>
        <p:spPr>
          <a:xfrm>
            <a:off x="8270171" y="3609836"/>
            <a:ext cx="0" cy="12237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35CDAA8D-4668-6646-B916-5005163ADFA1}"/>
              </a:ext>
            </a:extLst>
          </p:cNvPr>
          <p:cNvCxnSpPr>
            <a:cxnSpLocks/>
          </p:cNvCxnSpPr>
          <p:nvPr/>
        </p:nvCxnSpPr>
        <p:spPr>
          <a:xfrm>
            <a:off x="6392903" y="4276729"/>
            <a:ext cx="125596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B86A832C-B0A4-C942-9095-FDB58C4C057F}"/>
              </a:ext>
            </a:extLst>
          </p:cNvPr>
          <p:cNvCxnSpPr>
            <a:cxnSpLocks/>
          </p:cNvCxnSpPr>
          <p:nvPr/>
        </p:nvCxnSpPr>
        <p:spPr>
          <a:xfrm>
            <a:off x="6392903" y="4002032"/>
            <a:ext cx="125596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1" name="Picture 170">
            <a:extLst>
              <a:ext uri="{FF2B5EF4-FFF2-40B4-BE49-F238E27FC236}">
                <a16:creationId xmlns:a16="http://schemas.microsoft.com/office/drawing/2014/main" id="{BC2ADCD2-950E-9C4C-8B4F-FF2CA420EE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3688" y="4198353"/>
            <a:ext cx="170433" cy="142028"/>
          </a:xfrm>
          <a:prstGeom prst="rect">
            <a:avLst/>
          </a:prstGeom>
        </p:spPr>
      </p:pic>
      <p:pic>
        <p:nvPicPr>
          <p:cNvPr id="172" name="Picture 171">
            <a:extLst>
              <a:ext uri="{FF2B5EF4-FFF2-40B4-BE49-F238E27FC236}">
                <a16:creationId xmlns:a16="http://schemas.microsoft.com/office/drawing/2014/main" id="{541A8462-78CC-A446-98E9-B4B0D868B6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3688" y="3917307"/>
            <a:ext cx="170433" cy="142028"/>
          </a:xfrm>
          <a:prstGeom prst="rect">
            <a:avLst/>
          </a:prstGeom>
        </p:spPr>
      </p:pic>
      <p:grpSp>
        <p:nvGrpSpPr>
          <p:cNvPr id="186" name="Group 185">
            <a:extLst>
              <a:ext uri="{FF2B5EF4-FFF2-40B4-BE49-F238E27FC236}">
                <a16:creationId xmlns:a16="http://schemas.microsoft.com/office/drawing/2014/main" id="{4F0AFDDF-AE89-C04C-8B92-5DCC9D9875F2}"/>
              </a:ext>
            </a:extLst>
          </p:cNvPr>
          <p:cNvGrpSpPr/>
          <p:nvPr/>
        </p:nvGrpSpPr>
        <p:grpSpPr>
          <a:xfrm>
            <a:off x="7062572" y="3639026"/>
            <a:ext cx="496141" cy="465738"/>
            <a:chOff x="7168588" y="3347478"/>
            <a:chExt cx="496141" cy="465738"/>
          </a:xfrm>
        </p:grpSpPr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C7D9422C-9019-7F47-ACD8-DC3A443ABD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8588" y="3347478"/>
              <a:ext cx="392390" cy="465738"/>
            </a:xfrm>
            <a:prstGeom prst="line">
              <a:avLst/>
            </a:prstGeom>
            <a:ln>
              <a:solidFill>
                <a:srgbClr val="0096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8" name="Picture 177">
              <a:extLst>
                <a:ext uri="{FF2B5EF4-FFF2-40B4-BE49-F238E27FC236}">
                  <a16:creationId xmlns:a16="http://schemas.microsoft.com/office/drawing/2014/main" id="{DC81F0EA-1CEC-A84A-B5E0-48AC11143B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57487" y="3444743"/>
              <a:ext cx="150201" cy="150201"/>
            </a:xfrm>
            <a:prstGeom prst="rect">
              <a:avLst/>
            </a:prstGeom>
          </p:spPr>
        </p:pic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FDF4E9F3-4445-424A-800C-19BCA97E81B4}"/>
                </a:ext>
              </a:extLst>
            </p:cNvPr>
            <p:cNvCxnSpPr>
              <a:cxnSpLocks/>
            </p:cNvCxnSpPr>
            <p:nvPr/>
          </p:nvCxnSpPr>
          <p:spPr>
            <a:xfrm>
              <a:off x="7487812" y="3429000"/>
              <a:ext cx="17691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5A324AD9-D42F-2A41-ABC9-714203CDFE7A}"/>
                </a:ext>
              </a:extLst>
            </p:cNvPr>
            <p:cNvCxnSpPr>
              <a:cxnSpLocks/>
            </p:cNvCxnSpPr>
            <p:nvPr/>
          </p:nvCxnSpPr>
          <p:spPr>
            <a:xfrm>
              <a:off x="7409397" y="3524325"/>
              <a:ext cx="17691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A372937B-F91F-8748-B9C2-09B8D3778E46}"/>
                </a:ext>
              </a:extLst>
            </p:cNvPr>
            <p:cNvCxnSpPr>
              <a:cxnSpLocks/>
            </p:cNvCxnSpPr>
            <p:nvPr/>
          </p:nvCxnSpPr>
          <p:spPr>
            <a:xfrm>
              <a:off x="7332587" y="3621277"/>
              <a:ext cx="17691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1EDBB71B-B01B-304A-BD4F-D4C9C8AB353C}"/>
                </a:ext>
              </a:extLst>
            </p:cNvPr>
            <p:cNvCxnSpPr>
              <a:cxnSpLocks/>
            </p:cNvCxnSpPr>
            <p:nvPr/>
          </p:nvCxnSpPr>
          <p:spPr>
            <a:xfrm>
              <a:off x="7254172" y="3716602"/>
              <a:ext cx="17691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6BC673D5-B1FA-164D-A86A-7DA044D21572}"/>
              </a:ext>
            </a:extLst>
          </p:cNvPr>
          <p:cNvSpPr txBox="1"/>
          <p:nvPr/>
        </p:nvSpPr>
        <p:spPr>
          <a:xfrm>
            <a:off x="760315" y="3520824"/>
            <a:ext cx="19265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Planon</a:t>
            </a:r>
            <a:r>
              <a:rPr lang="en-US" sz="2400" dirty="0"/>
              <a:t> Fusion group</a:t>
            </a: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39CCC62B-B0ED-C045-920D-D015C5C462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70716" y="3674642"/>
            <a:ext cx="2850445" cy="354664"/>
          </a:xfrm>
          <a:prstGeom prst="rect">
            <a:avLst/>
          </a:prstGeom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DC9BBDE7-C95E-4743-8127-6150A03C3FA9}"/>
              </a:ext>
            </a:extLst>
          </p:cNvPr>
          <p:cNvSpPr/>
          <p:nvPr/>
        </p:nvSpPr>
        <p:spPr>
          <a:xfrm>
            <a:off x="6685291" y="6430248"/>
            <a:ext cx="18983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Vijay, </a:t>
            </a:r>
            <a:r>
              <a:rPr lang="en-US" dirty="0" err="1">
                <a:solidFill>
                  <a:schemeClr val="bg1"/>
                </a:solidFill>
              </a:rPr>
              <a:t>Haah</a:t>
            </a:r>
            <a:r>
              <a:rPr lang="en-US" dirty="0">
                <a:solidFill>
                  <a:schemeClr val="bg1"/>
                </a:solidFill>
              </a:rPr>
              <a:t>, Fu, 16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6EFCE220-11FC-3240-9FC1-AA4D4CF2E1F6}"/>
              </a:ext>
            </a:extLst>
          </p:cNvPr>
          <p:cNvCxnSpPr>
            <a:cxnSpLocks/>
          </p:cNvCxnSpPr>
          <p:nvPr/>
        </p:nvCxnSpPr>
        <p:spPr>
          <a:xfrm flipV="1">
            <a:off x="6534248" y="4276729"/>
            <a:ext cx="151043" cy="1314602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B78E010F-C505-3A49-A138-B6108E2514E0}"/>
              </a:ext>
            </a:extLst>
          </p:cNvPr>
          <p:cNvSpPr txBox="1"/>
          <p:nvPr/>
        </p:nvSpPr>
        <p:spPr>
          <a:xfrm>
            <a:off x="6126961" y="5666283"/>
            <a:ext cx="995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Lineon</a:t>
            </a:r>
            <a:r>
              <a:rPr lang="en-US" dirty="0"/>
              <a:t> dipole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138F5DE3-2130-3D45-934F-D85507E90A6B}"/>
              </a:ext>
            </a:extLst>
          </p:cNvPr>
          <p:cNvSpPr txBox="1"/>
          <p:nvPr/>
        </p:nvSpPr>
        <p:spPr>
          <a:xfrm>
            <a:off x="7148156" y="5523647"/>
            <a:ext cx="995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Fracton</a:t>
            </a:r>
            <a:r>
              <a:rPr lang="en-US" dirty="0"/>
              <a:t> dipole</a:t>
            </a: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2F952115-04EA-1942-A134-9DE45D13936F}"/>
              </a:ext>
            </a:extLst>
          </p:cNvPr>
          <p:cNvCxnSpPr>
            <a:cxnSpLocks/>
          </p:cNvCxnSpPr>
          <p:nvPr/>
        </p:nvCxnSpPr>
        <p:spPr>
          <a:xfrm flipH="1" flipV="1">
            <a:off x="7421448" y="3849622"/>
            <a:ext cx="88093" cy="1741709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85774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8DC9A-D54C-EB4E-A058-D96664C01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 to X-cube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CA60DC5-2880-624C-B83E-E803AF1C3C3A}"/>
              </a:ext>
            </a:extLst>
          </p:cNvPr>
          <p:cNvGrpSpPr/>
          <p:nvPr/>
        </p:nvGrpSpPr>
        <p:grpSpPr>
          <a:xfrm>
            <a:off x="1101785" y="2065964"/>
            <a:ext cx="7064098" cy="1306913"/>
            <a:chOff x="1612422" y="1308051"/>
            <a:chExt cx="7064098" cy="130691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327F6E3-65B8-CC4F-8F77-E4E0B2993956}"/>
                </a:ext>
              </a:extLst>
            </p:cNvPr>
            <p:cNvGrpSpPr/>
            <p:nvPr/>
          </p:nvGrpSpPr>
          <p:grpSpPr>
            <a:xfrm>
              <a:off x="2713509" y="1308051"/>
              <a:ext cx="1218988" cy="1306913"/>
              <a:chOff x="2998493" y="1349510"/>
              <a:chExt cx="1218988" cy="1306913"/>
            </a:xfrm>
          </p:grpSpPr>
          <p:sp>
            <p:nvSpPr>
              <p:cNvPr id="35" name="Cube 34">
                <a:extLst>
                  <a:ext uri="{FF2B5EF4-FFF2-40B4-BE49-F238E27FC236}">
                    <a16:creationId xmlns:a16="http://schemas.microsoft.com/office/drawing/2014/main" id="{AC0B613E-3C76-9843-A956-3ACAB0F5E4B9}"/>
                  </a:ext>
                </a:extLst>
              </p:cNvPr>
              <p:cNvSpPr/>
              <p:nvPr/>
            </p:nvSpPr>
            <p:spPr>
              <a:xfrm>
                <a:off x="3154505" y="1568508"/>
                <a:ext cx="876216" cy="881562"/>
              </a:xfrm>
              <a:prstGeom prst="cube">
                <a:avLst/>
              </a:prstGeom>
              <a:noFill/>
              <a:ln w="25400">
                <a:solidFill>
                  <a:srgbClr val="4472C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0"/>
              </a:p>
            </p:txBody>
          </p: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006D2A96-1667-AF45-B3B3-518CD5C3968D}"/>
                  </a:ext>
                </a:extLst>
              </p:cNvPr>
              <p:cNvCxnSpPr/>
              <p:nvPr/>
            </p:nvCxnSpPr>
            <p:spPr>
              <a:xfrm>
                <a:off x="3374707" y="1568508"/>
                <a:ext cx="0" cy="661361"/>
              </a:xfrm>
              <a:prstGeom prst="line">
                <a:avLst/>
              </a:prstGeom>
              <a:ln w="25400">
                <a:solidFill>
                  <a:srgbClr val="4472C4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2BC11CD4-9FEF-AF4E-9C5F-373B92C7DAE4}"/>
                  </a:ext>
                </a:extLst>
              </p:cNvPr>
              <p:cNvCxnSpPr/>
              <p:nvPr/>
            </p:nvCxnSpPr>
            <p:spPr>
              <a:xfrm flipH="1">
                <a:off x="3374707" y="2229869"/>
                <a:ext cx="656015" cy="0"/>
              </a:xfrm>
              <a:prstGeom prst="line">
                <a:avLst/>
              </a:prstGeom>
              <a:ln w="25400">
                <a:solidFill>
                  <a:srgbClr val="4472C4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B918986E-D93B-CE47-8F4C-C0959DDDE4A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54506" y="2229869"/>
                <a:ext cx="220200" cy="220201"/>
              </a:xfrm>
              <a:prstGeom prst="line">
                <a:avLst/>
              </a:prstGeom>
              <a:ln w="25400">
                <a:solidFill>
                  <a:srgbClr val="4472C4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53130B4-0341-FE40-AF0E-84819D70E869}"/>
                  </a:ext>
                </a:extLst>
              </p:cNvPr>
              <p:cNvSpPr txBox="1"/>
              <p:nvPr/>
            </p:nvSpPr>
            <p:spPr>
              <a:xfrm>
                <a:off x="3517278" y="1349510"/>
                <a:ext cx="349776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AE21A9E-C764-F04D-B9AC-FC76A7D369CA}"/>
                  </a:ext>
                </a:extLst>
              </p:cNvPr>
              <p:cNvSpPr txBox="1"/>
              <p:nvPr/>
            </p:nvSpPr>
            <p:spPr>
              <a:xfrm>
                <a:off x="3407786" y="1582695"/>
                <a:ext cx="349776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5867AA7-CB70-B543-AAC5-FFD239FF051F}"/>
                  </a:ext>
                </a:extLst>
              </p:cNvPr>
              <p:cNvSpPr txBox="1"/>
              <p:nvPr/>
            </p:nvSpPr>
            <p:spPr>
              <a:xfrm>
                <a:off x="3335826" y="2240925"/>
                <a:ext cx="349776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8215CA5-C42F-2B44-851B-EFDAA8452E31}"/>
                  </a:ext>
                </a:extLst>
              </p:cNvPr>
              <p:cNvSpPr txBox="1"/>
              <p:nvPr/>
            </p:nvSpPr>
            <p:spPr>
              <a:xfrm>
                <a:off x="3482470" y="2028701"/>
                <a:ext cx="349776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099F95D-E7BC-2A4E-9A57-B17AF9434556}"/>
                  </a:ext>
                </a:extLst>
              </p:cNvPr>
              <p:cNvSpPr txBox="1"/>
              <p:nvPr/>
            </p:nvSpPr>
            <p:spPr>
              <a:xfrm>
                <a:off x="2998493" y="1926853"/>
                <a:ext cx="349776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2A4C053-1755-684B-9100-D867C63E0691}"/>
                  </a:ext>
                </a:extLst>
              </p:cNvPr>
              <p:cNvSpPr txBox="1"/>
              <p:nvPr/>
            </p:nvSpPr>
            <p:spPr>
              <a:xfrm>
                <a:off x="3658309" y="1916707"/>
                <a:ext cx="349776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046C52F-13A2-7A4F-87B7-C7878644438A}"/>
                  </a:ext>
                </a:extLst>
              </p:cNvPr>
              <p:cNvSpPr txBox="1"/>
              <p:nvPr/>
            </p:nvSpPr>
            <p:spPr>
              <a:xfrm>
                <a:off x="3216561" y="1719919"/>
                <a:ext cx="349776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CA81D78-1A4D-4643-BB84-52921E2A049B}"/>
                  </a:ext>
                </a:extLst>
              </p:cNvPr>
              <p:cNvSpPr txBox="1"/>
              <p:nvPr/>
            </p:nvSpPr>
            <p:spPr>
              <a:xfrm>
                <a:off x="3867705" y="1723778"/>
                <a:ext cx="349776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C40BACC-8C6E-6E46-9938-7DBD2F4016CA}"/>
                  </a:ext>
                </a:extLst>
              </p:cNvPr>
              <p:cNvSpPr txBox="1"/>
              <p:nvPr/>
            </p:nvSpPr>
            <p:spPr>
              <a:xfrm>
                <a:off x="3789024" y="2127355"/>
                <a:ext cx="349776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9273013-3528-EC49-AAD8-BE362E6A4866}"/>
                  </a:ext>
                </a:extLst>
              </p:cNvPr>
              <p:cNvSpPr txBox="1"/>
              <p:nvPr/>
            </p:nvSpPr>
            <p:spPr>
              <a:xfrm>
                <a:off x="3133975" y="2125124"/>
                <a:ext cx="349776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5E62040-F9EB-EB4F-A65C-202BA3F91CEC}"/>
                  </a:ext>
                </a:extLst>
              </p:cNvPr>
              <p:cNvSpPr txBox="1"/>
              <p:nvPr/>
            </p:nvSpPr>
            <p:spPr>
              <a:xfrm>
                <a:off x="3123988" y="1459893"/>
                <a:ext cx="349776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182DD14D-E294-3B4B-83E3-C1A0C839A9D1}"/>
                  </a:ext>
                </a:extLst>
              </p:cNvPr>
              <p:cNvSpPr txBox="1"/>
              <p:nvPr/>
            </p:nvSpPr>
            <p:spPr>
              <a:xfrm>
                <a:off x="3774771" y="1468324"/>
                <a:ext cx="349776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760897C-6A0F-2945-AE03-6547888CBE89}"/>
                </a:ext>
              </a:extLst>
            </p:cNvPr>
            <p:cNvGrpSpPr/>
            <p:nvPr/>
          </p:nvGrpSpPr>
          <p:grpSpPr>
            <a:xfrm>
              <a:off x="4461530" y="1450870"/>
              <a:ext cx="1029806" cy="1027604"/>
              <a:chOff x="4232818" y="1450427"/>
              <a:chExt cx="1029806" cy="1027604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9D11CC09-80AA-304F-A195-9244F768CA1A}"/>
                  </a:ext>
                </a:extLst>
              </p:cNvPr>
              <p:cNvCxnSpPr/>
              <p:nvPr/>
            </p:nvCxnSpPr>
            <p:spPr>
              <a:xfrm>
                <a:off x="4746620" y="1450427"/>
                <a:ext cx="0" cy="1027604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0C434F25-9005-F441-857B-6DD557C9D770}"/>
                  </a:ext>
                </a:extLst>
              </p:cNvPr>
              <p:cNvGrpSpPr/>
              <p:nvPr/>
            </p:nvGrpSpPr>
            <p:grpSpPr>
              <a:xfrm>
                <a:off x="4232818" y="1502673"/>
                <a:ext cx="1029806" cy="928923"/>
                <a:chOff x="4232818" y="1502673"/>
                <a:chExt cx="1029806" cy="928923"/>
              </a:xfrm>
            </p:grpSpPr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55616AB2-DD5D-944B-89A8-89747F4128E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550886" y="1729072"/>
                  <a:ext cx="397584" cy="422347"/>
                </a:xfrm>
                <a:prstGeom prst="line">
                  <a:avLst/>
                </a:prstGeom>
                <a:ln w="254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024C6FD2-8F01-CB47-91E3-FDC36E14454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32818" y="1944685"/>
                  <a:ext cx="1029806" cy="0"/>
                </a:xfrm>
                <a:prstGeom prst="line">
                  <a:avLst/>
                </a:prstGeom>
                <a:ln w="254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1C29FB4B-C6E2-8B43-90A4-BEB848C6407D}"/>
                    </a:ext>
                  </a:extLst>
                </p:cNvPr>
                <p:cNvSpPr txBox="1"/>
                <p:nvPr/>
              </p:nvSpPr>
              <p:spPr>
                <a:xfrm>
                  <a:off x="4602035" y="1502673"/>
                  <a:ext cx="333746" cy="4154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1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Z</a:t>
                  </a: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47F09489-3B39-E240-8D6B-D1FC8D892198}"/>
                    </a:ext>
                  </a:extLst>
                </p:cNvPr>
                <p:cNvSpPr txBox="1"/>
                <p:nvPr/>
              </p:nvSpPr>
              <p:spPr>
                <a:xfrm>
                  <a:off x="4598004" y="2016098"/>
                  <a:ext cx="333746" cy="4154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1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Z</a:t>
                  </a:r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4A64B754-3ADE-C04E-B212-787E28BD882D}"/>
                    </a:ext>
                  </a:extLst>
                </p:cNvPr>
                <p:cNvSpPr txBox="1"/>
                <p:nvPr/>
              </p:nvSpPr>
              <p:spPr>
                <a:xfrm>
                  <a:off x="4346181" y="1750927"/>
                  <a:ext cx="333746" cy="4154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1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Z</a:t>
                  </a:r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469C0FF9-7F52-6743-8905-9E45DFBA60E4}"/>
                    </a:ext>
                  </a:extLst>
                </p:cNvPr>
                <p:cNvSpPr txBox="1"/>
                <p:nvPr/>
              </p:nvSpPr>
              <p:spPr>
                <a:xfrm>
                  <a:off x="4869962" y="1745434"/>
                  <a:ext cx="333746" cy="4154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1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Z</a:t>
                  </a:r>
                </a:p>
              </p:txBody>
            </p:sp>
          </p:grp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66C51EC-571F-F84C-A7E5-353D5D3CA9EA}"/>
                </a:ext>
              </a:extLst>
            </p:cNvPr>
            <p:cNvGrpSpPr/>
            <p:nvPr/>
          </p:nvGrpSpPr>
          <p:grpSpPr>
            <a:xfrm>
              <a:off x="6063837" y="1428978"/>
              <a:ext cx="1029806" cy="1027604"/>
              <a:chOff x="5422825" y="1450427"/>
              <a:chExt cx="1029806" cy="1027604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AD2F2FC1-6CD6-A64E-A0EE-7A06F9067D4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40893" y="1729072"/>
                <a:ext cx="397584" cy="422347"/>
              </a:xfrm>
              <a:prstGeom prst="line">
                <a:avLst/>
              </a:prstGeom>
              <a:ln w="25400">
                <a:solidFill>
                  <a:srgbClr val="8D42C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192CEF5-9803-0644-83C7-8B4D8A6F9003}"/>
                  </a:ext>
                </a:extLst>
              </p:cNvPr>
              <p:cNvCxnSpPr/>
              <p:nvPr/>
            </p:nvCxnSpPr>
            <p:spPr>
              <a:xfrm>
                <a:off x="5936626" y="1450427"/>
                <a:ext cx="0" cy="1027604"/>
              </a:xfrm>
              <a:prstGeom prst="line">
                <a:avLst/>
              </a:prstGeom>
              <a:ln w="25400">
                <a:solidFill>
                  <a:srgbClr val="8D42C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EC477AEC-95B7-5149-A538-44C3EC6A14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22825" y="1944685"/>
                <a:ext cx="1029806" cy="0"/>
              </a:xfrm>
              <a:prstGeom prst="line">
                <a:avLst/>
              </a:prstGeom>
              <a:ln w="25400">
                <a:solidFill>
                  <a:srgbClr val="8D42C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34AFDF3-5A5C-5641-9E99-09E5924703DF}"/>
                  </a:ext>
                </a:extLst>
              </p:cNvPr>
              <p:cNvSpPr txBox="1"/>
              <p:nvPr/>
            </p:nvSpPr>
            <p:spPr>
              <a:xfrm>
                <a:off x="5518695" y="1719562"/>
                <a:ext cx="333746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21D34BB-49B5-3F42-8EEF-82043C776123}"/>
                  </a:ext>
                </a:extLst>
              </p:cNvPr>
              <p:cNvSpPr txBox="1"/>
              <p:nvPr/>
            </p:nvSpPr>
            <p:spPr>
              <a:xfrm>
                <a:off x="6034798" y="1719562"/>
                <a:ext cx="333746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C0F67CA-FCC6-0E4E-9816-C35DD338FD92}"/>
                  </a:ext>
                </a:extLst>
              </p:cNvPr>
              <p:cNvSpPr txBox="1"/>
              <p:nvPr/>
            </p:nvSpPr>
            <p:spPr>
              <a:xfrm>
                <a:off x="6039864" y="1513301"/>
                <a:ext cx="333746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CED34A3-F906-6444-BAF4-ED500717D9C1}"/>
                  </a:ext>
                </a:extLst>
              </p:cNvPr>
              <p:cNvSpPr txBox="1"/>
              <p:nvPr/>
            </p:nvSpPr>
            <p:spPr>
              <a:xfrm>
                <a:off x="5557284" y="1945829"/>
                <a:ext cx="333746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E6B6E25-7D32-334B-9076-1BB78FEA81F4}"/>
                </a:ext>
              </a:extLst>
            </p:cNvPr>
            <p:cNvGrpSpPr/>
            <p:nvPr/>
          </p:nvGrpSpPr>
          <p:grpSpPr>
            <a:xfrm>
              <a:off x="7646714" y="1473440"/>
              <a:ext cx="1029806" cy="1027604"/>
              <a:chOff x="6616745" y="1450427"/>
              <a:chExt cx="1029806" cy="1027604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E1B02B41-6AAE-B146-BF6E-6BBD5CD4ACE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934813" y="1729072"/>
                <a:ext cx="397584" cy="422347"/>
              </a:xfrm>
              <a:prstGeom prst="line">
                <a:avLst/>
              </a:prstGeom>
              <a:ln w="25400">
                <a:solidFill>
                  <a:srgbClr val="54823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62D56D7-4D74-FD45-9A00-2D36D196BDEF}"/>
                  </a:ext>
                </a:extLst>
              </p:cNvPr>
              <p:cNvCxnSpPr/>
              <p:nvPr/>
            </p:nvCxnSpPr>
            <p:spPr>
              <a:xfrm>
                <a:off x="7130546" y="1450427"/>
                <a:ext cx="0" cy="1027604"/>
              </a:xfrm>
              <a:prstGeom prst="line">
                <a:avLst/>
              </a:prstGeom>
              <a:ln w="25400">
                <a:solidFill>
                  <a:srgbClr val="54823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24546FE1-90C7-D847-8EEB-98654514F5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16745" y="1944685"/>
                <a:ext cx="1029806" cy="0"/>
              </a:xfrm>
              <a:prstGeom prst="line">
                <a:avLst/>
              </a:prstGeom>
              <a:ln w="25400">
                <a:solidFill>
                  <a:srgbClr val="54823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2FB1299-A7A1-9647-B6AF-460769A8DAF1}"/>
                  </a:ext>
                </a:extLst>
              </p:cNvPr>
              <p:cNvSpPr txBox="1"/>
              <p:nvPr/>
            </p:nvSpPr>
            <p:spPr>
              <a:xfrm>
                <a:off x="7235552" y="1500186"/>
                <a:ext cx="333746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2E4BAE4-BBC6-8A4B-A105-62FCAA0D33C0}"/>
                  </a:ext>
                </a:extLst>
              </p:cNvPr>
              <p:cNvSpPr txBox="1"/>
              <p:nvPr/>
            </p:nvSpPr>
            <p:spPr>
              <a:xfrm>
                <a:off x="6768209" y="1909065"/>
                <a:ext cx="333746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5BBFAF7-030B-F749-B70A-409694BE3839}"/>
                  </a:ext>
                </a:extLst>
              </p:cNvPr>
              <p:cNvSpPr txBox="1"/>
              <p:nvPr/>
            </p:nvSpPr>
            <p:spPr>
              <a:xfrm>
                <a:off x="6978524" y="1452949"/>
                <a:ext cx="333746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9F2F477-C1BC-6447-BF86-CA2E6E55C1D9}"/>
                  </a:ext>
                </a:extLst>
              </p:cNvPr>
              <p:cNvSpPr txBox="1"/>
              <p:nvPr/>
            </p:nvSpPr>
            <p:spPr>
              <a:xfrm>
                <a:off x="6978524" y="2004739"/>
                <a:ext cx="333746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C7A08BB-9ED8-BD44-8C76-DF6149CFE5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12422" y="1813857"/>
              <a:ext cx="1120232" cy="52596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3060756-85DF-114B-BB16-D55FB17F70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46552" y="1802971"/>
              <a:ext cx="594841" cy="55857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2D8A3D9-2E80-1B44-99A3-F6149E980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90457" y="1804428"/>
              <a:ext cx="594841" cy="55857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AF84B78-FAE8-E947-BE7D-B6CAEFE5B7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44885" y="1793494"/>
              <a:ext cx="594841" cy="558570"/>
            </a:xfrm>
            <a:prstGeom prst="rect">
              <a:avLst/>
            </a:prstGeom>
          </p:spPr>
        </p:pic>
      </p:grpSp>
      <p:sp>
        <p:nvSpPr>
          <p:cNvPr id="145" name="TextBox 144">
            <a:extLst>
              <a:ext uri="{FF2B5EF4-FFF2-40B4-BE49-F238E27FC236}">
                <a16:creationId xmlns:a16="http://schemas.microsoft.com/office/drawing/2014/main" id="{C60FA100-679F-634C-AD96-35CD1CE98604}"/>
              </a:ext>
            </a:extLst>
          </p:cNvPr>
          <p:cNvSpPr txBox="1"/>
          <p:nvPr/>
        </p:nvSpPr>
        <p:spPr>
          <a:xfrm>
            <a:off x="760315" y="3520824"/>
            <a:ext cx="19265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Planon</a:t>
            </a:r>
            <a:r>
              <a:rPr lang="en-US" sz="2400" dirty="0"/>
              <a:t> Fusion group</a:t>
            </a:r>
          </a:p>
        </p:txBody>
      </p:sp>
      <p:pic>
        <p:nvPicPr>
          <p:cNvPr id="147" name="Picture 146">
            <a:extLst>
              <a:ext uri="{FF2B5EF4-FFF2-40B4-BE49-F238E27FC236}">
                <a16:creationId xmlns:a16="http://schemas.microsoft.com/office/drawing/2014/main" id="{F14D57D5-46E3-6D4F-84FE-A3571B4949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0716" y="3674642"/>
            <a:ext cx="2850445" cy="354664"/>
          </a:xfrm>
          <a:prstGeom prst="rect">
            <a:avLst/>
          </a:prstGeom>
        </p:spPr>
      </p:pic>
      <p:sp>
        <p:nvSpPr>
          <p:cNvPr id="148" name="TextBox 147">
            <a:extLst>
              <a:ext uri="{FF2B5EF4-FFF2-40B4-BE49-F238E27FC236}">
                <a16:creationId xmlns:a16="http://schemas.microsoft.com/office/drawing/2014/main" id="{13C4FB31-BE3F-C645-BA58-2C033616BF6B}"/>
              </a:ext>
            </a:extLst>
          </p:cNvPr>
          <p:cNvSpPr txBox="1"/>
          <p:nvPr/>
        </p:nvSpPr>
        <p:spPr>
          <a:xfrm>
            <a:off x="765697" y="4408405"/>
            <a:ext cx="1728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Statistics</a:t>
            </a:r>
            <a:endParaRPr lang="en-US" sz="2000" dirty="0"/>
          </a:p>
        </p:txBody>
      </p:sp>
      <p:pic>
        <p:nvPicPr>
          <p:cNvPr id="152" name="Picture 151">
            <a:extLst>
              <a:ext uri="{FF2B5EF4-FFF2-40B4-BE49-F238E27FC236}">
                <a16:creationId xmlns:a16="http://schemas.microsoft.com/office/drawing/2014/main" id="{9A87B2F2-E9E9-D340-81A0-350320C6AF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6080" y="4499031"/>
            <a:ext cx="3355276" cy="331485"/>
          </a:xfrm>
          <a:prstGeom prst="rect">
            <a:avLst/>
          </a:prstGeom>
        </p:spPr>
      </p:pic>
      <p:sp>
        <p:nvSpPr>
          <p:cNvPr id="156" name="Parallelogram 155">
            <a:extLst>
              <a:ext uri="{FF2B5EF4-FFF2-40B4-BE49-F238E27FC236}">
                <a16:creationId xmlns:a16="http://schemas.microsoft.com/office/drawing/2014/main" id="{01CBD9D4-472B-9A4A-A958-6375F08B8A6D}"/>
              </a:ext>
            </a:extLst>
          </p:cNvPr>
          <p:cNvSpPr/>
          <p:nvPr/>
        </p:nvSpPr>
        <p:spPr>
          <a:xfrm>
            <a:off x="6059157" y="4847907"/>
            <a:ext cx="2218545" cy="501474"/>
          </a:xfrm>
          <a:prstGeom prst="parallelogram">
            <a:avLst>
              <a:gd name="adj" fmla="val 9185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7" name="Parallelogram 156">
            <a:extLst>
              <a:ext uri="{FF2B5EF4-FFF2-40B4-BE49-F238E27FC236}">
                <a16:creationId xmlns:a16="http://schemas.microsoft.com/office/drawing/2014/main" id="{9FA16242-BD94-1248-B452-CFC11311710C}"/>
              </a:ext>
            </a:extLst>
          </p:cNvPr>
          <p:cNvSpPr/>
          <p:nvPr/>
        </p:nvSpPr>
        <p:spPr>
          <a:xfrm>
            <a:off x="6059158" y="4627150"/>
            <a:ext cx="2218545" cy="501474"/>
          </a:xfrm>
          <a:prstGeom prst="parallelogram">
            <a:avLst>
              <a:gd name="adj" fmla="val 9185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8" name="Parallelogram 157">
            <a:extLst>
              <a:ext uri="{FF2B5EF4-FFF2-40B4-BE49-F238E27FC236}">
                <a16:creationId xmlns:a16="http://schemas.microsoft.com/office/drawing/2014/main" id="{B68D5862-6F22-A24D-91BB-1D1E9D43EE1D}"/>
              </a:ext>
            </a:extLst>
          </p:cNvPr>
          <p:cNvSpPr/>
          <p:nvPr/>
        </p:nvSpPr>
        <p:spPr>
          <a:xfrm>
            <a:off x="6059159" y="4376413"/>
            <a:ext cx="2218545" cy="501474"/>
          </a:xfrm>
          <a:prstGeom prst="parallelogram">
            <a:avLst>
              <a:gd name="adj" fmla="val 9185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9" name="Parallelogram 158">
            <a:extLst>
              <a:ext uri="{FF2B5EF4-FFF2-40B4-BE49-F238E27FC236}">
                <a16:creationId xmlns:a16="http://schemas.microsoft.com/office/drawing/2014/main" id="{8A361F10-3B72-E545-B7DF-E67F035C21A4}"/>
              </a:ext>
            </a:extLst>
          </p:cNvPr>
          <p:cNvSpPr/>
          <p:nvPr/>
        </p:nvSpPr>
        <p:spPr>
          <a:xfrm>
            <a:off x="6059159" y="4125676"/>
            <a:ext cx="2218545" cy="501474"/>
          </a:xfrm>
          <a:prstGeom prst="parallelogram">
            <a:avLst>
              <a:gd name="adj" fmla="val 9185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0" name="Parallelogram 159">
            <a:extLst>
              <a:ext uri="{FF2B5EF4-FFF2-40B4-BE49-F238E27FC236}">
                <a16:creationId xmlns:a16="http://schemas.microsoft.com/office/drawing/2014/main" id="{FBA3B51E-BBDC-0140-B25B-ABBBFE90BE0F}"/>
              </a:ext>
            </a:extLst>
          </p:cNvPr>
          <p:cNvSpPr/>
          <p:nvPr/>
        </p:nvSpPr>
        <p:spPr>
          <a:xfrm>
            <a:off x="6051626" y="3879427"/>
            <a:ext cx="2218545" cy="501474"/>
          </a:xfrm>
          <a:prstGeom prst="parallelogram">
            <a:avLst>
              <a:gd name="adj" fmla="val 9185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1" name="Parallelogram 160">
            <a:extLst>
              <a:ext uri="{FF2B5EF4-FFF2-40B4-BE49-F238E27FC236}">
                <a16:creationId xmlns:a16="http://schemas.microsoft.com/office/drawing/2014/main" id="{EF500842-0C4C-A845-AD3C-74D797B8B0C9}"/>
              </a:ext>
            </a:extLst>
          </p:cNvPr>
          <p:cNvSpPr/>
          <p:nvPr/>
        </p:nvSpPr>
        <p:spPr>
          <a:xfrm>
            <a:off x="6042199" y="3628690"/>
            <a:ext cx="2218545" cy="501474"/>
          </a:xfrm>
          <a:prstGeom prst="parallelogram">
            <a:avLst>
              <a:gd name="adj" fmla="val 9185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D7E56BBA-ED42-6742-A4DD-0B1C613BA842}"/>
              </a:ext>
            </a:extLst>
          </p:cNvPr>
          <p:cNvCxnSpPr/>
          <p:nvPr/>
        </p:nvCxnSpPr>
        <p:spPr>
          <a:xfrm>
            <a:off x="6049730" y="4125676"/>
            <a:ext cx="0" cy="12237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14F032B8-A258-9F47-992E-F177038993B6}"/>
              </a:ext>
            </a:extLst>
          </p:cNvPr>
          <p:cNvCxnSpPr/>
          <p:nvPr/>
        </p:nvCxnSpPr>
        <p:spPr>
          <a:xfrm>
            <a:off x="7803889" y="4126630"/>
            <a:ext cx="0" cy="12237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512723DE-D731-3544-A463-F555D02B5591}"/>
              </a:ext>
            </a:extLst>
          </p:cNvPr>
          <p:cNvCxnSpPr/>
          <p:nvPr/>
        </p:nvCxnSpPr>
        <p:spPr>
          <a:xfrm>
            <a:off x="8270171" y="3609836"/>
            <a:ext cx="0" cy="12237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35CDAA8D-4668-6646-B916-5005163ADFA1}"/>
              </a:ext>
            </a:extLst>
          </p:cNvPr>
          <p:cNvCxnSpPr>
            <a:cxnSpLocks/>
          </p:cNvCxnSpPr>
          <p:nvPr/>
        </p:nvCxnSpPr>
        <p:spPr>
          <a:xfrm>
            <a:off x="6392903" y="4276729"/>
            <a:ext cx="125596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B86A832C-B0A4-C942-9095-FDB58C4C057F}"/>
              </a:ext>
            </a:extLst>
          </p:cNvPr>
          <p:cNvCxnSpPr>
            <a:cxnSpLocks/>
          </p:cNvCxnSpPr>
          <p:nvPr/>
        </p:nvCxnSpPr>
        <p:spPr>
          <a:xfrm>
            <a:off x="6392903" y="4002032"/>
            <a:ext cx="125596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1" name="Picture 170">
            <a:extLst>
              <a:ext uri="{FF2B5EF4-FFF2-40B4-BE49-F238E27FC236}">
                <a16:creationId xmlns:a16="http://schemas.microsoft.com/office/drawing/2014/main" id="{BC2ADCD2-950E-9C4C-8B4F-FF2CA420EE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3688" y="4198353"/>
            <a:ext cx="170433" cy="142028"/>
          </a:xfrm>
          <a:prstGeom prst="rect">
            <a:avLst/>
          </a:prstGeom>
        </p:spPr>
      </p:pic>
      <p:pic>
        <p:nvPicPr>
          <p:cNvPr id="172" name="Picture 171">
            <a:extLst>
              <a:ext uri="{FF2B5EF4-FFF2-40B4-BE49-F238E27FC236}">
                <a16:creationId xmlns:a16="http://schemas.microsoft.com/office/drawing/2014/main" id="{541A8462-78CC-A446-98E9-B4B0D868B6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3688" y="3917307"/>
            <a:ext cx="170433" cy="142028"/>
          </a:xfrm>
          <a:prstGeom prst="rect">
            <a:avLst/>
          </a:prstGeom>
        </p:spPr>
      </p:pic>
      <p:grpSp>
        <p:nvGrpSpPr>
          <p:cNvPr id="186" name="Group 185">
            <a:extLst>
              <a:ext uri="{FF2B5EF4-FFF2-40B4-BE49-F238E27FC236}">
                <a16:creationId xmlns:a16="http://schemas.microsoft.com/office/drawing/2014/main" id="{4F0AFDDF-AE89-C04C-8B92-5DCC9D9875F2}"/>
              </a:ext>
            </a:extLst>
          </p:cNvPr>
          <p:cNvGrpSpPr/>
          <p:nvPr/>
        </p:nvGrpSpPr>
        <p:grpSpPr>
          <a:xfrm>
            <a:off x="7062572" y="3639026"/>
            <a:ext cx="496141" cy="465738"/>
            <a:chOff x="7168588" y="3347478"/>
            <a:chExt cx="496141" cy="465738"/>
          </a:xfrm>
        </p:grpSpPr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C7D9422C-9019-7F47-ACD8-DC3A443ABD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8588" y="3347478"/>
              <a:ext cx="392390" cy="465738"/>
            </a:xfrm>
            <a:prstGeom prst="line">
              <a:avLst/>
            </a:prstGeom>
            <a:ln>
              <a:solidFill>
                <a:srgbClr val="0096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8" name="Picture 177">
              <a:extLst>
                <a:ext uri="{FF2B5EF4-FFF2-40B4-BE49-F238E27FC236}">
                  <a16:creationId xmlns:a16="http://schemas.microsoft.com/office/drawing/2014/main" id="{DC81F0EA-1CEC-A84A-B5E0-48AC11143B7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257487" y="3444743"/>
              <a:ext cx="150201" cy="150201"/>
            </a:xfrm>
            <a:prstGeom prst="rect">
              <a:avLst/>
            </a:prstGeom>
          </p:spPr>
        </p:pic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FDF4E9F3-4445-424A-800C-19BCA97E81B4}"/>
                </a:ext>
              </a:extLst>
            </p:cNvPr>
            <p:cNvCxnSpPr>
              <a:cxnSpLocks/>
            </p:cNvCxnSpPr>
            <p:nvPr/>
          </p:nvCxnSpPr>
          <p:spPr>
            <a:xfrm>
              <a:off x="7487812" y="3429000"/>
              <a:ext cx="17691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5A324AD9-D42F-2A41-ABC9-714203CDFE7A}"/>
                </a:ext>
              </a:extLst>
            </p:cNvPr>
            <p:cNvCxnSpPr>
              <a:cxnSpLocks/>
            </p:cNvCxnSpPr>
            <p:nvPr/>
          </p:nvCxnSpPr>
          <p:spPr>
            <a:xfrm>
              <a:off x="7409397" y="3524325"/>
              <a:ext cx="17691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A372937B-F91F-8748-B9C2-09B8D3778E46}"/>
                </a:ext>
              </a:extLst>
            </p:cNvPr>
            <p:cNvCxnSpPr>
              <a:cxnSpLocks/>
            </p:cNvCxnSpPr>
            <p:nvPr/>
          </p:nvCxnSpPr>
          <p:spPr>
            <a:xfrm>
              <a:off x="7332587" y="3621277"/>
              <a:ext cx="17691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1EDBB71B-B01B-304A-BD4F-D4C9C8AB353C}"/>
                </a:ext>
              </a:extLst>
            </p:cNvPr>
            <p:cNvCxnSpPr>
              <a:cxnSpLocks/>
            </p:cNvCxnSpPr>
            <p:nvPr/>
          </p:nvCxnSpPr>
          <p:spPr>
            <a:xfrm>
              <a:off x="7254172" y="3716602"/>
              <a:ext cx="17691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Rectangle 73">
            <a:extLst>
              <a:ext uri="{FF2B5EF4-FFF2-40B4-BE49-F238E27FC236}">
                <a16:creationId xmlns:a16="http://schemas.microsoft.com/office/drawing/2014/main" id="{C58D0A23-DB35-5C4C-9F33-50D9ACD77C25}"/>
              </a:ext>
            </a:extLst>
          </p:cNvPr>
          <p:cNvSpPr/>
          <p:nvPr/>
        </p:nvSpPr>
        <p:spPr>
          <a:xfrm>
            <a:off x="6685291" y="6430248"/>
            <a:ext cx="18983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Vijay, </a:t>
            </a:r>
            <a:r>
              <a:rPr lang="en-US" dirty="0" err="1">
                <a:solidFill>
                  <a:schemeClr val="bg1"/>
                </a:solidFill>
              </a:rPr>
              <a:t>Haah</a:t>
            </a:r>
            <a:r>
              <a:rPr lang="en-US" dirty="0">
                <a:solidFill>
                  <a:schemeClr val="bg1"/>
                </a:solidFill>
              </a:rPr>
              <a:t>, Fu, 16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925E656B-2BF9-534D-B378-9DDC156655F2}"/>
              </a:ext>
            </a:extLst>
          </p:cNvPr>
          <p:cNvCxnSpPr>
            <a:cxnSpLocks/>
          </p:cNvCxnSpPr>
          <p:nvPr/>
        </p:nvCxnSpPr>
        <p:spPr>
          <a:xfrm flipV="1">
            <a:off x="6534248" y="4276729"/>
            <a:ext cx="151043" cy="1314602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A18ABCCF-E1CD-1E4A-9DB5-F795507E7B48}"/>
              </a:ext>
            </a:extLst>
          </p:cNvPr>
          <p:cNvSpPr txBox="1"/>
          <p:nvPr/>
        </p:nvSpPr>
        <p:spPr>
          <a:xfrm>
            <a:off x="6126961" y="5666283"/>
            <a:ext cx="995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Lineon</a:t>
            </a:r>
            <a:r>
              <a:rPr lang="en-US" dirty="0"/>
              <a:t> dipole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4923701-FFAA-5D41-9723-F9DD22D40C7D}"/>
              </a:ext>
            </a:extLst>
          </p:cNvPr>
          <p:cNvSpPr txBox="1"/>
          <p:nvPr/>
        </p:nvSpPr>
        <p:spPr>
          <a:xfrm>
            <a:off x="7148156" y="5523647"/>
            <a:ext cx="995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Fracton</a:t>
            </a:r>
            <a:r>
              <a:rPr lang="en-US" dirty="0"/>
              <a:t> dipole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90F78F46-5DD6-584D-B595-57BD351ECD08}"/>
              </a:ext>
            </a:extLst>
          </p:cNvPr>
          <p:cNvCxnSpPr>
            <a:cxnSpLocks/>
          </p:cNvCxnSpPr>
          <p:nvPr/>
        </p:nvCxnSpPr>
        <p:spPr>
          <a:xfrm flipH="1" flipV="1">
            <a:off x="7421448" y="3849622"/>
            <a:ext cx="88093" cy="1741709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9615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8DC9A-D54C-EB4E-A058-D96664C01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 to X-cube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CA60DC5-2880-624C-B83E-E803AF1C3C3A}"/>
              </a:ext>
            </a:extLst>
          </p:cNvPr>
          <p:cNvGrpSpPr/>
          <p:nvPr/>
        </p:nvGrpSpPr>
        <p:grpSpPr>
          <a:xfrm>
            <a:off x="1101785" y="2065964"/>
            <a:ext cx="7064098" cy="1306913"/>
            <a:chOff x="1612422" y="1308051"/>
            <a:chExt cx="7064098" cy="130691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327F6E3-65B8-CC4F-8F77-E4E0B2993956}"/>
                </a:ext>
              </a:extLst>
            </p:cNvPr>
            <p:cNvGrpSpPr/>
            <p:nvPr/>
          </p:nvGrpSpPr>
          <p:grpSpPr>
            <a:xfrm>
              <a:off x="2713509" y="1308051"/>
              <a:ext cx="1218988" cy="1306913"/>
              <a:chOff x="2998493" y="1349510"/>
              <a:chExt cx="1218988" cy="1306913"/>
            </a:xfrm>
          </p:grpSpPr>
          <p:sp>
            <p:nvSpPr>
              <p:cNvPr id="35" name="Cube 34">
                <a:extLst>
                  <a:ext uri="{FF2B5EF4-FFF2-40B4-BE49-F238E27FC236}">
                    <a16:creationId xmlns:a16="http://schemas.microsoft.com/office/drawing/2014/main" id="{AC0B613E-3C76-9843-A956-3ACAB0F5E4B9}"/>
                  </a:ext>
                </a:extLst>
              </p:cNvPr>
              <p:cNvSpPr/>
              <p:nvPr/>
            </p:nvSpPr>
            <p:spPr>
              <a:xfrm>
                <a:off x="3154505" y="1568508"/>
                <a:ext cx="876216" cy="881562"/>
              </a:xfrm>
              <a:prstGeom prst="cube">
                <a:avLst/>
              </a:prstGeom>
              <a:noFill/>
              <a:ln w="25400">
                <a:solidFill>
                  <a:srgbClr val="4472C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0"/>
              </a:p>
            </p:txBody>
          </p: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006D2A96-1667-AF45-B3B3-518CD5C3968D}"/>
                  </a:ext>
                </a:extLst>
              </p:cNvPr>
              <p:cNvCxnSpPr/>
              <p:nvPr/>
            </p:nvCxnSpPr>
            <p:spPr>
              <a:xfrm>
                <a:off x="3374707" y="1568508"/>
                <a:ext cx="0" cy="661361"/>
              </a:xfrm>
              <a:prstGeom prst="line">
                <a:avLst/>
              </a:prstGeom>
              <a:ln w="25400">
                <a:solidFill>
                  <a:srgbClr val="4472C4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2BC11CD4-9FEF-AF4E-9C5F-373B92C7DAE4}"/>
                  </a:ext>
                </a:extLst>
              </p:cNvPr>
              <p:cNvCxnSpPr/>
              <p:nvPr/>
            </p:nvCxnSpPr>
            <p:spPr>
              <a:xfrm flipH="1">
                <a:off x="3374707" y="2229869"/>
                <a:ext cx="656015" cy="0"/>
              </a:xfrm>
              <a:prstGeom prst="line">
                <a:avLst/>
              </a:prstGeom>
              <a:ln w="25400">
                <a:solidFill>
                  <a:srgbClr val="4472C4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B918986E-D93B-CE47-8F4C-C0959DDDE4A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54506" y="2229869"/>
                <a:ext cx="220200" cy="220201"/>
              </a:xfrm>
              <a:prstGeom prst="line">
                <a:avLst/>
              </a:prstGeom>
              <a:ln w="25400">
                <a:solidFill>
                  <a:srgbClr val="4472C4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53130B4-0341-FE40-AF0E-84819D70E869}"/>
                  </a:ext>
                </a:extLst>
              </p:cNvPr>
              <p:cNvSpPr txBox="1"/>
              <p:nvPr/>
            </p:nvSpPr>
            <p:spPr>
              <a:xfrm>
                <a:off x="3517278" y="1349510"/>
                <a:ext cx="349776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AE21A9E-C764-F04D-B9AC-FC76A7D369CA}"/>
                  </a:ext>
                </a:extLst>
              </p:cNvPr>
              <p:cNvSpPr txBox="1"/>
              <p:nvPr/>
            </p:nvSpPr>
            <p:spPr>
              <a:xfrm>
                <a:off x="3407786" y="1582695"/>
                <a:ext cx="349776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5867AA7-CB70-B543-AAC5-FFD239FF051F}"/>
                  </a:ext>
                </a:extLst>
              </p:cNvPr>
              <p:cNvSpPr txBox="1"/>
              <p:nvPr/>
            </p:nvSpPr>
            <p:spPr>
              <a:xfrm>
                <a:off x="3335826" y="2240925"/>
                <a:ext cx="349776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8215CA5-C42F-2B44-851B-EFDAA8452E31}"/>
                  </a:ext>
                </a:extLst>
              </p:cNvPr>
              <p:cNvSpPr txBox="1"/>
              <p:nvPr/>
            </p:nvSpPr>
            <p:spPr>
              <a:xfrm>
                <a:off x="3482470" y="2028701"/>
                <a:ext cx="349776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099F95D-E7BC-2A4E-9A57-B17AF9434556}"/>
                  </a:ext>
                </a:extLst>
              </p:cNvPr>
              <p:cNvSpPr txBox="1"/>
              <p:nvPr/>
            </p:nvSpPr>
            <p:spPr>
              <a:xfrm>
                <a:off x="2998493" y="1926853"/>
                <a:ext cx="349776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2A4C053-1755-684B-9100-D867C63E0691}"/>
                  </a:ext>
                </a:extLst>
              </p:cNvPr>
              <p:cNvSpPr txBox="1"/>
              <p:nvPr/>
            </p:nvSpPr>
            <p:spPr>
              <a:xfrm>
                <a:off x="3658309" y="1916707"/>
                <a:ext cx="349776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046C52F-13A2-7A4F-87B7-C7878644438A}"/>
                  </a:ext>
                </a:extLst>
              </p:cNvPr>
              <p:cNvSpPr txBox="1"/>
              <p:nvPr/>
            </p:nvSpPr>
            <p:spPr>
              <a:xfrm>
                <a:off x="3216561" y="1719919"/>
                <a:ext cx="349776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CA81D78-1A4D-4643-BB84-52921E2A049B}"/>
                  </a:ext>
                </a:extLst>
              </p:cNvPr>
              <p:cNvSpPr txBox="1"/>
              <p:nvPr/>
            </p:nvSpPr>
            <p:spPr>
              <a:xfrm>
                <a:off x="3867705" y="1723778"/>
                <a:ext cx="349776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C40BACC-8C6E-6E46-9938-7DBD2F4016CA}"/>
                  </a:ext>
                </a:extLst>
              </p:cNvPr>
              <p:cNvSpPr txBox="1"/>
              <p:nvPr/>
            </p:nvSpPr>
            <p:spPr>
              <a:xfrm>
                <a:off x="3789024" y="2127355"/>
                <a:ext cx="349776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9273013-3528-EC49-AAD8-BE362E6A4866}"/>
                  </a:ext>
                </a:extLst>
              </p:cNvPr>
              <p:cNvSpPr txBox="1"/>
              <p:nvPr/>
            </p:nvSpPr>
            <p:spPr>
              <a:xfrm>
                <a:off x="3133975" y="2125124"/>
                <a:ext cx="349776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5E62040-F9EB-EB4F-A65C-202BA3F91CEC}"/>
                  </a:ext>
                </a:extLst>
              </p:cNvPr>
              <p:cNvSpPr txBox="1"/>
              <p:nvPr/>
            </p:nvSpPr>
            <p:spPr>
              <a:xfrm>
                <a:off x="3123988" y="1459893"/>
                <a:ext cx="349776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182DD14D-E294-3B4B-83E3-C1A0C839A9D1}"/>
                  </a:ext>
                </a:extLst>
              </p:cNvPr>
              <p:cNvSpPr txBox="1"/>
              <p:nvPr/>
            </p:nvSpPr>
            <p:spPr>
              <a:xfrm>
                <a:off x="3774771" y="1468324"/>
                <a:ext cx="349776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760897C-6A0F-2945-AE03-6547888CBE89}"/>
                </a:ext>
              </a:extLst>
            </p:cNvPr>
            <p:cNvGrpSpPr/>
            <p:nvPr/>
          </p:nvGrpSpPr>
          <p:grpSpPr>
            <a:xfrm>
              <a:off x="4461530" y="1450870"/>
              <a:ext cx="1029806" cy="1027604"/>
              <a:chOff x="4232818" y="1450427"/>
              <a:chExt cx="1029806" cy="1027604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9D11CC09-80AA-304F-A195-9244F768CA1A}"/>
                  </a:ext>
                </a:extLst>
              </p:cNvPr>
              <p:cNvCxnSpPr/>
              <p:nvPr/>
            </p:nvCxnSpPr>
            <p:spPr>
              <a:xfrm>
                <a:off x="4746620" y="1450427"/>
                <a:ext cx="0" cy="1027604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0C434F25-9005-F441-857B-6DD557C9D770}"/>
                  </a:ext>
                </a:extLst>
              </p:cNvPr>
              <p:cNvGrpSpPr/>
              <p:nvPr/>
            </p:nvGrpSpPr>
            <p:grpSpPr>
              <a:xfrm>
                <a:off x="4232818" y="1502673"/>
                <a:ext cx="1029806" cy="928923"/>
                <a:chOff x="4232818" y="1502673"/>
                <a:chExt cx="1029806" cy="928923"/>
              </a:xfrm>
            </p:grpSpPr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55616AB2-DD5D-944B-89A8-89747F4128E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550886" y="1729072"/>
                  <a:ext cx="397584" cy="422347"/>
                </a:xfrm>
                <a:prstGeom prst="line">
                  <a:avLst/>
                </a:prstGeom>
                <a:ln w="254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024C6FD2-8F01-CB47-91E3-FDC36E14454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32818" y="1944685"/>
                  <a:ext cx="1029806" cy="0"/>
                </a:xfrm>
                <a:prstGeom prst="line">
                  <a:avLst/>
                </a:prstGeom>
                <a:ln w="254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1C29FB4B-C6E2-8B43-90A4-BEB848C6407D}"/>
                    </a:ext>
                  </a:extLst>
                </p:cNvPr>
                <p:cNvSpPr txBox="1"/>
                <p:nvPr/>
              </p:nvSpPr>
              <p:spPr>
                <a:xfrm>
                  <a:off x="4602035" y="1502673"/>
                  <a:ext cx="333746" cy="4154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1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Z</a:t>
                  </a: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47F09489-3B39-E240-8D6B-D1FC8D892198}"/>
                    </a:ext>
                  </a:extLst>
                </p:cNvPr>
                <p:cNvSpPr txBox="1"/>
                <p:nvPr/>
              </p:nvSpPr>
              <p:spPr>
                <a:xfrm>
                  <a:off x="4598004" y="2016098"/>
                  <a:ext cx="333746" cy="4154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1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Z</a:t>
                  </a:r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4A64B754-3ADE-C04E-B212-787E28BD882D}"/>
                    </a:ext>
                  </a:extLst>
                </p:cNvPr>
                <p:cNvSpPr txBox="1"/>
                <p:nvPr/>
              </p:nvSpPr>
              <p:spPr>
                <a:xfrm>
                  <a:off x="4346181" y="1750927"/>
                  <a:ext cx="333746" cy="4154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1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Z</a:t>
                  </a:r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469C0FF9-7F52-6743-8905-9E45DFBA60E4}"/>
                    </a:ext>
                  </a:extLst>
                </p:cNvPr>
                <p:cNvSpPr txBox="1"/>
                <p:nvPr/>
              </p:nvSpPr>
              <p:spPr>
                <a:xfrm>
                  <a:off x="4869962" y="1745434"/>
                  <a:ext cx="333746" cy="4154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1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Z</a:t>
                  </a:r>
                </a:p>
              </p:txBody>
            </p:sp>
          </p:grp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66C51EC-571F-F84C-A7E5-353D5D3CA9EA}"/>
                </a:ext>
              </a:extLst>
            </p:cNvPr>
            <p:cNvGrpSpPr/>
            <p:nvPr/>
          </p:nvGrpSpPr>
          <p:grpSpPr>
            <a:xfrm>
              <a:off x="6063837" y="1428978"/>
              <a:ext cx="1029806" cy="1027604"/>
              <a:chOff x="5422825" y="1450427"/>
              <a:chExt cx="1029806" cy="1027604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AD2F2FC1-6CD6-A64E-A0EE-7A06F9067D4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40893" y="1729072"/>
                <a:ext cx="397584" cy="422347"/>
              </a:xfrm>
              <a:prstGeom prst="line">
                <a:avLst/>
              </a:prstGeom>
              <a:ln w="25400">
                <a:solidFill>
                  <a:srgbClr val="8D42C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192CEF5-9803-0644-83C7-8B4D8A6F9003}"/>
                  </a:ext>
                </a:extLst>
              </p:cNvPr>
              <p:cNvCxnSpPr/>
              <p:nvPr/>
            </p:nvCxnSpPr>
            <p:spPr>
              <a:xfrm>
                <a:off x="5936626" y="1450427"/>
                <a:ext cx="0" cy="1027604"/>
              </a:xfrm>
              <a:prstGeom prst="line">
                <a:avLst/>
              </a:prstGeom>
              <a:ln w="25400">
                <a:solidFill>
                  <a:srgbClr val="8D42C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EC477AEC-95B7-5149-A538-44C3EC6A14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22825" y="1944685"/>
                <a:ext cx="1029806" cy="0"/>
              </a:xfrm>
              <a:prstGeom prst="line">
                <a:avLst/>
              </a:prstGeom>
              <a:ln w="25400">
                <a:solidFill>
                  <a:srgbClr val="8D42C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34AFDF3-5A5C-5641-9E99-09E5924703DF}"/>
                  </a:ext>
                </a:extLst>
              </p:cNvPr>
              <p:cNvSpPr txBox="1"/>
              <p:nvPr/>
            </p:nvSpPr>
            <p:spPr>
              <a:xfrm>
                <a:off x="5518695" y="1719562"/>
                <a:ext cx="333746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21D34BB-49B5-3F42-8EEF-82043C776123}"/>
                  </a:ext>
                </a:extLst>
              </p:cNvPr>
              <p:cNvSpPr txBox="1"/>
              <p:nvPr/>
            </p:nvSpPr>
            <p:spPr>
              <a:xfrm>
                <a:off x="6034798" y="1719562"/>
                <a:ext cx="333746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C0F67CA-FCC6-0E4E-9816-C35DD338FD92}"/>
                  </a:ext>
                </a:extLst>
              </p:cNvPr>
              <p:cNvSpPr txBox="1"/>
              <p:nvPr/>
            </p:nvSpPr>
            <p:spPr>
              <a:xfrm>
                <a:off x="6039864" y="1513301"/>
                <a:ext cx="333746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CED34A3-F906-6444-BAF4-ED500717D9C1}"/>
                  </a:ext>
                </a:extLst>
              </p:cNvPr>
              <p:cNvSpPr txBox="1"/>
              <p:nvPr/>
            </p:nvSpPr>
            <p:spPr>
              <a:xfrm>
                <a:off x="5557284" y="1945829"/>
                <a:ext cx="333746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E6B6E25-7D32-334B-9076-1BB78FEA81F4}"/>
                </a:ext>
              </a:extLst>
            </p:cNvPr>
            <p:cNvGrpSpPr/>
            <p:nvPr/>
          </p:nvGrpSpPr>
          <p:grpSpPr>
            <a:xfrm>
              <a:off x="7646714" y="1473440"/>
              <a:ext cx="1029806" cy="1027604"/>
              <a:chOff x="6616745" y="1450427"/>
              <a:chExt cx="1029806" cy="1027604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E1B02B41-6AAE-B146-BF6E-6BBD5CD4ACE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934813" y="1729072"/>
                <a:ext cx="397584" cy="422347"/>
              </a:xfrm>
              <a:prstGeom prst="line">
                <a:avLst/>
              </a:prstGeom>
              <a:ln w="25400">
                <a:solidFill>
                  <a:srgbClr val="54823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62D56D7-4D74-FD45-9A00-2D36D196BDEF}"/>
                  </a:ext>
                </a:extLst>
              </p:cNvPr>
              <p:cNvCxnSpPr/>
              <p:nvPr/>
            </p:nvCxnSpPr>
            <p:spPr>
              <a:xfrm>
                <a:off x="7130546" y="1450427"/>
                <a:ext cx="0" cy="1027604"/>
              </a:xfrm>
              <a:prstGeom prst="line">
                <a:avLst/>
              </a:prstGeom>
              <a:ln w="25400">
                <a:solidFill>
                  <a:srgbClr val="54823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24546FE1-90C7-D847-8EEB-98654514F5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16745" y="1944685"/>
                <a:ext cx="1029806" cy="0"/>
              </a:xfrm>
              <a:prstGeom prst="line">
                <a:avLst/>
              </a:prstGeom>
              <a:ln w="25400">
                <a:solidFill>
                  <a:srgbClr val="54823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2FB1299-A7A1-9647-B6AF-460769A8DAF1}"/>
                  </a:ext>
                </a:extLst>
              </p:cNvPr>
              <p:cNvSpPr txBox="1"/>
              <p:nvPr/>
            </p:nvSpPr>
            <p:spPr>
              <a:xfrm>
                <a:off x="7235552" y="1500186"/>
                <a:ext cx="333746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2E4BAE4-BBC6-8A4B-A105-62FCAA0D33C0}"/>
                  </a:ext>
                </a:extLst>
              </p:cNvPr>
              <p:cNvSpPr txBox="1"/>
              <p:nvPr/>
            </p:nvSpPr>
            <p:spPr>
              <a:xfrm>
                <a:off x="6768209" y="1909065"/>
                <a:ext cx="333746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5BBFAF7-030B-F749-B70A-409694BE3839}"/>
                  </a:ext>
                </a:extLst>
              </p:cNvPr>
              <p:cNvSpPr txBox="1"/>
              <p:nvPr/>
            </p:nvSpPr>
            <p:spPr>
              <a:xfrm>
                <a:off x="6978524" y="1452949"/>
                <a:ext cx="333746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9F2F477-C1BC-6447-BF86-CA2E6E55C1D9}"/>
                  </a:ext>
                </a:extLst>
              </p:cNvPr>
              <p:cNvSpPr txBox="1"/>
              <p:nvPr/>
            </p:nvSpPr>
            <p:spPr>
              <a:xfrm>
                <a:off x="6978524" y="2004739"/>
                <a:ext cx="333746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C7A08BB-9ED8-BD44-8C76-DF6149CFE5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12422" y="1813857"/>
              <a:ext cx="1120232" cy="52596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3060756-85DF-114B-BB16-D55FB17F70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46552" y="1802971"/>
              <a:ext cx="594841" cy="55857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2D8A3D9-2E80-1B44-99A3-F6149E980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90457" y="1804428"/>
              <a:ext cx="594841" cy="55857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AF84B78-FAE8-E947-BE7D-B6CAEFE5B7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44885" y="1793494"/>
              <a:ext cx="594841" cy="558570"/>
            </a:xfrm>
            <a:prstGeom prst="rect">
              <a:avLst/>
            </a:prstGeom>
          </p:spPr>
        </p:pic>
      </p:grpSp>
      <p:sp>
        <p:nvSpPr>
          <p:cNvPr id="145" name="TextBox 144">
            <a:extLst>
              <a:ext uri="{FF2B5EF4-FFF2-40B4-BE49-F238E27FC236}">
                <a16:creationId xmlns:a16="http://schemas.microsoft.com/office/drawing/2014/main" id="{C60FA100-679F-634C-AD96-35CD1CE98604}"/>
              </a:ext>
            </a:extLst>
          </p:cNvPr>
          <p:cNvSpPr txBox="1"/>
          <p:nvPr/>
        </p:nvSpPr>
        <p:spPr>
          <a:xfrm>
            <a:off x="760315" y="3520824"/>
            <a:ext cx="19265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Planon</a:t>
            </a:r>
            <a:r>
              <a:rPr lang="en-US" sz="2400" dirty="0"/>
              <a:t> Fusion group</a:t>
            </a:r>
          </a:p>
        </p:txBody>
      </p:sp>
      <p:pic>
        <p:nvPicPr>
          <p:cNvPr id="147" name="Picture 146">
            <a:extLst>
              <a:ext uri="{FF2B5EF4-FFF2-40B4-BE49-F238E27FC236}">
                <a16:creationId xmlns:a16="http://schemas.microsoft.com/office/drawing/2014/main" id="{F14D57D5-46E3-6D4F-84FE-A3571B4949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0716" y="3674642"/>
            <a:ext cx="2850445" cy="354664"/>
          </a:xfrm>
          <a:prstGeom prst="rect">
            <a:avLst/>
          </a:prstGeom>
        </p:spPr>
      </p:pic>
      <p:sp>
        <p:nvSpPr>
          <p:cNvPr id="148" name="TextBox 147">
            <a:extLst>
              <a:ext uri="{FF2B5EF4-FFF2-40B4-BE49-F238E27FC236}">
                <a16:creationId xmlns:a16="http://schemas.microsoft.com/office/drawing/2014/main" id="{13C4FB31-BE3F-C645-BA58-2C033616BF6B}"/>
              </a:ext>
            </a:extLst>
          </p:cNvPr>
          <p:cNvSpPr txBox="1"/>
          <p:nvPr/>
        </p:nvSpPr>
        <p:spPr>
          <a:xfrm>
            <a:off x="765697" y="4408405"/>
            <a:ext cx="1728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Statistics</a:t>
            </a:r>
            <a:endParaRPr lang="en-US" sz="2000" dirty="0"/>
          </a:p>
        </p:txBody>
      </p:sp>
      <p:pic>
        <p:nvPicPr>
          <p:cNvPr id="152" name="Picture 151">
            <a:extLst>
              <a:ext uri="{FF2B5EF4-FFF2-40B4-BE49-F238E27FC236}">
                <a16:creationId xmlns:a16="http://schemas.microsoft.com/office/drawing/2014/main" id="{9A87B2F2-E9E9-D340-81A0-350320C6AF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6080" y="4499031"/>
            <a:ext cx="3355276" cy="331485"/>
          </a:xfrm>
          <a:prstGeom prst="rect">
            <a:avLst/>
          </a:prstGeom>
        </p:spPr>
      </p:pic>
      <p:sp>
        <p:nvSpPr>
          <p:cNvPr id="153" name="TextBox 152">
            <a:extLst>
              <a:ext uri="{FF2B5EF4-FFF2-40B4-BE49-F238E27FC236}">
                <a16:creationId xmlns:a16="http://schemas.microsoft.com/office/drawing/2014/main" id="{B74C2A67-4D16-BE4F-B49E-7829DCE18BDE}"/>
              </a:ext>
            </a:extLst>
          </p:cNvPr>
          <p:cNvSpPr txBox="1"/>
          <p:nvPr/>
        </p:nvSpPr>
        <p:spPr>
          <a:xfrm>
            <a:off x="758685" y="5152103"/>
            <a:ext cx="3305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Ground state degeneracy</a:t>
            </a:r>
          </a:p>
        </p:txBody>
      </p:sp>
      <p:sp>
        <p:nvSpPr>
          <p:cNvPr id="156" name="Parallelogram 155">
            <a:extLst>
              <a:ext uri="{FF2B5EF4-FFF2-40B4-BE49-F238E27FC236}">
                <a16:creationId xmlns:a16="http://schemas.microsoft.com/office/drawing/2014/main" id="{01CBD9D4-472B-9A4A-A958-6375F08B8A6D}"/>
              </a:ext>
            </a:extLst>
          </p:cNvPr>
          <p:cNvSpPr/>
          <p:nvPr/>
        </p:nvSpPr>
        <p:spPr>
          <a:xfrm>
            <a:off x="6059157" y="4847907"/>
            <a:ext cx="2218545" cy="501474"/>
          </a:xfrm>
          <a:prstGeom prst="parallelogram">
            <a:avLst>
              <a:gd name="adj" fmla="val 9185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7" name="Parallelogram 156">
            <a:extLst>
              <a:ext uri="{FF2B5EF4-FFF2-40B4-BE49-F238E27FC236}">
                <a16:creationId xmlns:a16="http://schemas.microsoft.com/office/drawing/2014/main" id="{9FA16242-BD94-1248-B452-CFC11311710C}"/>
              </a:ext>
            </a:extLst>
          </p:cNvPr>
          <p:cNvSpPr/>
          <p:nvPr/>
        </p:nvSpPr>
        <p:spPr>
          <a:xfrm>
            <a:off x="6059158" y="4627150"/>
            <a:ext cx="2218545" cy="501474"/>
          </a:xfrm>
          <a:prstGeom prst="parallelogram">
            <a:avLst>
              <a:gd name="adj" fmla="val 9185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8" name="Parallelogram 157">
            <a:extLst>
              <a:ext uri="{FF2B5EF4-FFF2-40B4-BE49-F238E27FC236}">
                <a16:creationId xmlns:a16="http://schemas.microsoft.com/office/drawing/2014/main" id="{B68D5862-6F22-A24D-91BB-1D1E9D43EE1D}"/>
              </a:ext>
            </a:extLst>
          </p:cNvPr>
          <p:cNvSpPr/>
          <p:nvPr/>
        </p:nvSpPr>
        <p:spPr>
          <a:xfrm>
            <a:off x="6059159" y="4376413"/>
            <a:ext cx="2218545" cy="501474"/>
          </a:xfrm>
          <a:prstGeom prst="parallelogram">
            <a:avLst>
              <a:gd name="adj" fmla="val 9185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9" name="Parallelogram 158">
            <a:extLst>
              <a:ext uri="{FF2B5EF4-FFF2-40B4-BE49-F238E27FC236}">
                <a16:creationId xmlns:a16="http://schemas.microsoft.com/office/drawing/2014/main" id="{8A361F10-3B72-E545-B7DF-E67F035C21A4}"/>
              </a:ext>
            </a:extLst>
          </p:cNvPr>
          <p:cNvSpPr/>
          <p:nvPr/>
        </p:nvSpPr>
        <p:spPr>
          <a:xfrm>
            <a:off x="6059159" y="4125676"/>
            <a:ext cx="2218545" cy="501474"/>
          </a:xfrm>
          <a:prstGeom prst="parallelogram">
            <a:avLst>
              <a:gd name="adj" fmla="val 9185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0" name="Parallelogram 159">
            <a:extLst>
              <a:ext uri="{FF2B5EF4-FFF2-40B4-BE49-F238E27FC236}">
                <a16:creationId xmlns:a16="http://schemas.microsoft.com/office/drawing/2014/main" id="{FBA3B51E-BBDC-0140-B25B-ABBBFE90BE0F}"/>
              </a:ext>
            </a:extLst>
          </p:cNvPr>
          <p:cNvSpPr/>
          <p:nvPr/>
        </p:nvSpPr>
        <p:spPr>
          <a:xfrm>
            <a:off x="6051626" y="3879427"/>
            <a:ext cx="2218545" cy="501474"/>
          </a:xfrm>
          <a:prstGeom prst="parallelogram">
            <a:avLst>
              <a:gd name="adj" fmla="val 9185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1" name="Parallelogram 160">
            <a:extLst>
              <a:ext uri="{FF2B5EF4-FFF2-40B4-BE49-F238E27FC236}">
                <a16:creationId xmlns:a16="http://schemas.microsoft.com/office/drawing/2014/main" id="{EF500842-0C4C-A845-AD3C-74D797B8B0C9}"/>
              </a:ext>
            </a:extLst>
          </p:cNvPr>
          <p:cNvSpPr/>
          <p:nvPr/>
        </p:nvSpPr>
        <p:spPr>
          <a:xfrm>
            <a:off x="6042199" y="3628690"/>
            <a:ext cx="2218545" cy="501474"/>
          </a:xfrm>
          <a:prstGeom prst="parallelogram">
            <a:avLst>
              <a:gd name="adj" fmla="val 9185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D7E56BBA-ED42-6742-A4DD-0B1C613BA842}"/>
              </a:ext>
            </a:extLst>
          </p:cNvPr>
          <p:cNvCxnSpPr/>
          <p:nvPr/>
        </p:nvCxnSpPr>
        <p:spPr>
          <a:xfrm>
            <a:off x="6049730" y="4125676"/>
            <a:ext cx="0" cy="12237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14F032B8-A258-9F47-992E-F177038993B6}"/>
              </a:ext>
            </a:extLst>
          </p:cNvPr>
          <p:cNvCxnSpPr/>
          <p:nvPr/>
        </p:nvCxnSpPr>
        <p:spPr>
          <a:xfrm>
            <a:off x="7803889" y="4126630"/>
            <a:ext cx="0" cy="12237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512723DE-D731-3544-A463-F555D02B5591}"/>
              </a:ext>
            </a:extLst>
          </p:cNvPr>
          <p:cNvCxnSpPr/>
          <p:nvPr/>
        </p:nvCxnSpPr>
        <p:spPr>
          <a:xfrm>
            <a:off x="8270171" y="3609836"/>
            <a:ext cx="0" cy="12237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35CDAA8D-4668-6646-B916-5005163ADFA1}"/>
              </a:ext>
            </a:extLst>
          </p:cNvPr>
          <p:cNvCxnSpPr>
            <a:cxnSpLocks/>
          </p:cNvCxnSpPr>
          <p:nvPr/>
        </p:nvCxnSpPr>
        <p:spPr>
          <a:xfrm>
            <a:off x="6392903" y="4276729"/>
            <a:ext cx="125596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B86A832C-B0A4-C942-9095-FDB58C4C057F}"/>
              </a:ext>
            </a:extLst>
          </p:cNvPr>
          <p:cNvCxnSpPr>
            <a:cxnSpLocks/>
          </p:cNvCxnSpPr>
          <p:nvPr/>
        </p:nvCxnSpPr>
        <p:spPr>
          <a:xfrm>
            <a:off x="6392903" y="4002032"/>
            <a:ext cx="125596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1" name="Picture 170">
            <a:extLst>
              <a:ext uri="{FF2B5EF4-FFF2-40B4-BE49-F238E27FC236}">
                <a16:creationId xmlns:a16="http://schemas.microsoft.com/office/drawing/2014/main" id="{BC2ADCD2-950E-9C4C-8B4F-FF2CA420EE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3688" y="4198353"/>
            <a:ext cx="170433" cy="142028"/>
          </a:xfrm>
          <a:prstGeom prst="rect">
            <a:avLst/>
          </a:prstGeom>
        </p:spPr>
      </p:pic>
      <p:pic>
        <p:nvPicPr>
          <p:cNvPr id="172" name="Picture 171">
            <a:extLst>
              <a:ext uri="{FF2B5EF4-FFF2-40B4-BE49-F238E27FC236}">
                <a16:creationId xmlns:a16="http://schemas.microsoft.com/office/drawing/2014/main" id="{541A8462-78CC-A446-98E9-B4B0D868B6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3688" y="3917307"/>
            <a:ext cx="170433" cy="142028"/>
          </a:xfrm>
          <a:prstGeom prst="rect">
            <a:avLst/>
          </a:prstGeom>
        </p:spPr>
      </p:pic>
      <p:grpSp>
        <p:nvGrpSpPr>
          <p:cNvPr id="186" name="Group 185">
            <a:extLst>
              <a:ext uri="{FF2B5EF4-FFF2-40B4-BE49-F238E27FC236}">
                <a16:creationId xmlns:a16="http://schemas.microsoft.com/office/drawing/2014/main" id="{4F0AFDDF-AE89-C04C-8B92-5DCC9D9875F2}"/>
              </a:ext>
            </a:extLst>
          </p:cNvPr>
          <p:cNvGrpSpPr/>
          <p:nvPr/>
        </p:nvGrpSpPr>
        <p:grpSpPr>
          <a:xfrm>
            <a:off x="7062572" y="3639026"/>
            <a:ext cx="496141" cy="465738"/>
            <a:chOff x="7168588" y="3347478"/>
            <a:chExt cx="496141" cy="465738"/>
          </a:xfrm>
        </p:grpSpPr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C7D9422C-9019-7F47-ACD8-DC3A443ABD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8588" y="3347478"/>
              <a:ext cx="392390" cy="465738"/>
            </a:xfrm>
            <a:prstGeom prst="line">
              <a:avLst/>
            </a:prstGeom>
            <a:ln>
              <a:solidFill>
                <a:srgbClr val="0096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8" name="Picture 177">
              <a:extLst>
                <a:ext uri="{FF2B5EF4-FFF2-40B4-BE49-F238E27FC236}">
                  <a16:creationId xmlns:a16="http://schemas.microsoft.com/office/drawing/2014/main" id="{DC81F0EA-1CEC-A84A-B5E0-48AC11143B7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257487" y="3444743"/>
              <a:ext cx="150201" cy="150201"/>
            </a:xfrm>
            <a:prstGeom prst="rect">
              <a:avLst/>
            </a:prstGeom>
          </p:spPr>
        </p:pic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FDF4E9F3-4445-424A-800C-19BCA97E81B4}"/>
                </a:ext>
              </a:extLst>
            </p:cNvPr>
            <p:cNvCxnSpPr>
              <a:cxnSpLocks/>
            </p:cNvCxnSpPr>
            <p:nvPr/>
          </p:nvCxnSpPr>
          <p:spPr>
            <a:xfrm>
              <a:off x="7487812" y="3429000"/>
              <a:ext cx="17691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5A324AD9-D42F-2A41-ABC9-714203CDFE7A}"/>
                </a:ext>
              </a:extLst>
            </p:cNvPr>
            <p:cNvCxnSpPr>
              <a:cxnSpLocks/>
            </p:cNvCxnSpPr>
            <p:nvPr/>
          </p:nvCxnSpPr>
          <p:spPr>
            <a:xfrm>
              <a:off x="7409397" y="3524325"/>
              <a:ext cx="17691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A372937B-F91F-8748-B9C2-09B8D3778E46}"/>
                </a:ext>
              </a:extLst>
            </p:cNvPr>
            <p:cNvCxnSpPr>
              <a:cxnSpLocks/>
            </p:cNvCxnSpPr>
            <p:nvPr/>
          </p:nvCxnSpPr>
          <p:spPr>
            <a:xfrm>
              <a:off x="7332587" y="3621277"/>
              <a:ext cx="17691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1EDBB71B-B01B-304A-BD4F-D4C9C8AB353C}"/>
                </a:ext>
              </a:extLst>
            </p:cNvPr>
            <p:cNvCxnSpPr>
              <a:cxnSpLocks/>
            </p:cNvCxnSpPr>
            <p:nvPr/>
          </p:nvCxnSpPr>
          <p:spPr>
            <a:xfrm>
              <a:off x="7254172" y="3716602"/>
              <a:ext cx="17691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Rectangle 75">
            <a:extLst>
              <a:ext uri="{FF2B5EF4-FFF2-40B4-BE49-F238E27FC236}">
                <a16:creationId xmlns:a16="http://schemas.microsoft.com/office/drawing/2014/main" id="{65FE4774-D0EA-2349-9141-8C675F45978D}"/>
              </a:ext>
            </a:extLst>
          </p:cNvPr>
          <p:cNvSpPr/>
          <p:nvPr/>
        </p:nvSpPr>
        <p:spPr>
          <a:xfrm>
            <a:off x="6685291" y="6430248"/>
            <a:ext cx="18983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Vijay, </a:t>
            </a:r>
            <a:r>
              <a:rPr lang="en-US" dirty="0" err="1">
                <a:solidFill>
                  <a:schemeClr val="bg1"/>
                </a:solidFill>
              </a:rPr>
              <a:t>Haah</a:t>
            </a:r>
            <a:r>
              <a:rPr lang="en-US" dirty="0">
                <a:solidFill>
                  <a:schemeClr val="bg1"/>
                </a:solidFill>
              </a:rPr>
              <a:t>, Fu, 16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2CE061-AA9D-5C4E-9019-30A2C0A1A57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87128" y="5184838"/>
            <a:ext cx="839586" cy="297918"/>
          </a:xfrm>
          <a:prstGeom prst="rect">
            <a:avLst/>
          </a:prstGeom>
        </p:spPr>
      </p:pic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E95ACC47-0C2B-7544-A196-0EC3D48C7776}"/>
              </a:ext>
            </a:extLst>
          </p:cNvPr>
          <p:cNvCxnSpPr>
            <a:cxnSpLocks/>
          </p:cNvCxnSpPr>
          <p:nvPr/>
        </p:nvCxnSpPr>
        <p:spPr>
          <a:xfrm flipV="1">
            <a:off x="6534248" y="4276729"/>
            <a:ext cx="151043" cy="1314602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76AF99C7-2655-4647-949D-D8A3725D7A9E}"/>
              </a:ext>
            </a:extLst>
          </p:cNvPr>
          <p:cNvSpPr txBox="1"/>
          <p:nvPr/>
        </p:nvSpPr>
        <p:spPr>
          <a:xfrm>
            <a:off x="6126961" y="5666283"/>
            <a:ext cx="995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Lineon</a:t>
            </a:r>
            <a:r>
              <a:rPr lang="en-US" dirty="0"/>
              <a:t> dipole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36959D71-F241-7F4D-BE5F-9AF23B9FC735}"/>
              </a:ext>
            </a:extLst>
          </p:cNvPr>
          <p:cNvSpPr txBox="1"/>
          <p:nvPr/>
        </p:nvSpPr>
        <p:spPr>
          <a:xfrm>
            <a:off x="7148156" y="5523647"/>
            <a:ext cx="995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Fracton</a:t>
            </a:r>
            <a:r>
              <a:rPr lang="en-US" dirty="0"/>
              <a:t> dipole</a:t>
            </a: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AEEF036A-770E-8C46-BCF1-F4CAD0B44A88}"/>
              </a:ext>
            </a:extLst>
          </p:cNvPr>
          <p:cNvCxnSpPr>
            <a:cxnSpLocks/>
          </p:cNvCxnSpPr>
          <p:nvPr/>
        </p:nvCxnSpPr>
        <p:spPr>
          <a:xfrm flipH="1" flipV="1">
            <a:off x="7421448" y="3849622"/>
            <a:ext cx="88093" cy="1741709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78099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8A649-C843-1D48-BBF2-FBB634FE2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 to X-cube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977DA19-72FA-4043-AB6A-673DB7FAC19E}"/>
              </a:ext>
            </a:extLst>
          </p:cNvPr>
          <p:cNvGrpSpPr/>
          <p:nvPr/>
        </p:nvGrpSpPr>
        <p:grpSpPr>
          <a:xfrm>
            <a:off x="1717092" y="2459672"/>
            <a:ext cx="5728306" cy="2032933"/>
            <a:chOff x="822960" y="1984630"/>
            <a:chExt cx="7751105" cy="2567133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08CA763C-6882-9041-95FD-8046E46EB719}"/>
                </a:ext>
              </a:extLst>
            </p:cNvPr>
            <p:cNvCxnSpPr>
              <a:cxnSpLocks/>
            </p:cNvCxnSpPr>
            <p:nvPr/>
          </p:nvCxnSpPr>
          <p:spPr>
            <a:xfrm>
              <a:off x="3950304" y="3606067"/>
              <a:ext cx="1289112" cy="0"/>
            </a:xfrm>
            <a:prstGeom prst="straightConnector1">
              <a:avLst/>
            </a:prstGeom>
            <a:ln w="635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A04D9BE-9446-3D46-9677-37EFBB5A0B45}"/>
                </a:ext>
              </a:extLst>
            </p:cNvPr>
            <p:cNvSpPr txBox="1"/>
            <p:nvPr/>
          </p:nvSpPr>
          <p:spPr>
            <a:xfrm>
              <a:off x="3631178" y="2742064"/>
              <a:ext cx="1927365" cy="8161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Smooth deformation</a:t>
              </a:r>
            </a:p>
          </p:txBody>
        </p:sp>
        <p:sp>
          <p:nvSpPr>
            <p:cNvPr id="7" name="Cube 6">
              <a:extLst>
                <a:ext uri="{FF2B5EF4-FFF2-40B4-BE49-F238E27FC236}">
                  <a16:creationId xmlns:a16="http://schemas.microsoft.com/office/drawing/2014/main" id="{AD757159-3E57-1042-847B-1CBD8771B969}"/>
                </a:ext>
              </a:extLst>
            </p:cNvPr>
            <p:cNvSpPr/>
            <p:nvPr/>
          </p:nvSpPr>
          <p:spPr>
            <a:xfrm>
              <a:off x="5751713" y="1984630"/>
              <a:ext cx="2722761" cy="2567133"/>
            </a:xfrm>
            <a:prstGeom prst="cub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96C7FD2-ECB8-484E-80FF-8F8FBBEBC3AB}"/>
                </a:ext>
              </a:extLst>
            </p:cNvPr>
            <p:cNvSpPr/>
            <p:nvPr/>
          </p:nvSpPr>
          <p:spPr>
            <a:xfrm>
              <a:off x="5757652" y="3403991"/>
              <a:ext cx="2816413" cy="5052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i="1" dirty="0">
                  <a:latin typeface="Times New Roman" panose="02020603050405020304" pitchFamily="18" charset="0"/>
                  <a:ea typeface="Gadugi" panose="020B0502040204020203" pitchFamily="34" charset="0"/>
                  <a:cs typeface="Times New Roman" panose="02020603050405020304" pitchFamily="18" charset="0"/>
                </a:rPr>
                <a:t>L</a:t>
              </a:r>
              <a:r>
                <a:rPr lang="en-US" sz="2000" i="1" baseline="-25000" dirty="0">
                  <a:latin typeface="Times New Roman" panose="02020603050405020304" pitchFamily="18" charset="0"/>
                  <a:ea typeface="Gadugi" panose="020B0502040204020203" pitchFamily="34" charset="0"/>
                  <a:cs typeface="Times New Roman" panose="02020603050405020304" pitchFamily="18" charset="0"/>
                </a:rPr>
                <a:t>x</a:t>
              </a:r>
              <a:r>
                <a:rPr lang="en-US" sz="2000" i="1" dirty="0">
                  <a:latin typeface="Times New Roman" panose="02020603050405020304" pitchFamily="18" charset="0"/>
                  <a:ea typeface="Gadugi" panose="020B0502040204020203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>
                  <a:latin typeface="Times New Roman" panose="02020603050405020304" pitchFamily="18" charset="0"/>
                  <a:ea typeface="Gadugi" panose="020B0502040204020203" pitchFamily="34" charset="0"/>
                  <a:cs typeface="Times New Roman" panose="02020603050405020304" pitchFamily="18" charset="0"/>
                </a:rPr>
                <a:t>×</a:t>
              </a:r>
              <a:r>
                <a:rPr lang="en-US" sz="2000" i="1" dirty="0">
                  <a:latin typeface="Times New Roman" panose="02020603050405020304" pitchFamily="18" charset="0"/>
                  <a:ea typeface="Gadugi" panose="020B0502040204020203" pitchFamily="34" charset="0"/>
                  <a:cs typeface="Times New Roman" panose="02020603050405020304" pitchFamily="18" charset="0"/>
                </a:rPr>
                <a:t> L</a:t>
              </a:r>
              <a:r>
                <a:rPr lang="en-US" sz="2000" i="1" baseline="-25000" dirty="0">
                  <a:latin typeface="Times New Roman" panose="02020603050405020304" pitchFamily="18" charset="0"/>
                  <a:ea typeface="Gadugi" panose="020B0502040204020203" pitchFamily="34" charset="0"/>
                  <a:cs typeface="Times New Roman" panose="02020603050405020304" pitchFamily="18" charset="0"/>
                </a:rPr>
                <a:t>y</a:t>
              </a:r>
              <a:r>
                <a:rPr lang="en-US" sz="2000" i="1" dirty="0">
                  <a:latin typeface="Times New Roman" panose="02020603050405020304" pitchFamily="18" charset="0"/>
                  <a:ea typeface="Gadugi" panose="020B0502040204020203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>
                  <a:latin typeface="Times New Roman" panose="02020603050405020304" pitchFamily="18" charset="0"/>
                  <a:ea typeface="Gadugi" panose="020B0502040204020203" pitchFamily="34" charset="0"/>
                  <a:cs typeface="Times New Roman" panose="02020603050405020304" pitchFamily="18" charset="0"/>
                </a:rPr>
                <a:t>×</a:t>
              </a:r>
              <a:r>
                <a:rPr lang="en-US" sz="2000" i="1" dirty="0">
                  <a:latin typeface="Times New Roman" panose="02020603050405020304" pitchFamily="18" charset="0"/>
                  <a:ea typeface="Gadugi" panose="020B0502040204020203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>
                  <a:latin typeface="Times New Roman" panose="02020603050405020304" pitchFamily="18" charset="0"/>
                  <a:ea typeface="Gadugi" panose="020B0502040204020203" pitchFamily="34" charset="0"/>
                  <a:cs typeface="Times New Roman" panose="02020603050405020304" pitchFamily="18" charset="0"/>
                </a:rPr>
                <a:t>(</a:t>
              </a:r>
              <a:r>
                <a:rPr lang="en-US" sz="2000" i="1" dirty="0">
                  <a:latin typeface="Times New Roman" panose="02020603050405020304" pitchFamily="18" charset="0"/>
                  <a:ea typeface="Gadugi" panose="020B0502040204020203" pitchFamily="34" charset="0"/>
                  <a:cs typeface="Times New Roman" panose="02020603050405020304" pitchFamily="18" charset="0"/>
                </a:rPr>
                <a:t>L</a:t>
              </a:r>
              <a:r>
                <a:rPr lang="en-US" sz="2000" i="1" baseline="-25000" dirty="0">
                  <a:latin typeface="Times New Roman" panose="02020603050405020304" pitchFamily="18" charset="0"/>
                  <a:ea typeface="Gadugi" panose="020B0502040204020203" pitchFamily="34" charset="0"/>
                  <a:cs typeface="Times New Roman" panose="02020603050405020304" pitchFamily="18" charset="0"/>
                </a:rPr>
                <a:t>z</a:t>
              </a:r>
              <a:r>
                <a:rPr lang="en-US" sz="2000" dirty="0">
                  <a:latin typeface="Times New Roman" panose="02020603050405020304" pitchFamily="18" charset="0"/>
                  <a:ea typeface="Gadugi" panose="020B0502040204020203" pitchFamily="34" charset="0"/>
                  <a:cs typeface="Times New Roman" panose="02020603050405020304" pitchFamily="18" charset="0"/>
                </a:rPr>
                <a:t>+1)</a:t>
              </a:r>
            </a:p>
          </p:txBody>
        </p:sp>
        <p:sp>
          <p:nvSpPr>
            <p:cNvPr id="9" name="Cube 8">
              <a:extLst>
                <a:ext uri="{FF2B5EF4-FFF2-40B4-BE49-F238E27FC236}">
                  <a16:creationId xmlns:a16="http://schemas.microsoft.com/office/drawing/2014/main" id="{E30DC051-935F-3F44-90F3-7239D7C22781}"/>
                </a:ext>
              </a:extLst>
            </p:cNvPr>
            <p:cNvSpPr/>
            <p:nvPr/>
          </p:nvSpPr>
          <p:spPr>
            <a:xfrm>
              <a:off x="836209" y="2332610"/>
              <a:ext cx="2764432" cy="2219153"/>
            </a:xfrm>
            <a:prstGeom prst="cube">
              <a:avLst>
                <a:gd name="adj" fmla="val 31718"/>
              </a:avLst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8E952EDA-21A7-6F4F-B84C-1B679EA5AF98}"/>
                </a:ext>
              </a:extLst>
            </p:cNvPr>
            <p:cNvSpPr/>
            <p:nvPr/>
          </p:nvSpPr>
          <p:spPr>
            <a:xfrm>
              <a:off x="822960" y="1984630"/>
              <a:ext cx="2777682" cy="685801"/>
            </a:xfrm>
            <a:prstGeom prst="parallelogram">
              <a:avLst>
                <a:gd name="adj" fmla="val 98913"/>
              </a:avLst>
            </a:prstGeom>
            <a:solidFill>
              <a:srgbClr val="FFC000">
                <a:alpha val="80000"/>
              </a:srgb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D54EDB7-7383-704C-A75F-EAFD68E82113}"/>
                </a:ext>
              </a:extLst>
            </p:cNvPr>
            <p:cNvSpPr/>
            <p:nvPr/>
          </p:nvSpPr>
          <p:spPr>
            <a:xfrm>
              <a:off x="875264" y="3466258"/>
              <a:ext cx="1933588" cy="5052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i="1" dirty="0">
                  <a:latin typeface="Times New Roman" panose="02020603050405020304" pitchFamily="18" charset="0"/>
                  <a:ea typeface="Gadugi" panose="020B0502040204020203" pitchFamily="34" charset="0"/>
                  <a:cs typeface="Times New Roman" panose="02020603050405020304" pitchFamily="18" charset="0"/>
                </a:rPr>
                <a:t>L</a:t>
              </a:r>
              <a:r>
                <a:rPr lang="en-US" sz="2000" i="1" baseline="-25000" dirty="0">
                  <a:latin typeface="Times New Roman" panose="02020603050405020304" pitchFamily="18" charset="0"/>
                  <a:ea typeface="Gadugi" panose="020B0502040204020203" pitchFamily="34" charset="0"/>
                  <a:cs typeface="Times New Roman" panose="02020603050405020304" pitchFamily="18" charset="0"/>
                </a:rPr>
                <a:t>x</a:t>
              </a:r>
              <a:r>
                <a:rPr lang="en-US" sz="2000" i="1" dirty="0">
                  <a:latin typeface="Times New Roman" panose="02020603050405020304" pitchFamily="18" charset="0"/>
                  <a:ea typeface="Gadugi" panose="020B0502040204020203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>
                  <a:latin typeface="Times New Roman" panose="02020603050405020304" pitchFamily="18" charset="0"/>
                  <a:ea typeface="Gadugi" panose="020B0502040204020203" pitchFamily="34" charset="0"/>
                  <a:cs typeface="Times New Roman" panose="02020603050405020304" pitchFamily="18" charset="0"/>
                </a:rPr>
                <a:t>×</a:t>
              </a:r>
              <a:r>
                <a:rPr lang="en-US" sz="2000" i="1" dirty="0">
                  <a:latin typeface="Times New Roman" panose="02020603050405020304" pitchFamily="18" charset="0"/>
                  <a:ea typeface="Gadugi" panose="020B0502040204020203" pitchFamily="34" charset="0"/>
                  <a:cs typeface="Times New Roman" panose="02020603050405020304" pitchFamily="18" charset="0"/>
                </a:rPr>
                <a:t> L</a:t>
              </a:r>
              <a:r>
                <a:rPr lang="en-US" sz="2000" i="1" baseline="-25000" dirty="0">
                  <a:latin typeface="Times New Roman" panose="02020603050405020304" pitchFamily="18" charset="0"/>
                  <a:ea typeface="Gadugi" panose="020B0502040204020203" pitchFamily="34" charset="0"/>
                  <a:cs typeface="Times New Roman" panose="02020603050405020304" pitchFamily="18" charset="0"/>
                </a:rPr>
                <a:t>y</a:t>
              </a:r>
              <a:r>
                <a:rPr lang="en-US" sz="2000" i="1" dirty="0">
                  <a:latin typeface="Times New Roman" panose="02020603050405020304" pitchFamily="18" charset="0"/>
                  <a:ea typeface="Gadugi" panose="020B0502040204020203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>
                  <a:latin typeface="Times New Roman" panose="02020603050405020304" pitchFamily="18" charset="0"/>
                  <a:ea typeface="Gadugi" panose="020B0502040204020203" pitchFamily="34" charset="0"/>
                  <a:cs typeface="Times New Roman" panose="02020603050405020304" pitchFamily="18" charset="0"/>
                </a:rPr>
                <a:t>×</a:t>
              </a:r>
              <a:r>
                <a:rPr lang="en-US" sz="2000" i="1" dirty="0">
                  <a:latin typeface="Times New Roman" panose="02020603050405020304" pitchFamily="18" charset="0"/>
                  <a:ea typeface="Gadugi" panose="020B0502040204020203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i="1" dirty="0" err="1">
                  <a:latin typeface="Times New Roman" panose="02020603050405020304" pitchFamily="18" charset="0"/>
                  <a:ea typeface="Gadugi" panose="020B0502040204020203" pitchFamily="34" charset="0"/>
                  <a:cs typeface="Times New Roman" panose="02020603050405020304" pitchFamily="18" charset="0"/>
                </a:rPr>
                <a:t>L</a:t>
              </a:r>
              <a:r>
                <a:rPr lang="en-US" sz="2000" i="1" baseline="-25000" dirty="0" err="1">
                  <a:latin typeface="Times New Roman" panose="02020603050405020304" pitchFamily="18" charset="0"/>
                  <a:ea typeface="Gadugi" panose="020B0502040204020203" pitchFamily="34" charset="0"/>
                  <a:cs typeface="Times New Roman" panose="02020603050405020304" pitchFamily="18" charset="0"/>
                </a:rPr>
                <a:t>z</a:t>
              </a:r>
              <a:endParaRPr lang="en-US" sz="2000" i="1" baseline="-25000" dirty="0">
                <a:latin typeface="Times New Roman" panose="02020603050405020304" pitchFamily="18" charset="0"/>
                <a:ea typeface="Gadugi" panose="020B0502040204020203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71C466D-B7A7-F346-92A7-3CAEB1EE0AEC}"/>
                </a:ext>
              </a:extLst>
            </p:cNvPr>
            <p:cNvSpPr txBox="1"/>
            <p:nvPr/>
          </p:nvSpPr>
          <p:spPr>
            <a:xfrm>
              <a:off x="836207" y="2025517"/>
              <a:ext cx="2409362" cy="4663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2D </a:t>
              </a:r>
              <a:r>
                <a:rPr lang="en-US" dirty="0" err="1"/>
                <a:t>Toric</a:t>
              </a:r>
              <a:r>
                <a:rPr lang="en-US" dirty="0"/>
                <a:t> Code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1F8E1544-4481-E445-BEB4-3C0DAA46F056}"/>
              </a:ext>
            </a:extLst>
          </p:cNvPr>
          <p:cNvSpPr/>
          <p:nvPr/>
        </p:nvSpPr>
        <p:spPr>
          <a:xfrm>
            <a:off x="5909327" y="6447088"/>
            <a:ext cx="29798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>
                <a:solidFill>
                  <a:schemeClr val="bg1"/>
                </a:solidFill>
              </a:rPr>
              <a:t>Shirley, Slagle, Wang, Chen, 18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3C60E2-4912-2046-8E61-BCB6D2F6B424}"/>
              </a:ext>
            </a:extLst>
          </p:cNvPr>
          <p:cNvSpPr txBox="1"/>
          <p:nvPr/>
        </p:nvSpPr>
        <p:spPr>
          <a:xfrm>
            <a:off x="1084082" y="1847108"/>
            <a:ext cx="2007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Foliation</a:t>
            </a:r>
          </a:p>
        </p:txBody>
      </p:sp>
      <p:pic>
        <p:nvPicPr>
          <p:cNvPr id="16" name="Picture 2" descr="https://upload.wikimedia.org/wikipedia/commons/1/1e/Rock_Layers_at_Quebrada_de_las_Conchos_-_Salta_Argentina.jpg">
            <a:extLst>
              <a:ext uri="{FF2B5EF4-FFF2-40B4-BE49-F238E27FC236}">
                <a16:creationId xmlns:a16="http://schemas.microsoft.com/office/drawing/2014/main" id="{A074BE5E-6D0F-0A49-ABEE-3B04EF3BC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015" y="4539390"/>
            <a:ext cx="2630765" cy="1754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87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8A649-C843-1D48-BBF2-FBB634FE2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 to X-cube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977DA19-72FA-4043-AB6A-673DB7FAC19E}"/>
              </a:ext>
            </a:extLst>
          </p:cNvPr>
          <p:cNvGrpSpPr/>
          <p:nvPr/>
        </p:nvGrpSpPr>
        <p:grpSpPr>
          <a:xfrm>
            <a:off x="1717092" y="2459672"/>
            <a:ext cx="5728306" cy="2032933"/>
            <a:chOff x="822960" y="1984630"/>
            <a:chExt cx="7751105" cy="2567133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08CA763C-6882-9041-95FD-8046E46EB719}"/>
                </a:ext>
              </a:extLst>
            </p:cNvPr>
            <p:cNvCxnSpPr>
              <a:cxnSpLocks/>
            </p:cNvCxnSpPr>
            <p:nvPr/>
          </p:nvCxnSpPr>
          <p:spPr>
            <a:xfrm>
              <a:off x="3950304" y="3606067"/>
              <a:ext cx="1289112" cy="0"/>
            </a:xfrm>
            <a:prstGeom prst="straightConnector1">
              <a:avLst/>
            </a:prstGeom>
            <a:ln w="635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A04D9BE-9446-3D46-9677-37EFBB5A0B45}"/>
                </a:ext>
              </a:extLst>
            </p:cNvPr>
            <p:cNvSpPr txBox="1"/>
            <p:nvPr/>
          </p:nvSpPr>
          <p:spPr>
            <a:xfrm>
              <a:off x="3631178" y="2742064"/>
              <a:ext cx="1927365" cy="8161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Smooth deformation</a:t>
              </a:r>
            </a:p>
          </p:txBody>
        </p:sp>
        <p:sp>
          <p:nvSpPr>
            <p:cNvPr id="7" name="Cube 6">
              <a:extLst>
                <a:ext uri="{FF2B5EF4-FFF2-40B4-BE49-F238E27FC236}">
                  <a16:creationId xmlns:a16="http://schemas.microsoft.com/office/drawing/2014/main" id="{AD757159-3E57-1042-847B-1CBD8771B969}"/>
                </a:ext>
              </a:extLst>
            </p:cNvPr>
            <p:cNvSpPr/>
            <p:nvPr/>
          </p:nvSpPr>
          <p:spPr>
            <a:xfrm>
              <a:off x="5751713" y="1984630"/>
              <a:ext cx="2722761" cy="2567133"/>
            </a:xfrm>
            <a:prstGeom prst="cub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96C7FD2-ECB8-484E-80FF-8F8FBBEBC3AB}"/>
                </a:ext>
              </a:extLst>
            </p:cNvPr>
            <p:cNvSpPr/>
            <p:nvPr/>
          </p:nvSpPr>
          <p:spPr>
            <a:xfrm>
              <a:off x="5757652" y="3403991"/>
              <a:ext cx="2816413" cy="5052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i="1" dirty="0">
                  <a:latin typeface="Times New Roman" panose="02020603050405020304" pitchFamily="18" charset="0"/>
                  <a:ea typeface="Gadugi" panose="020B0502040204020203" pitchFamily="34" charset="0"/>
                  <a:cs typeface="Times New Roman" panose="02020603050405020304" pitchFamily="18" charset="0"/>
                </a:rPr>
                <a:t>L</a:t>
              </a:r>
              <a:r>
                <a:rPr lang="en-US" sz="2000" i="1" baseline="-25000" dirty="0">
                  <a:latin typeface="Times New Roman" panose="02020603050405020304" pitchFamily="18" charset="0"/>
                  <a:ea typeface="Gadugi" panose="020B0502040204020203" pitchFamily="34" charset="0"/>
                  <a:cs typeface="Times New Roman" panose="02020603050405020304" pitchFamily="18" charset="0"/>
                </a:rPr>
                <a:t>x</a:t>
              </a:r>
              <a:r>
                <a:rPr lang="en-US" sz="2000" i="1" dirty="0">
                  <a:latin typeface="Times New Roman" panose="02020603050405020304" pitchFamily="18" charset="0"/>
                  <a:ea typeface="Gadugi" panose="020B0502040204020203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>
                  <a:latin typeface="Times New Roman" panose="02020603050405020304" pitchFamily="18" charset="0"/>
                  <a:ea typeface="Gadugi" panose="020B0502040204020203" pitchFamily="34" charset="0"/>
                  <a:cs typeface="Times New Roman" panose="02020603050405020304" pitchFamily="18" charset="0"/>
                </a:rPr>
                <a:t>×</a:t>
              </a:r>
              <a:r>
                <a:rPr lang="en-US" sz="2000" i="1" dirty="0">
                  <a:latin typeface="Times New Roman" panose="02020603050405020304" pitchFamily="18" charset="0"/>
                  <a:ea typeface="Gadugi" panose="020B0502040204020203" pitchFamily="34" charset="0"/>
                  <a:cs typeface="Times New Roman" panose="02020603050405020304" pitchFamily="18" charset="0"/>
                </a:rPr>
                <a:t> L</a:t>
              </a:r>
              <a:r>
                <a:rPr lang="en-US" sz="2000" i="1" baseline="-25000" dirty="0">
                  <a:latin typeface="Times New Roman" panose="02020603050405020304" pitchFamily="18" charset="0"/>
                  <a:ea typeface="Gadugi" panose="020B0502040204020203" pitchFamily="34" charset="0"/>
                  <a:cs typeface="Times New Roman" panose="02020603050405020304" pitchFamily="18" charset="0"/>
                </a:rPr>
                <a:t>y</a:t>
              </a:r>
              <a:r>
                <a:rPr lang="en-US" sz="2000" i="1" dirty="0">
                  <a:latin typeface="Times New Roman" panose="02020603050405020304" pitchFamily="18" charset="0"/>
                  <a:ea typeface="Gadugi" panose="020B0502040204020203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>
                  <a:latin typeface="Times New Roman" panose="02020603050405020304" pitchFamily="18" charset="0"/>
                  <a:ea typeface="Gadugi" panose="020B0502040204020203" pitchFamily="34" charset="0"/>
                  <a:cs typeface="Times New Roman" panose="02020603050405020304" pitchFamily="18" charset="0"/>
                </a:rPr>
                <a:t>×</a:t>
              </a:r>
              <a:r>
                <a:rPr lang="en-US" sz="2000" i="1" dirty="0">
                  <a:latin typeface="Times New Roman" panose="02020603050405020304" pitchFamily="18" charset="0"/>
                  <a:ea typeface="Gadugi" panose="020B0502040204020203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>
                  <a:latin typeface="Times New Roman" panose="02020603050405020304" pitchFamily="18" charset="0"/>
                  <a:ea typeface="Gadugi" panose="020B0502040204020203" pitchFamily="34" charset="0"/>
                  <a:cs typeface="Times New Roman" panose="02020603050405020304" pitchFamily="18" charset="0"/>
                </a:rPr>
                <a:t>(</a:t>
              </a:r>
              <a:r>
                <a:rPr lang="en-US" sz="2000" i="1" dirty="0">
                  <a:latin typeface="Times New Roman" panose="02020603050405020304" pitchFamily="18" charset="0"/>
                  <a:ea typeface="Gadugi" panose="020B0502040204020203" pitchFamily="34" charset="0"/>
                  <a:cs typeface="Times New Roman" panose="02020603050405020304" pitchFamily="18" charset="0"/>
                </a:rPr>
                <a:t>L</a:t>
              </a:r>
              <a:r>
                <a:rPr lang="en-US" sz="2000" i="1" baseline="-25000" dirty="0">
                  <a:latin typeface="Times New Roman" panose="02020603050405020304" pitchFamily="18" charset="0"/>
                  <a:ea typeface="Gadugi" panose="020B0502040204020203" pitchFamily="34" charset="0"/>
                  <a:cs typeface="Times New Roman" panose="02020603050405020304" pitchFamily="18" charset="0"/>
                </a:rPr>
                <a:t>z</a:t>
              </a:r>
              <a:r>
                <a:rPr lang="en-US" sz="2000" dirty="0">
                  <a:latin typeface="Times New Roman" panose="02020603050405020304" pitchFamily="18" charset="0"/>
                  <a:ea typeface="Gadugi" panose="020B0502040204020203" pitchFamily="34" charset="0"/>
                  <a:cs typeface="Times New Roman" panose="02020603050405020304" pitchFamily="18" charset="0"/>
                </a:rPr>
                <a:t>+1)</a:t>
              </a:r>
            </a:p>
          </p:txBody>
        </p:sp>
        <p:sp>
          <p:nvSpPr>
            <p:cNvPr id="9" name="Cube 8">
              <a:extLst>
                <a:ext uri="{FF2B5EF4-FFF2-40B4-BE49-F238E27FC236}">
                  <a16:creationId xmlns:a16="http://schemas.microsoft.com/office/drawing/2014/main" id="{E30DC051-935F-3F44-90F3-7239D7C22781}"/>
                </a:ext>
              </a:extLst>
            </p:cNvPr>
            <p:cNvSpPr/>
            <p:nvPr/>
          </p:nvSpPr>
          <p:spPr>
            <a:xfrm>
              <a:off x="836209" y="2332610"/>
              <a:ext cx="2764432" cy="2219153"/>
            </a:xfrm>
            <a:prstGeom prst="cube">
              <a:avLst>
                <a:gd name="adj" fmla="val 31718"/>
              </a:avLst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8E952EDA-21A7-6F4F-B84C-1B679EA5AF98}"/>
                </a:ext>
              </a:extLst>
            </p:cNvPr>
            <p:cNvSpPr/>
            <p:nvPr/>
          </p:nvSpPr>
          <p:spPr>
            <a:xfrm>
              <a:off x="822960" y="1984630"/>
              <a:ext cx="2777682" cy="685801"/>
            </a:xfrm>
            <a:prstGeom prst="parallelogram">
              <a:avLst>
                <a:gd name="adj" fmla="val 98913"/>
              </a:avLst>
            </a:prstGeom>
            <a:solidFill>
              <a:srgbClr val="FFC000">
                <a:alpha val="80000"/>
              </a:srgb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D54EDB7-7383-704C-A75F-EAFD68E82113}"/>
                </a:ext>
              </a:extLst>
            </p:cNvPr>
            <p:cNvSpPr/>
            <p:nvPr/>
          </p:nvSpPr>
          <p:spPr>
            <a:xfrm>
              <a:off x="875264" y="3466258"/>
              <a:ext cx="1933588" cy="5052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i="1" dirty="0">
                  <a:latin typeface="Times New Roman" panose="02020603050405020304" pitchFamily="18" charset="0"/>
                  <a:ea typeface="Gadugi" panose="020B0502040204020203" pitchFamily="34" charset="0"/>
                  <a:cs typeface="Times New Roman" panose="02020603050405020304" pitchFamily="18" charset="0"/>
                </a:rPr>
                <a:t>L</a:t>
              </a:r>
              <a:r>
                <a:rPr lang="en-US" sz="2000" i="1" baseline="-25000" dirty="0">
                  <a:latin typeface="Times New Roman" panose="02020603050405020304" pitchFamily="18" charset="0"/>
                  <a:ea typeface="Gadugi" panose="020B0502040204020203" pitchFamily="34" charset="0"/>
                  <a:cs typeface="Times New Roman" panose="02020603050405020304" pitchFamily="18" charset="0"/>
                </a:rPr>
                <a:t>x</a:t>
              </a:r>
              <a:r>
                <a:rPr lang="en-US" sz="2000" i="1" dirty="0">
                  <a:latin typeface="Times New Roman" panose="02020603050405020304" pitchFamily="18" charset="0"/>
                  <a:ea typeface="Gadugi" panose="020B0502040204020203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>
                  <a:latin typeface="Times New Roman" panose="02020603050405020304" pitchFamily="18" charset="0"/>
                  <a:ea typeface="Gadugi" panose="020B0502040204020203" pitchFamily="34" charset="0"/>
                  <a:cs typeface="Times New Roman" panose="02020603050405020304" pitchFamily="18" charset="0"/>
                </a:rPr>
                <a:t>×</a:t>
              </a:r>
              <a:r>
                <a:rPr lang="en-US" sz="2000" i="1" dirty="0">
                  <a:latin typeface="Times New Roman" panose="02020603050405020304" pitchFamily="18" charset="0"/>
                  <a:ea typeface="Gadugi" panose="020B0502040204020203" pitchFamily="34" charset="0"/>
                  <a:cs typeface="Times New Roman" panose="02020603050405020304" pitchFamily="18" charset="0"/>
                </a:rPr>
                <a:t> L</a:t>
              </a:r>
              <a:r>
                <a:rPr lang="en-US" sz="2000" i="1" baseline="-25000" dirty="0">
                  <a:latin typeface="Times New Roman" panose="02020603050405020304" pitchFamily="18" charset="0"/>
                  <a:ea typeface="Gadugi" panose="020B0502040204020203" pitchFamily="34" charset="0"/>
                  <a:cs typeface="Times New Roman" panose="02020603050405020304" pitchFamily="18" charset="0"/>
                </a:rPr>
                <a:t>y</a:t>
              </a:r>
              <a:r>
                <a:rPr lang="en-US" sz="2000" i="1" dirty="0">
                  <a:latin typeface="Times New Roman" panose="02020603050405020304" pitchFamily="18" charset="0"/>
                  <a:ea typeface="Gadugi" panose="020B0502040204020203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>
                  <a:latin typeface="Times New Roman" panose="02020603050405020304" pitchFamily="18" charset="0"/>
                  <a:ea typeface="Gadugi" panose="020B0502040204020203" pitchFamily="34" charset="0"/>
                  <a:cs typeface="Times New Roman" panose="02020603050405020304" pitchFamily="18" charset="0"/>
                </a:rPr>
                <a:t>×</a:t>
              </a:r>
              <a:r>
                <a:rPr lang="en-US" sz="2000" i="1" dirty="0">
                  <a:latin typeface="Times New Roman" panose="02020603050405020304" pitchFamily="18" charset="0"/>
                  <a:ea typeface="Gadugi" panose="020B0502040204020203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i="1" dirty="0" err="1">
                  <a:latin typeface="Times New Roman" panose="02020603050405020304" pitchFamily="18" charset="0"/>
                  <a:ea typeface="Gadugi" panose="020B0502040204020203" pitchFamily="34" charset="0"/>
                  <a:cs typeface="Times New Roman" panose="02020603050405020304" pitchFamily="18" charset="0"/>
                </a:rPr>
                <a:t>L</a:t>
              </a:r>
              <a:r>
                <a:rPr lang="en-US" sz="2000" i="1" baseline="-25000" dirty="0" err="1">
                  <a:latin typeface="Times New Roman" panose="02020603050405020304" pitchFamily="18" charset="0"/>
                  <a:ea typeface="Gadugi" panose="020B0502040204020203" pitchFamily="34" charset="0"/>
                  <a:cs typeface="Times New Roman" panose="02020603050405020304" pitchFamily="18" charset="0"/>
                </a:rPr>
                <a:t>z</a:t>
              </a:r>
              <a:endParaRPr lang="en-US" sz="2000" i="1" baseline="-25000" dirty="0">
                <a:latin typeface="Times New Roman" panose="02020603050405020304" pitchFamily="18" charset="0"/>
                <a:ea typeface="Gadugi" panose="020B0502040204020203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71C466D-B7A7-F346-92A7-3CAEB1EE0AEC}"/>
                </a:ext>
              </a:extLst>
            </p:cNvPr>
            <p:cNvSpPr txBox="1"/>
            <p:nvPr/>
          </p:nvSpPr>
          <p:spPr>
            <a:xfrm>
              <a:off x="1610259" y="2025517"/>
              <a:ext cx="1426107" cy="582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400" dirty="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0E06B69E-57F6-AC44-8D9F-93D8BF01C558}"/>
              </a:ext>
            </a:extLst>
          </p:cNvPr>
          <p:cNvSpPr txBox="1"/>
          <p:nvPr/>
        </p:nvSpPr>
        <p:spPr>
          <a:xfrm>
            <a:off x="872336" y="4702608"/>
            <a:ext cx="7494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Exact exponential scaling of ground state degeneracy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Finite order of </a:t>
            </a:r>
            <a:r>
              <a:rPr lang="en-US" sz="2400" dirty="0" err="1"/>
              <a:t>planons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Short range (no tail) statistics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K(131) is not foliated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3C60E2-4912-2046-8E61-BCB6D2F6B424}"/>
              </a:ext>
            </a:extLst>
          </p:cNvPr>
          <p:cNvSpPr txBox="1"/>
          <p:nvPr/>
        </p:nvSpPr>
        <p:spPr>
          <a:xfrm>
            <a:off x="1084082" y="1847108"/>
            <a:ext cx="2007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Foliation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7A89780-5ED6-834B-8C9C-3275FCED8245}"/>
              </a:ext>
            </a:extLst>
          </p:cNvPr>
          <p:cNvSpPr/>
          <p:nvPr/>
        </p:nvSpPr>
        <p:spPr>
          <a:xfrm>
            <a:off x="5909327" y="6447088"/>
            <a:ext cx="29798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>
                <a:solidFill>
                  <a:schemeClr val="bg1"/>
                </a:solidFill>
              </a:rPr>
              <a:t>Shirley, Slagle, Wang, Chen, 18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1DE3104-8429-9242-AA1B-E0FB5D27ABFF}"/>
              </a:ext>
            </a:extLst>
          </p:cNvPr>
          <p:cNvSpPr txBox="1"/>
          <p:nvPr/>
        </p:nvSpPr>
        <p:spPr>
          <a:xfrm>
            <a:off x="1726882" y="2492051"/>
            <a:ext cx="1780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2D </a:t>
            </a:r>
            <a:r>
              <a:rPr lang="en-US" dirty="0" err="1"/>
              <a:t>Toric</a:t>
            </a:r>
            <a:r>
              <a:rPr lang="en-US" dirty="0"/>
              <a:t> Code</a:t>
            </a:r>
          </a:p>
        </p:txBody>
      </p:sp>
    </p:spTree>
    <p:extLst>
      <p:ext uri="{BB962C8B-B14F-4D97-AF65-F5344CB8AC3E}">
        <p14:creationId xmlns:p14="http://schemas.microsoft.com/office/powerpoint/2010/main" val="449114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4F2B5-D88E-D246-9BF5-167AF0ED9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Topological Order – Toric Code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61198EC-EDF8-2A4B-A004-D8D015628CF0}"/>
              </a:ext>
            </a:extLst>
          </p:cNvPr>
          <p:cNvGrpSpPr/>
          <p:nvPr/>
        </p:nvGrpSpPr>
        <p:grpSpPr>
          <a:xfrm>
            <a:off x="2637039" y="2045759"/>
            <a:ext cx="5771745" cy="2308263"/>
            <a:chOff x="1708986" y="1845734"/>
            <a:chExt cx="5771745" cy="230826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47347A3-B531-274A-860B-912BF1D912A2}"/>
                </a:ext>
              </a:extLst>
            </p:cNvPr>
            <p:cNvGrpSpPr/>
            <p:nvPr/>
          </p:nvGrpSpPr>
          <p:grpSpPr>
            <a:xfrm>
              <a:off x="1708986" y="1845734"/>
              <a:ext cx="5771745" cy="2308263"/>
              <a:chOff x="1989382" y="2503223"/>
              <a:chExt cx="5771745" cy="2308263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92EFDA2-774C-8F4E-ADB7-F6916724A160}"/>
                  </a:ext>
                </a:extLst>
              </p:cNvPr>
              <p:cNvSpPr/>
              <p:nvPr/>
            </p:nvSpPr>
            <p:spPr>
              <a:xfrm>
                <a:off x="1989382" y="2503223"/>
                <a:ext cx="577066" cy="57706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C40229D-0AC3-0E45-867A-B72188C39FDA}"/>
                  </a:ext>
                </a:extLst>
              </p:cNvPr>
              <p:cNvSpPr/>
              <p:nvPr/>
            </p:nvSpPr>
            <p:spPr>
              <a:xfrm>
                <a:off x="2566448" y="2503223"/>
                <a:ext cx="577066" cy="57706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CB67D66-49BB-9049-83C4-A85446A458B3}"/>
                  </a:ext>
                </a:extLst>
              </p:cNvPr>
              <p:cNvSpPr/>
              <p:nvPr/>
            </p:nvSpPr>
            <p:spPr>
              <a:xfrm>
                <a:off x="3143514" y="2503223"/>
                <a:ext cx="577066" cy="57706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C0645FF-EB74-3543-9227-A23BFAE947E4}"/>
                  </a:ext>
                </a:extLst>
              </p:cNvPr>
              <p:cNvSpPr/>
              <p:nvPr/>
            </p:nvSpPr>
            <p:spPr>
              <a:xfrm>
                <a:off x="3720579" y="2503223"/>
                <a:ext cx="577066" cy="57706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06CD1E3-DFA3-4144-93E2-1A20A3080D8D}"/>
                  </a:ext>
                </a:extLst>
              </p:cNvPr>
              <p:cNvSpPr/>
              <p:nvPr/>
            </p:nvSpPr>
            <p:spPr>
              <a:xfrm>
                <a:off x="1989382" y="3080289"/>
                <a:ext cx="577066" cy="57706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9CCC5FC-A166-4742-BA8D-29847BD16E73}"/>
                  </a:ext>
                </a:extLst>
              </p:cNvPr>
              <p:cNvSpPr/>
              <p:nvPr/>
            </p:nvSpPr>
            <p:spPr>
              <a:xfrm>
                <a:off x="2566448" y="3080289"/>
                <a:ext cx="577066" cy="57706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290CAE2-EF21-8B47-9B8B-CC7CCBF3D46E}"/>
                  </a:ext>
                </a:extLst>
              </p:cNvPr>
              <p:cNvSpPr/>
              <p:nvPr/>
            </p:nvSpPr>
            <p:spPr>
              <a:xfrm>
                <a:off x="3143514" y="3080289"/>
                <a:ext cx="577066" cy="57706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BDA90B8-EB26-744C-83F9-FEDED37A197D}"/>
                  </a:ext>
                </a:extLst>
              </p:cNvPr>
              <p:cNvSpPr/>
              <p:nvPr/>
            </p:nvSpPr>
            <p:spPr>
              <a:xfrm>
                <a:off x="3720579" y="3080289"/>
                <a:ext cx="577066" cy="57706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74FD380-E303-1349-8064-69AE4D864D86}"/>
                  </a:ext>
                </a:extLst>
              </p:cNvPr>
              <p:cNvSpPr/>
              <p:nvPr/>
            </p:nvSpPr>
            <p:spPr>
              <a:xfrm>
                <a:off x="1989382" y="3657355"/>
                <a:ext cx="577066" cy="57706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3D8DD14-3535-6142-A2F8-82B1222005EE}"/>
                  </a:ext>
                </a:extLst>
              </p:cNvPr>
              <p:cNvSpPr/>
              <p:nvPr/>
            </p:nvSpPr>
            <p:spPr>
              <a:xfrm>
                <a:off x="2566448" y="3657355"/>
                <a:ext cx="577066" cy="57706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2BF13F9-947B-FA4E-9FF1-C45A28D7C713}"/>
                  </a:ext>
                </a:extLst>
              </p:cNvPr>
              <p:cNvSpPr/>
              <p:nvPr/>
            </p:nvSpPr>
            <p:spPr>
              <a:xfrm>
                <a:off x="3720579" y="3657355"/>
                <a:ext cx="577066" cy="57706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EF47D80-EB5A-C04B-B032-9B25158D33E8}"/>
                  </a:ext>
                </a:extLst>
              </p:cNvPr>
              <p:cNvSpPr/>
              <p:nvPr/>
            </p:nvSpPr>
            <p:spPr>
              <a:xfrm>
                <a:off x="1989382" y="4234420"/>
                <a:ext cx="577066" cy="57706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95579B2-4C1A-8842-A228-4692108A9974}"/>
                  </a:ext>
                </a:extLst>
              </p:cNvPr>
              <p:cNvSpPr/>
              <p:nvPr/>
            </p:nvSpPr>
            <p:spPr>
              <a:xfrm>
                <a:off x="2566448" y="4234420"/>
                <a:ext cx="577066" cy="57706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52789DB-A986-934D-B70C-D6C95D45A03A}"/>
                  </a:ext>
                </a:extLst>
              </p:cNvPr>
              <p:cNvSpPr/>
              <p:nvPr/>
            </p:nvSpPr>
            <p:spPr>
              <a:xfrm>
                <a:off x="3143514" y="4234420"/>
                <a:ext cx="577066" cy="57706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5C48B72-9FF5-6E4C-A5B2-753E84C799DF}"/>
                  </a:ext>
                </a:extLst>
              </p:cNvPr>
              <p:cNvSpPr/>
              <p:nvPr/>
            </p:nvSpPr>
            <p:spPr>
              <a:xfrm>
                <a:off x="3720579" y="4234420"/>
                <a:ext cx="577066" cy="57706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0B06883-EBCE-BD4A-951C-40EC45C71DEE}"/>
                  </a:ext>
                </a:extLst>
              </p:cNvPr>
              <p:cNvSpPr/>
              <p:nvPr/>
            </p:nvSpPr>
            <p:spPr>
              <a:xfrm>
                <a:off x="4297645" y="2503223"/>
                <a:ext cx="577066" cy="57706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DBA55AD-87CB-564B-88BD-CDE25FC35CD7}"/>
                  </a:ext>
                </a:extLst>
              </p:cNvPr>
              <p:cNvSpPr/>
              <p:nvPr/>
            </p:nvSpPr>
            <p:spPr>
              <a:xfrm>
                <a:off x="4297645" y="3080289"/>
                <a:ext cx="577066" cy="57706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637936B-556A-B343-9206-141B5A706082}"/>
                  </a:ext>
                </a:extLst>
              </p:cNvPr>
              <p:cNvSpPr/>
              <p:nvPr/>
            </p:nvSpPr>
            <p:spPr>
              <a:xfrm>
                <a:off x="4297645" y="3657355"/>
                <a:ext cx="577066" cy="57706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5D98EFAC-089E-334B-B756-D22889A2119B}"/>
                  </a:ext>
                </a:extLst>
              </p:cNvPr>
              <p:cNvSpPr/>
              <p:nvPr/>
            </p:nvSpPr>
            <p:spPr>
              <a:xfrm>
                <a:off x="4297645" y="4234420"/>
                <a:ext cx="577066" cy="57706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F8AE314-ED48-F246-8F70-650C9001A439}"/>
                  </a:ext>
                </a:extLst>
              </p:cNvPr>
              <p:cNvSpPr/>
              <p:nvPr/>
            </p:nvSpPr>
            <p:spPr>
              <a:xfrm>
                <a:off x="4874711" y="2503223"/>
                <a:ext cx="577066" cy="57706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5FCAA1F-5F83-5947-A5C9-A115D43CE938}"/>
                  </a:ext>
                </a:extLst>
              </p:cNvPr>
              <p:cNvSpPr/>
              <p:nvPr/>
            </p:nvSpPr>
            <p:spPr>
              <a:xfrm>
                <a:off x="4874711" y="3080289"/>
                <a:ext cx="577066" cy="57706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2487DD38-38D7-1645-9680-9DD59C60D0FC}"/>
                  </a:ext>
                </a:extLst>
              </p:cNvPr>
              <p:cNvSpPr/>
              <p:nvPr/>
            </p:nvSpPr>
            <p:spPr>
              <a:xfrm>
                <a:off x="4874711" y="3657355"/>
                <a:ext cx="577066" cy="57706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9604D83-528D-9749-81DD-1E03490CC5A1}"/>
                  </a:ext>
                </a:extLst>
              </p:cNvPr>
              <p:cNvSpPr/>
              <p:nvPr/>
            </p:nvSpPr>
            <p:spPr>
              <a:xfrm>
                <a:off x="4874711" y="4234420"/>
                <a:ext cx="577066" cy="57706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5191DED-EF80-CC45-AC25-399CFFE1163A}"/>
                  </a:ext>
                </a:extLst>
              </p:cNvPr>
              <p:cNvSpPr/>
              <p:nvPr/>
            </p:nvSpPr>
            <p:spPr>
              <a:xfrm>
                <a:off x="5451777" y="2503223"/>
                <a:ext cx="577066" cy="57706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07A61A64-488E-714D-8E88-C7E384A5C748}"/>
                  </a:ext>
                </a:extLst>
              </p:cNvPr>
              <p:cNvSpPr/>
              <p:nvPr/>
            </p:nvSpPr>
            <p:spPr>
              <a:xfrm>
                <a:off x="5451777" y="3080289"/>
                <a:ext cx="577066" cy="57706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35D51BEA-B36E-E74A-8269-937E2E9727A4}"/>
                  </a:ext>
                </a:extLst>
              </p:cNvPr>
              <p:cNvSpPr/>
              <p:nvPr/>
            </p:nvSpPr>
            <p:spPr>
              <a:xfrm>
                <a:off x="5451777" y="3657355"/>
                <a:ext cx="577066" cy="57706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320FD891-DB6D-4344-BE12-26BE12B73B6E}"/>
                  </a:ext>
                </a:extLst>
              </p:cNvPr>
              <p:cNvSpPr/>
              <p:nvPr/>
            </p:nvSpPr>
            <p:spPr>
              <a:xfrm>
                <a:off x="5451777" y="4234420"/>
                <a:ext cx="577066" cy="57706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C41CFA83-84AE-C644-99D9-6F713BACB293}"/>
                  </a:ext>
                </a:extLst>
              </p:cNvPr>
              <p:cNvSpPr/>
              <p:nvPr/>
            </p:nvSpPr>
            <p:spPr>
              <a:xfrm>
                <a:off x="6029930" y="2503223"/>
                <a:ext cx="577066" cy="57706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A6DE088-6E55-BD42-8D36-5371196A5611}"/>
                  </a:ext>
                </a:extLst>
              </p:cNvPr>
              <p:cNvSpPr/>
              <p:nvPr/>
            </p:nvSpPr>
            <p:spPr>
              <a:xfrm>
                <a:off x="6029930" y="3080289"/>
                <a:ext cx="577066" cy="57706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33070079-A916-CC4B-BB90-638C207D1B5C}"/>
                  </a:ext>
                </a:extLst>
              </p:cNvPr>
              <p:cNvSpPr/>
              <p:nvPr/>
            </p:nvSpPr>
            <p:spPr>
              <a:xfrm>
                <a:off x="6029930" y="4234420"/>
                <a:ext cx="577066" cy="57706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6DA149E6-3DC3-744D-A667-A77980B2574C}"/>
                  </a:ext>
                </a:extLst>
              </p:cNvPr>
              <p:cNvSpPr/>
              <p:nvPr/>
            </p:nvSpPr>
            <p:spPr>
              <a:xfrm>
                <a:off x="6606995" y="2503223"/>
                <a:ext cx="577066" cy="57706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79A43995-EB17-064C-A7D1-5EB5EE7EC7A9}"/>
                  </a:ext>
                </a:extLst>
              </p:cNvPr>
              <p:cNvSpPr/>
              <p:nvPr/>
            </p:nvSpPr>
            <p:spPr>
              <a:xfrm>
                <a:off x="6606995" y="3080289"/>
                <a:ext cx="577066" cy="57706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57611341-AA22-C14E-A9D5-14BD29F12094}"/>
                  </a:ext>
                </a:extLst>
              </p:cNvPr>
              <p:cNvSpPr/>
              <p:nvPr/>
            </p:nvSpPr>
            <p:spPr>
              <a:xfrm>
                <a:off x="6606995" y="3657355"/>
                <a:ext cx="577066" cy="57706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D8F5290F-F50D-8E49-A827-F6162C6EDB92}"/>
                  </a:ext>
                </a:extLst>
              </p:cNvPr>
              <p:cNvSpPr/>
              <p:nvPr/>
            </p:nvSpPr>
            <p:spPr>
              <a:xfrm>
                <a:off x="6606995" y="4234420"/>
                <a:ext cx="577066" cy="57706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A0A1CB0E-B742-4143-8269-2D16C90FFCCC}"/>
                  </a:ext>
                </a:extLst>
              </p:cNvPr>
              <p:cNvSpPr/>
              <p:nvPr/>
            </p:nvSpPr>
            <p:spPr>
              <a:xfrm>
                <a:off x="7184061" y="2503223"/>
                <a:ext cx="577066" cy="57706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248B93A9-BBDD-574A-8548-5B2FDD80C57B}"/>
                  </a:ext>
                </a:extLst>
              </p:cNvPr>
              <p:cNvSpPr/>
              <p:nvPr/>
            </p:nvSpPr>
            <p:spPr>
              <a:xfrm>
                <a:off x="7184061" y="3080289"/>
                <a:ext cx="577066" cy="57706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7C275E61-81A5-474C-9050-5FF2C3FB63EB}"/>
                  </a:ext>
                </a:extLst>
              </p:cNvPr>
              <p:cNvSpPr/>
              <p:nvPr/>
            </p:nvSpPr>
            <p:spPr>
              <a:xfrm>
                <a:off x="7184061" y="3657355"/>
                <a:ext cx="577066" cy="57706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E01A25DF-96CE-2B45-8A31-48FCF4265A41}"/>
                  </a:ext>
                </a:extLst>
              </p:cNvPr>
              <p:cNvSpPr/>
              <p:nvPr/>
            </p:nvSpPr>
            <p:spPr>
              <a:xfrm>
                <a:off x="7184061" y="4234420"/>
                <a:ext cx="577066" cy="57706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D62B4A5-B181-9440-BB96-AA9130376A4B}"/>
                  </a:ext>
                </a:extLst>
              </p:cNvPr>
              <p:cNvSpPr/>
              <p:nvPr/>
            </p:nvSpPr>
            <p:spPr>
              <a:xfrm>
                <a:off x="6029930" y="3657355"/>
                <a:ext cx="577066" cy="57706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767F1363-83FC-2149-95C2-3C32208AD9BD}"/>
                </a:ext>
              </a:extLst>
            </p:cNvPr>
            <p:cNvSpPr/>
            <p:nvPr/>
          </p:nvSpPr>
          <p:spPr>
            <a:xfrm>
              <a:off x="2860686" y="2999866"/>
              <a:ext cx="578410" cy="57706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13F383A-74BC-F543-A6F6-09BF4E527199}"/>
              </a:ext>
            </a:extLst>
          </p:cNvPr>
          <p:cNvGrpSpPr/>
          <p:nvPr/>
        </p:nvGrpSpPr>
        <p:grpSpPr>
          <a:xfrm>
            <a:off x="2791760" y="2181914"/>
            <a:ext cx="844689" cy="905266"/>
            <a:chOff x="2142040" y="2629053"/>
            <a:chExt cx="844689" cy="905266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B22E52C7-082A-4641-B763-A4269D30D2A9}"/>
                </a:ext>
              </a:extLst>
            </p:cNvPr>
            <p:cNvCxnSpPr>
              <a:cxnSpLocks/>
            </p:cNvCxnSpPr>
            <p:nvPr/>
          </p:nvCxnSpPr>
          <p:spPr>
            <a:xfrm>
              <a:off x="2151789" y="3080289"/>
              <a:ext cx="808160" cy="0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24571E8-897B-754E-BB21-DE160947E5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66448" y="2681679"/>
              <a:ext cx="0" cy="819245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EB483D7-7A89-124C-9F2C-E1CB951711F0}"/>
                </a:ext>
              </a:extLst>
            </p:cNvPr>
            <p:cNvSpPr txBox="1"/>
            <p:nvPr/>
          </p:nvSpPr>
          <p:spPr>
            <a:xfrm>
              <a:off x="2705747" y="2896852"/>
              <a:ext cx="280982" cy="3641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12C95AF6-DF2F-F146-979A-728887147B13}"/>
                </a:ext>
              </a:extLst>
            </p:cNvPr>
            <p:cNvSpPr txBox="1"/>
            <p:nvPr/>
          </p:nvSpPr>
          <p:spPr>
            <a:xfrm>
              <a:off x="2142040" y="2896852"/>
              <a:ext cx="280982" cy="3641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D2716E2-FBD3-D34E-A950-F3BFB7EE5FE2}"/>
                </a:ext>
              </a:extLst>
            </p:cNvPr>
            <p:cNvSpPr txBox="1"/>
            <p:nvPr/>
          </p:nvSpPr>
          <p:spPr>
            <a:xfrm>
              <a:off x="2421829" y="3170131"/>
              <a:ext cx="280982" cy="3641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DAAD667-AB03-B043-8AF7-8722B1321089}"/>
                </a:ext>
              </a:extLst>
            </p:cNvPr>
            <p:cNvSpPr txBox="1"/>
            <p:nvPr/>
          </p:nvSpPr>
          <p:spPr>
            <a:xfrm>
              <a:off x="2421829" y="2629053"/>
              <a:ext cx="280982" cy="3641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BDC57F2-469C-2546-9AA3-1CCA117A0EB6}"/>
              </a:ext>
            </a:extLst>
          </p:cNvPr>
          <p:cNvGrpSpPr/>
          <p:nvPr/>
        </p:nvGrpSpPr>
        <p:grpSpPr>
          <a:xfrm>
            <a:off x="3607408" y="2994238"/>
            <a:ext cx="875385" cy="924005"/>
            <a:chOff x="816772" y="3595843"/>
            <a:chExt cx="875385" cy="924005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CDB22EFF-F54C-DC47-BF88-B120705437F1}"/>
                </a:ext>
              </a:extLst>
            </p:cNvPr>
            <p:cNvSpPr/>
            <p:nvPr/>
          </p:nvSpPr>
          <p:spPr>
            <a:xfrm>
              <a:off x="1002333" y="3813917"/>
              <a:ext cx="577066" cy="577066"/>
            </a:xfrm>
            <a:prstGeom prst="rect">
              <a:avLst/>
            </a:prstGeom>
            <a:noFill/>
            <a:ln w="63500">
              <a:solidFill>
                <a:srgbClr val="FF7E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F6F1CA51-FDA6-6B4E-B86C-D3EAF300C35E}"/>
                </a:ext>
              </a:extLst>
            </p:cNvPr>
            <p:cNvGrpSpPr/>
            <p:nvPr/>
          </p:nvGrpSpPr>
          <p:grpSpPr>
            <a:xfrm>
              <a:off x="816772" y="3595843"/>
              <a:ext cx="875385" cy="924005"/>
              <a:chOff x="2991605" y="3475260"/>
              <a:chExt cx="875385" cy="924005"/>
            </a:xfrm>
          </p:grpSpPr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74BC8B94-ADE1-AC45-9EBD-22E02D619ED9}"/>
                  </a:ext>
                </a:extLst>
              </p:cNvPr>
              <p:cNvSpPr txBox="1"/>
              <p:nvPr/>
            </p:nvSpPr>
            <p:spPr>
              <a:xfrm>
                <a:off x="3285233" y="3475260"/>
                <a:ext cx="293627" cy="3641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943BE55-681C-E043-BB10-24645CEBCA5D}"/>
                  </a:ext>
                </a:extLst>
              </p:cNvPr>
              <p:cNvSpPr txBox="1"/>
              <p:nvPr/>
            </p:nvSpPr>
            <p:spPr>
              <a:xfrm>
                <a:off x="3285233" y="4035077"/>
                <a:ext cx="293627" cy="3641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F7F2775E-AF4F-324F-B3EB-08892C4C8B4F}"/>
                  </a:ext>
                </a:extLst>
              </p:cNvPr>
              <p:cNvSpPr txBox="1"/>
              <p:nvPr/>
            </p:nvSpPr>
            <p:spPr>
              <a:xfrm>
                <a:off x="2991605" y="3749628"/>
                <a:ext cx="293627" cy="3641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0F3A89F-05C0-854C-AB8F-CEE12077122B}"/>
                  </a:ext>
                </a:extLst>
              </p:cNvPr>
              <p:cNvSpPr txBox="1"/>
              <p:nvPr/>
            </p:nvSpPr>
            <p:spPr>
              <a:xfrm>
                <a:off x="3573363" y="3763792"/>
                <a:ext cx="293627" cy="3641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</p:grp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C93D032-97C2-8043-BC37-66CC31B1510D}"/>
              </a:ext>
            </a:extLst>
          </p:cNvPr>
          <p:cNvGrpSpPr/>
          <p:nvPr/>
        </p:nvGrpSpPr>
        <p:grpSpPr>
          <a:xfrm>
            <a:off x="349393" y="4747458"/>
            <a:ext cx="4718008" cy="1077902"/>
            <a:chOff x="872430" y="1103521"/>
            <a:chExt cx="4718008" cy="1077902"/>
          </a:xfrm>
        </p:grpSpPr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2E285258-7763-3A4B-B54D-03415B69C3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72430" y="1362620"/>
              <a:ext cx="1650353" cy="774861"/>
            </a:xfrm>
            <a:prstGeom prst="rect">
              <a:avLst/>
            </a:prstGeom>
          </p:spPr>
        </p:pic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61EF157B-F30B-3D4E-8A69-518C6E23C67C}"/>
                </a:ext>
              </a:extLst>
            </p:cNvPr>
            <p:cNvGrpSpPr/>
            <p:nvPr/>
          </p:nvGrpSpPr>
          <p:grpSpPr>
            <a:xfrm>
              <a:off x="2619102" y="1103521"/>
              <a:ext cx="868565" cy="905266"/>
              <a:chOff x="2532014" y="1103521"/>
              <a:chExt cx="868565" cy="905266"/>
            </a:xfrm>
          </p:grpSpPr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15ADE1A9-8649-AA4D-9F47-F018106C2B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92419" y="1588152"/>
                <a:ext cx="808160" cy="0"/>
              </a:xfrm>
              <a:prstGeom prst="line">
                <a:avLst/>
              </a:prstGeom>
              <a:ln w="635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976E953E-8936-F54A-BC1C-BB3A981E893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07078" y="1189542"/>
                <a:ext cx="0" cy="819245"/>
              </a:xfrm>
              <a:prstGeom prst="line">
                <a:avLst/>
              </a:prstGeom>
              <a:ln w="635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08E7B78E-8D90-F847-92ED-45793E854C29}"/>
                  </a:ext>
                </a:extLst>
              </p:cNvPr>
              <p:cNvSpPr txBox="1"/>
              <p:nvPr/>
            </p:nvSpPr>
            <p:spPr>
              <a:xfrm>
                <a:off x="3095721" y="1371320"/>
                <a:ext cx="280982" cy="3641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BEE643D7-34B2-DB48-A78E-6162391D5D72}"/>
                  </a:ext>
                </a:extLst>
              </p:cNvPr>
              <p:cNvSpPr txBox="1"/>
              <p:nvPr/>
            </p:nvSpPr>
            <p:spPr>
              <a:xfrm>
                <a:off x="2532014" y="1371320"/>
                <a:ext cx="280982" cy="3641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E16EF3C3-25E3-574A-B4C5-C50B40917914}"/>
                  </a:ext>
                </a:extLst>
              </p:cNvPr>
              <p:cNvSpPr txBox="1"/>
              <p:nvPr/>
            </p:nvSpPr>
            <p:spPr>
              <a:xfrm>
                <a:off x="2811803" y="1644599"/>
                <a:ext cx="280982" cy="3641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05AF35F5-DD83-4B4D-9119-65E641E4A3F9}"/>
                  </a:ext>
                </a:extLst>
              </p:cNvPr>
              <p:cNvSpPr txBox="1"/>
              <p:nvPr/>
            </p:nvSpPr>
            <p:spPr>
              <a:xfrm>
                <a:off x="2811803" y="1103521"/>
                <a:ext cx="280982" cy="3641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B3653B53-F525-0744-8576-94E32259E10A}"/>
                </a:ext>
              </a:extLst>
            </p:cNvPr>
            <p:cNvGrpSpPr/>
            <p:nvPr/>
          </p:nvGrpSpPr>
          <p:grpSpPr>
            <a:xfrm>
              <a:off x="4672189" y="1118045"/>
              <a:ext cx="918249" cy="924005"/>
              <a:chOff x="5118503" y="1118045"/>
              <a:chExt cx="918249" cy="924005"/>
            </a:xfrm>
          </p:grpSpPr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047F1EE8-B18D-814A-8B99-A5212637D5A4}"/>
                  </a:ext>
                </a:extLst>
              </p:cNvPr>
              <p:cNvSpPr/>
              <p:nvPr/>
            </p:nvSpPr>
            <p:spPr>
              <a:xfrm>
                <a:off x="5313276" y="1343004"/>
                <a:ext cx="577066" cy="577066"/>
              </a:xfrm>
              <a:prstGeom prst="rect">
                <a:avLst/>
              </a:prstGeom>
              <a:noFill/>
              <a:ln w="63500">
                <a:solidFill>
                  <a:srgbClr val="FF7E7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7280C276-E844-D04E-A395-9672D59ED026}"/>
                  </a:ext>
                </a:extLst>
              </p:cNvPr>
              <p:cNvSpPr txBox="1"/>
              <p:nvPr/>
            </p:nvSpPr>
            <p:spPr>
              <a:xfrm>
                <a:off x="5426419" y="1118045"/>
                <a:ext cx="293627" cy="3641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FF312D9-D645-734C-A9A9-6054BCCF5284}"/>
                  </a:ext>
                </a:extLst>
              </p:cNvPr>
              <p:cNvSpPr txBox="1"/>
              <p:nvPr/>
            </p:nvSpPr>
            <p:spPr>
              <a:xfrm>
                <a:off x="5426419" y="1677862"/>
                <a:ext cx="293627" cy="3641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3D2F4432-0554-2F44-823A-63AABBCF31CB}"/>
                  </a:ext>
                </a:extLst>
              </p:cNvPr>
              <p:cNvSpPr txBox="1"/>
              <p:nvPr/>
            </p:nvSpPr>
            <p:spPr>
              <a:xfrm>
                <a:off x="5118503" y="1435277"/>
                <a:ext cx="293627" cy="3641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64C1B265-431F-2449-894F-5F16D46B7298}"/>
                  </a:ext>
                </a:extLst>
              </p:cNvPr>
              <p:cNvSpPr txBox="1"/>
              <p:nvPr/>
            </p:nvSpPr>
            <p:spPr>
              <a:xfrm>
                <a:off x="5743125" y="1449441"/>
                <a:ext cx="293627" cy="3641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</p:grpSp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9674DDFC-B784-9F4F-B0BD-40CEA1156F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37427" y="1318677"/>
              <a:ext cx="873397" cy="862746"/>
            </a:xfrm>
            <a:prstGeom prst="rect">
              <a:avLst/>
            </a:prstGeom>
          </p:spPr>
        </p:pic>
      </p:grp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B6C54C51-A118-464A-AD49-6BF8F7D404F6}"/>
              </a:ext>
            </a:extLst>
          </p:cNvPr>
          <p:cNvCxnSpPr>
            <a:cxnSpLocks/>
          </p:cNvCxnSpPr>
          <p:nvPr/>
        </p:nvCxnSpPr>
        <p:spPr>
          <a:xfrm flipH="1">
            <a:off x="2631050" y="3199891"/>
            <a:ext cx="5777735" cy="10325"/>
          </a:xfrm>
          <a:prstGeom prst="line">
            <a:avLst/>
          </a:prstGeom>
          <a:ln w="57150">
            <a:solidFill>
              <a:srgbClr val="FF7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5A01052C-3DDD-1649-8970-E3077020067B}"/>
              </a:ext>
            </a:extLst>
          </p:cNvPr>
          <p:cNvSpPr txBox="1"/>
          <p:nvPr/>
        </p:nvSpPr>
        <p:spPr>
          <a:xfrm>
            <a:off x="7938272" y="3183332"/>
            <a:ext cx="293627" cy="3641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8E9CBBA-28E9-5B47-85E7-DC9E18647BD7}"/>
              </a:ext>
            </a:extLst>
          </p:cNvPr>
          <p:cNvSpPr txBox="1"/>
          <p:nvPr/>
        </p:nvSpPr>
        <p:spPr>
          <a:xfrm>
            <a:off x="7356367" y="3186996"/>
            <a:ext cx="293627" cy="3641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CCAB6DB-4A97-DB40-B617-44C6E2EF11AB}"/>
              </a:ext>
            </a:extLst>
          </p:cNvPr>
          <p:cNvSpPr txBox="1"/>
          <p:nvPr/>
        </p:nvSpPr>
        <p:spPr>
          <a:xfrm>
            <a:off x="6777408" y="3185016"/>
            <a:ext cx="293627" cy="3641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6F286841-77CE-F041-80D3-8D75AB04CE44}"/>
              </a:ext>
            </a:extLst>
          </p:cNvPr>
          <p:cNvSpPr txBox="1"/>
          <p:nvPr/>
        </p:nvSpPr>
        <p:spPr>
          <a:xfrm>
            <a:off x="6173581" y="3167101"/>
            <a:ext cx="293627" cy="3641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8634B96B-4532-E849-BA6B-CF0186E5C0EF}"/>
              </a:ext>
            </a:extLst>
          </p:cNvPr>
          <p:cNvGrpSpPr/>
          <p:nvPr/>
        </p:nvGrpSpPr>
        <p:grpSpPr>
          <a:xfrm>
            <a:off x="7254652" y="2222917"/>
            <a:ext cx="577066" cy="2140414"/>
            <a:chOff x="6326600" y="2222917"/>
            <a:chExt cx="577066" cy="2140414"/>
          </a:xfrm>
        </p:grpSpPr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7842FFD1-86F4-1640-86AC-A41D5AF95B70}"/>
                </a:ext>
              </a:extLst>
            </p:cNvPr>
            <p:cNvCxnSpPr/>
            <p:nvPr/>
          </p:nvCxnSpPr>
          <p:spPr>
            <a:xfrm>
              <a:off x="6326600" y="2633150"/>
              <a:ext cx="577066" cy="0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B6E96E42-AFB6-3846-A1BB-7DF6ED960055}"/>
                </a:ext>
              </a:extLst>
            </p:cNvPr>
            <p:cNvCxnSpPr/>
            <p:nvPr/>
          </p:nvCxnSpPr>
          <p:spPr>
            <a:xfrm>
              <a:off x="6326600" y="3199891"/>
              <a:ext cx="577066" cy="0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F9DA71A3-FF38-0F4F-9CBE-4D120E428DF3}"/>
                </a:ext>
              </a:extLst>
            </p:cNvPr>
            <p:cNvCxnSpPr/>
            <p:nvPr/>
          </p:nvCxnSpPr>
          <p:spPr>
            <a:xfrm>
              <a:off x="6326600" y="3771684"/>
              <a:ext cx="577066" cy="0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F6796F0F-7DB1-AC46-B4BA-B9ACC91DE40E}"/>
                </a:ext>
              </a:extLst>
            </p:cNvPr>
            <p:cNvCxnSpPr/>
            <p:nvPr/>
          </p:nvCxnSpPr>
          <p:spPr>
            <a:xfrm>
              <a:off x="6326600" y="4363331"/>
              <a:ext cx="577066" cy="0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DD20F23D-947A-3143-AEC6-AD234DFCFBDF}"/>
                </a:ext>
              </a:extLst>
            </p:cNvPr>
            <p:cNvSpPr txBox="1"/>
            <p:nvPr/>
          </p:nvSpPr>
          <p:spPr>
            <a:xfrm>
              <a:off x="6445800" y="2222917"/>
              <a:ext cx="280982" cy="3641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7785D02C-482A-EC46-A713-C23E106D0E1D}"/>
                </a:ext>
              </a:extLst>
            </p:cNvPr>
            <p:cNvSpPr txBox="1"/>
            <p:nvPr/>
          </p:nvSpPr>
          <p:spPr>
            <a:xfrm>
              <a:off x="6445800" y="2802149"/>
              <a:ext cx="280982" cy="3641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B36DBE2D-6034-0640-967C-37C133576C6C}"/>
                </a:ext>
              </a:extLst>
            </p:cNvPr>
            <p:cNvSpPr txBox="1"/>
            <p:nvPr/>
          </p:nvSpPr>
          <p:spPr>
            <a:xfrm>
              <a:off x="6445800" y="3385275"/>
              <a:ext cx="280982" cy="3641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28771CC1-47B3-494C-B5BE-88B894D0B2AB}"/>
                </a:ext>
              </a:extLst>
            </p:cNvPr>
            <p:cNvSpPr txBox="1"/>
            <p:nvPr/>
          </p:nvSpPr>
          <p:spPr>
            <a:xfrm>
              <a:off x="6445800" y="3964507"/>
              <a:ext cx="280982" cy="3641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2B46817-0A36-6947-AF3F-4DFABEFE26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393" y="2247238"/>
            <a:ext cx="1989181" cy="79384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B4FFFEC-5872-6744-A17B-98C8B47A63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879" y="3365927"/>
            <a:ext cx="1946868" cy="859785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id="{8F85FD1B-8A78-4348-88DE-CC115882DE8A}"/>
              </a:ext>
            </a:extLst>
          </p:cNvPr>
          <p:cNvSpPr txBox="1"/>
          <p:nvPr/>
        </p:nvSpPr>
        <p:spPr>
          <a:xfrm>
            <a:off x="5104260" y="5391114"/>
            <a:ext cx="3562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braiding statistics</a:t>
            </a:r>
          </a:p>
        </p:txBody>
      </p:sp>
      <p:pic>
        <p:nvPicPr>
          <p:cNvPr id="98" name="Picture 97">
            <a:extLst>
              <a:ext uri="{FF2B5EF4-FFF2-40B4-BE49-F238E27FC236}">
                <a16:creationId xmlns:a16="http://schemas.microsoft.com/office/drawing/2014/main" id="{F0C59227-B49C-5C4E-AA80-FB6C70B636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9438" y="4899816"/>
            <a:ext cx="20447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0686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778EF-5938-C04C-B01E-E2D1A739E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Foliated K matrix</a:t>
            </a:r>
          </a:p>
        </p:txBody>
      </p:sp>
      <p:pic>
        <p:nvPicPr>
          <p:cNvPr id="14" name="Picture 13" descr="A picture containing clock&#10;&#10;Description automatically generated">
            <a:extLst>
              <a:ext uri="{FF2B5EF4-FFF2-40B4-BE49-F238E27FC236}">
                <a16:creationId xmlns:a16="http://schemas.microsoft.com/office/drawing/2014/main" id="{C87B4AA0-3C36-F141-B88C-F8365AFC6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" y="1784496"/>
            <a:ext cx="2887649" cy="2274629"/>
          </a:xfrm>
          <a:prstGeom prst="rect">
            <a:avLst/>
          </a:prstGeom>
        </p:spPr>
      </p:pic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37C28110-A5C7-0B4A-AE06-C0641991AE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7478" y="1784496"/>
            <a:ext cx="3367736" cy="227462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CB7DA38-0172-3448-A9D1-285F49E73A03}"/>
              </a:ext>
            </a:extLst>
          </p:cNvPr>
          <p:cNvSpPr txBox="1"/>
          <p:nvPr/>
        </p:nvSpPr>
        <p:spPr>
          <a:xfrm>
            <a:off x="6172701" y="6458688"/>
            <a:ext cx="2915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Shirley, Slagle, Chen, 2020</a:t>
            </a:r>
          </a:p>
        </p:txBody>
      </p:sp>
    </p:spTree>
    <p:extLst>
      <p:ext uri="{BB962C8B-B14F-4D97-AF65-F5344CB8AC3E}">
        <p14:creationId xmlns:p14="http://schemas.microsoft.com/office/powerpoint/2010/main" val="13706193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778EF-5938-C04C-B01E-E2D1A739E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Foliated K matrix</a:t>
            </a:r>
          </a:p>
        </p:txBody>
      </p:sp>
      <p:pic>
        <p:nvPicPr>
          <p:cNvPr id="14" name="Picture 13" descr="A picture containing clock&#10;&#10;Description automatically generated">
            <a:extLst>
              <a:ext uri="{FF2B5EF4-FFF2-40B4-BE49-F238E27FC236}">
                <a16:creationId xmlns:a16="http://schemas.microsoft.com/office/drawing/2014/main" id="{C87B4AA0-3C36-F141-B88C-F8365AFC6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" y="1784496"/>
            <a:ext cx="2887649" cy="2274629"/>
          </a:xfrm>
          <a:prstGeom prst="rect">
            <a:avLst/>
          </a:prstGeom>
        </p:spPr>
      </p:pic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37C28110-A5C7-0B4A-AE06-C0641991AE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7478" y="1784496"/>
            <a:ext cx="3367736" cy="227462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9C7D4FA-E3C4-DB40-9E9D-A92D5EDB02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023" y="4558506"/>
            <a:ext cx="2768651" cy="150654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400EABE-B834-A44C-9D33-4CA7A2DAA9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7478" y="4558505"/>
            <a:ext cx="4350574" cy="1361527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8E76A1A-3500-8847-B5DA-716346DAE14C}"/>
              </a:ext>
            </a:extLst>
          </p:cNvPr>
          <p:cNvCxnSpPr/>
          <p:nvPr/>
        </p:nvCxnSpPr>
        <p:spPr>
          <a:xfrm>
            <a:off x="339365" y="4204354"/>
            <a:ext cx="8288687" cy="0"/>
          </a:xfrm>
          <a:prstGeom prst="line">
            <a:avLst/>
          </a:prstGeom>
          <a:ln w="28575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788D3B4-A937-764D-BDAD-BE4B6AC40834}"/>
              </a:ext>
            </a:extLst>
          </p:cNvPr>
          <p:cNvSpPr txBox="1"/>
          <p:nvPr/>
        </p:nvSpPr>
        <p:spPr>
          <a:xfrm>
            <a:off x="6172701" y="6458688"/>
            <a:ext cx="2915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Shirley, Slagle, Chen, 2020</a:t>
            </a:r>
          </a:p>
        </p:txBody>
      </p:sp>
    </p:spTree>
    <p:extLst>
      <p:ext uri="{BB962C8B-B14F-4D97-AF65-F5344CB8AC3E}">
        <p14:creationId xmlns:p14="http://schemas.microsoft.com/office/powerpoint/2010/main" val="12798479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1B1D5-00A7-E042-9AF9-F970F6AFD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Foliated K matrix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12391AC-6238-5A45-BFBC-302AFCF61876}"/>
              </a:ext>
            </a:extLst>
          </p:cNvPr>
          <p:cNvGrpSpPr/>
          <p:nvPr/>
        </p:nvGrpSpPr>
        <p:grpSpPr>
          <a:xfrm>
            <a:off x="1009191" y="1940285"/>
            <a:ext cx="3428817" cy="2396046"/>
            <a:chOff x="1009191" y="1940284"/>
            <a:chExt cx="3780989" cy="2603435"/>
          </a:xfrm>
        </p:grpSpPr>
        <p:pic>
          <p:nvPicPr>
            <p:cNvPr id="5" name="Picture 4" descr="A picture containing photo, clock, white, group&#10;&#10;Description automatically generated">
              <a:extLst>
                <a:ext uri="{FF2B5EF4-FFF2-40B4-BE49-F238E27FC236}">
                  <a16:creationId xmlns:a16="http://schemas.microsoft.com/office/drawing/2014/main" id="{489E4C8A-E211-A243-925B-EE584B6D61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9191" y="1940284"/>
              <a:ext cx="3780989" cy="2603435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D42DA9B-01E5-1A46-8ACD-1C162C198596}"/>
                </a:ext>
              </a:extLst>
            </p:cNvPr>
            <p:cNvSpPr/>
            <p:nvPr/>
          </p:nvSpPr>
          <p:spPr>
            <a:xfrm>
              <a:off x="2130459" y="2460396"/>
              <a:ext cx="1960774" cy="1583703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90625B5F-AC2A-4443-B8B8-A2C5C7C281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008" y="1889258"/>
            <a:ext cx="3696801" cy="244707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C1692769-88D5-264D-82AF-1310B6C3A059}"/>
              </a:ext>
            </a:extLst>
          </p:cNvPr>
          <p:cNvSpPr/>
          <p:nvPr/>
        </p:nvSpPr>
        <p:spPr>
          <a:xfrm>
            <a:off x="6136849" y="2722816"/>
            <a:ext cx="933254" cy="774528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B3B2A5-FA5E-B747-8E52-3229B532FA68}"/>
              </a:ext>
            </a:extLst>
          </p:cNvPr>
          <p:cNvSpPr txBox="1"/>
          <p:nvPr/>
        </p:nvSpPr>
        <p:spPr>
          <a:xfrm>
            <a:off x="6172701" y="6458688"/>
            <a:ext cx="2915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Shirley, Slagle, Chen, 2020</a:t>
            </a:r>
          </a:p>
        </p:txBody>
      </p:sp>
    </p:spTree>
    <p:extLst>
      <p:ext uri="{BB962C8B-B14F-4D97-AF65-F5344CB8AC3E}">
        <p14:creationId xmlns:p14="http://schemas.microsoft.com/office/powerpoint/2010/main" val="14215480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1B1D5-00A7-E042-9AF9-F970F6AFD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Foliated K matrix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12391AC-6238-5A45-BFBC-302AFCF61876}"/>
              </a:ext>
            </a:extLst>
          </p:cNvPr>
          <p:cNvGrpSpPr/>
          <p:nvPr/>
        </p:nvGrpSpPr>
        <p:grpSpPr>
          <a:xfrm>
            <a:off x="1009191" y="1940285"/>
            <a:ext cx="3428817" cy="2396046"/>
            <a:chOff x="1009191" y="1940284"/>
            <a:chExt cx="3780989" cy="2603435"/>
          </a:xfrm>
        </p:grpSpPr>
        <p:pic>
          <p:nvPicPr>
            <p:cNvPr id="5" name="Picture 4" descr="A picture containing photo, clock, white, group&#10;&#10;Description automatically generated">
              <a:extLst>
                <a:ext uri="{FF2B5EF4-FFF2-40B4-BE49-F238E27FC236}">
                  <a16:creationId xmlns:a16="http://schemas.microsoft.com/office/drawing/2014/main" id="{489E4C8A-E211-A243-925B-EE584B6D61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9191" y="1940284"/>
              <a:ext cx="3780989" cy="2603435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D42DA9B-01E5-1A46-8ACD-1C162C198596}"/>
                </a:ext>
              </a:extLst>
            </p:cNvPr>
            <p:cNvSpPr/>
            <p:nvPr/>
          </p:nvSpPr>
          <p:spPr>
            <a:xfrm>
              <a:off x="2130459" y="2460396"/>
              <a:ext cx="1960774" cy="1583703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90625B5F-AC2A-4443-B8B8-A2C5C7C281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008" y="1889258"/>
            <a:ext cx="3696801" cy="244707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B6F250C-5A1C-DA4A-BBBA-486514DA439A}"/>
              </a:ext>
            </a:extLst>
          </p:cNvPr>
          <p:cNvGrpSpPr/>
          <p:nvPr/>
        </p:nvGrpSpPr>
        <p:grpSpPr>
          <a:xfrm>
            <a:off x="1682997" y="4174955"/>
            <a:ext cx="5686827" cy="2032934"/>
            <a:chOff x="789335" y="1930303"/>
            <a:chExt cx="7694980" cy="2567134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819FFBCA-94B5-164C-9D6C-E9CEB732AED9}"/>
                </a:ext>
              </a:extLst>
            </p:cNvPr>
            <p:cNvCxnSpPr>
              <a:cxnSpLocks/>
            </p:cNvCxnSpPr>
            <p:nvPr/>
          </p:nvCxnSpPr>
          <p:spPr>
            <a:xfrm>
              <a:off x="3950304" y="3606067"/>
              <a:ext cx="1289112" cy="0"/>
            </a:xfrm>
            <a:prstGeom prst="straightConnector1">
              <a:avLst/>
            </a:prstGeom>
            <a:ln w="635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A2B2177-FFEA-6445-B413-4400B2FE6EC3}"/>
                </a:ext>
              </a:extLst>
            </p:cNvPr>
            <p:cNvSpPr txBox="1"/>
            <p:nvPr/>
          </p:nvSpPr>
          <p:spPr>
            <a:xfrm>
              <a:off x="3631178" y="2742064"/>
              <a:ext cx="1927365" cy="8161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Smooth deformation</a:t>
              </a:r>
            </a:p>
          </p:txBody>
        </p:sp>
        <p:sp>
          <p:nvSpPr>
            <p:cNvPr id="13" name="Cube 12">
              <a:extLst>
                <a:ext uri="{FF2B5EF4-FFF2-40B4-BE49-F238E27FC236}">
                  <a16:creationId xmlns:a16="http://schemas.microsoft.com/office/drawing/2014/main" id="{87F3D4EA-3FAD-BC47-ABFC-561355095638}"/>
                </a:ext>
              </a:extLst>
            </p:cNvPr>
            <p:cNvSpPr/>
            <p:nvPr/>
          </p:nvSpPr>
          <p:spPr>
            <a:xfrm>
              <a:off x="789335" y="1930304"/>
              <a:ext cx="2722761" cy="2567133"/>
            </a:xfrm>
            <a:prstGeom prst="cub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E17F6F0-81C2-5944-94CA-9199ACF3CA13}"/>
                </a:ext>
              </a:extLst>
            </p:cNvPr>
            <p:cNvSpPr/>
            <p:nvPr/>
          </p:nvSpPr>
          <p:spPr>
            <a:xfrm>
              <a:off x="795274" y="3349665"/>
              <a:ext cx="2816413" cy="5052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i="1" dirty="0">
                  <a:latin typeface="Times New Roman" panose="02020603050405020304" pitchFamily="18" charset="0"/>
                  <a:ea typeface="Gadugi" panose="020B0502040204020203" pitchFamily="34" charset="0"/>
                  <a:cs typeface="Times New Roman" panose="02020603050405020304" pitchFamily="18" charset="0"/>
                </a:rPr>
                <a:t>L</a:t>
              </a:r>
              <a:r>
                <a:rPr lang="en-US" sz="2000" i="1" baseline="-25000" dirty="0">
                  <a:latin typeface="Times New Roman" panose="02020603050405020304" pitchFamily="18" charset="0"/>
                  <a:ea typeface="Gadugi" panose="020B0502040204020203" pitchFamily="34" charset="0"/>
                  <a:cs typeface="Times New Roman" panose="02020603050405020304" pitchFamily="18" charset="0"/>
                </a:rPr>
                <a:t>x</a:t>
              </a:r>
              <a:r>
                <a:rPr lang="en-US" sz="2000" i="1" dirty="0">
                  <a:latin typeface="Times New Roman" panose="02020603050405020304" pitchFamily="18" charset="0"/>
                  <a:ea typeface="Gadugi" panose="020B0502040204020203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>
                  <a:latin typeface="Times New Roman" panose="02020603050405020304" pitchFamily="18" charset="0"/>
                  <a:ea typeface="Gadugi" panose="020B0502040204020203" pitchFamily="34" charset="0"/>
                  <a:cs typeface="Times New Roman" panose="02020603050405020304" pitchFamily="18" charset="0"/>
                </a:rPr>
                <a:t>×</a:t>
              </a:r>
              <a:r>
                <a:rPr lang="en-US" sz="2000" i="1" dirty="0">
                  <a:latin typeface="Times New Roman" panose="02020603050405020304" pitchFamily="18" charset="0"/>
                  <a:ea typeface="Gadugi" panose="020B0502040204020203" pitchFamily="34" charset="0"/>
                  <a:cs typeface="Times New Roman" panose="02020603050405020304" pitchFamily="18" charset="0"/>
                </a:rPr>
                <a:t> L</a:t>
              </a:r>
              <a:r>
                <a:rPr lang="en-US" sz="2000" i="1" baseline="-25000" dirty="0">
                  <a:latin typeface="Times New Roman" panose="02020603050405020304" pitchFamily="18" charset="0"/>
                  <a:ea typeface="Gadugi" panose="020B0502040204020203" pitchFamily="34" charset="0"/>
                  <a:cs typeface="Times New Roman" panose="02020603050405020304" pitchFamily="18" charset="0"/>
                </a:rPr>
                <a:t>y</a:t>
              </a:r>
              <a:r>
                <a:rPr lang="en-US" sz="2000" i="1" dirty="0">
                  <a:latin typeface="Times New Roman" panose="02020603050405020304" pitchFamily="18" charset="0"/>
                  <a:ea typeface="Gadugi" panose="020B0502040204020203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>
                  <a:latin typeface="Times New Roman" panose="02020603050405020304" pitchFamily="18" charset="0"/>
                  <a:ea typeface="Gadugi" panose="020B0502040204020203" pitchFamily="34" charset="0"/>
                  <a:cs typeface="Times New Roman" panose="02020603050405020304" pitchFamily="18" charset="0"/>
                </a:rPr>
                <a:t>×</a:t>
              </a:r>
              <a:r>
                <a:rPr lang="en-US" sz="2000" i="1" dirty="0">
                  <a:latin typeface="Times New Roman" panose="02020603050405020304" pitchFamily="18" charset="0"/>
                  <a:ea typeface="Gadugi" panose="020B0502040204020203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>
                  <a:latin typeface="Times New Roman" panose="02020603050405020304" pitchFamily="18" charset="0"/>
                  <a:ea typeface="Gadugi" panose="020B0502040204020203" pitchFamily="34" charset="0"/>
                  <a:cs typeface="Times New Roman" panose="02020603050405020304" pitchFamily="18" charset="0"/>
                </a:rPr>
                <a:t>(</a:t>
              </a:r>
              <a:r>
                <a:rPr lang="en-US" sz="2000" i="1" dirty="0">
                  <a:latin typeface="Times New Roman" panose="02020603050405020304" pitchFamily="18" charset="0"/>
                  <a:ea typeface="Gadugi" panose="020B0502040204020203" pitchFamily="34" charset="0"/>
                  <a:cs typeface="Times New Roman" panose="02020603050405020304" pitchFamily="18" charset="0"/>
                </a:rPr>
                <a:t>L</a:t>
              </a:r>
              <a:r>
                <a:rPr lang="en-US" sz="2000" i="1" baseline="-25000" dirty="0">
                  <a:latin typeface="Times New Roman" panose="02020603050405020304" pitchFamily="18" charset="0"/>
                  <a:ea typeface="Gadugi" panose="020B0502040204020203" pitchFamily="34" charset="0"/>
                  <a:cs typeface="Times New Roman" panose="02020603050405020304" pitchFamily="18" charset="0"/>
                </a:rPr>
                <a:t>z</a:t>
              </a:r>
              <a:r>
                <a:rPr lang="en-US" sz="2000" dirty="0">
                  <a:latin typeface="Times New Roman" panose="02020603050405020304" pitchFamily="18" charset="0"/>
                  <a:ea typeface="Gadugi" panose="020B0502040204020203" pitchFamily="34" charset="0"/>
                  <a:cs typeface="Times New Roman" panose="02020603050405020304" pitchFamily="18" charset="0"/>
                </a:rPr>
                <a:t>+1)</a:t>
              </a:r>
            </a:p>
          </p:txBody>
        </p:sp>
        <p:sp>
          <p:nvSpPr>
            <p:cNvPr id="15" name="Cube 14">
              <a:extLst>
                <a:ext uri="{FF2B5EF4-FFF2-40B4-BE49-F238E27FC236}">
                  <a16:creationId xmlns:a16="http://schemas.microsoft.com/office/drawing/2014/main" id="{09CB1FCA-A029-EB43-B504-F4280386F043}"/>
                </a:ext>
              </a:extLst>
            </p:cNvPr>
            <p:cNvSpPr/>
            <p:nvPr/>
          </p:nvSpPr>
          <p:spPr>
            <a:xfrm>
              <a:off x="5719882" y="2278284"/>
              <a:ext cx="2764431" cy="2219153"/>
            </a:xfrm>
            <a:prstGeom prst="cube">
              <a:avLst>
                <a:gd name="adj" fmla="val 31718"/>
              </a:avLst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CD7B814E-300E-C84A-90C5-035D9928195F}"/>
                </a:ext>
              </a:extLst>
            </p:cNvPr>
            <p:cNvSpPr/>
            <p:nvPr/>
          </p:nvSpPr>
          <p:spPr>
            <a:xfrm>
              <a:off x="5706633" y="1930303"/>
              <a:ext cx="2777682" cy="685800"/>
            </a:xfrm>
            <a:prstGeom prst="parallelogram">
              <a:avLst>
                <a:gd name="adj" fmla="val 98913"/>
              </a:avLst>
            </a:prstGeom>
            <a:solidFill>
              <a:srgbClr val="FFC000">
                <a:alpha val="80000"/>
              </a:srgb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DA0A96C-077E-1645-BB64-BBD487E4BEB7}"/>
                </a:ext>
              </a:extLst>
            </p:cNvPr>
            <p:cNvSpPr/>
            <p:nvPr/>
          </p:nvSpPr>
          <p:spPr>
            <a:xfrm>
              <a:off x="5858456" y="3459578"/>
              <a:ext cx="1933588" cy="5052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i="1" dirty="0">
                  <a:latin typeface="Times New Roman" panose="02020603050405020304" pitchFamily="18" charset="0"/>
                  <a:ea typeface="Gadugi" panose="020B0502040204020203" pitchFamily="34" charset="0"/>
                  <a:cs typeface="Times New Roman" panose="02020603050405020304" pitchFamily="18" charset="0"/>
                </a:rPr>
                <a:t>L</a:t>
              </a:r>
              <a:r>
                <a:rPr lang="en-US" sz="2000" i="1" baseline="-25000" dirty="0">
                  <a:latin typeface="Times New Roman" panose="02020603050405020304" pitchFamily="18" charset="0"/>
                  <a:ea typeface="Gadugi" panose="020B0502040204020203" pitchFamily="34" charset="0"/>
                  <a:cs typeface="Times New Roman" panose="02020603050405020304" pitchFamily="18" charset="0"/>
                </a:rPr>
                <a:t>x</a:t>
              </a:r>
              <a:r>
                <a:rPr lang="en-US" sz="2000" i="1" dirty="0">
                  <a:latin typeface="Times New Roman" panose="02020603050405020304" pitchFamily="18" charset="0"/>
                  <a:ea typeface="Gadugi" panose="020B0502040204020203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>
                  <a:latin typeface="Times New Roman" panose="02020603050405020304" pitchFamily="18" charset="0"/>
                  <a:ea typeface="Gadugi" panose="020B0502040204020203" pitchFamily="34" charset="0"/>
                  <a:cs typeface="Times New Roman" panose="02020603050405020304" pitchFamily="18" charset="0"/>
                </a:rPr>
                <a:t>×</a:t>
              </a:r>
              <a:r>
                <a:rPr lang="en-US" sz="2000" i="1" dirty="0">
                  <a:latin typeface="Times New Roman" panose="02020603050405020304" pitchFamily="18" charset="0"/>
                  <a:ea typeface="Gadugi" panose="020B0502040204020203" pitchFamily="34" charset="0"/>
                  <a:cs typeface="Times New Roman" panose="02020603050405020304" pitchFamily="18" charset="0"/>
                </a:rPr>
                <a:t> L</a:t>
              </a:r>
              <a:r>
                <a:rPr lang="en-US" sz="2000" i="1" baseline="-25000" dirty="0">
                  <a:latin typeface="Times New Roman" panose="02020603050405020304" pitchFamily="18" charset="0"/>
                  <a:ea typeface="Gadugi" panose="020B0502040204020203" pitchFamily="34" charset="0"/>
                  <a:cs typeface="Times New Roman" panose="02020603050405020304" pitchFamily="18" charset="0"/>
                </a:rPr>
                <a:t>y</a:t>
              </a:r>
              <a:r>
                <a:rPr lang="en-US" sz="2000" i="1" dirty="0">
                  <a:latin typeface="Times New Roman" panose="02020603050405020304" pitchFamily="18" charset="0"/>
                  <a:ea typeface="Gadugi" panose="020B0502040204020203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>
                  <a:latin typeface="Times New Roman" panose="02020603050405020304" pitchFamily="18" charset="0"/>
                  <a:ea typeface="Gadugi" panose="020B0502040204020203" pitchFamily="34" charset="0"/>
                  <a:cs typeface="Times New Roman" panose="02020603050405020304" pitchFamily="18" charset="0"/>
                </a:rPr>
                <a:t>×</a:t>
              </a:r>
              <a:r>
                <a:rPr lang="en-US" sz="2000" i="1" dirty="0">
                  <a:latin typeface="Times New Roman" panose="02020603050405020304" pitchFamily="18" charset="0"/>
                  <a:ea typeface="Gadugi" panose="020B0502040204020203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i="1" dirty="0" err="1">
                  <a:latin typeface="Times New Roman" panose="02020603050405020304" pitchFamily="18" charset="0"/>
                  <a:ea typeface="Gadugi" panose="020B0502040204020203" pitchFamily="34" charset="0"/>
                  <a:cs typeface="Times New Roman" panose="02020603050405020304" pitchFamily="18" charset="0"/>
                </a:rPr>
                <a:t>L</a:t>
              </a:r>
              <a:r>
                <a:rPr lang="en-US" sz="2000" i="1" baseline="-25000" dirty="0" err="1">
                  <a:latin typeface="Times New Roman" panose="02020603050405020304" pitchFamily="18" charset="0"/>
                  <a:ea typeface="Gadugi" panose="020B0502040204020203" pitchFamily="34" charset="0"/>
                  <a:cs typeface="Times New Roman" panose="02020603050405020304" pitchFamily="18" charset="0"/>
                </a:rPr>
                <a:t>z</a:t>
              </a:r>
              <a:endParaRPr lang="en-US" sz="2000" i="1" baseline="-25000" dirty="0">
                <a:latin typeface="Times New Roman" panose="02020603050405020304" pitchFamily="18" charset="0"/>
                <a:ea typeface="Gadugi" panose="020B0502040204020203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753C70F-C9DA-DB48-958D-CD13676FC527}"/>
                </a:ext>
              </a:extLst>
            </p:cNvPr>
            <p:cNvSpPr txBox="1"/>
            <p:nvPr/>
          </p:nvSpPr>
          <p:spPr>
            <a:xfrm>
              <a:off x="5910296" y="1947383"/>
              <a:ext cx="2402421" cy="738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Z</a:t>
              </a:r>
              <a:r>
                <a:rPr lang="en-US" sz="1600" baseline="-25000" dirty="0"/>
                <a:t>2</a:t>
              </a:r>
              <a:r>
                <a:rPr lang="en-US" sz="1600" dirty="0"/>
                <a:t> x Z</a:t>
              </a:r>
              <a:r>
                <a:rPr lang="en-US" sz="1600" baseline="-25000" dirty="0"/>
                <a:t>2</a:t>
              </a:r>
              <a:r>
                <a:rPr lang="en-US" sz="1600" dirty="0"/>
                <a:t> gauge theory</a:t>
              </a: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C1692769-88D5-264D-82AF-1310B6C3A059}"/>
              </a:ext>
            </a:extLst>
          </p:cNvPr>
          <p:cNvSpPr/>
          <p:nvPr/>
        </p:nvSpPr>
        <p:spPr>
          <a:xfrm>
            <a:off x="6136849" y="2722816"/>
            <a:ext cx="933254" cy="774528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787278A-0CB4-D747-AD83-80F2D42CD3F2}"/>
              </a:ext>
            </a:extLst>
          </p:cNvPr>
          <p:cNvSpPr txBox="1"/>
          <p:nvPr/>
        </p:nvSpPr>
        <p:spPr>
          <a:xfrm>
            <a:off x="6172701" y="6458688"/>
            <a:ext cx="2915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Shirley, Slagle, Chen, 2020</a:t>
            </a:r>
          </a:p>
        </p:txBody>
      </p:sp>
    </p:spTree>
    <p:extLst>
      <p:ext uri="{BB962C8B-B14F-4D97-AF65-F5344CB8AC3E}">
        <p14:creationId xmlns:p14="http://schemas.microsoft.com/office/powerpoint/2010/main" val="15217072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1B1D5-00A7-E042-9AF9-F970F6AFD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Foliated K matrix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12391AC-6238-5A45-BFBC-302AFCF61876}"/>
              </a:ext>
            </a:extLst>
          </p:cNvPr>
          <p:cNvGrpSpPr/>
          <p:nvPr/>
        </p:nvGrpSpPr>
        <p:grpSpPr>
          <a:xfrm>
            <a:off x="1009191" y="1940285"/>
            <a:ext cx="3428817" cy="2396046"/>
            <a:chOff x="1009191" y="1940284"/>
            <a:chExt cx="3780989" cy="2603435"/>
          </a:xfrm>
        </p:grpSpPr>
        <p:pic>
          <p:nvPicPr>
            <p:cNvPr id="5" name="Picture 4" descr="A picture containing photo, clock, white, group&#10;&#10;Description automatically generated">
              <a:extLst>
                <a:ext uri="{FF2B5EF4-FFF2-40B4-BE49-F238E27FC236}">
                  <a16:creationId xmlns:a16="http://schemas.microsoft.com/office/drawing/2014/main" id="{489E4C8A-E211-A243-925B-EE584B6D61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9191" y="1940284"/>
              <a:ext cx="3780989" cy="2603435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D42DA9B-01E5-1A46-8ACD-1C162C198596}"/>
                </a:ext>
              </a:extLst>
            </p:cNvPr>
            <p:cNvSpPr/>
            <p:nvPr/>
          </p:nvSpPr>
          <p:spPr>
            <a:xfrm>
              <a:off x="2130459" y="2460396"/>
              <a:ext cx="1960774" cy="1583703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90625B5F-AC2A-4443-B8B8-A2C5C7C281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008" y="1889258"/>
            <a:ext cx="3696801" cy="244707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B6F250C-5A1C-DA4A-BBBA-486514DA439A}"/>
              </a:ext>
            </a:extLst>
          </p:cNvPr>
          <p:cNvGrpSpPr/>
          <p:nvPr/>
        </p:nvGrpSpPr>
        <p:grpSpPr>
          <a:xfrm>
            <a:off x="1682997" y="4174955"/>
            <a:ext cx="5686827" cy="2032934"/>
            <a:chOff x="789335" y="1930303"/>
            <a:chExt cx="7694980" cy="2567134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819FFBCA-94B5-164C-9D6C-E9CEB732AED9}"/>
                </a:ext>
              </a:extLst>
            </p:cNvPr>
            <p:cNvCxnSpPr>
              <a:cxnSpLocks/>
            </p:cNvCxnSpPr>
            <p:nvPr/>
          </p:nvCxnSpPr>
          <p:spPr>
            <a:xfrm>
              <a:off x="3950304" y="3606067"/>
              <a:ext cx="1289112" cy="0"/>
            </a:xfrm>
            <a:prstGeom prst="straightConnector1">
              <a:avLst/>
            </a:prstGeom>
            <a:ln w="635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A2B2177-FFEA-6445-B413-4400B2FE6EC3}"/>
                </a:ext>
              </a:extLst>
            </p:cNvPr>
            <p:cNvSpPr txBox="1"/>
            <p:nvPr/>
          </p:nvSpPr>
          <p:spPr>
            <a:xfrm>
              <a:off x="3631178" y="2742064"/>
              <a:ext cx="1927365" cy="8161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Smooth deformation</a:t>
              </a:r>
            </a:p>
          </p:txBody>
        </p:sp>
        <p:sp>
          <p:nvSpPr>
            <p:cNvPr id="13" name="Cube 12">
              <a:extLst>
                <a:ext uri="{FF2B5EF4-FFF2-40B4-BE49-F238E27FC236}">
                  <a16:creationId xmlns:a16="http://schemas.microsoft.com/office/drawing/2014/main" id="{87F3D4EA-3FAD-BC47-ABFC-561355095638}"/>
                </a:ext>
              </a:extLst>
            </p:cNvPr>
            <p:cNvSpPr/>
            <p:nvPr/>
          </p:nvSpPr>
          <p:spPr>
            <a:xfrm>
              <a:off x="789335" y="1930304"/>
              <a:ext cx="2722761" cy="2567133"/>
            </a:xfrm>
            <a:prstGeom prst="cub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E17F6F0-81C2-5944-94CA-9199ACF3CA13}"/>
                </a:ext>
              </a:extLst>
            </p:cNvPr>
            <p:cNvSpPr/>
            <p:nvPr/>
          </p:nvSpPr>
          <p:spPr>
            <a:xfrm>
              <a:off x="795274" y="3349665"/>
              <a:ext cx="2816413" cy="5052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i="1" dirty="0">
                  <a:latin typeface="Times New Roman" panose="02020603050405020304" pitchFamily="18" charset="0"/>
                  <a:ea typeface="Gadugi" panose="020B0502040204020203" pitchFamily="34" charset="0"/>
                  <a:cs typeface="Times New Roman" panose="02020603050405020304" pitchFamily="18" charset="0"/>
                </a:rPr>
                <a:t>L</a:t>
              </a:r>
              <a:r>
                <a:rPr lang="en-US" sz="2000" i="1" baseline="-25000" dirty="0">
                  <a:latin typeface="Times New Roman" panose="02020603050405020304" pitchFamily="18" charset="0"/>
                  <a:ea typeface="Gadugi" panose="020B0502040204020203" pitchFamily="34" charset="0"/>
                  <a:cs typeface="Times New Roman" panose="02020603050405020304" pitchFamily="18" charset="0"/>
                </a:rPr>
                <a:t>x</a:t>
              </a:r>
              <a:r>
                <a:rPr lang="en-US" sz="2000" i="1" dirty="0">
                  <a:latin typeface="Times New Roman" panose="02020603050405020304" pitchFamily="18" charset="0"/>
                  <a:ea typeface="Gadugi" panose="020B0502040204020203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>
                  <a:latin typeface="Times New Roman" panose="02020603050405020304" pitchFamily="18" charset="0"/>
                  <a:ea typeface="Gadugi" panose="020B0502040204020203" pitchFamily="34" charset="0"/>
                  <a:cs typeface="Times New Roman" panose="02020603050405020304" pitchFamily="18" charset="0"/>
                </a:rPr>
                <a:t>×</a:t>
              </a:r>
              <a:r>
                <a:rPr lang="en-US" sz="2000" i="1" dirty="0">
                  <a:latin typeface="Times New Roman" panose="02020603050405020304" pitchFamily="18" charset="0"/>
                  <a:ea typeface="Gadugi" panose="020B0502040204020203" pitchFamily="34" charset="0"/>
                  <a:cs typeface="Times New Roman" panose="02020603050405020304" pitchFamily="18" charset="0"/>
                </a:rPr>
                <a:t> L</a:t>
              </a:r>
              <a:r>
                <a:rPr lang="en-US" sz="2000" i="1" baseline="-25000" dirty="0">
                  <a:latin typeface="Times New Roman" panose="02020603050405020304" pitchFamily="18" charset="0"/>
                  <a:ea typeface="Gadugi" panose="020B0502040204020203" pitchFamily="34" charset="0"/>
                  <a:cs typeface="Times New Roman" panose="02020603050405020304" pitchFamily="18" charset="0"/>
                </a:rPr>
                <a:t>y</a:t>
              </a:r>
              <a:r>
                <a:rPr lang="en-US" sz="2000" i="1" dirty="0">
                  <a:latin typeface="Times New Roman" panose="02020603050405020304" pitchFamily="18" charset="0"/>
                  <a:ea typeface="Gadugi" panose="020B0502040204020203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>
                  <a:latin typeface="Times New Roman" panose="02020603050405020304" pitchFamily="18" charset="0"/>
                  <a:ea typeface="Gadugi" panose="020B0502040204020203" pitchFamily="34" charset="0"/>
                  <a:cs typeface="Times New Roman" panose="02020603050405020304" pitchFamily="18" charset="0"/>
                </a:rPr>
                <a:t>×</a:t>
              </a:r>
              <a:r>
                <a:rPr lang="en-US" sz="2000" i="1" dirty="0">
                  <a:latin typeface="Times New Roman" panose="02020603050405020304" pitchFamily="18" charset="0"/>
                  <a:ea typeface="Gadugi" panose="020B0502040204020203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>
                  <a:latin typeface="Times New Roman" panose="02020603050405020304" pitchFamily="18" charset="0"/>
                  <a:ea typeface="Gadugi" panose="020B0502040204020203" pitchFamily="34" charset="0"/>
                  <a:cs typeface="Times New Roman" panose="02020603050405020304" pitchFamily="18" charset="0"/>
                </a:rPr>
                <a:t>(</a:t>
              </a:r>
              <a:r>
                <a:rPr lang="en-US" sz="2000" i="1" dirty="0">
                  <a:latin typeface="Times New Roman" panose="02020603050405020304" pitchFamily="18" charset="0"/>
                  <a:ea typeface="Gadugi" panose="020B0502040204020203" pitchFamily="34" charset="0"/>
                  <a:cs typeface="Times New Roman" panose="02020603050405020304" pitchFamily="18" charset="0"/>
                </a:rPr>
                <a:t>L</a:t>
              </a:r>
              <a:r>
                <a:rPr lang="en-US" sz="2000" i="1" baseline="-25000" dirty="0">
                  <a:latin typeface="Times New Roman" panose="02020603050405020304" pitchFamily="18" charset="0"/>
                  <a:ea typeface="Gadugi" panose="020B0502040204020203" pitchFamily="34" charset="0"/>
                  <a:cs typeface="Times New Roman" panose="02020603050405020304" pitchFamily="18" charset="0"/>
                </a:rPr>
                <a:t>z</a:t>
              </a:r>
              <a:r>
                <a:rPr lang="en-US" sz="2000" dirty="0">
                  <a:latin typeface="Times New Roman" panose="02020603050405020304" pitchFamily="18" charset="0"/>
                  <a:ea typeface="Gadugi" panose="020B0502040204020203" pitchFamily="34" charset="0"/>
                  <a:cs typeface="Times New Roman" panose="02020603050405020304" pitchFamily="18" charset="0"/>
                </a:rPr>
                <a:t>+1)</a:t>
              </a:r>
            </a:p>
          </p:txBody>
        </p:sp>
        <p:sp>
          <p:nvSpPr>
            <p:cNvPr id="15" name="Cube 14">
              <a:extLst>
                <a:ext uri="{FF2B5EF4-FFF2-40B4-BE49-F238E27FC236}">
                  <a16:creationId xmlns:a16="http://schemas.microsoft.com/office/drawing/2014/main" id="{09CB1FCA-A029-EB43-B504-F4280386F043}"/>
                </a:ext>
              </a:extLst>
            </p:cNvPr>
            <p:cNvSpPr/>
            <p:nvPr/>
          </p:nvSpPr>
          <p:spPr>
            <a:xfrm>
              <a:off x="5719882" y="2278284"/>
              <a:ext cx="2764431" cy="2219153"/>
            </a:xfrm>
            <a:prstGeom prst="cube">
              <a:avLst>
                <a:gd name="adj" fmla="val 31718"/>
              </a:avLst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CD7B814E-300E-C84A-90C5-035D9928195F}"/>
                </a:ext>
              </a:extLst>
            </p:cNvPr>
            <p:cNvSpPr/>
            <p:nvPr/>
          </p:nvSpPr>
          <p:spPr>
            <a:xfrm>
              <a:off x="5706633" y="1930303"/>
              <a:ext cx="2777682" cy="685800"/>
            </a:xfrm>
            <a:prstGeom prst="parallelogram">
              <a:avLst>
                <a:gd name="adj" fmla="val 98913"/>
              </a:avLst>
            </a:prstGeom>
            <a:solidFill>
              <a:srgbClr val="FFC000">
                <a:alpha val="80000"/>
              </a:srgb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DA0A96C-077E-1645-BB64-BBD487E4BEB7}"/>
                </a:ext>
              </a:extLst>
            </p:cNvPr>
            <p:cNvSpPr/>
            <p:nvPr/>
          </p:nvSpPr>
          <p:spPr>
            <a:xfrm>
              <a:off x="5858456" y="3459578"/>
              <a:ext cx="1933588" cy="5052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i="1" dirty="0">
                  <a:latin typeface="Times New Roman" panose="02020603050405020304" pitchFamily="18" charset="0"/>
                  <a:ea typeface="Gadugi" panose="020B0502040204020203" pitchFamily="34" charset="0"/>
                  <a:cs typeface="Times New Roman" panose="02020603050405020304" pitchFamily="18" charset="0"/>
                </a:rPr>
                <a:t>L</a:t>
              </a:r>
              <a:r>
                <a:rPr lang="en-US" sz="2000" i="1" baseline="-25000" dirty="0">
                  <a:latin typeface="Times New Roman" panose="02020603050405020304" pitchFamily="18" charset="0"/>
                  <a:ea typeface="Gadugi" panose="020B0502040204020203" pitchFamily="34" charset="0"/>
                  <a:cs typeface="Times New Roman" panose="02020603050405020304" pitchFamily="18" charset="0"/>
                </a:rPr>
                <a:t>x</a:t>
              </a:r>
              <a:r>
                <a:rPr lang="en-US" sz="2000" i="1" dirty="0">
                  <a:latin typeface="Times New Roman" panose="02020603050405020304" pitchFamily="18" charset="0"/>
                  <a:ea typeface="Gadugi" panose="020B0502040204020203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>
                  <a:latin typeface="Times New Roman" panose="02020603050405020304" pitchFamily="18" charset="0"/>
                  <a:ea typeface="Gadugi" panose="020B0502040204020203" pitchFamily="34" charset="0"/>
                  <a:cs typeface="Times New Roman" panose="02020603050405020304" pitchFamily="18" charset="0"/>
                </a:rPr>
                <a:t>×</a:t>
              </a:r>
              <a:r>
                <a:rPr lang="en-US" sz="2000" i="1" dirty="0">
                  <a:latin typeface="Times New Roman" panose="02020603050405020304" pitchFamily="18" charset="0"/>
                  <a:ea typeface="Gadugi" panose="020B0502040204020203" pitchFamily="34" charset="0"/>
                  <a:cs typeface="Times New Roman" panose="02020603050405020304" pitchFamily="18" charset="0"/>
                </a:rPr>
                <a:t> L</a:t>
              </a:r>
              <a:r>
                <a:rPr lang="en-US" sz="2000" i="1" baseline="-25000" dirty="0">
                  <a:latin typeface="Times New Roman" panose="02020603050405020304" pitchFamily="18" charset="0"/>
                  <a:ea typeface="Gadugi" panose="020B0502040204020203" pitchFamily="34" charset="0"/>
                  <a:cs typeface="Times New Roman" panose="02020603050405020304" pitchFamily="18" charset="0"/>
                </a:rPr>
                <a:t>y</a:t>
              </a:r>
              <a:r>
                <a:rPr lang="en-US" sz="2000" i="1" dirty="0">
                  <a:latin typeface="Times New Roman" panose="02020603050405020304" pitchFamily="18" charset="0"/>
                  <a:ea typeface="Gadugi" panose="020B0502040204020203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>
                  <a:latin typeface="Times New Roman" panose="02020603050405020304" pitchFamily="18" charset="0"/>
                  <a:ea typeface="Gadugi" panose="020B0502040204020203" pitchFamily="34" charset="0"/>
                  <a:cs typeface="Times New Roman" panose="02020603050405020304" pitchFamily="18" charset="0"/>
                </a:rPr>
                <a:t>×</a:t>
              </a:r>
              <a:r>
                <a:rPr lang="en-US" sz="2000" i="1" dirty="0">
                  <a:latin typeface="Times New Roman" panose="02020603050405020304" pitchFamily="18" charset="0"/>
                  <a:ea typeface="Gadugi" panose="020B0502040204020203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i="1" dirty="0" err="1">
                  <a:latin typeface="Times New Roman" panose="02020603050405020304" pitchFamily="18" charset="0"/>
                  <a:ea typeface="Gadugi" panose="020B0502040204020203" pitchFamily="34" charset="0"/>
                  <a:cs typeface="Times New Roman" panose="02020603050405020304" pitchFamily="18" charset="0"/>
                </a:rPr>
                <a:t>L</a:t>
              </a:r>
              <a:r>
                <a:rPr lang="en-US" sz="2000" i="1" baseline="-25000" dirty="0" err="1">
                  <a:latin typeface="Times New Roman" panose="02020603050405020304" pitchFamily="18" charset="0"/>
                  <a:ea typeface="Gadugi" panose="020B0502040204020203" pitchFamily="34" charset="0"/>
                  <a:cs typeface="Times New Roman" panose="02020603050405020304" pitchFamily="18" charset="0"/>
                </a:rPr>
                <a:t>z</a:t>
              </a:r>
              <a:endParaRPr lang="en-US" sz="2000" i="1" baseline="-25000" dirty="0">
                <a:latin typeface="Times New Roman" panose="02020603050405020304" pitchFamily="18" charset="0"/>
                <a:ea typeface="Gadugi" panose="020B0502040204020203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753C70F-C9DA-DB48-958D-CD13676FC527}"/>
                </a:ext>
              </a:extLst>
            </p:cNvPr>
            <p:cNvSpPr txBox="1"/>
            <p:nvPr/>
          </p:nvSpPr>
          <p:spPr>
            <a:xfrm>
              <a:off x="5910296" y="1947383"/>
              <a:ext cx="2402421" cy="738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Z</a:t>
              </a:r>
              <a:r>
                <a:rPr lang="en-US" sz="1600" baseline="-25000" dirty="0"/>
                <a:t>2</a:t>
              </a:r>
              <a:r>
                <a:rPr lang="en-US" sz="1600" dirty="0"/>
                <a:t> x Z</a:t>
              </a:r>
              <a:r>
                <a:rPr lang="en-US" sz="1600" baseline="-25000" dirty="0"/>
                <a:t>2</a:t>
              </a:r>
              <a:r>
                <a:rPr lang="en-US" sz="1600" dirty="0"/>
                <a:t> gauge theory</a:t>
              </a: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C1692769-88D5-264D-82AF-1310B6C3A059}"/>
              </a:ext>
            </a:extLst>
          </p:cNvPr>
          <p:cNvSpPr/>
          <p:nvPr/>
        </p:nvSpPr>
        <p:spPr>
          <a:xfrm>
            <a:off x="6136849" y="2722816"/>
            <a:ext cx="933254" cy="774528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C56BD2C-4A1D-B446-8524-34181E3B36F2}"/>
              </a:ext>
            </a:extLst>
          </p:cNvPr>
          <p:cNvSpPr txBox="1"/>
          <p:nvPr/>
        </p:nvSpPr>
        <p:spPr>
          <a:xfrm>
            <a:off x="6172701" y="6458688"/>
            <a:ext cx="2915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Shirley, Slagle, Chen, 2020</a:t>
            </a:r>
          </a:p>
        </p:txBody>
      </p:sp>
    </p:spTree>
    <p:extLst>
      <p:ext uri="{BB962C8B-B14F-4D97-AF65-F5344CB8AC3E}">
        <p14:creationId xmlns:p14="http://schemas.microsoft.com/office/powerpoint/2010/main" val="1948341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4E14271-FFA0-4648-A31C-75529D0D6FB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22960" y="286604"/>
                <a:ext cx="7543800" cy="1450757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/>
                  <a:t>-d K matrix and </a:t>
                </a:r>
                <a:r>
                  <a:rPr lang="en-US" dirty="0" err="1"/>
                  <a:t>Fracton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4E14271-FFA0-4648-A31C-75529D0D6F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22960" y="286604"/>
                <a:ext cx="7543800" cy="1450757"/>
              </a:xfrm>
              <a:blipFill>
                <a:blip r:embed="rId2"/>
                <a:stretch>
                  <a:fillRect l="-672" b="-2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98786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4E14271-FFA0-4648-A31C-75529D0D6FB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22960" y="286604"/>
                <a:ext cx="7543800" cy="1450757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/>
                  <a:t>-d K matrix and </a:t>
                </a:r>
                <a:r>
                  <a:rPr lang="en-US" dirty="0" err="1"/>
                  <a:t>Fracton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4E14271-FFA0-4648-A31C-75529D0D6F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22960" y="286604"/>
                <a:ext cx="7543800" cy="1450757"/>
              </a:xfrm>
              <a:blipFill>
                <a:blip r:embed="rId2"/>
                <a:stretch>
                  <a:fillRect l="-672" b="-2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1C8C6-DCBE-9D48-AF9D-CD71825CD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45346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/>
              <a:t> Beyond exactly solvable models </a:t>
            </a:r>
          </a:p>
        </p:txBody>
      </p:sp>
    </p:spTree>
    <p:extLst>
      <p:ext uri="{BB962C8B-B14F-4D97-AF65-F5344CB8AC3E}">
        <p14:creationId xmlns:p14="http://schemas.microsoft.com/office/powerpoint/2010/main" val="5998396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4E14271-FFA0-4648-A31C-75529D0D6FB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22960" y="286604"/>
                <a:ext cx="7543800" cy="1450757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/>
                  <a:t>-d K matrix and </a:t>
                </a:r>
                <a:r>
                  <a:rPr lang="en-US" dirty="0" err="1"/>
                  <a:t>Fracton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4E14271-FFA0-4648-A31C-75529D0D6F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22960" y="286604"/>
                <a:ext cx="7543800" cy="1450757"/>
              </a:xfrm>
              <a:blipFill>
                <a:blip r:embed="rId2"/>
                <a:stretch>
                  <a:fillRect l="-672" b="-2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1C8C6-DCBE-9D48-AF9D-CD71825CD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45346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 Beyond exactly solvable models 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/>
              <a:t> For foliated models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 Identify examples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 Calculate properties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 Study equivalence up to foliation using K matrix formulation</a:t>
            </a:r>
          </a:p>
        </p:txBody>
      </p:sp>
    </p:spTree>
    <p:extLst>
      <p:ext uri="{BB962C8B-B14F-4D97-AF65-F5344CB8AC3E}">
        <p14:creationId xmlns:p14="http://schemas.microsoft.com/office/powerpoint/2010/main" val="37300918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4E14271-FFA0-4648-A31C-75529D0D6FB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22960" y="286604"/>
                <a:ext cx="7543800" cy="1450757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/>
                  <a:t>-d K matrix and </a:t>
                </a:r>
                <a:r>
                  <a:rPr lang="en-US" dirty="0" err="1"/>
                  <a:t>Fracton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4E14271-FFA0-4648-A31C-75529D0D6F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22960" y="286604"/>
                <a:ext cx="7543800" cy="1450757"/>
              </a:xfrm>
              <a:blipFill>
                <a:blip r:embed="rId2"/>
                <a:stretch>
                  <a:fillRect l="-672" b="-2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1C8C6-DCBE-9D48-AF9D-CD71825CD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45346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 Beyond exactly solvable models 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 For foliated models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 Identify examples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 Calculate properties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 Study equivalence up to foliation using K matrix formulation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/>
              <a:t> For non-foliated models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 Identify examples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 Calculate properties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 How to interpret their structure?</a:t>
            </a:r>
          </a:p>
        </p:txBody>
      </p:sp>
    </p:spTree>
    <p:extLst>
      <p:ext uri="{BB962C8B-B14F-4D97-AF65-F5344CB8AC3E}">
        <p14:creationId xmlns:p14="http://schemas.microsoft.com/office/powerpoint/2010/main" val="9026508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BD9AB-6040-CA40-9D30-3594E7FFB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first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54FD41-31DF-9A49-AF47-A93CA57E3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600" dirty="0"/>
              <a:t>Question: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 Do they represent local 3D model?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 Are they gapped or gapless?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 Form of fractional excitation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113754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Fracton</a:t>
            </a:r>
            <a:r>
              <a:rPr lang="en-US" dirty="0"/>
              <a:t>: X-cube model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645865" y="2404700"/>
            <a:ext cx="1408922" cy="1408922"/>
            <a:chOff x="6298163" y="2185074"/>
            <a:chExt cx="1408922" cy="1408922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6298163" y="2907915"/>
              <a:ext cx="1408922" cy="0"/>
            </a:xfrm>
            <a:prstGeom prst="line">
              <a:avLst/>
            </a:prstGeom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6296607" y="2889535"/>
              <a:ext cx="1408922" cy="0"/>
            </a:xfrm>
            <a:prstGeom prst="line">
              <a:avLst/>
            </a:prstGeom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86313" y="2828237"/>
              <a:ext cx="151490" cy="160958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31735" y="2828237"/>
              <a:ext cx="151490" cy="160958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25323" y="3154372"/>
              <a:ext cx="151490" cy="160958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25324" y="2502521"/>
              <a:ext cx="151490" cy="160958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5054787" y="2423331"/>
            <a:ext cx="924680" cy="1408922"/>
            <a:chOff x="4610863" y="4042904"/>
            <a:chExt cx="924680" cy="1408922"/>
          </a:xfrm>
        </p:grpSpPr>
        <p:cxnSp>
          <p:nvCxnSpPr>
            <p:cNvPr id="34" name="Straight Connector 33"/>
            <p:cNvCxnSpPr/>
            <p:nvPr/>
          </p:nvCxnSpPr>
          <p:spPr>
            <a:xfrm flipV="1">
              <a:off x="4610863" y="4254760"/>
              <a:ext cx="924680" cy="990305"/>
            </a:xfrm>
            <a:prstGeom prst="line">
              <a:avLst/>
            </a:prstGeom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Group 34"/>
            <p:cNvGrpSpPr/>
            <p:nvPr/>
          </p:nvGrpSpPr>
          <p:grpSpPr>
            <a:xfrm>
              <a:off x="4780676" y="4042904"/>
              <a:ext cx="617331" cy="1408922"/>
              <a:chOff x="6728133" y="2185074"/>
              <a:chExt cx="617331" cy="1408922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 rot="5400000">
                <a:off x="6296607" y="2889535"/>
                <a:ext cx="1408922" cy="0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728133" y="3071873"/>
                <a:ext cx="151490" cy="160958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193974" y="2583000"/>
                <a:ext cx="151490" cy="160958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925323" y="3154372"/>
                <a:ext cx="151490" cy="160958"/>
              </a:xfrm>
              <a:prstGeom prst="rect">
                <a:avLst/>
              </a:prstGeom>
            </p:spPr>
          </p:pic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925324" y="2502521"/>
                <a:ext cx="151490" cy="160958"/>
              </a:xfrm>
              <a:prstGeom prst="rect">
                <a:avLst/>
              </a:prstGeom>
            </p:spPr>
          </p:pic>
        </p:grpSp>
      </p:grpSp>
      <p:grpSp>
        <p:nvGrpSpPr>
          <p:cNvPr id="7" name="Group 6"/>
          <p:cNvGrpSpPr/>
          <p:nvPr/>
        </p:nvGrpSpPr>
        <p:grpSpPr>
          <a:xfrm>
            <a:off x="6025167" y="2635187"/>
            <a:ext cx="1408922" cy="990305"/>
            <a:chOff x="6129122" y="4254760"/>
            <a:chExt cx="1408922" cy="990305"/>
          </a:xfrm>
        </p:grpSpPr>
        <p:cxnSp>
          <p:nvCxnSpPr>
            <p:cNvPr id="27" name="Straight Connector 26"/>
            <p:cNvCxnSpPr/>
            <p:nvPr/>
          </p:nvCxnSpPr>
          <p:spPr>
            <a:xfrm flipV="1">
              <a:off x="6389279" y="4254760"/>
              <a:ext cx="924680" cy="990305"/>
            </a:xfrm>
            <a:prstGeom prst="line">
              <a:avLst/>
            </a:prstGeom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27"/>
            <p:cNvGrpSpPr/>
            <p:nvPr/>
          </p:nvGrpSpPr>
          <p:grpSpPr>
            <a:xfrm>
              <a:off x="6129122" y="4440830"/>
              <a:ext cx="1408922" cy="649831"/>
              <a:chOff x="6298163" y="2583000"/>
              <a:chExt cx="1408922" cy="649831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6298163" y="2907915"/>
                <a:ext cx="1408922" cy="0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728133" y="3071873"/>
                <a:ext cx="151490" cy="160958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193974" y="2583000"/>
                <a:ext cx="151490" cy="160958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281068" y="2838581"/>
                <a:ext cx="151490" cy="16095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592965" y="2838581"/>
                <a:ext cx="151490" cy="160958"/>
              </a:xfrm>
              <a:prstGeom prst="rect">
                <a:avLst/>
              </a:prstGeom>
            </p:spPr>
          </p:pic>
        </p:grpSp>
      </p:grpSp>
      <p:grpSp>
        <p:nvGrpSpPr>
          <p:cNvPr id="9" name="Group 8"/>
          <p:cNvGrpSpPr/>
          <p:nvPr/>
        </p:nvGrpSpPr>
        <p:grpSpPr>
          <a:xfrm>
            <a:off x="1842147" y="2381493"/>
            <a:ext cx="1620216" cy="1578853"/>
            <a:chOff x="4277928" y="2110288"/>
            <a:chExt cx="1620216" cy="1578853"/>
          </a:xfrm>
        </p:grpSpPr>
        <p:grpSp>
          <p:nvGrpSpPr>
            <p:cNvPr id="10" name="Group 9"/>
            <p:cNvGrpSpPr/>
            <p:nvPr/>
          </p:nvGrpSpPr>
          <p:grpSpPr>
            <a:xfrm>
              <a:off x="4386009" y="2185074"/>
              <a:ext cx="1431461" cy="1427553"/>
              <a:chOff x="4386009" y="2185074"/>
              <a:chExt cx="1431461" cy="1427553"/>
            </a:xfrm>
          </p:grpSpPr>
          <p:sp>
            <p:nvSpPr>
              <p:cNvPr id="23" name="Cube 22"/>
              <p:cNvSpPr/>
              <p:nvPr/>
            </p:nvSpPr>
            <p:spPr>
              <a:xfrm>
                <a:off x="4386009" y="2185074"/>
                <a:ext cx="1427553" cy="1427553"/>
              </a:xfrm>
              <a:prstGeom prst="cube">
                <a:avLst/>
              </a:prstGeom>
              <a:noFill/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4750401" y="2186768"/>
                <a:ext cx="0" cy="1072627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4744433" y="3245683"/>
                <a:ext cx="1073037" cy="0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H="1">
                <a:off x="4393825" y="3251579"/>
                <a:ext cx="358424" cy="353232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77928" y="2989195"/>
              <a:ext cx="208345" cy="16866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52727" y="2472802"/>
              <a:ext cx="208345" cy="16866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48076" y="2685376"/>
              <a:ext cx="208345" cy="16866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55191" y="2989195"/>
              <a:ext cx="208345" cy="16866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89799" y="2685376"/>
              <a:ext cx="208345" cy="16866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46846" y="2110288"/>
              <a:ext cx="208345" cy="16866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61072" y="3152774"/>
              <a:ext cx="208345" cy="16866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52726" y="3520481"/>
              <a:ext cx="208345" cy="16866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98246" y="3315330"/>
              <a:ext cx="208345" cy="16866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51283" y="3319195"/>
              <a:ext cx="208345" cy="16866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79848" y="2266565"/>
              <a:ext cx="208345" cy="16866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29835" y="2281493"/>
              <a:ext cx="208345" cy="168660"/>
            </a:xfrm>
            <a:prstGeom prst="rect">
              <a:avLst/>
            </a:prstGeom>
          </p:spPr>
        </p:pic>
      </p:grpSp>
      <p:sp>
        <p:nvSpPr>
          <p:cNvPr id="47" name="TextBox 46"/>
          <p:cNvSpPr txBox="1"/>
          <p:nvPr/>
        </p:nvSpPr>
        <p:spPr>
          <a:xfrm>
            <a:off x="1034321" y="1858781"/>
            <a:ext cx="2451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Cubic lattice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DFA6B7-FF91-DC4E-815F-177B1B7198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6481" y="4070793"/>
            <a:ext cx="372074" cy="314832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F15A8D-B0FA-D54C-943C-F73BF230A1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6100" y="4045943"/>
            <a:ext cx="412845" cy="345638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914148CD-D80F-C14C-88BF-9D075C89C1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5505" y="4040271"/>
            <a:ext cx="403244" cy="345638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E82B83C9-1E9F-BF48-BC84-BABCDB7154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31537" y="4040271"/>
            <a:ext cx="403244" cy="345638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9FB6C10C-6696-E249-9291-EBE5403D1A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76943" y="4560987"/>
            <a:ext cx="5804987" cy="791122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5BAA44CF-40CE-7F4A-9AD4-39DA6190054B}"/>
              </a:ext>
            </a:extLst>
          </p:cNvPr>
          <p:cNvSpPr/>
          <p:nvPr/>
        </p:nvSpPr>
        <p:spPr>
          <a:xfrm>
            <a:off x="6750956" y="6436061"/>
            <a:ext cx="20830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Vijay, </a:t>
            </a:r>
            <a:r>
              <a:rPr lang="en-US" dirty="0" err="1">
                <a:solidFill>
                  <a:schemeClr val="bg1"/>
                </a:solidFill>
              </a:rPr>
              <a:t>Haah</a:t>
            </a:r>
            <a:r>
              <a:rPr lang="en-US" dirty="0">
                <a:solidFill>
                  <a:schemeClr val="bg1"/>
                </a:solidFill>
              </a:rPr>
              <a:t>, Fu, 16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124C76F-9C0D-8345-92F9-12EA5E2424B0}"/>
              </a:ext>
            </a:extLst>
          </p:cNvPr>
          <p:cNvSpPr txBox="1"/>
          <p:nvPr/>
        </p:nvSpPr>
        <p:spPr>
          <a:xfrm>
            <a:off x="1235449" y="5304697"/>
            <a:ext cx="3989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Ground State Degeneracy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C54BFF58-5BE5-2842-B8CC-8420D560680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76553" y="5926340"/>
            <a:ext cx="4171937" cy="32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12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BD9AB-6040-CA40-9D30-3594E7FFB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first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69AB02-3AB4-5A45-9322-E10625473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3"/>
            <a:ext cx="7543801" cy="4450135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Question: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Do they represent local 3D model?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Are they gapped or gapless?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Form of fractional excitation</a:t>
            </a:r>
          </a:p>
          <a:p>
            <a:r>
              <a:rPr lang="en-US" sz="2800" dirty="0"/>
              <a:t>Answer: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In terms of Laughlin wave function </a:t>
            </a:r>
            <a:r>
              <a:rPr lang="en-US" dirty="0"/>
              <a:t>(</a:t>
            </a:r>
            <a:r>
              <a:rPr lang="en-US" dirty="0" err="1"/>
              <a:t>Qiu</a:t>
            </a:r>
            <a:r>
              <a:rPr lang="en-US" dirty="0"/>
              <a:t>, Joynt, MacDonald, 1990; </a:t>
            </a:r>
            <a:r>
              <a:rPr lang="en-US" dirty="0" err="1"/>
              <a:t>Naud</a:t>
            </a:r>
            <a:r>
              <a:rPr lang="en-US" dirty="0"/>
              <a:t>, </a:t>
            </a:r>
            <a:r>
              <a:rPr lang="en-US" dirty="0" err="1"/>
              <a:t>Pryadko</a:t>
            </a:r>
            <a:r>
              <a:rPr lang="en-US" dirty="0"/>
              <a:t>, </a:t>
            </a:r>
            <a:r>
              <a:rPr lang="en-US" dirty="0" err="1"/>
              <a:t>Sondhi</a:t>
            </a:r>
            <a:r>
              <a:rPr lang="en-US" dirty="0"/>
              <a:t>, 2000)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900992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BD9AB-6040-CA40-9D30-3594E7FFB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first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54FD41-31DF-9A49-AF47-A93CA57E3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570056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Question: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Do they represent local 3D model?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Are they gapped or gapless?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Form of fractional excitation</a:t>
            </a:r>
          </a:p>
          <a:p>
            <a:r>
              <a:rPr lang="en-US" sz="2800" dirty="0"/>
              <a:t>Answer: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In terms of Laughlin wave function </a:t>
            </a:r>
            <a:r>
              <a:rPr lang="en-US" dirty="0"/>
              <a:t>(</a:t>
            </a:r>
            <a:r>
              <a:rPr lang="en-US" dirty="0" err="1"/>
              <a:t>Qiu</a:t>
            </a:r>
            <a:r>
              <a:rPr lang="en-US" dirty="0"/>
              <a:t>, Joynt, MacDonald, 1990; </a:t>
            </a:r>
            <a:r>
              <a:rPr lang="en-US" dirty="0" err="1"/>
              <a:t>Naud</a:t>
            </a:r>
            <a:r>
              <a:rPr lang="en-US" dirty="0"/>
              <a:t>, </a:t>
            </a:r>
            <a:r>
              <a:rPr lang="en-US" dirty="0" err="1"/>
              <a:t>Pryadko</a:t>
            </a:r>
            <a:r>
              <a:rPr lang="en-US" dirty="0"/>
              <a:t>, </a:t>
            </a:r>
            <a:r>
              <a:rPr lang="en-US" dirty="0" err="1"/>
              <a:t>Sondhi</a:t>
            </a:r>
            <a:r>
              <a:rPr lang="en-US" dirty="0"/>
              <a:t>, 2000) 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For quasi-diagonal K matrix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 Lattice realization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 String operator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 Spectrum (field theory calculation)</a:t>
            </a:r>
          </a:p>
        </p:txBody>
      </p:sp>
    </p:spTree>
    <p:extLst>
      <p:ext uri="{BB962C8B-B14F-4D97-AF65-F5344CB8AC3E}">
        <p14:creationId xmlns:p14="http://schemas.microsoft.com/office/powerpoint/2010/main" val="2759259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CF832-140A-F041-9E4F-74FB335C4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Lattice realization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A75CA0C-C244-8C40-A1CA-ADB5D26C0CCA}"/>
              </a:ext>
            </a:extLst>
          </p:cNvPr>
          <p:cNvGrpSpPr/>
          <p:nvPr/>
        </p:nvGrpSpPr>
        <p:grpSpPr>
          <a:xfrm>
            <a:off x="655972" y="1771531"/>
            <a:ext cx="2807277" cy="3117160"/>
            <a:chOff x="655972" y="2086491"/>
            <a:chExt cx="2807277" cy="3117160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E64005A-7AFD-3748-97EF-EAE73EB19A1E}"/>
                </a:ext>
              </a:extLst>
            </p:cNvPr>
            <p:cNvCxnSpPr>
              <a:cxnSpLocks/>
            </p:cNvCxnSpPr>
            <p:nvPr/>
          </p:nvCxnSpPr>
          <p:spPr>
            <a:xfrm>
              <a:off x="1218813" y="2294312"/>
              <a:ext cx="22444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EE967E1-C5D2-C243-8C47-CF5FAD814274}"/>
                </a:ext>
              </a:extLst>
            </p:cNvPr>
            <p:cNvCxnSpPr>
              <a:cxnSpLocks/>
            </p:cNvCxnSpPr>
            <p:nvPr/>
          </p:nvCxnSpPr>
          <p:spPr>
            <a:xfrm>
              <a:off x="1218813" y="2751512"/>
              <a:ext cx="22444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B890DE8-864C-9944-B8D9-90A2292F60D1}"/>
                </a:ext>
              </a:extLst>
            </p:cNvPr>
            <p:cNvCxnSpPr>
              <a:cxnSpLocks/>
            </p:cNvCxnSpPr>
            <p:nvPr/>
          </p:nvCxnSpPr>
          <p:spPr>
            <a:xfrm>
              <a:off x="1218813" y="3197008"/>
              <a:ext cx="22444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BBE8E41-353B-2543-8EE6-33411457E227}"/>
                </a:ext>
              </a:extLst>
            </p:cNvPr>
            <p:cNvCxnSpPr>
              <a:cxnSpLocks/>
            </p:cNvCxnSpPr>
            <p:nvPr/>
          </p:nvCxnSpPr>
          <p:spPr>
            <a:xfrm>
              <a:off x="1218813" y="3645330"/>
              <a:ext cx="22444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71A4771-0A62-A24B-867F-95338AC36B8E}"/>
                </a:ext>
              </a:extLst>
            </p:cNvPr>
            <p:cNvCxnSpPr>
              <a:cxnSpLocks/>
            </p:cNvCxnSpPr>
            <p:nvPr/>
          </p:nvCxnSpPr>
          <p:spPr>
            <a:xfrm>
              <a:off x="1218813" y="4117797"/>
              <a:ext cx="22444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E12A57D-21F3-C74C-B15E-FC52B5957C81}"/>
                </a:ext>
              </a:extLst>
            </p:cNvPr>
            <p:cNvSpPr txBox="1"/>
            <p:nvPr/>
          </p:nvSpPr>
          <p:spPr>
            <a:xfrm>
              <a:off x="2784376" y="2086491"/>
              <a:ext cx="3186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2BBB86D-F28D-6443-8A55-12411B03F803}"/>
                </a:ext>
              </a:extLst>
            </p:cNvPr>
            <p:cNvSpPr txBox="1"/>
            <p:nvPr/>
          </p:nvSpPr>
          <p:spPr>
            <a:xfrm>
              <a:off x="2784375" y="2580701"/>
              <a:ext cx="3186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71E6B13-FD12-5F44-9D16-DBE594EC9685}"/>
                </a:ext>
              </a:extLst>
            </p:cNvPr>
            <p:cNvSpPr txBox="1"/>
            <p:nvPr/>
          </p:nvSpPr>
          <p:spPr>
            <a:xfrm>
              <a:off x="2784375" y="2998487"/>
              <a:ext cx="3186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840988B-34E7-2A4C-A0B3-18B234A40C83}"/>
                </a:ext>
              </a:extLst>
            </p:cNvPr>
            <p:cNvSpPr txBox="1"/>
            <p:nvPr/>
          </p:nvSpPr>
          <p:spPr>
            <a:xfrm>
              <a:off x="2784374" y="3466063"/>
              <a:ext cx="3186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23AF834-F22C-494F-8DA4-3DFABCED7B66}"/>
                </a:ext>
              </a:extLst>
            </p:cNvPr>
            <p:cNvSpPr txBox="1"/>
            <p:nvPr/>
          </p:nvSpPr>
          <p:spPr>
            <a:xfrm>
              <a:off x="2784374" y="3913964"/>
              <a:ext cx="3186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sp>
          <p:nvSpPr>
            <p:cNvPr id="20" name="Left Brace 19">
              <a:extLst>
                <a:ext uri="{FF2B5EF4-FFF2-40B4-BE49-F238E27FC236}">
                  <a16:creationId xmlns:a16="http://schemas.microsoft.com/office/drawing/2014/main" id="{876C9C81-AA48-6848-AB9A-96E7ABFFA7C0}"/>
                </a:ext>
              </a:extLst>
            </p:cNvPr>
            <p:cNvSpPr/>
            <p:nvPr/>
          </p:nvSpPr>
          <p:spPr>
            <a:xfrm>
              <a:off x="1078115" y="2294311"/>
              <a:ext cx="96710" cy="896951"/>
            </a:xfrm>
            <a:prstGeom prst="leftBrac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DC4BA3F-A9EA-A447-9F8C-0F9BD0911C0F}"/>
                </a:ext>
              </a:extLst>
            </p:cNvPr>
            <p:cNvSpPr txBox="1"/>
            <p:nvPr/>
          </p:nvSpPr>
          <p:spPr>
            <a:xfrm>
              <a:off x="1646688" y="2109560"/>
              <a:ext cx="6658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IQH</a:t>
              </a:r>
            </a:p>
          </p:txBody>
        </p:sp>
        <p:sp>
          <p:nvSpPr>
            <p:cNvPr id="24" name="Left Brace 23">
              <a:extLst>
                <a:ext uri="{FF2B5EF4-FFF2-40B4-BE49-F238E27FC236}">
                  <a16:creationId xmlns:a16="http://schemas.microsoft.com/office/drawing/2014/main" id="{09D0F2D4-A595-9643-A433-7CF7C0DA5EEC}"/>
                </a:ext>
              </a:extLst>
            </p:cNvPr>
            <p:cNvSpPr/>
            <p:nvPr/>
          </p:nvSpPr>
          <p:spPr>
            <a:xfrm>
              <a:off x="1079596" y="3220846"/>
              <a:ext cx="96710" cy="896951"/>
            </a:xfrm>
            <a:prstGeom prst="leftBrac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078E296-84AB-204F-832C-29011AC12CAF}"/>
                </a:ext>
              </a:extLst>
            </p:cNvPr>
            <p:cNvCxnSpPr>
              <a:cxnSpLocks/>
            </p:cNvCxnSpPr>
            <p:nvPr/>
          </p:nvCxnSpPr>
          <p:spPr>
            <a:xfrm>
              <a:off x="1218813" y="4565685"/>
              <a:ext cx="22444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56ABB68-6422-7340-97C8-07D564D13038}"/>
                </a:ext>
              </a:extLst>
            </p:cNvPr>
            <p:cNvCxnSpPr>
              <a:cxnSpLocks/>
            </p:cNvCxnSpPr>
            <p:nvPr/>
          </p:nvCxnSpPr>
          <p:spPr>
            <a:xfrm>
              <a:off x="1218813" y="5038152"/>
              <a:ext cx="22444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A89DBA4-6D1C-124F-A16A-9AA660071D3F}"/>
                </a:ext>
              </a:extLst>
            </p:cNvPr>
            <p:cNvSpPr txBox="1"/>
            <p:nvPr/>
          </p:nvSpPr>
          <p:spPr>
            <a:xfrm>
              <a:off x="2784374" y="4386418"/>
              <a:ext cx="3186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0928649-882D-2645-829F-4F85206D54ED}"/>
                </a:ext>
              </a:extLst>
            </p:cNvPr>
            <p:cNvSpPr txBox="1"/>
            <p:nvPr/>
          </p:nvSpPr>
          <p:spPr>
            <a:xfrm>
              <a:off x="2784374" y="4834319"/>
              <a:ext cx="3186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  <p:sp>
          <p:nvSpPr>
            <p:cNvPr id="48" name="Left Brace 47">
              <a:extLst>
                <a:ext uri="{FF2B5EF4-FFF2-40B4-BE49-F238E27FC236}">
                  <a16:creationId xmlns:a16="http://schemas.microsoft.com/office/drawing/2014/main" id="{D0713FC2-2209-314D-B6AC-6CD8F281BA69}"/>
                </a:ext>
              </a:extLst>
            </p:cNvPr>
            <p:cNvSpPr/>
            <p:nvPr/>
          </p:nvSpPr>
          <p:spPr>
            <a:xfrm>
              <a:off x="1079596" y="4141201"/>
              <a:ext cx="96710" cy="896951"/>
            </a:xfrm>
            <a:prstGeom prst="leftBrac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DA3EC194-F0F3-B04D-A2EB-77DCF01B53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5972" y="2585560"/>
              <a:ext cx="318655" cy="261461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D3E02ECB-BB6B-9F46-AAA9-F24A4C1F29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5972" y="3466063"/>
              <a:ext cx="318655" cy="261461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08B89F73-FB5A-9A4E-A88F-8947CFB827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6132" y="4396577"/>
              <a:ext cx="326826" cy="261461"/>
            </a:xfrm>
            <a:prstGeom prst="rect">
              <a:avLst/>
            </a:prstGeom>
          </p:spPr>
        </p:pic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866D236B-92BA-F84E-B025-893966B63868}"/>
              </a:ext>
            </a:extLst>
          </p:cNvPr>
          <p:cNvSpPr txBox="1"/>
          <p:nvPr/>
        </p:nvSpPr>
        <p:spPr>
          <a:xfrm>
            <a:off x="4055589" y="1813626"/>
            <a:ext cx="3779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Stack of IQH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Coupled to planar U(1) symmetries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Gauge the U(1) symmetries</a:t>
            </a:r>
          </a:p>
        </p:txBody>
      </p:sp>
    </p:spTree>
    <p:extLst>
      <p:ext uri="{BB962C8B-B14F-4D97-AF65-F5344CB8AC3E}">
        <p14:creationId xmlns:p14="http://schemas.microsoft.com/office/powerpoint/2010/main" val="7654331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CF832-140A-F041-9E4F-74FB335C4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Lattice realization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A75CA0C-C244-8C40-A1CA-ADB5D26C0CCA}"/>
              </a:ext>
            </a:extLst>
          </p:cNvPr>
          <p:cNvGrpSpPr/>
          <p:nvPr/>
        </p:nvGrpSpPr>
        <p:grpSpPr>
          <a:xfrm>
            <a:off x="655972" y="1771531"/>
            <a:ext cx="2807277" cy="3117160"/>
            <a:chOff x="655972" y="2086491"/>
            <a:chExt cx="2807277" cy="3117160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E64005A-7AFD-3748-97EF-EAE73EB19A1E}"/>
                </a:ext>
              </a:extLst>
            </p:cNvPr>
            <p:cNvCxnSpPr>
              <a:cxnSpLocks/>
            </p:cNvCxnSpPr>
            <p:nvPr/>
          </p:nvCxnSpPr>
          <p:spPr>
            <a:xfrm>
              <a:off x="1218813" y="2294312"/>
              <a:ext cx="22444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EE967E1-C5D2-C243-8C47-CF5FAD814274}"/>
                </a:ext>
              </a:extLst>
            </p:cNvPr>
            <p:cNvCxnSpPr>
              <a:cxnSpLocks/>
            </p:cNvCxnSpPr>
            <p:nvPr/>
          </p:nvCxnSpPr>
          <p:spPr>
            <a:xfrm>
              <a:off x="1218813" y="2751512"/>
              <a:ext cx="22444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B890DE8-864C-9944-B8D9-90A2292F60D1}"/>
                </a:ext>
              </a:extLst>
            </p:cNvPr>
            <p:cNvCxnSpPr>
              <a:cxnSpLocks/>
            </p:cNvCxnSpPr>
            <p:nvPr/>
          </p:nvCxnSpPr>
          <p:spPr>
            <a:xfrm>
              <a:off x="1218813" y="3197008"/>
              <a:ext cx="22444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BBE8E41-353B-2543-8EE6-33411457E227}"/>
                </a:ext>
              </a:extLst>
            </p:cNvPr>
            <p:cNvCxnSpPr>
              <a:cxnSpLocks/>
            </p:cNvCxnSpPr>
            <p:nvPr/>
          </p:nvCxnSpPr>
          <p:spPr>
            <a:xfrm>
              <a:off x="1218813" y="3645330"/>
              <a:ext cx="22444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71A4771-0A62-A24B-867F-95338AC36B8E}"/>
                </a:ext>
              </a:extLst>
            </p:cNvPr>
            <p:cNvCxnSpPr>
              <a:cxnSpLocks/>
            </p:cNvCxnSpPr>
            <p:nvPr/>
          </p:nvCxnSpPr>
          <p:spPr>
            <a:xfrm>
              <a:off x="1218813" y="4117797"/>
              <a:ext cx="22444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E12A57D-21F3-C74C-B15E-FC52B5957C81}"/>
                </a:ext>
              </a:extLst>
            </p:cNvPr>
            <p:cNvSpPr txBox="1"/>
            <p:nvPr/>
          </p:nvSpPr>
          <p:spPr>
            <a:xfrm>
              <a:off x="2784376" y="2086491"/>
              <a:ext cx="3186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2BBB86D-F28D-6443-8A55-12411B03F803}"/>
                </a:ext>
              </a:extLst>
            </p:cNvPr>
            <p:cNvSpPr txBox="1"/>
            <p:nvPr/>
          </p:nvSpPr>
          <p:spPr>
            <a:xfrm>
              <a:off x="2784375" y="2580701"/>
              <a:ext cx="3186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71E6B13-FD12-5F44-9D16-DBE594EC9685}"/>
                </a:ext>
              </a:extLst>
            </p:cNvPr>
            <p:cNvSpPr txBox="1"/>
            <p:nvPr/>
          </p:nvSpPr>
          <p:spPr>
            <a:xfrm>
              <a:off x="2784375" y="2998487"/>
              <a:ext cx="3186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840988B-34E7-2A4C-A0B3-18B234A40C83}"/>
                </a:ext>
              </a:extLst>
            </p:cNvPr>
            <p:cNvSpPr txBox="1"/>
            <p:nvPr/>
          </p:nvSpPr>
          <p:spPr>
            <a:xfrm>
              <a:off x="2784374" y="3466063"/>
              <a:ext cx="3186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23AF834-F22C-494F-8DA4-3DFABCED7B66}"/>
                </a:ext>
              </a:extLst>
            </p:cNvPr>
            <p:cNvSpPr txBox="1"/>
            <p:nvPr/>
          </p:nvSpPr>
          <p:spPr>
            <a:xfrm>
              <a:off x="2784374" y="3913964"/>
              <a:ext cx="3186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sp>
          <p:nvSpPr>
            <p:cNvPr id="20" name="Left Brace 19">
              <a:extLst>
                <a:ext uri="{FF2B5EF4-FFF2-40B4-BE49-F238E27FC236}">
                  <a16:creationId xmlns:a16="http://schemas.microsoft.com/office/drawing/2014/main" id="{876C9C81-AA48-6848-AB9A-96E7ABFFA7C0}"/>
                </a:ext>
              </a:extLst>
            </p:cNvPr>
            <p:cNvSpPr/>
            <p:nvPr/>
          </p:nvSpPr>
          <p:spPr>
            <a:xfrm>
              <a:off x="1078115" y="2294311"/>
              <a:ext cx="96710" cy="896951"/>
            </a:xfrm>
            <a:prstGeom prst="leftBrac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DC4BA3F-A9EA-A447-9F8C-0F9BD0911C0F}"/>
                </a:ext>
              </a:extLst>
            </p:cNvPr>
            <p:cNvSpPr txBox="1"/>
            <p:nvPr/>
          </p:nvSpPr>
          <p:spPr>
            <a:xfrm>
              <a:off x="1646688" y="2109560"/>
              <a:ext cx="6658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IQH</a:t>
              </a:r>
            </a:p>
          </p:txBody>
        </p:sp>
        <p:sp>
          <p:nvSpPr>
            <p:cNvPr id="24" name="Left Brace 23">
              <a:extLst>
                <a:ext uri="{FF2B5EF4-FFF2-40B4-BE49-F238E27FC236}">
                  <a16:creationId xmlns:a16="http://schemas.microsoft.com/office/drawing/2014/main" id="{09D0F2D4-A595-9643-A433-7CF7C0DA5EEC}"/>
                </a:ext>
              </a:extLst>
            </p:cNvPr>
            <p:cNvSpPr/>
            <p:nvPr/>
          </p:nvSpPr>
          <p:spPr>
            <a:xfrm>
              <a:off x="1079596" y="3220846"/>
              <a:ext cx="96710" cy="896951"/>
            </a:xfrm>
            <a:prstGeom prst="leftBrac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078E296-84AB-204F-832C-29011AC12CAF}"/>
                </a:ext>
              </a:extLst>
            </p:cNvPr>
            <p:cNvCxnSpPr>
              <a:cxnSpLocks/>
            </p:cNvCxnSpPr>
            <p:nvPr/>
          </p:nvCxnSpPr>
          <p:spPr>
            <a:xfrm>
              <a:off x="1218813" y="4565685"/>
              <a:ext cx="22444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56ABB68-6422-7340-97C8-07D564D13038}"/>
                </a:ext>
              </a:extLst>
            </p:cNvPr>
            <p:cNvCxnSpPr>
              <a:cxnSpLocks/>
            </p:cNvCxnSpPr>
            <p:nvPr/>
          </p:nvCxnSpPr>
          <p:spPr>
            <a:xfrm>
              <a:off x="1218813" y="5038152"/>
              <a:ext cx="22444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A89DBA4-6D1C-124F-A16A-9AA660071D3F}"/>
                </a:ext>
              </a:extLst>
            </p:cNvPr>
            <p:cNvSpPr txBox="1"/>
            <p:nvPr/>
          </p:nvSpPr>
          <p:spPr>
            <a:xfrm>
              <a:off x="2784374" y="4386418"/>
              <a:ext cx="3186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0928649-882D-2645-829F-4F85206D54ED}"/>
                </a:ext>
              </a:extLst>
            </p:cNvPr>
            <p:cNvSpPr txBox="1"/>
            <p:nvPr/>
          </p:nvSpPr>
          <p:spPr>
            <a:xfrm>
              <a:off x="2784374" y="4834319"/>
              <a:ext cx="3186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  <p:sp>
          <p:nvSpPr>
            <p:cNvPr id="48" name="Left Brace 47">
              <a:extLst>
                <a:ext uri="{FF2B5EF4-FFF2-40B4-BE49-F238E27FC236}">
                  <a16:creationId xmlns:a16="http://schemas.microsoft.com/office/drawing/2014/main" id="{D0713FC2-2209-314D-B6AC-6CD8F281BA69}"/>
                </a:ext>
              </a:extLst>
            </p:cNvPr>
            <p:cNvSpPr/>
            <p:nvPr/>
          </p:nvSpPr>
          <p:spPr>
            <a:xfrm>
              <a:off x="1079596" y="4141201"/>
              <a:ext cx="96710" cy="896951"/>
            </a:xfrm>
            <a:prstGeom prst="leftBrac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DA3EC194-F0F3-B04D-A2EB-77DCF01B53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5972" y="2585560"/>
              <a:ext cx="318655" cy="261461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D3E02ECB-BB6B-9F46-AAA9-F24A4C1F29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5972" y="3466063"/>
              <a:ext cx="318655" cy="261461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08B89F73-FB5A-9A4E-A88F-8947CFB827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6132" y="4396577"/>
              <a:ext cx="326826" cy="261461"/>
            </a:xfrm>
            <a:prstGeom prst="rect">
              <a:avLst/>
            </a:prstGeom>
          </p:spPr>
        </p:pic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866D236B-92BA-F84E-B025-893966B63868}"/>
              </a:ext>
            </a:extLst>
          </p:cNvPr>
          <p:cNvSpPr txBox="1"/>
          <p:nvPr/>
        </p:nvSpPr>
        <p:spPr>
          <a:xfrm>
            <a:off x="4055589" y="1813626"/>
            <a:ext cx="3779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Stack of IQH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Coupled to planar U(1) symmetries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Gauge the U(1) symmetries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6C70DD-FA43-4F4E-99A9-AAC3FDCCEF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5808" y="3098549"/>
            <a:ext cx="2794462" cy="144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1067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CF832-140A-F041-9E4F-74FB335C4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Lattice realization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A75CA0C-C244-8C40-A1CA-ADB5D26C0CCA}"/>
              </a:ext>
            </a:extLst>
          </p:cNvPr>
          <p:cNvGrpSpPr/>
          <p:nvPr/>
        </p:nvGrpSpPr>
        <p:grpSpPr>
          <a:xfrm>
            <a:off x="655972" y="1771531"/>
            <a:ext cx="2807277" cy="3117160"/>
            <a:chOff x="655972" y="2086491"/>
            <a:chExt cx="2807277" cy="3117160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E64005A-7AFD-3748-97EF-EAE73EB19A1E}"/>
                </a:ext>
              </a:extLst>
            </p:cNvPr>
            <p:cNvCxnSpPr>
              <a:cxnSpLocks/>
            </p:cNvCxnSpPr>
            <p:nvPr/>
          </p:nvCxnSpPr>
          <p:spPr>
            <a:xfrm>
              <a:off x="1218813" y="2294312"/>
              <a:ext cx="22444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EE967E1-C5D2-C243-8C47-CF5FAD814274}"/>
                </a:ext>
              </a:extLst>
            </p:cNvPr>
            <p:cNvCxnSpPr>
              <a:cxnSpLocks/>
            </p:cNvCxnSpPr>
            <p:nvPr/>
          </p:nvCxnSpPr>
          <p:spPr>
            <a:xfrm>
              <a:off x="1218813" y="2751512"/>
              <a:ext cx="22444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B890DE8-864C-9944-B8D9-90A2292F60D1}"/>
                </a:ext>
              </a:extLst>
            </p:cNvPr>
            <p:cNvCxnSpPr>
              <a:cxnSpLocks/>
            </p:cNvCxnSpPr>
            <p:nvPr/>
          </p:nvCxnSpPr>
          <p:spPr>
            <a:xfrm>
              <a:off x="1218813" y="3197008"/>
              <a:ext cx="22444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BBE8E41-353B-2543-8EE6-33411457E227}"/>
                </a:ext>
              </a:extLst>
            </p:cNvPr>
            <p:cNvCxnSpPr>
              <a:cxnSpLocks/>
            </p:cNvCxnSpPr>
            <p:nvPr/>
          </p:nvCxnSpPr>
          <p:spPr>
            <a:xfrm>
              <a:off x="1218813" y="3645330"/>
              <a:ext cx="22444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71A4771-0A62-A24B-867F-95338AC36B8E}"/>
                </a:ext>
              </a:extLst>
            </p:cNvPr>
            <p:cNvCxnSpPr>
              <a:cxnSpLocks/>
            </p:cNvCxnSpPr>
            <p:nvPr/>
          </p:nvCxnSpPr>
          <p:spPr>
            <a:xfrm>
              <a:off x="1218813" y="4117797"/>
              <a:ext cx="22444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E12A57D-21F3-C74C-B15E-FC52B5957C81}"/>
                </a:ext>
              </a:extLst>
            </p:cNvPr>
            <p:cNvSpPr txBox="1"/>
            <p:nvPr/>
          </p:nvSpPr>
          <p:spPr>
            <a:xfrm>
              <a:off x="2784376" y="2086491"/>
              <a:ext cx="3186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2BBB86D-F28D-6443-8A55-12411B03F803}"/>
                </a:ext>
              </a:extLst>
            </p:cNvPr>
            <p:cNvSpPr txBox="1"/>
            <p:nvPr/>
          </p:nvSpPr>
          <p:spPr>
            <a:xfrm>
              <a:off x="2784375" y="2580701"/>
              <a:ext cx="3186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71E6B13-FD12-5F44-9D16-DBE594EC9685}"/>
                </a:ext>
              </a:extLst>
            </p:cNvPr>
            <p:cNvSpPr txBox="1"/>
            <p:nvPr/>
          </p:nvSpPr>
          <p:spPr>
            <a:xfrm>
              <a:off x="2784375" y="2998487"/>
              <a:ext cx="3186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840988B-34E7-2A4C-A0B3-18B234A40C83}"/>
                </a:ext>
              </a:extLst>
            </p:cNvPr>
            <p:cNvSpPr txBox="1"/>
            <p:nvPr/>
          </p:nvSpPr>
          <p:spPr>
            <a:xfrm>
              <a:off x="2784374" y="3466063"/>
              <a:ext cx="3186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23AF834-F22C-494F-8DA4-3DFABCED7B66}"/>
                </a:ext>
              </a:extLst>
            </p:cNvPr>
            <p:cNvSpPr txBox="1"/>
            <p:nvPr/>
          </p:nvSpPr>
          <p:spPr>
            <a:xfrm>
              <a:off x="2784374" y="3913964"/>
              <a:ext cx="3186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sp>
          <p:nvSpPr>
            <p:cNvPr id="20" name="Left Brace 19">
              <a:extLst>
                <a:ext uri="{FF2B5EF4-FFF2-40B4-BE49-F238E27FC236}">
                  <a16:creationId xmlns:a16="http://schemas.microsoft.com/office/drawing/2014/main" id="{876C9C81-AA48-6848-AB9A-96E7ABFFA7C0}"/>
                </a:ext>
              </a:extLst>
            </p:cNvPr>
            <p:cNvSpPr/>
            <p:nvPr/>
          </p:nvSpPr>
          <p:spPr>
            <a:xfrm>
              <a:off x="1078115" y="2294311"/>
              <a:ext cx="96710" cy="896951"/>
            </a:xfrm>
            <a:prstGeom prst="leftBrac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DC4BA3F-A9EA-A447-9F8C-0F9BD0911C0F}"/>
                </a:ext>
              </a:extLst>
            </p:cNvPr>
            <p:cNvSpPr txBox="1"/>
            <p:nvPr/>
          </p:nvSpPr>
          <p:spPr>
            <a:xfrm>
              <a:off x="1646688" y="2109560"/>
              <a:ext cx="6658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IQH</a:t>
              </a:r>
            </a:p>
          </p:txBody>
        </p:sp>
        <p:sp>
          <p:nvSpPr>
            <p:cNvPr id="24" name="Left Brace 23">
              <a:extLst>
                <a:ext uri="{FF2B5EF4-FFF2-40B4-BE49-F238E27FC236}">
                  <a16:creationId xmlns:a16="http://schemas.microsoft.com/office/drawing/2014/main" id="{09D0F2D4-A595-9643-A433-7CF7C0DA5EEC}"/>
                </a:ext>
              </a:extLst>
            </p:cNvPr>
            <p:cNvSpPr/>
            <p:nvPr/>
          </p:nvSpPr>
          <p:spPr>
            <a:xfrm>
              <a:off x="1079596" y="3220846"/>
              <a:ext cx="96710" cy="896951"/>
            </a:xfrm>
            <a:prstGeom prst="leftBrac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078E296-84AB-204F-832C-29011AC12CAF}"/>
                </a:ext>
              </a:extLst>
            </p:cNvPr>
            <p:cNvCxnSpPr>
              <a:cxnSpLocks/>
            </p:cNvCxnSpPr>
            <p:nvPr/>
          </p:nvCxnSpPr>
          <p:spPr>
            <a:xfrm>
              <a:off x="1218813" y="4565685"/>
              <a:ext cx="22444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56ABB68-6422-7340-97C8-07D564D13038}"/>
                </a:ext>
              </a:extLst>
            </p:cNvPr>
            <p:cNvCxnSpPr>
              <a:cxnSpLocks/>
            </p:cNvCxnSpPr>
            <p:nvPr/>
          </p:nvCxnSpPr>
          <p:spPr>
            <a:xfrm>
              <a:off x="1218813" y="5038152"/>
              <a:ext cx="22444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A89DBA4-6D1C-124F-A16A-9AA660071D3F}"/>
                </a:ext>
              </a:extLst>
            </p:cNvPr>
            <p:cNvSpPr txBox="1"/>
            <p:nvPr/>
          </p:nvSpPr>
          <p:spPr>
            <a:xfrm>
              <a:off x="2784374" y="4386418"/>
              <a:ext cx="3186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0928649-882D-2645-829F-4F85206D54ED}"/>
                </a:ext>
              </a:extLst>
            </p:cNvPr>
            <p:cNvSpPr txBox="1"/>
            <p:nvPr/>
          </p:nvSpPr>
          <p:spPr>
            <a:xfrm>
              <a:off x="2784374" y="4834319"/>
              <a:ext cx="3186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  <p:sp>
          <p:nvSpPr>
            <p:cNvPr id="48" name="Left Brace 47">
              <a:extLst>
                <a:ext uri="{FF2B5EF4-FFF2-40B4-BE49-F238E27FC236}">
                  <a16:creationId xmlns:a16="http://schemas.microsoft.com/office/drawing/2014/main" id="{D0713FC2-2209-314D-B6AC-6CD8F281BA69}"/>
                </a:ext>
              </a:extLst>
            </p:cNvPr>
            <p:cNvSpPr/>
            <p:nvPr/>
          </p:nvSpPr>
          <p:spPr>
            <a:xfrm>
              <a:off x="1079596" y="4141201"/>
              <a:ext cx="96710" cy="896951"/>
            </a:xfrm>
            <a:prstGeom prst="leftBrac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DA3EC194-F0F3-B04D-A2EB-77DCF01B53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5972" y="2585560"/>
              <a:ext cx="318655" cy="261461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D3E02ECB-BB6B-9F46-AAA9-F24A4C1F29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5972" y="3466063"/>
              <a:ext cx="318655" cy="261461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08B89F73-FB5A-9A4E-A88F-8947CFB827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6132" y="4396577"/>
              <a:ext cx="326826" cy="261461"/>
            </a:xfrm>
            <a:prstGeom prst="rect">
              <a:avLst/>
            </a:prstGeom>
          </p:spPr>
        </p:pic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866D236B-92BA-F84E-B025-893966B63868}"/>
              </a:ext>
            </a:extLst>
          </p:cNvPr>
          <p:cNvSpPr txBox="1"/>
          <p:nvPr/>
        </p:nvSpPr>
        <p:spPr>
          <a:xfrm>
            <a:off x="4055589" y="1813626"/>
            <a:ext cx="3779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Stack of IQH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Coupled to planar U(1) symmetries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Gauge the U(1) symmetries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6FDEBE0B-0050-ED40-A8CB-18DCFEB4F65B}"/>
              </a:ext>
            </a:extLst>
          </p:cNvPr>
          <p:cNvSpPr/>
          <p:nvPr/>
        </p:nvSpPr>
        <p:spPr>
          <a:xfrm>
            <a:off x="4055589" y="4442998"/>
            <a:ext cx="38695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Integrate out the fermions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51AA25C-624C-3546-98EA-A9A55D18E6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5808" y="3098549"/>
            <a:ext cx="2794462" cy="144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4919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CF832-140A-F041-9E4F-74FB335C4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Lattice realization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A75CA0C-C244-8C40-A1CA-ADB5D26C0CCA}"/>
              </a:ext>
            </a:extLst>
          </p:cNvPr>
          <p:cNvGrpSpPr/>
          <p:nvPr/>
        </p:nvGrpSpPr>
        <p:grpSpPr>
          <a:xfrm>
            <a:off x="655972" y="1771531"/>
            <a:ext cx="2807277" cy="3117160"/>
            <a:chOff x="655972" y="2086491"/>
            <a:chExt cx="2807277" cy="3117160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E64005A-7AFD-3748-97EF-EAE73EB19A1E}"/>
                </a:ext>
              </a:extLst>
            </p:cNvPr>
            <p:cNvCxnSpPr>
              <a:cxnSpLocks/>
            </p:cNvCxnSpPr>
            <p:nvPr/>
          </p:nvCxnSpPr>
          <p:spPr>
            <a:xfrm>
              <a:off x="1218813" y="2294312"/>
              <a:ext cx="22444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EE967E1-C5D2-C243-8C47-CF5FAD814274}"/>
                </a:ext>
              </a:extLst>
            </p:cNvPr>
            <p:cNvCxnSpPr>
              <a:cxnSpLocks/>
            </p:cNvCxnSpPr>
            <p:nvPr/>
          </p:nvCxnSpPr>
          <p:spPr>
            <a:xfrm>
              <a:off x="1218813" y="2751512"/>
              <a:ext cx="22444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B890DE8-864C-9944-B8D9-90A2292F60D1}"/>
                </a:ext>
              </a:extLst>
            </p:cNvPr>
            <p:cNvCxnSpPr>
              <a:cxnSpLocks/>
            </p:cNvCxnSpPr>
            <p:nvPr/>
          </p:nvCxnSpPr>
          <p:spPr>
            <a:xfrm>
              <a:off x="1218813" y="3197008"/>
              <a:ext cx="22444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BBE8E41-353B-2543-8EE6-33411457E227}"/>
                </a:ext>
              </a:extLst>
            </p:cNvPr>
            <p:cNvCxnSpPr>
              <a:cxnSpLocks/>
            </p:cNvCxnSpPr>
            <p:nvPr/>
          </p:nvCxnSpPr>
          <p:spPr>
            <a:xfrm>
              <a:off x="1218813" y="3645330"/>
              <a:ext cx="22444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71A4771-0A62-A24B-867F-95338AC36B8E}"/>
                </a:ext>
              </a:extLst>
            </p:cNvPr>
            <p:cNvCxnSpPr>
              <a:cxnSpLocks/>
            </p:cNvCxnSpPr>
            <p:nvPr/>
          </p:nvCxnSpPr>
          <p:spPr>
            <a:xfrm>
              <a:off x="1218813" y="4117797"/>
              <a:ext cx="22444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E12A57D-21F3-C74C-B15E-FC52B5957C81}"/>
                </a:ext>
              </a:extLst>
            </p:cNvPr>
            <p:cNvSpPr txBox="1"/>
            <p:nvPr/>
          </p:nvSpPr>
          <p:spPr>
            <a:xfrm>
              <a:off x="2784376" y="2086491"/>
              <a:ext cx="3186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2BBB86D-F28D-6443-8A55-12411B03F803}"/>
                </a:ext>
              </a:extLst>
            </p:cNvPr>
            <p:cNvSpPr txBox="1"/>
            <p:nvPr/>
          </p:nvSpPr>
          <p:spPr>
            <a:xfrm>
              <a:off x="2784375" y="2580701"/>
              <a:ext cx="3186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71E6B13-FD12-5F44-9D16-DBE594EC9685}"/>
                </a:ext>
              </a:extLst>
            </p:cNvPr>
            <p:cNvSpPr txBox="1"/>
            <p:nvPr/>
          </p:nvSpPr>
          <p:spPr>
            <a:xfrm>
              <a:off x="2784375" y="2998487"/>
              <a:ext cx="3186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840988B-34E7-2A4C-A0B3-18B234A40C83}"/>
                </a:ext>
              </a:extLst>
            </p:cNvPr>
            <p:cNvSpPr txBox="1"/>
            <p:nvPr/>
          </p:nvSpPr>
          <p:spPr>
            <a:xfrm>
              <a:off x="2784374" y="3466063"/>
              <a:ext cx="3186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23AF834-F22C-494F-8DA4-3DFABCED7B66}"/>
                </a:ext>
              </a:extLst>
            </p:cNvPr>
            <p:cNvSpPr txBox="1"/>
            <p:nvPr/>
          </p:nvSpPr>
          <p:spPr>
            <a:xfrm>
              <a:off x="2784374" y="3913964"/>
              <a:ext cx="3186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sp>
          <p:nvSpPr>
            <p:cNvPr id="20" name="Left Brace 19">
              <a:extLst>
                <a:ext uri="{FF2B5EF4-FFF2-40B4-BE49-F238E27FC236}">
                  <a16:creationId xmlns:a16="http://schemas.microsoft.com/office/drawing/2014/main" id="{876C9C81-AA48-6848-AB9A-96E7ABFFA7C0}"/>
                </a:ext>
              </a:extLst>
            </p:cNvPr>
            <p:cNvSpPr/>
            <p:nvPr/>
          </p:nvSpPr>
          <p:spPr>
            <a:xfrm>
              <a:off x="1078115" y="2294311"/>
              <a:ext cx="96710" cy="896951"/>
            </a:xfrm>
            <a:prstGeom prst="leftBrac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DC4BA3F-A9EA-A447-9F8C-0F9BD0911C0F}"/>
                </a:ext>
              </a:extLst>
            </p:cNvPr>
            <p:cNvSpPr txBox="1"/>
            <p:nvPr/>
          </p:nvSpPr>
          <p:spPr>
            <a:xfrm>
              <a:off x="1646688" y="2109560"/>
              <a:ext cx="6658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IQH</a:t>
              </a:r>
            </a:p>
          </p:txBody>
        </p:sp>
        <p:sp>
          <p:nvSpPr>
            <p:cNvPr id="24" name="Left Brace 23">
              <a:extLst>
                <a:ext uri="{FF2B5EF4-FFF2-40B4-BE49-F238E27FC236}">
                  <a16:creationId xmlns:a16="http://schemas.microsoft.com/office/drawing/2014/main" id="{09D0F2D4-A595-9643-A433-7CF7C0DA5EEC}"/>
                </a:ext>
              </a:extLst>
            </p:cNvPr>
            <p:cNvSpPr/>
            <p:nvPr/>
          </p:nvSpPr>
          <p:spPr>
            <a:xfrm>
              <a:off x="1079596" y="3220846"/>
              <a:ext cx="96710" cy="896951"/>
            </a:xfrm>
            <a:prstGeom prst="leftBrac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078E296-84AB-204F-832C-29011AC12CAF}"/>
                </a:ext>
              </a:extLst>
            </p:cNvPr>
            <p:cNvCxnSpPr>
              <a:cxnSpLocks/>
            </p:cNvCxnSpPr>
            <p:nvPr/>
          </p:nvCxnSpPr>
          <p:spPr>
            <a:xfrm>
              <a:off x="1218813" y="4565685"/>
              <a:ext cx="22444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56ABB68-6422-7340-97C8-07D564D13038}"/>
                </a:ext>
              </a:extLst>
            </p:cNvPr>
            <p:cNvCxnSpPr>
              <a:cxnSpLocks/>
            </p:cNvCxnSpPr>
            <p:nvPr/>
          </p:nvCxnSpPr>
          <p:spPr>
            <a:xfrm>
              <a:off x="1218813" y="5038152"/>
              <a:ext cx="22444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A89DBA4-6D1C-124F-A16A-9AA660071D3F}"/>
                </a:ext>
              </a:extLst>
            </p:cNvPr>
            <p:cNvSpPr txBox="1"/>
            <p:nvPr/>
          </p:nvSpPr>
          <p:spPr>
            <a:xfrm>
              <a:off x="2784374" y="4386418"/>
              <a:ext cx="3186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0928649-882D-2645-829F-4F85206D54ED}"/>
                </a:ext>
              </a:extLst>
            </p:cNvPr>
            <p:cNvSpPr txBox="1"/>
            <p:nvPr/>
          </p:nvSpPr>
          <p:spPr>
            <a:xfrm>
              <a:off x="2784374" y="4834319"/>
              <a:ext cx="3186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  <p:sp>
          <p:nvSpPr>
            <p:cNvPr id="48" name="Left Brace 47">
              <a:extLst>
                <a:ext uri="{FF2B5EF4-FFF2-40B4-BE49-F238E27FC236}">
                  <a16:creationId xmlns:a16="http://schemas.microsoft.com/office/drawing/2014/main" id="{D0713FC2-2209-314D-B6AC-6CD8F281BA69}"/>
                </a:ext>
              </a:extLst>
            </p:cNvPr>
            <p:cNvSpPr/>
            <p:nvPr/>
          </p:nvSpPr>
          <p:spPr>
            <a:xfrm>
              <a:off x="1079596" y="4141201"/>
              <a:ext cx="96710" cy="896951"/>
            </a:xfrm>
            <a:prstGeom prst="leftBrac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DA3EC194-F0F3-B04D-A2EB-77DCF01B53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5972" y="2585560"/>
              <a:ext cx="318655" cy="261461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D3E02ECB-BB6B-9F46-AAA9-F24A4C1F29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5972" y="3466063"/>
              <a:ext cx="318655" cy="261461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08B89F73-FB5A-9A4E-A88F-8947CFB827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6132" y="4396577"/>
              <a:ext cx="326826" cy="261461"/>
            </a:xfrm>
            <a:prstGeom prst="rect">
              <a:avLst/>
            </a:prstGeom>
          </p:spPr>
        </p:pic>
      </p:grpSp>
      <p:pic>
        <p:nvPicPr>
          <p:cNvPr id="63" name="Picture 62">
            <a:extLst>
              <a:ext uri="{FF2B5EF4-FFF2-40B4-BE49-F238E27FC236}">
                <a16:creationId xmlns:a16="http://schemas.microsoft.com/office/drawing/2014/main" id="{9FAE5295-74B4-BA4B-927E-E999B0A93D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630" y="4946244"/>
            <a:ext cx="8206740" cy="717952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B17773E5-7E02-884C-BAB3-B3F64B20CEB1}"/>
              </a:ext>
            </a:extLst>
          </p:cNvPr>
          <p:cNvSpPr txBox="1"/>
          <p:nvPr/>
        </p:nvSpPr>
        <p:spPr>
          <a:xfrm>
            <a:off x="1978501" y="5664274"/>
            <a:ext cx="193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Fermion hopping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82AA9C9-2B37-9148-89D3-2ED72FD46A97}"/>
              </a:ext>
            </a:extLst>
          </p:cNvPr>
          <p:cNvSpPr txBox="1"/>
          <p:nvPr/>
        </p:nvSpPr>
        <p:spPr>
          <a:xfrm>
            <a:off x="7305574" y="5595601"/>
            <a:ext cx="1838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Gauge symmetry</a:t>
            </a: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10F63B2E-1F3B-6E45-84C2-BF4FBBF381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5101" y="5904739"/>
            <a:ext cx="2270601" cy="388263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769AACFD-90A8-D244-8111-EF438E0DDB2B}"/>
              </a:ext>
            </a:extLst>
          </p:cNvPr>
          <p:cNvSpPr txBox="1"/>
          <p:nvPr/>
        </p:nvSpPr>
        <p:spPr>
          <a:xfrm>
            <a:off x="4055589" y="1813626"/>
            <a:ext cx="3779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Stack of IQH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Coupled to planar U(1) symmetries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Gauge the U(1) symmetries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5A7BA43-4693-5E43-AA33-313EB541B090}"/>
              </a:ext>
            </a:extLst>
          </p:cNvPr>
          <p:cNvSpPr/>
          <p:nvPr/>
        </p:nvSpPr>
        <p:spPr>
          <a:xfrm>
            <a:off x="4055589" y="4442998"/>
            <a:ext cx="38695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Integrate out the fermions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C5737EDA-3A61-054A-AB47-36C1123286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15808" y="3098549"/>
            <a:ext cx="2794462" cy="144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9082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82E5C-B380-B042-AAB2-E7378192C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 operator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556C747-8849-134D-9709-042B2B2B2B0F}"/>
              </a:ext>
            </a:extLst>
          </p:cNvPr>
          <p:cNvGrpSpPr/>
          <p:nvPr/>
        </p:nvGrpSpPr>
        <p:grpSpPr>
          <a:xfrm>
            <a:off x="1106266" y="2820112"/>
            <a:ext cx="2305394" cy="924024"/>
            <a:chOff x="4756484" y="2598821"/>
            <a:chExt cx="3962400" cy="1588168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8FDB7E8-059D-7140-AB0D-35A5FF0EAE02}"/>
                </a:ext>
              </a:extLst>
            </p:cNvPr>
            <p:cNvCxnSpPr/>
            <p:nvPr/>
          </p:nvCxnSpPr>
          <p:spPr>
            <a:xfrm flipH="1">
              <a:off x="5638800" y="2598821"/>
              <a:ext cx="914400" cy="1588168"/>
            </a:xfrm>
            <a:prstGeom prst="line">
              <a:avLst/>
            </a:prstGeom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DCFD3D0-D9DF-E34D-8BAB-B43DBFCE721A}"/>
                </a:ext>
              </a:extLst>
            </p:cNvPr>
            <p:cNvCxnSpPr/>
            <p:nvPr/>
          </p:nvCxnSpPr>
          <p:spPr>
            <a:xfrm flipH="1">
              <a:off x="5045242" y="2598821"/>
              <a:ext cx="914400" cy="1588168"/>
            </a:xfrm>
            <a:prstGeom prst="line">
              <a:avLst/>
            </a:prstGeom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AF9A7F0-9942-F54F-BE82-9424C6022A00}"/>
                </a:ext>
              </a:extLst>
            </p:cNvPr>
            <p:cNvCxnSpPr/>
            <p:nvPr/>
          </p:nvCxnSpPr>
          <p:spPr>
            <a:xfrm flipH="1">
              <a:off x="6841960" y="2598821"/>
              <a:ext cx="914400" cy="1588168"/>
            </a:xfrm>
            <a:prstGeom prst="line">
              <a:avLst/>
            </a:prstGeom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B338B654-5DC5-6146-B6EC-F80E28FA7F7E}"/>
                </a:ext>
              </a:extLst>
            </p:cNvPr>
            <p:cNvCxnSpPr/>
            <p:nvPr/>
          </p:nvCxnSpPr>
          <p:spPr>
            <a:xfrm flipH="1">
              <a:off x="6248402" y="2598821"/>
              <a:ext cx="914400" cy="1588168"/>
            </a:xfrm>
            <a:prstGeom prst="line">
              <a:avLst/>
            </a:prstGeom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8F9878F-FC9E-1D4D-A106-48B02C387AAE}"/>
                </a:ext>
              </a:extLst>
            </p:cNvPr>
            <p:cNvCxnSpPr/>
            <p:nvPr/>
          </p:nvCxnSpPr>
          <p:spPr>
            <a:xfrm flipH="1">
              <a:off x="7451562" y="2598821"/>
              <a:ext cx="914400" cy="1588168"/>
            </a:xfrm>
            <a:prstGeom prst="line">
              <a:avLst/>
            </a:prstGeom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C33BD1B-C980-6A4D-B77F-6637C29BA7B8}"/>
                </a:ext>
              </a:extLst>
            </p:cNvPr>
            <p:cNvCxnSpPr/>
            <p:nvPr/>
          </p:nvCxnSpPr>
          <p:spPr>
            <a:xfrm>
              <a:off x="5061284" y="3096126"/>
              <a:ext cx="3657600" cy="0"/>
            </a:xfrm>
            <a:prstGeom prst="line">
              <a:avLst/>
            </a:prstGeom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DD7696E-A65F-474E-90B3-7E37D4A8957F}"/>
                </a:ext>
              </a:extLst>
            </p:cNvPr>
            <p:cNvCxnSpPr/>
            <p:nvPr/>
          </p:nvCxnSpPr>
          <p:spPr>
            <a:xfrm>
              <a:off x="4756484" y="3633537"/>
              <a:ext cx="3657600" cy="0"/>
            </a:xfrm>
            <a:prstGeom prst="line">
              <a:avLst/>
            </a:prstGeom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B2F71C9-AAFC-1C4B-A076-2E38118784F8}"/>
              </a:ext>
            </a:extLst>
          </p:cNvPr>
          <p:cNvGrpSpPr/>
          <p:nvPr/>
        </p:nvGrpSpPr>
        <p:grpSpPr>
          <a:xfrm>
            <a:off x="947673" y="3712110"/>
            <a:ext cx="2650736" cy="924024"/>
            <a:chOff x="2759245" y="4467468"/>
            <a:chExt cx="4555958" cy="1588168"/>
          </a:xfrm>
        </p:grpSpPr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23485E66-A718-AE4E-89E9-DD02BA96F199}"/>
                </a:ext>
              </a:extLst>
            </p:cNvPr>
            <p:cNvSpPr/>
            <p:nvPr/>
          </p:nvSpPr>
          <p:spPr>
            <a:xfrm>
              <a:off x="2759245" y="4467468"/>
              <a:ext cx="4555958" cy="1588168"/>
            </a:xfrm>
            <a:prstGeom prst="parallelogram">
              <a:avLst>
                <a:gd name="adj" fmla="val 57323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6D30036-4ED4-1D4D-9CE4-E62DD77A1F12}"/>
                </a:ext>
              </a:extLst>
            </p:cNvPr>
            <p:cNvGrpSpPr/>
            <p:nvPr/>
          </p:nvGrpSpPr>
          <p:grpSpPr>
            <a:xfrm>
              <a:off x="3072066" y="4467468"/>
              <a:ext cx="3962400" cy="1588168"/>
              <a:chOff x="4756484" y="2598821"/>
              <a:chExt cx="3962400" cy="1588168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C706288F-34CB-4243-966E-B1011BA681D1}"/>
                  </a:ext>
                </a:extLst>
              </p:cNvPr>
              <p:cNvCxnSpPr/>
              <p:nvPr/>
            </p:nvCxnSpPr>
            <p:spPr>
              <a:xfrm flipH="1">
                <a:off x="5638800" y="2598821"/>
                <a:ext cx="914400" cy="15881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6CAC35E3-FE0C-C54A-AD4A-396E5F0E3291}"/>
                  </a:ext>
                </a:extLst>
              </p:cNvPr>
              <p:cNvCxnSpPr/>
              <p:nvPr/>
            </p:nvCxnSpPr>
            <p:spPr>
              <a:xfrm flipH="1">
                <a:off x="5045242" y="2598821"/>
                <a:ext cx="914400" cy="15881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6DAB9AA1-140A-9C43-A637-FA31F2B5CF50}"/>
                  </a:ext>
                </a:extLst>
              </p:cNvPr>
              <p:cNvCxnSpPr/>
              <p:nvPr/>
            </p:nvCxnSpPr>
            <p:spPr>
              <a:xfrm flipH="1">
                <a:off x="6841960" y="2598821"/>
                <a:ext cx="914400" cy="15881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AC3D6085-E042-724B-B3CD-2E24DEE9D959}"/>
                  </a:ext>
                </a:extLst>
              </p:cNvPr>
              <p:cNvCxnSpPr/>
              <p:nvPr/>
            </p:nvCxnSpPr>
            <p:spPr>
              <a:xfrm flipH="1">
                <a:off x="6248402" y="2598821"/>
                <a:ext cx="914400" cy="15881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0F53E126-1AD3-C344-B0E9-4533E4998FB3}"/>
                  </a:ext>
                </a:extLst>
              </p:cNvPr>
              <p:cNvCxnSpPr/>
              <p:nvPr/>
            </p:nvCxnSpPr>
            <p:spPr>
              <a:xfrm flipH="1">
                <a:off x="7451562" y="2598821"/>
                <a:ext cx="914400" cy="15881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F823FEDA-C0A9-DF4D-A6EF-7711C904ECC3}"/>
                  </a:ext>
                </a:extLst>
              </p:cNvPr>
              <p:cNvCxnSpPr/>
              <p:nvPr/>
            </p:nvCxnSpPr>
            <p:spPr>
              <a:xfrm>
                <a:off x="5061284" y="3096126"/>
                <a:ext cx="36576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DD1FE238-A89D-7847-9D45-90FEB1A11094}"/>
                  </a:ext>
                </a:extLst>
              </p:cNvPr>
              <p:cNvCxnSpPr/>
              <p:nvPr/>
            </p:nvCxnSpPr>
            <p:spPr>
              <a:xfrm>
                <a:off x="4756484" y="3633537"/>
                <a:ext cx="36576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6F7DE60-CD04-674F-AE4D-5A12D2576E27}"/>
              </a:ext>
            </a:extLst>
          </p:cNvPr>
          <p:cNvGrpSpPr/>
          <p:nvPr/>
        </p:nvGrpSpPr>
        <p:grpSpPr>
          <a:xfrm>
            <a:off x="960925" y="2267083"/>
            <a:ext cx="2650736" cy="924024"/>
            <a:chOff x="2759245" y="1632157"/>
            <a:chExt cx="4555958" cy="1588168"/>
          </a:xfrm>
        </p:grpSpPr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64B09A4D-D5AE-FD45-855D-57CFAED64420}"/>
                </a:ext>
              </a:extLst>
            </p:cNvPr>
            <p:cNvSpPr/>
            <p:nvPr/>
          </p:nvSpPr>
          <p:spPr>
            <a:xfrm>
              <a:off x="2759245" y="1632157"/>
              <a:ext cx="4555958" cy="1588168"/>
            </a:xfrm>
            <a:prstGeom prst="parallelogram">
              <a:avLst>
                <a:gd name="adj" fmla="val 57323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9807C3E4-CF89-9A42-9D41-87A2CACD5357}"/>
                </a:ext>
              </a:extLst>
            </p:cNvPr>
            <p:cNvGrpSpPr/>
            <p:nvPr/>
          </p:nvGrpSpPr>
          <p:grpSpPr>
            <a:xfrm>
              <a:off x="3072066" y="1632157"/>
              <a:ext cx="3962400" cy="1588168"/>
              <a:chOff x="4756484" y="2598821"/>
              <a:chExt cx="3962400" cy="1588168"/>
            </a:xfrm>
          </p:grpSpPr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683EE9EC-0F62-8646-B781-E527D4E47750}"/>
                  </a:ext>
                </a:extLst>
              </p:cNvPr>
              <p:cNvCxnSpPr/>
              <p:nvPr/>
            </p:nvCxnSpPr>
            <p:spPr>
              <a:xfrm flipH="1">
                <a:off x="5638800" y="2598821"/>
                <a:ext cx="914400" cy="15881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1FA9623A-7F7B-8541-81C4-D9039B251D9B}"/>
                  </a:ext>
                </a:extLst>
              </p:cNvPr>
              <p:cNvCxnSpPr/>
              <p:nvPr/>
            </p:nvCxnSpPr>
            <p:spPr>
              <a:xfrm flipH="1">
                <a:off x="5045242" y="2598821"/>
                <a:ext cx="914400" cy="15881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518F4704-5BA6-0C42-A757-6997CDF490F5}"/>
                  </a:ext>
                </a:extLst>
              </p:cNvPr>
              <p:cNvCxnSpPr/>
              <p:nvPr/>
            </p:nvCxnSpPr>
            <p:spPr>
              <a:xfrm flipH="1">
                <a:off x="6841960" y="2598821"/>
                <a:ext cx="914400" cy="15881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F3D37011-79F0-F340-BFF2-94517433AA10}"/>
                  </a:ext>
                </a:extLst>
              </p:cNvPr>
              <p:cNvCxnSpPr/>
              <p:nvPr/>
            </p:nvCxnSpPr>
            <p:spPr>
              <a:xfrm flipH="1">
                <a:off x="6248402" y="2598821"/>
                <a:ext cx="914400" cy="15881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4657CECE-34DB-FA49-A254-C1516CCD0CF3}"/>
                  </a:ext>
                </a:extLst>
              </p:cNvPr>
              <p:cNvCxnSpPr/>
              <p:nvPr/>
            </p:nvCxnSpPr>
            <p:spPr>
              <a:xfrm flipH="1">
                <a:off x="7451562" y="2598821"/>
                <a:ext cx="914400" cy="15881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5B61609F-D07E-FD4D-AC17-0F7F057F51D0}"/>
                  </a:ext>
                </a:extLst>
              </p:cNvPr>
              <p:cNvCxnSpPr/>
              <p:nvPr/>
            </p:nvCxnSpPr>
            <p:spPr>
              <a:xfrm>
                <a:off x="5061284" y="3096126"/>
                <a:ext cx="36576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02C3DFC8-A581-AF49-96CF-33B039CFA4FD}"/>
                  </a:ext>
                </a:extLst>
              </p:cNvPr>
              <p:cNvCxnSpPr/>
              <p:nvPr/>
            </p:nvCxnSpPr>
            <p:spPr>
              <a:xfrm>
                <a:off x="4756484" y="3633537"/>
                <a:ext cx="36576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627D7BE-B9CA-F746-B7FE-445117BED9D1}"/>
              </a:ext>
            </a:extLst>
          </p:cNvPr>
          <p:cNvGrpSpPr/>
          <p:nvPr/>
        </p:nvGrpSpPr>
        <p:grpSpPr>
          <a:xfrm>
            <a:off x="1053258" y="4190328"/>
            <a:ext cx="2305394" cy="924024"/>
            <a:chOff x="4756484" y="2598821"/>
            <a:chExt cx="3962400" cy="1588168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CAE122EE-CC31-D34D-864F-B6EF44B9E42D}"/>
                </a:ext>
              </a:extLst>
            </p:cNvPr>
            <p:cNvCxnSpPr/>
            <p:nvPr/>
          </p:nvCxnSpPr>
          <p:spPr>
            <a:xfrm flipH="1">
              <a:off x="5638800" y="2598821"/>
              <a:ext cx="914400" cy="1588168"/>
            </a:xfrm>
            <a:prstGeom prst="line">
              <a:avLst/>
            </a:prstGeom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D58A7CB-2755-344C-A2F2-0BBCFF33F4A9}"/>
                </a:ext>
              </a:extLst>
            </p:cNvPr>
            <p:cNvCxnSpPr/>
            <p:nvPr/>
          </p:nvCxnSpPr>
          <p:spPr>
            <a:xfrm flipH="1">
              <a:off x="5045242" y="2598821"/>
              <a:ext cx="914400" cy="1588168"/>
            </a:xfrm>
            <a:prstGeom prst="line">
              <a:avLst/>
            </a:prstGeom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D7112DC3-E6B7-2C45-B7CF-8809DAB141B8}"/>
                </a:ext>
              </a:extLst>
            </p:cNvPr>
            <p:cNvCxnSpPr/>
            <p:nvPr/>
          </p:nvCxnSpPr>
          <p:spPr>
            <a:xfrm flipH="1">
              <a:off x="6841960" y="2598821"/>
              <a:ext cx="914400" cy="1588168"/>
            </a:xfrm>
            <a:prstGeom prst="line">
              <a:avLst/>
            </a:prstGeom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62238DB1-338F-8C4A-A3BB-2563DBE88982}"/>
                </a:ext>
              </a:extLst>
            </p:cNvPr>
            <p:cNvCxnSpPr/>
            <p:nvPr/>
          </p:nvCxnSpPr>
          <p:spPr>
            <a:xfrm flipH="1">
              <a:off x="6248402" y="2598821"/>
              <a:ext cx="914400" cy="1588168"/>
            </a:xfrm>
            <a:prstGeom prst="line">
              <a:avLst/>
            </a:prstGeom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4D990EC1-50AC-1243-B335-A963F976890A}"/>
                </a:ext>
              </a:extLst>
            </p:cNvPr>
            <p:cNvCxnSpPr/>
            <p:nvPr/>
          </p:nvCxnSpPr>
          <p:spPr>
            <a:xfrm flipH="1">
              <a:off x="7451562" y="2598821"/>
              <a:ext cx="914400" cy="1588168"/>
            </a:xfrm>
            <a:prstGeom prst="line">
              <a:avLst/>
            </a:prstGeom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501D78F4-CEB5-C741-8548-7635BF3E683D}"/>
                </a:ext>
              </a:extLst>
            </p:cNvPr>
            <p:cNvCxnSpPr/>
            <p:nvPr/>
          </p:nvCxnSpPr>
          <p:spPr>
            <a:xfrm>
              <a:off x="5061284" y="3096126"/>
              <a:ext cx="3657600" cy="0"/>
            </a:xfrm>
            <a:prstGeom prst="line">
              <a:avLst/>
            </a:prstGeom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E74CFD10-4004-A142-ABC6-013223FAB025}"/>
                </a:ext>
              </a:extLst>
            </p:cNvPr>
            <p:cNvCxnSpPr/>
            <p:nvPr/>
          </p:nvCxnSpPr>
          <p:spPr>
            <a:xfrm>
              <a:off x="4756484" y="3633537"/>
              <a:ext cx="3657600" cy="0"/>
            </a:xfrm>
            <a:prstGeom prst="line">
              <a:avLst/>
            </a:prstGeom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F8A32127-491A-2545-A729-D027E1B31AB0}"/>
              </a:ext>
            </a:extLst>
          </p:cNvPr>
          <p:cNvGrpSpPr/>
          <p:nvPr/>
        </p:nvGrpSpPr>
        <p:grpSpPr>
          <a:xfrm>
            <a:off x="923926" y="4776138"/>
            <a:ext cx="2650736" cy="924024"/>
            <a:chOff x="2759245" y="4467468"/>
            <a:chExt cx="4555958" cy="1588168"/>
          </a:xfrm>
        </p:grpSpPr>
        <p:sp>
          <p:nvSpPr>
            <p:cNvPr id="61" name="Parallelogram 60">
              <a:extLst>
                <a:ext uri="{FF2B5EF4-FFF2-40B4-BE49-F238E27FC236}">
                  <a16:creationId xmlns:a16="http://schemas.microsoft.com/office/drawing/2014/main" id="{B3CBEA99-C243-134F-AFF1-E617F200CFBE}"/>
                </a:ext>
              </a:extLst>
            </p:cNvPr>
            <p:cNvSpPr/>
            <p:nvPr/>
          </p:nvSpPr>
          <p:spPr>
            <a:xfrm>
              <a:off x="2759245" y="4467468"/>
              <a:ext cx="4555958" cy="1588168"/>
            </a:xfrm>
            <a:prstGeom prst="parallelogram">
              <a:avLst>
                <a:gd name="adj" fmla="val 57323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E24F470B-E915-7A4C-8EF5-F30991583B0C}"/>
                </a:ext>
              </a:extLst>
            </p:cNvPr>
            <p:cNvGrpSpPr/>
            <p:nvPr/>
          </p:nvGrpSpPr>
          <p:grpSpPr>
            <a:xfrm>
              <a:off x="3072066" y="4467468"/>
              <a:ext cx="3962400" cy="1588168"/>
              <a:chOff x="4756484" y="2598821"/>
              <a:chExt cx="3962400" cy="1588168"/>
            </a:xfrm>
          </p:grpSpPr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A1D77636-A9A9-A14B-BF72-3D53C60651F5}"/>
                  </a:ext>
                </a:extLst>
              </p:cNvPr>
              <p:cNvCxnSpPr/>
              <p:nvPr/>
            </p:nvCxnSpPr>
            <p:spPr>
              <a:xfrm flipH="1">
                <a:off x="5638800" y="2598821"/>
                <a:ext cx="914400" cy="15881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326259B3-56E6-0048-9BE0-0FE3343A0BB0}"/>
                  </a:ext>
                </a:extLst>
              </p:cNvPr>
              <p:cNvCxnSpPr/>
              <p:nvPr/>
            </p:nvCxnSpPr>
            <p:spPr>
              <a:xfrm flipH="1">
                <a:off x="5045242" y="2598821"/>
                <a:ext cx="914400" cy="15881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C1DB8846-8C1B-3C4A-B24B-EA9565C74E9F}"/>
                  </a:ext>
                </a:extLst>
              </p:cNvPr>
              <p:cNvCxnSpPr/>
              <p:nvPr/>
            </p:nvCxnSpPr>
            <p:spPr>
              <a:xfrm flipH="1">
                <a:off x="6841960" y="2598821"/>
                <a:ext cx="914400" cy="15881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A68B4DBD-A9CC-4142-B876-96806545DC0B}"/>
                  </a:ext>
                </a:extLst>
              </p:cNvPr>
              <p:cNvCxnSpPr/>
              <p:nvPr/>
            </p:nvCxnSpPr>
            <p:spPr>
              <a:xfrm flipH="1">
                <a:off x="6248402" y="2598821"/>
                <a:ext cx="914400" cy="15881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B466E8C4-6944-E546-AEC4-39C6EBB4BE07}"/>
                  </a:ext>
                </a:extLst>
              </p:cNvPr>
              <p:cNvCxnSpPr/>
              <p:nvPr/>
            </p:nvCxnSpPr>
            <p:spPr>
              <a:xfrm flipH="1">
                <a:off x="7451562" y="2598821"/>
                <a:ext cx="914400" cy="15881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5BB98D87-88CB-F640-A0D9-0D0D830C6796}"/>
                  </a:ext>
                </a:extLst>
              </p:cNvPr>
              <p:cNvCxnSpPr/>
              <p:nvPr/>
            </p:nvCxnSpPr>
            <p:spPr>
              <a:xfrm>
                <a:off x="5061284" y="3096126"/>
                <a:ext cx="36576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B9B3FA25-4FE1-504B-A92E-D5ADBDE46BE4}"/>
                  </a:ext>
                </a:extLst>
              </p:cNvPr>
              <p:cNvCxnSpPr/>
              <p:nvPr/>
            </p:nvCxnSpPr>
            <p:spPr>
              <a:xfrm>
                <a:off x="4756484" y="3633537"/>
                <a:ext cx="36576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A9D49942-337F-CF41-AE42-522550930AE2}"/>
              </a:ext>
            </a:extLst>
          </p:cNvPr>
          <p:cNvGrpSpPr/>
          <p:nvPr/>
        </p:nvGrpSpPr>
        <p:grpSpPr>
          <a:xfrm>
            <a:off x="3448324" y="2278343"/>
            <a:ext cx="1756688" cy="400110"/>
            <a:chOff x="3448324" y="2278343"/>
            <a:chExt cx="1756688" cy="400110"/>
          </a:xfrm>
        </p:grpSpPr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4F072A4C-D0A6-AC41-A4C3-D9F3226741F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448324" y="2395668"/>
              <a:ext cx="617001" cy="53008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3972EE69-D58C-BD45-A0AD-95AA1001A913}"/>
                </a:ext>
              </a:extLst>
            </p:cNvPr>
            <p:cNvSpPr txBox="1"/>
            <p:nvPr/>
          </p:nvSpPr>
          <p:spPr>
            <a:xfrm>
              <a:off x="4065325" y="2278343"/>
              <a:ext cx="11396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fermions</a:t>
              </a: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2A8FD095-50D5-EB45-B980-A32F5D61A873}"/>
              </a:ext>
            </a:extLst>
          </p:cNvPr>
          <p:cNvGrpSpPr/>
          <p:nvPr/>
        </p:nvGrpSpPr>
        <p:grpSpPr>
          <a:xfrm>
            <a:off x="3139823" y="3026966"/>
            <a:ext cx="3281168" cy="400110"/>
            <a:chOff x="3139823" y="3026966"/>
            <a:chExt cx="3281168" cy="400110"/>
          </a:xfrm>
        </p:grpSpPr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9135E5A6-BD45-1C47-8773-1A02F17C9EA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139823" y="3185664"/>
              <a:ext cx="617001" cy="53008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9A054FBE-B391-0543-B5B9-2383F3783886}"/>
                </a:ext>
              </a:extLst>
            </p:cNvPr>
            <p:cNvSpPr txBox="1"/>
            <p:nvPr/>
          </p:nvSpPr>
          <p:spPr>
            <a:xfrm>
              <a:off x="3770255" y="3026966"/>
              <a:ext cx="26507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Lattice gauge fields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E3EE947B-3D48-4441-8E38-1912F47B782E}"/>
              </a:ext>
            </a:extLst>
          </p:cNvPr>
          <p:cNvGrpSpPr/>
          <p:nvPr/>
        </p:nvGrpSpPr>
        <p:grpSpPr>
          <a:xfrm>
            <a:off x="960925" y="1876186"/>
            <a:ext cx="2650736" cy="924024"/>
            <a:chOff x="2759245" y="1632157"/>
            <a:chExt cx="4555958" cy="1588168"/>
          </a:xfrm>
        </p:grpSpPr>
        <p:sp>
          <p:nvSpPr>
            <p:cNvPr id="98" name="Parallelogram 97">
              <a:extLst>
                <a:ext uri="{FF2B5EF4-FFF2-40B4-BE49-F238E27FC236}">
                  <a16:creationId xmlns:a16="http://schemas.microsoft.com/office/drawing/2014/main" id="{BB3DAB17-2C3E-B141-9F9C-D723D4D85510}"/>
                </a:ext>
              </a:extLst>
            </p:cNvPr>
            <p:cNvSpPr/>
            <p:nvPr/>
          </p:nvSpPr>
          <p:spPr>
            <a:xfrm>
              <a:off x="2759245" y="1632157"/>
              <a:ext cx="4555958" cy="1588168"/>
            </a:xfrm>
            <a:prstGeom prst="parallelogram">
              <a:avLst>
                <a:gd name="adj" fmla="val 57323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2BBBDF0F-9747-424F-8C93-0915BB477414}"/>
                </a:ext>
              </a:extLst>
            </p:cNvPr>
            <p:cNvGrpSpPr/>
            <p:nvPr/>
          </p:nvGrpSpPr>
          <p:grpSpPr>
            <a:xfrm>
              <a:off x="3072066" y="1632157"/>
              <a:ext cx="3962400" cy="1588168"/>
              <a:chOff x="4756484" y="2598821"/>
              <a:chExt cx="3962400" cy="1588168"/>
            </a:xfrm>
          </p:grpSpPr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5FD2BBD6-2A44-594A-BAFF-C0CACB7C5BCC}"/>
                  </a:ext>
                </a:extLst>
              </p:cNvPr>
              <p:cNvCxnSpPr/>
              <p:nvPr/>
            </p:nvCxnSpPr>
            <p:spPr>
              <a:xfrm flipH="1">
                <a:off x="5638800" y="2598821"/>
                <a:ext cx="914400" cy="15881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75FAE83C-0C98-3242-B605-2D2904368C25}"/>
                  </a:ext>
                </a:extLst>
              </p:cNvPr>
              <p:cNvCxnSpPr/>
              <p:nvPr/>
            </p:nvCxnSpPr>
            <p:spPr>
              <a:xfrm flipH="1">
                <a:off x="5045242" y="2598821"/>
                <a:ext cx="914400" cy="15881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A132910E-57D0-5245-81F5-93958453072E}"/>
                  </a:ext>
                </a:extLst>
              </p:cNvPr>
              <p:cNvCxnSpPr/>
              <p:nvPr/>
            </p:nvCxnSpPr>
            <p:spPr>
              <a:xfrm flipH="1">
                <a:off x="6841960" y="2598821"/>
                <a:ext cx="914400" cy="15881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9707CA9D-0BBD-F448-AF1C-10036AED60C6}"/>
                  </a:ext>
                </a:extLst>
              </p:cNvPr>
              <p:cNvCxnSpPr/>
              <p:nvPr/>
            </p:nvCxnSpPr>
            <p:spPr>
              <a:xfrm flipH="1">
                <a:off x="6248402" y="2598821"/>
                <a:ext cx="914400" cy="15881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E7FE37A9-81BE-A944-B5DF-8E8593749D6C}"/>
                  </a:ext>
                </a:extLst>
              </p:cNvPr>
              <p:cNvCxnSpPr/>
              <p:nvPr/>
            </p:nvCxnSpPr>
            <p:spPr>
              <a:xfrm flipH="1">
                <a:off x="7451562" y="2598821"/>
                <a:ext cx="914400" cy="15881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83F038F3-8BB2-0746-932F-0B2D3146517E}"/>
                  </a:ext>
                </a:extLst>
              </p:cNvPr>
              <p:cNvCxnSpPr/>
              <p:nvPr/>
            </p:nvCxnSpPr>
            <p:spPr>
              <a:xfrm>
                <a:off x="5061284" y="3096126"/>
                <a:ext cx="36576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E656B443-935A-0946-910D-920CA50DCF36}"/>
                  </a:ext>
                </a:extLst>
              </p:cNvPr>
              <p:cNvCxnSpPr/>
              <p:nvPr/>
            </p:nvCxnSpPr>
            <p:spPr>
              <a:xfrm>
                <a:off x="4756484" y="3633537"/>
                <a:ext cx="36576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156A9C6-CD9D-B041-8F30-8C030741DD5D}"/>
              </a:ext>
            </a:extLst>
          </p:cNvPr>
          <p:cNvGrpSpPr/>
          <p:nvPr/>
        </p:nvGrpSpPr>
        <p:grpSpPr>
          <a:xfrm>
            <a:off x="923926" y="3321801"/>
            <a:ext cx="2650736" cy="924024"/>
            <a:chOff x="2759245" y="4467468"/>
            <a:chExt cx="4555958" cy="1588168"/>
          </a:xfrm>
        </p:grpSpPr>
        <p:sp>
          <p:nvSpPr>
            <p:cNvPr id="108" name="Parallelogram 107">
              <a:extLst>
                <a:ext uri="{FF2B5EF4-FFF2-40B4-BE49-F238E27FC236}">
                  <a16:creationId xmlns:a16="http://schemas.microsoft.com/office/drawing/2014/main" id="{96879D03-42AF-9C49-BA58-D9698AAC7977}"/>
                </a:ext>
              </a:extLst>
            </p:cNvPr>
            <p:cNvSpPr/>
            <p:nvPr/>
          </p:nvSpPr>
          <p:spPr>
            <a:xfrm>
              <a:off x="2759245" y="4467468"/>
              <a:ext cx="4555958" cy="1588168"/>
            </a:xfrm>
            <a:prstGeom prst="parallelogram">
              <a:avLst>
                <a:gd name="adj" fmla="val 57323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C3FC873C-8405-BF46-A304-BCA6F843045F}"/>
                </a:ext>
              </a:extLst>
            </p:cNvPr>
            <p:cNvGrpSpPr/>
            <p:nvPr/>
          </p:nvGrpSpPr>
          <p:grpSpPr>
            <a:xfrm>
              <a:off x="3072066" y="4467468"/>
              <a:ext cx="3962400" cy="1588168"/>
              <a:chOff x="4756484" y="2598821"/>
              <a:chExt cx="3962400" cy="1588168"/>
            </a:xfrm>
          </p:grpSpPr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815A44B5-F1B3-DA45-9795-8E129D04DC04}"/>
                  </a:ext>
                </a:extLst>
              </p:cNvPr>
              <p:cNvCxnSpPr/>
              <p:nvPr/>
            </p:nvCxnSpPr>
            <p:spPr>
              <a:xfrm flipH="1">
                <a:off x="5638800" y="2598821"/>
                <a:ext cx="914400" cy="15881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A5CF78F5-EEE0-5B46-BC12-D2B05AA67832}"/>
                  </a:ext>
                </a:extLst>
              </p:cNvPr>
              <p:cNvCxnSpPr/>
              <p:nvPr/>
            </p:nvCxnSpPr>
            <p:spPr>
              <a:xfrm flipH="1">
                <a:off x="5045242" y="2598821"/>
                <a:ext cx="914400" cy="15881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6FA689A2-BF54-7A4E-B77E-97D172C1A945}"/>
                  </a:ext>
                </a:extLst>
              </p:cNvPr>
              <p:cNvCxnSpPr/>
              <p:nvPr/>
            </p:nvCxnSpPr>
            <p:spPr>
              <a:xfrm flipH="1">
                <a:off x="6841960" y="2598821"/>
                <a:ext cx="914400" cy="15881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B5216FBE-67C9-E348-8532-56BA7CC3E5A7}"/>
                  </a:ext>
                </a:extLst>
              </p:cNvPr>
              <p:cNvCxnSpPr/>
              <p:nvPr/>
            </p:nvCxnSpPr>
            <p:spPr>
              <a:xfrm flipH="1">
                <a:off x="6248402" y="2598821"/>
                <a:ext cx="914400" cy="15881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553BB8EF-9C18-A646-BA80-086851819E1D}"/>
                  </a:ext>
                </a:extLst>
              </p:cNvPr>
              <p:cNvCxnSpPr/>
              <p:nvPr/>
            </p:nvCxnSpPr>
            <p:spPr>
              <a:xfrm flipH="1">
                <a:off x="7451562" y="2598821"/>
                <a:ext cx="914400" cy="15881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917D4566-7F2B-3949-B26B-15F9D91BB1CC}"/>
                  </a:ext>
                </a:extLst>
              </p:cNvPr>
              <p:cNvCxnSpPr/>
              <p:nvPr/>
            </p:nvCxnSpPr>
            <p:spPr>
              <a:xfrm>
                <a:off x="5061284" y="3096126"/>
                <a:ext cx="36576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33E64146-9BD3-424F-8DD0-EF04D1E0D43F}"/>
                  </a:ext>
                </a:extLst>
              </p:cNvPr>
              <p:cNvCxnSpPr/>
              <p:nvPr/>
            </p:nvCxnSpPr>
            <p:spPr>
              <a:xfrm>
                <a:off x="4756484" y="3633537"/>
                <a:ext cx="36576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C37CF30D-1C58-0340-859D-44EDFE3B0F71}"/>
              </a:ext>
            </a:extLst>
          </p:cNvPr>
          <p:cNvGrpSpPr/>
          <p:nvPr/>
        </p:nvGrpSpPr>
        <p:grpSpPr>
          <a:xfrm>
            <a:off x="923926" y="5182653"/>
            <a:ext cx="2650736" cy="924024"/>
            <a:chOff x="2759245" y="4467468"/>
            <a:chExt cx="4555958" cy="1588168"/>
          </a:xfrm>
        </p:grpSpPr>
        <p:sp>
          <p:nvSpPr>
            <p:cNvPr id="118" name="Parallelogram 117">
              <a:extLst>
                <a:ext uri="{FF2B5EF4-FFF2-40B4-BE49-F238E27FC236}">
                  <a16:creationId xmlns:a16="http://schemas.microsoft.com/office/drawing/2014/main" id="{D8A44EDA-90BC-164E-B4D6-050F58703C84}"/>
                </a:ext>
              </a:extLst>
            </p:cNvPr>
            <p:cNvSpPr/>
            <p:nvPr/>
          </p:nvSpPr>
          <p:spPr>
            <a:xfrm>
              <a:off x="2759245" y="4467468"/>
              <a:ext cx="4555958" cy="1588168"/>
            </a:xfrm>
            <a:prstGeom prst="parallelogram">
              <a:avLst>
                <a:gd name="adj" fmla="val 57323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40F7A694-09DF-F14A-BDD6-998EE2661F29}"/>
                </a:ext>
              </a:extLst>
            </p:cNvPr>
            <p:cNvGrpSpPr/>
            <p:nvPr/>
          </p:nvGrpSpPr>
          <p:grpSpPr>
            <a:xfrm>
              <a:off x="3072066" y="4467468"/>
              <a:ext cx="3962400" cy="1588168"/>
              <a:chOff x="4756484" y="2598821"/>
              <a:chExt cx="3962400" cy="1588168"/>
            </a:xfrm>
          </p:grpSpPr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74A8C0C0-7408-B048-9C9F-E976E7795BE4}"/>
                  </a:ext>
                </a:extLst>
              </p:cNvPr>
              <p:cNvCxnSpPr/>
              <p:nvPr/>
            </p:nvCxnSpPr>
            <p:spPr>
              <a:xfrm flipH="1">
                <a:off x="5638800" y="2598821"/>
                <a:ext cx="914400" cy="15881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482804B5-6C5D-4441-B7C9-3A0B94039EE9}"/>
                  </a:ext>
                </a:extLst>
              </p:cNvPr>
              <p:cNvCxnSpPr/>
              <p:nvPr/>
            </p:nvCxnSpPr>
            <p:spPr>
              <a:xfrm flipH="1">
                <a:off x="5045242" y="2598821"/>
                <a:ext cx="914400" cy="15881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CF0C6E97-C23C-A142-A757-20AB44F1C257}"/>
                  </a:ext>
                </a:extLst>
              </p:cNvPr>
              <p:cNvCxnSpPr/>
              <p:nvPr/>
            </p:nvCxnSpPr>
            <p:spPr>
              <a:xfrm flipH="1">
                <a:off x="6841960" y="2598821"/>
                <a:ext cx="914400" cy="15881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8C985F1F-1CD5-E747-8C1B-BF07192F2C84}"/>
                  </a:ext>
                </a:extLst>
              </p:cNvPr>
              <p:cNvCxnSpPr/>
              <p:nvPr/>
            </p:nvCxnSpPr>
            <p:spPr>
              <a:xfrm flipH="1">
                <a:off x="6248402" y="2598821"/>
                <a:ext cx="914400" cy="15881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24160B6D-481C-6E4B-A33E-6AFB3D315293}"/>
                  </a:ext>
                </a:extLst>
              </p:cNvPr>
              <p:cNvCxnSpPr/>
              <p:nvPr/>
            </p:nvCxnSpPr>
            <p:spPr>
              <a:xfrm flipH="1">
                <a:off x="7451562" y="2598821"/>
                <a:ext cx="914400" cy="15881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73520EB2-9A16-794A-A1BF-EDE7A31A5C5C}"/>
                  </a:ext>
                </a:extLst>
              </p:cNvPr>
              <p:cNvCxnSpPr/>
              <p:nvPr/>
            </p:nvCxnSpPr>
            <p:spPr>
              <a:xfrm>
                <a:off x="5061284" y="3096126"/>
                <a:ext cx="36576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908B103D-8A68-2844-A377-F64F6B55A3CA}"/>
                  </a:ext>
                </a:extLst>
              </p:cNvPr>
              <p:cNvCxnSpPr/>
              <p:nvPr/>
            </p:nvCxnSpPr>
            <p:spPr>
              <a:xfrm>
                <a:off x="4756484" y="3633537"/>
                <a:ext cx="36576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9185296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82E5C-B380-B042-AAB2-E7378192C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 operator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556C747-8849-134D-9709-042B2B2B2B0F}"/>
              </a:ext>
            </a:extLst>
          </p:cNvPr>
          <p:cNvGrpSpPr/>
          <p:nvPr/>
        </p:nvGrpSpPr>
        <p:grpSpPr>
          <a:xfrm>
            <a:off x="1106266" y="2820112"/>
            <a:ext cx="2305394" cy="924024"/>
            <a:chOff x="4756484" y="2598821"/>
            <a:chExt cx="3962400" cy="1588168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8FDB7E8-059D-7140-AB0D-35A5FF0EAE02}"/>
                </a:ext>
              </a:extLst>
            </p:cNvPr>
            <p:cNvCxnSpPr/>
            <p:nvPr/>
          </p:nvCxnSpPr>
          <p:spPr>
            <a:xfrm flipH="1">
              <a:off x="5638800" y="2598821"/>
              <a:ext cx="914400" cy="1588168"/>
            </a:xfrm>
            <a:prstGeom prst="line">
              <a:avLst/>
            </a:prstGeom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DCFD3D0-D9DF-E34D-8BAB-B43DBFCE721A}"/>
                </a:ext>
              </a:extLst>
            </p:cNvPr>
            <p:cNvCxnSpPr/>
            <p:nvPr/>
          </p:nvCxnSpPr>
          <p:spPr>
            <a:xfrm flipH="1">
              <a:off x="5045242" y="2598821"/>
              <a:ext cx="914400" cy="1588168"/>
            </a:xfrm>
            <a:prstGeom prst="line">
              <a:avLst/>
            </a:prstGeom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AF9A7F0-9942-F54F-BE82-9424C6022A00}"/>
                </a:ext>
              </a:extLst>
            </p:cNvPr>
            <p:cNvCxnSpPr/>
            <p:nvPr/>
          </p:nvCxnSpPr>
          <p:spPr>
            <a:xfrm flipH="1">
              <a:off x="6841960" y="2598821"/>
              <a:ext cx="914400" cy="1588168"/>
            </a:xfrm>
            <a:prstGeom prst="line">
              <a:avLst/>
            </a:prstGeom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B338B654-5DC5-6146-B6EC-F80E28FA7F7E}"/>
                </a:ext>
              </a:extLst>
            </p:cNvPr>
            <p:cNvCxnSpPr/>
            <p:nvPr/>
          </p:nvCxnSpPr>
          <p:spPr>
            <a:xfrm flipH="1">
              <a:off x="6248402" y="2598821"/>
              <a:ext cx="914400" cy="1588168"/>
            </a:xfrm>
            <a:prstGeom prst="line">
              <a:avLst/>
            </a:prstGeom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8F9878F-FC9E-1D4D-A106-48B02C387AAE}"/>
                </a:ext>
              </a:extLst>
            </p:cNvPr>
            <p:cNvCxnSpPr/>
            <p:nvPr/>
          </p:nvCxnSpPr>
          <p:spPr>
            <a:xfrm flipH="1">
              <a:off x="7451562" y="2598821"/>
              <a:ext cx="914400" cy="1588168"/>
            </a:xfrm>
            <a:prstGeom prst="line">
              <a:avLst/>
            </a:prstGeom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C33BD1B-C980-6A4D-B77F-6637C29BA7B8}"/>
                </a:ext>
              </a:extLst>
            </p:cNvPr>
            <p:cNvCxnSpPr/>
            <p:nvPr/>
          </p:nvCxnSpPr>
          <p:spPr>
            <a:xfrm>
              <a:off x="5061284" y="3096126"/>
              <a:ext cx="3657600" cy="0"/>
            </a:xfrm>
            <a:prstGeom prst="line">
              <a:avLst/>
            </a:prstGeom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DD7696E-A65F-474E-90B3-7E37D4A8957F}"/>
                </a:ext>
              </a:extLst>
            </p:cNvPr>
            <p:cNvCxnSpPr/>
            <p:nvPr/>
          </p:nvCxnSpPr>
          <p:spPr>
            <a:xfrm>
              <a:off x="4756484" y="3633537"/>
              <a:ext cx="3657600" cy="0"/>
            </a:xfrm>
            <a:prstGeom prst="line">
              <a:avLst/>
            </a:prstGeom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B2F71C9-AAFC-1C4B-A076-2E38118784F8}"/>
              </a:ext>
            </a:extLst>
          </p:cNvPr>
          <p:cNvGrpSpPr/>
          <p:nvPr/>
        </p:nvGrpSpPr>
        <p:grpSpPr>
          <a:xfrm>
            <a:off x="947673" y="3712110"/>
            <a:ext cx="2650736" cy="924024"/>
            <a:chOff x="2759245" y="4467468"/>
            <a:chExt cx="4555958" cy="1588168"/>
          </a:xfrm>
        </p:grpSpPr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23485E66-A718-AE4E-89E9-DD02BA96F199}"/>
                </a:ext>
              </a:extLst>
            </p:cNvPr>
            <p:cNvSpPr/>
            <p:nvPr/>
          </p:nvSpPr>
          <p:spPr>
            <a:xfrm>
              <a:off x="2759245" y="4467468"/>
              <a:ext cx="4555958" cy="1588168"/>
            </a:xfrm>
            <a:prstGeom prst="parallelogram">
              <a:avLst>
                <a:gd name="adj" fmla="val 57323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6D30036-4ED4-1D4D-9CE4-E62DD77A1F12}"/>
                </a:ext>
              </a:extLst>
            </p:cNvPr>
            <p:cNvGrpSpPr/>
            <p:nvPr/>
          </p:nvGrpSpPr>
          <p:grpSpPr>
            <a:xfrm>
              <a:off x="3072066" y="4467468"/>
              <a:ext cx="3962400" cy="1588168"/>
              <a:chOff x="4756484" y="2598821"/>
              <a:chExt cx="3962400" cy="1588168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C706288F-34CB-4243-966E-B1011BA681D1}"/>
                  </a:ext>
                </a:extLst>
              </p:cNvPr>
              <p:cNvCxnSpPr/>
              <p:nvPr/>
            </p:nvCxnSpPr>
            <p:spPr>
              <a:xfrm flipH="1">
                <a:off x="5638800" y="2598821"/>
                <a:ext cx="914400" cy="15881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6CAC35E3-FE0C-C54A-AD4A-396E5F0E3291}"/>
                  </a:ext>
                </a:extLst>
              </p:cNvPr>
              <p:cNvCxnSpPr/>
              <p:nvPr/>
            </p:nvCxnSpPr>
            <p:spPr>
              <a:xfrm flipH="1">
                <a:off x="5045242" y="2598821"/>
                <a:ext cx="914400" cy="15881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6DAB9AA1-140A-9C43-A637-FA31F2B5CF50}"/>
                  </a:ext>
                </a:extLst>
              </p:cNvPr>
              <p:cNvCxnSpPr/>
              <p:nvPr/>
            </p:nvCxnSpPr>
            <p:spPr>
              <a:xfrm flipH="1">
                <a:off x="6841960" y="2598821"/>
                <a:ext cx="914400" cy="15881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AC3D6085-E042-724B-B3CD-2E24DEE9D959}"/>
                  </a:ext>
                </a:extLst>
              </p:cNvPr>
              <p:cNvCxnSpPr/>
              <p:nvPr/>
            </p:nvCxnSpPr>
            <p:spPr>
              <a:xfrm flipH="1">
                <a:off x="6248402" y="2598821"/>
                <a:ext cx="914400" cy="15881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0F53E126-1AD3-C344-B0E9-4533E4998FB3}"/>
                  </a:ext>
                </a:extLst>
              </p:cNvPr>
              <p:cNvCxnSpPr/>
              <p:nvPr/>
            </p:nvCxnSpPr>
            <p:spPr>
              <a:xfrm flipH="1">
                <a:off x="7451562" y="2598821"/>
                <a:ext cx="914400" cy="15881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F823FEDA-C0A9-DF4D-A6EF-7711C904ECC3}"/>
                  </a:ext>
                </a:extLst>
              </p:cNvPr>
              <p:cNvCxnSpPr/>
              <p:nvPr/>
            </p:nvCxnSpPr>
            <p:spPr>
              <a:xfrm>
                <a:off x="5061284" y="3096126"/>
                <a:ext cx="36576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DD1FE238-A89D-7847-9D45-90FEB1A11094}"/>
                  </a:ext>
                </a:extLst>
              </p:cNvPr>
              <p:cNvCxnSpPr/>
              <p:nvPr/>
            </p:nvCxnSpPr>
            <p:spPr>
              <a:xfrm>
                <a:off x="4756484" y="3633537"/>
                <a:ext cx="36576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6F7DE60-CD04-674F-AE4D-5A12D2576E27}"/>
              </a:ext>
            </a:extLst>
          </p:cNvPr>
          <p:cNvGrpSpPr/>
          <p:nvPr/>
        </p:nvGrpSpPr>
        <p:grpSpPr>
          <a:xfrm>
            <a:off x="960925" y="2267083"/>
            <a:ext cx="2650736" cy="924024"/>
            <a:chOff x="2759245" y="1632157"/>
            <a:chExt cx="4555958" cy="1588168"/>
          </a:xfrm>
        </p:grpSpPr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64B09A4D-D5AE-FD45-855D-57CFAED64420}"/>
                </a:ext>
              </a:extLst>
            </p:cNvPr>
            <p:cNvSpPr/>
            <p:nvPr/>
          </p:nvSpPr>
          <p:spPr>
            <a:xfrm>
              <a:off x="2759245" y="1632157"/>
              <a:ext cx="4555958" cy="1588168"/>
            </a:xfrm>
            <a:prstGeom prst="parallelogram">
              <a:avLst>
                <a:gd name="adj" fmla="val 57323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9807C3E4-CF89-9A42-9D41-87A2CACD5357}"/>
                </a:ext>
              </a:extLst>
            </p:cNvPr>
            <p:cNvGrpSpPr/>
            <p:nvPr/>
          </p:nvGrpSpPr>
          <p:grpSpPr>
            <a:xfrm>
              <a:off x="3072066" y="1632157"/>
              <a:ext cx="3962400" cy="1588168"/>
              <a:chOff x="4756484" y="2598821"/>
              <a:chExt cx="3962400" cy="1588168"/>
            </a:xfrm>
          </p:grpSpPr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683EE9EC-0F62-8646-B781-E527D4E47750}"/>
                  </a:ext>
                </a:extLst>
              </p:cNvPr>
              <p:cNvCxnSpPr/>
              <p:nvPr/>
            </p:nvCxnSpPr>
            <p:spPr>
              <a:xfrm flipH="1">
                <a:off x="5638800" y="2598821"/>
                <a:ext cx="914400" cy="15881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1FA9623A-7F7B-8541-81C4-D9039B251D9B}"/>
                  </a:ext>
                </a:extLst>
              </p:cNvPr>
              <p:cNvCxnSpPr/>
              <p:nvPr/>
            </p:nvCxnSpPr>
            <p:spPr>
              <a:xfrm flipH="1">
                <a:off x="5045242" y="2598821"/>
                <a:ext cx="914400" cy="15881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518F4704-5BA6-0C42-A757-6997CDF490F5}"/>
                  </a:ext>
                </a:extLst>
              </p:cNvPr>
              <p:cNvCxnSpPr/>
              <p:nvPr/>
            </p:nvCxnSpPr>
            <p:spPr>
              <a:xfrm flipH="1">
                <a:off x="6841960" y="2598821"/>
                <a:ext cx="914400" cy="15881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F3D37011-79F0-F340-BFF2-94517433AA10}"/>
                  </a:ext>
                </a:extLst>
              </p:cNvPr>
              <p:cNvCxnSpPr/>
              <p:nvPr/>
            </p:nvCxnSpPr>
            <p:spPr>
              <a:xfrm flipH="1">
                <a:off x="6248402" y="2598821"/>
                <a:ext cx="914400" cy="15881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4657CECE-34DB-FA49-A254-C1516CCD0CF3}"/>
                  </a:ext>
                </a:extLst>
              </p:cNvPr>
              <p:cNvCxnSpPr/>
              <p:nvPr/>
            </p:nvCxnSpPr>
            <p:spPr>
              <a:xfrm flipH="1">
                <a:off x="7451562" y="2598821"/>
                <a:ext cx="914400" cy="15881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5B61609F-D07E-FD4D-AC17-0F7F057F51D0}"/>
                  </a:ext>
                </a:extLst>
              </p:cNvPr>
              <p:cNvCxnSpPr/>
              <p:nvPr/>
            </p:nvCxnSpPr>
            <p:spPr>
              <a:xfrm>
                <a:off x="5061284" y="3096126"/>
                <a:ext cx="36576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02C3DFC8-A581-AF49-96CF-33B039CFA4FD}"/>
                  </a:ext>
                </a:extLst>
              </p:cNvPr>
              <p:cNvCxnSpPr/>
              <p:nvPr/>
            </p:nvCxnSpPr>
            <p:spPr>
              <a:xfrm>
                <a:off x="4756484" y="3633537"/>
                <a:ext cx="36576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627D7BE-B9CA-F746-B7FE-445117BED9D1}"/>
              </a:ext>
            </a:extLst>
          </p:cNvPr>
          <p:cNvGrpSpPr/>
          <p:nvPr/>
        </p:nvGrpSpPr>
        <p:grpSpPr>
          <a:xfrm>
            <a:off x="1053258" y="4190328"/>
            <a:ext cx="2305394" cy="924024"/>
            <a:chOff x="4756484" y="2598821"/>
            <a:chExt cx="3962400" cy="1588168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CAE122EE-CC31-D34D-864F-B6EF44B9E42D}"/>
                </a:ext>
              </a:extLst>
            </p:cNvPr>
            <p:cNvCxnSpPr/>
            <p:nvPr/>
          </p:nvCxnSpPr>
          <p:spPr>
            <a:xfrm flipH="1">
              <a:off x="5638800" y="2598821"/>
              <a:ext cx="914400" cy="1588168"/>
            </a:xfrm>
            <a:prstGeom prst="line">
              <a:avLst/>
            </a:prstGeom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D58A7CB-2755-344C-A2F2-0BBCFF33F4A9}"/>
                </a:ext>
              </a:extLst>
            </p:cNvPr>
            <p:cNvCxnSpPr/>
            <p:nvPr/>
          </p:nvCxnSpPr>
          <p:spPr>
            <a:xfrm flipH="1">
              <a:off x="5045242" y="2598821"/>
              <a:ext cx="914400" cy="1588168"/>
            </a:xfrm>
            <a:prstGeom prst="line">
              <a:avLst/>
            </a:prstGeom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D7112DC3-E6B7-2C45-B7CF-8809DAB141B8}"/>
                </a:ext>
              </a:extLst>
            </p:cNvPr>
            <p:cNvCxnSpPr/>
            <p:nvPr/>
          </p:nvCxnSpPr>
          <p:spPr>
            <a:xfrm flipH="1">
              <a:off x="6841960" y="2598821"/>
              <a:ext cx="914400" cy="1588168"/>
            </a:xfrm>
            <a:prstGeom prst="line">
              <a:avLst/>
            </a:prstGeom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62238DB1-338F-8C4A-A3BB-2563DBE88982}"/>
                </a:ext>
              </a:extLst>
            </p:cNvPr>
            <p:cNvCxnSpPr/>
            <p:nvPr/>
          </p:nvCxnSpPr>
          <p:spPr>
            <a:xfrm flipH="1">
              <a:off x="6248402" y="2598821"/>
              <a:ext cx="914400" cy="1588168"/>
            </a:xfrm>
            <a:prstGeom prst="line">
              <a:avLst/>
            </a:prstGeom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4D990EC1-50AC-1243-B335-A963F976890A}"/>
                </a:ext>
              </a:extLst>
            </p:cNvPr>
            <p:cNvCxnSpPr/>
            <p:nvPr/>
          </p:nvCxnSpPr>
          <p:spPr>
            <a:xfrm flipH="1">
              <a:off x="7451562" y="2598821"/>
              <a:ext cx="914400" cy="1588168"/>
            </a:xfrm>
            <a:prstGeom prst="line">
              <a:avLst/>
            </a:prstGeom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501D78F4-CEB5-C741-8548-7635BF3E683D}"/>
                </a:ext>
              </a:extLst>
            </p:cNvPr>
            <p:cNvCxnSpPr/>
            <p:nvPr/>
          </p:nvCxnSpPr>
          <p:spPr>
            <a:xfrm>
              <a:off x="5061284" y="3096126"/>
              <a:ext cx="3657600" cy="0"/>
            </a:xfrm>
            <a:prstGeom prst="line">
              <a:avLst/>
            </a:prstGeom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E74CFD10-4004-A142-ABC6-013223FAB025}"/>
                </a:ext>
              </a:extLst>
            </p:cNvPr>
            <p:cNvCxnSpPr/>
            <p:nvPr/>
          </p:nvCxnSpPr>
          <p:spPr>
            <a:xfrm>
              <a:off x="4756484" y="3633537"/>
              <a:ext cx="3657600" cy="0"/>
            </a:xfrm>
            <a:prstGeom prst="line">
              <a:avLst/>
            </a:prstGeom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F8A32127-491A-2545-A729-D027E1B31AB0}"/>
              </a:ext>
            </a:extLst>
          </p:cNvPr>
          <p:cNvGrpSpPr/>
          <p:nvPr/>
        </p:nvGrpSpPr>
        <p:grpSpPr>
          <a:xfrm>
            <a:off x="923926" y="4776138"/>
            <a:ext cx="2650736" cy="924024"/>
            <a:chOff x="2759245" y="4467468"/>
            <a:chExt cx="4555958" cy="1588168"/>
          </a:xfrm>
        </p:grpSpPr>
        <p:sp>
          <p:nvSpPr>
            <p:cNvPr id="61" name="Parallelogram 60">
              <a:extLst>
                <a:ext uri="{FF2B5EF4-FFF2-40B4-BE49-F238E27FC236}">
                  <a16:creationId xmlns:a16="http://schemas.microsoft.com/office/drawing/2014/main" id="{B3CBEA99-C243-134F-AFF1-E617F200CFBE}"/>
                </a:ext>
              </a:extLst>
            </p:cNvPr>
            <p:cNvSpPr/>
            <p:nvPr/>
          </p:nvSpPr>
          <p:spPr>
            <a:xfrm>
              <a:off x="2759245" y="4467468"/>
              <a:ext cx="4555958" cy="1588168"/>
            </a:xfrm>
            <a:prstGeom prst="parallelogram">
              <a:avLst>
                <a:gd name="adj" fmla="val 57323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E24F470B-E915-7A4C-8EF5-F30991583B0C}"/>
                </a:ext>
              </a:extLst>
            </p:cNvPr>
            <p:cNvGrpSpPr/>
            <p:nvPr/>
          </p:nvGrpSpPr>
          <p:grpSpPr>
            <a:xfrm>
              <a:off x="3072066" y="4467468"/>
              <a:ext cx="3962400" cy="1588168"/>
              <a:chOff x="4756484" y="2598821"/>
              <a:chExt cx="3962400" cy="1588168"/>
            </a:xfrm>
          </p:grpSpPr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A1D77636-A9A9-A14B-BF72-3D53C60651F5}"/>
                  </a:ext>
                </a:extLst>
              </p:cNvPr>
              <p:cNvCxnSpPr/>
              <p:nvPr/>
            </p:nvCxnSpPr>
            <p:spPr>
              <a:xfrm flipH="1">
                <a:off x="5638800" y="2598821"/>
                <a:ext cx="914400" cy="15881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326259B3-56E6-0048-9BE0-0FE3343A0BB0}"/>
                  </a:ext>
                </a:extLst>
              </p:cNvPr>
              <p:cNvCxnSpPr/>
              <p:nvPr/>
            </p:nvCxnSpPr>
            <p:spPr>
              <a:xfrm flipH="1">
                <a:off x="5045242" y="2598821"/>
                <a:ext cx="914400" cy="15881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C1DB8846-8C1B-3C4A-B24B-EA9565C74E9F}"/>
                  </a:ext>
                </a:extLst>
              </p:cNvPr>
              <p:cNvCxnSpPr/>
              <p:nvPr/>
            </p:nvCxnSpPr>
            <p:spPr>
              <a:xfrm flipH="1">
                <a:off x="6841960" y="2598821"/>
                <a:ext cx="914400" cy="15881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A68B4DBD-A9CC-4142-B876-96806545DC0B}"/>
                  </a:ext>
                </a:extLst>
              </p:cNvPr>
              <p:cNvCxnSpPr/>
              <p:nvPr/>
            </p:nvCxnSpPr>
            <p:spPr>
              <a:xfrm flipH="1">
                <a:off x="6248402" y="2598821"/>
                <a:ext cx="914400" cy="15881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B466E8C4-6944-E546-AEC4-39C6EBB4BE07}"/>
                  </a:ext>
                </a:extLst>
              </p:cNvPr>
              <p:cNvCxnSpPr/>
              <p:nvPr/>
            </p:nvCxnSpPr>
            <p:spPr>
              <a:xfrm flipH="1">
                <a:off x="7451562" y="2598821"/>
                <a:ext cx="914400" cy="15881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5BB98D87-88CB-F640-A0D9-0D0D830C6796}"/>
                  </a:ext>
                </a:extLst>
              </p:cNvPr>
              <p:cNvCxnSpPr/>
              <p:nvPr/>
            </p:nvCxnSpPr>
            <p:spPr>
              <a:xfrm>
                <a:off x="5061284" y="3096126"/>
                <a:ext cx="36576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B9B3FA25-4FE1-504B-A92E-D5ADBDE46BE4}"/>
                  </a:ext>
                </a:extLst>
              </p:cNvPr>
              <p:cNvCxnSpPr/>
              <p:nvPr/>
            </p:nvCxnSpPr>
            <p:spPr>
              <a:xfrm>
                <a:off x="4756484" y="3633537"/>
                <a:ext cx="36576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A9D49942-337F-CF41-AE42-522550930AE2}"/>
              </a:ext>
            </a:extLst>
          </p:cNvPr>
          <p:cNvGrpSpPr/>
          <p:nvPr/>
        </p:nvGrpSpPr>
        <p:grpSpPr>
          <a:xfrm>
            <a:off x="3448324" y="2278343"/>
            <a:ext cx="1756688" cy="400110"/>
            <a:chOff x="3448324" y="2278343"/>
            <a:chExt cx="1756688" cy="400110"/>
          </a:xfrm>
        </p:grpSpPr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4F072A4C-D0A6-AC41-A4C3-D9F3226741F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448324" y="2395668"/>
              <a:ext cx="617001" cy="53008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3972EE69-D58C-BD45-A0AD-95AA1001A913}"/>
                </a:ext>
              </a:extLst>
            </p:cNvPr>
            <p:cNvSpPr txBox="1"/>
            <p:nvPr/>
          </p:nvSpPr>
          <p:spPr>
            <a:xfrm>
              <a:off x="4065325" y="2278343"/>
              <a:ext cx="11396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fermions</a:t>
              </a: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2A8FD095-50D5-EB45-B980-A32F5D61A873}"/>
              </a:ext>
            </a:extLst>
          </p:cNvPr>
          <p:cNvGrpSpPr/>
          <p:nvPr/>
        </p:nvGrpSpPr>
        <p:grpSpPr>
          <a:xfrm>
            <a:off x="3139823" y="3026966"/>
            <a:ext cx="3281168" cy="400110"/>
            <a:chOff x="3139823" y="3026966"/>
            <a:chExt cx="3281168" cy="400110"/>
          </a:xfrm>
        </p:grpSpPr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9135E5A6-BD45-1C47-8773-1A02F17C9EA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139823" y="3185664"/>
              <a:ext cx="617001" cy="53008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9A054FBE-B391-0543-B5B9-2383F3783886}"/>
                </a:ext>
              </a:extLst>
            </p:cNvPr>
            <p:cNvSpPr txBox="1"/>
            <p:nvPr/>
          </p:nvSpPr>
          <p:spPr>
            <a:xfrm>
              <a:off x="3770255" y="3026966"/>
              <a:ext cx="26507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Lattice gauge fields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E3EE947B-3D48-4441-8E38-1912F47B782E}"/>
              </a:ext>
            </a:extLst>
          </p:cNvPr>
          <p:cNvGrpSpPr/>
          <p:nvPr/>
        </p:nvGrpSpPr>
        <p:grpSpPr>
          <a:xfrm>
            <a:off x="960925" y="1876186"/>
            <a:ext cx="2650736" cy="924024"/>
            <a:chOff x="2759245" y="1632157"/>
            <a:chExt cx="4555958" cy="1588168"/>
          </a:xfrm>
        </p:grpSpPr>
        <p:sp>
          <p:nvSpPr>
            <p:cNvPr id="98" name="Parallelogram 97">
              <a:extLst>
                <a:ext uri="{FF2B5EF4-FFF2-40B4-BE49-F238E27FC236}">
                  <a16:creationId xmlns:a16="http://schemas.microsoft.com/office/drawing/2014/main" id="{BB3DAB17-2C3E-B141-9F9C-D723D4D85510}"/>
                </a:ext>
              </a:extLst>
            </p:cNvPr>
            <p:cNvSpPr/>
            <p:nvPr/>
          </p:nvSpPr>
          <p:spPr>
            <a:xfrm>
              <a:off x="2759245" y="1632157"/>
              <a:ext cx="4555958" cy="1588168"/>
            </a:xfrm>
            <a:prstGeom prst="parallelogram">
              <a:avLst>
                <a:gd name="adj" fmla="val 57323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2BBBDF0F-9747-424F-8C93-0915BB477414}"/>
                </a:ext>
              </a:extLst>
            </p:cNvPr>
            <p:cNvGrpSpPr/>
            <p:nvPr/>
          </p:nvGrpSpPr>
          <p:grpSpPr>
            <a:xfrm>
              <a:off x="3072066" y="1632157"/>
              <a:ext cx="3962400" cy="1588168"/>
              <a:chOff x="4756484" y="2598821"/>
              <a:chExt cx="3962400" cy="1588168"/>
            </a:xfrm>
          </p:grpSpPr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5FD2BBD6-2A44-594A-BAFF-C0CACB7C5BCC}"/>
                  </a:ext>
                </a:extLst>
              </p:cNvPr>
              <p:cNvCxnSpPr/>
              <p:nvPr/>
            </p:nvCxnSpPr>
            <p:spPr>
              <a:xfrm flipH="1">
                <a:off x="5638800" y="2598821"/>
                <a:ext cx="914400" cy="15881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75FAE83C-0C98-3242-B605-2D2904368C25}"/>
                  </a:ext>
                </a:extLst>
              </p:cNvPr>
              <p:cNvCxnSpPr/>
              <p:nvPr/>
            </p:nvCxnSpPr>
            <p:spPr>
              <a:xfrm flipH="1">
                <a:off x="5045242" y="2598821"/>
                <a:ext cx="914400" cy="15881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A132910E-57D0-5245-81F5-93958453072E}"/>
                  </a:ext>
                </a:extLst>
              </p:cNvPr>
              <p:cNvCxnSpPr/>
              <p:nvPr/>
            </p:nvCxnSpPr>
            <p:spPr>
              <a:xfrm flipH="1">
                <a:off x="6841960" y="2598821"/>
                <a:ext cx="914400" cy="15881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9707CA9D-0BBD-F448-AF1C-10036AED60C6}"/>
                  </a:ext>
                </a:extLst>
              </p:cNvPr>
              <p:cNvCxnSpPr/>
              <p:nvPr/>
            </p:nvCxnSpPr>
            <p:spPr>
              <a:xfrm flipH="1">
                <a:off x="6248402" y="2598821"/>
                <a:ext cx="914400" cy="15881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E7FE37A9-81BE-A944-B5DF-8E8593749D6C}"/>
                  </a:ext>
                </a:extLst>
              </p:cNvPr>
              <p:cNvCxnSpPr/>
              <p:nvPr/>
            </p:nvCxnSpPr>
            <p:spPr>
              <a:xfrm flipH="1">
                <a:off x="7451562" y="2598821"/>
                <a:ext cx="914400" cy="15881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83F038F3-8BB2-0746-932F-0B2D3146517E}"/>
                  </a:ext>
                </a:extLst>
              </p:cNvPr>
              <p:cNvCxnSpPr/>
              <p:nvPr/>
            </p:nvCxnSpPr>
            <p:spPr>
              <a:xfrm>
                <a:off x="5061284" y="3096126"/>
                <a:ext cx="36576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E656B443-935A-0946-910D-920CA50DCF36}"/>
                  </a:ext>
                </a:extLst>
              </p:cNvPr>
              <p:cNvCxnSpPr/>
              <p:nvPr/>
            </p:nvCxnSpPr>
            <p:spPr>
              <a:xfrm>
                <a:off x="4756484" y="3633537"/>
                <a:ext cx="36576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156A9C6-CD9D-B041-8F30-8C030741DD5D}"/>
              </a:ext>
            </a:extLst>
          </p:cNvPr>
          <p:cNvGrpSpPr/>
          <p:nvPr/>
        </p:nvGrpSpPr>
        <p:grpSpPr>
          <a:xfrm>
            <a:off x="923926" y="3321801"/>
            <a:ext cx="2650736" cy="924024"/>
            <a:chOff x="2759245" y="4467468"/>
            <a:chExt cx="4555958" cy="1588168"/>
          </a:xfrm>
        </p:grpSpPr>
        <p:sp>
          <p:nvSpPr>
            <p:cNvPr id="108" name="Parallelogram 107">
              <a:extLst>
                <a:ext uri="{FF2B5EF4-FFF2-40B4-BE49-F238E27FC236}">
                  <a16:creationId xmlns:a16="http://schemas.microsoft.com/office/drawing/2014/main" id="{96879D03-42AF-9C49-BA58-D9698AAC7977}"/>
                </a:ext>
              </a:extLst>
            </p:cNvPr>
            <p:cNvSpPr/>
            <p:nvPr/>
          </p:nvSpPr>
          <p:spPr>
            <a:xfrm>
              <a:off x="2759245" y="4467468"/>
              <a:ext cx="4555958" cy="1588168"/>
            </a:xfrm>
            <a:prstGeom prst="parallelogram">
              <a:avLst>
                <a:gd name="adj" fmla="val 57323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C3FC873C-8405-BF46-A304-BCA6F843045F}"/>
                </a:ext>
              </a:extLst>
            </p:cNvPr>
            <p:cNvGrpSpPr/>
            <p:nvPr/>
          </p:nvGrpSpPr>
          <p:grpSpPr>
            <a:xfrm>
              <a:off x="3072066" y="4467468"/>
              <a:ext cx="3962400" cy="1588168"/>
              <a:chOff x="4756484" y="2598821"/>
              <a:chExt cx="3962400" cy="1588168"/>
            </a:xfrm>
          </p:grpSpPr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815A44B5-F1B3-DA45-9795-8E129D04DC04}"/>
                  </a:ext>
                </a:extLst>
              </p:cNvPr>
              <p:cNvCxnSpPr/>
              <p:nvPr/>
            </p:nvCxnSpPr>
            <p:spPr>
              <a:xfrm flipH="1">
                <a:off x="5638800" y="2598821"/>
                <a:ext cx="914400" cy="15881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A5CF78F5-EEE0-5B46-BC12-D2B05AA67832}"/>
                  </a:ext>
                </a:extLst>
              </p:cNvPr>
              <p:cNvCxnSpPr/>
              <p:nvPr/>
            </p:nvCxnSpPr>
            <p:spPr>
              <a:xfrm flipH="1">
                <a:off x="5045242" y="2598821"/>
                <a:ext cx="914400" cy="15881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6FA689A2-BF54-7A4E-B77E-97D172C1A945}"/>
                  </a:ext>
                </a:extLst>
              </p:cNvPr>
              <p:cNvCxnSpPr/>
              <p:nvPr/>
            </p:nvCxnSpPr>
            <p:spPr>
              <a:xfrm flipH="1">
                <a:off x="6841960" y="2598821"/>
                <a:ext cx="914400" cy="15881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B5216FBE-67C9-E348-8532-56BA7CC3E5A7}"/>
                  </a:ext>
                </a:extLst>
              </p:cNvPr>
              <p:cNvCxnSpPr/>
              <p:nvPr/>
            </p:nvCxnSpPr>
            <p:spPr>
              <a:xfrm flipH="1">
                <a:off x="6248402" y="2598821"/>
                <a:ext cx="914400" cy="15881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553BB8EF-9C18-A646-BA80-086851819E1D}"/>
                  </a:ext>
                </a:extLst>
              </p:cNvPr>
              <p:cNvCxnSpPr/>
              <p:nvPr/>
            </p:nvCxnSpPr>
            <p:spPr>
              <a:xfrm flipH="1">
                <a:off x="7451562" y="2598821"/>
                <a:ext cx="914400" cy="15881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917D4566-7F2B-3949-B26B-15F9D91BB1CC}"/>
                  </a:ext>
                </a:extLst>
              </p:cNvPr>
              <p:cNvCxnSpPr/>
              <p:nvPr/>
            </p:nvCxnSpPr>
            <p:spPr>
              <a:xfrm>
                <a:off x="5061284" y="3096126"/>
                <a:ext cx="36576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33E64146-9BD3-424F-8DD0-EF04D1E0D43F}"/>
                  </a:ext>
                </a:extLst>
              </p:cNvPr>
              <p:cNvCxnSpPr/>
              <p:nvPr/>
            </p:nvCxnSpPr>
            <p:spPr>
              <a:xfrm>
                <a:off x="4756484" y="3633537"/>
                <a:ext cx="36576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C37CF30D-1C58-0340-859D-44EDFE3B0F71}"/>
              </a:ext>
            </a:extLst>
          </p:cNvPr>
          <p:cNvGrpSpPr/>
          <p:nvPr/>
        </p:nvGrpSpPr>
        <p:grpSpPr>
          <a:xfrm>
            <a:off x="923926" y="5182653"/>
            <a:ext cx="2650736" cy="924024"/>
            <a:chOff x="2759245" y="4467468"/>
            <a:chExt cx="4555958" cy="1588168"/>
          </a:xfrm>
        </p:grpSpPr>
        <p:sp>
          <p:nvSpPr>
            <p:cNvPr id="118" name="Parallelogram 117">
              <a:extLst>
                <a:ext uri="{FF2B5EF4-FFF2-40B4-BE49-F238E27FC236}">
                  <a16:creationId xmlns:a16="http://schemas.microsoft.com/office/drawing/2014/main" id="{D8A44EDA-90BC-164E-B4D6-050F58703C84}"/>
                </a:ext>
              </a:extLst>
            </p:cNvPr>
            <p:cNvSpPr/>
            <p:nvPr/>
          </p:nvSpPr>
          <p:spPr>
            <a:xfrm>
              <a:off x="2759245" y="4467468"/>
              <a:ext cx="4555958" cy="1588168"/>
            </a:xfrm>
            <a:prstGeom prst="parallelogram">
              <a:avLst>
                <a:gd name="adj" fmla="val 57323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40F7A694-09DF-F14A-BDD6-998EE2661F29}"/>
                </a:ext>
              </a:extLst>
            </p:cNvPr>
            <p:cNvGrpSpPr/>
            <p:nvPr/>
          </p:nvGrpSpPr>
          <p:grpSpPr>
            <a:xfrm>
              <a:off x="3072066" y="4467468"/>
              <a:ext cx="3962400" cy="1588168"/>
              <a:chOff x="4756484" y="2598821"/>
              <a:chExt cx="3962400" cy="1588168"/>
            </a:xfrm>
          </p:grpSpPr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74A8C0C0-7408-B048-9C9F-E976E7795BE4}"/>
                  </a:ext>
                </a:extLst>
              </p:cNvPr>
              <p:cNvCxnSpPr/>
              <p:nvPr/>
            </p:nvCxnSpPr>
            <p:spPr>
              <a:xfrm flipH="1">
                <a:off x="5638800" y="2598821"/>
                <a:ext cx="914400" cy="15881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482804B5-6C5D-4441-B7C9-3A0B94039EE9}"/>
                  </a:ext>
                </a:extLst>
              </p:cNvPr>
              <p:cNvCxnSpPr/>
              <p:nvPr/>
            </p:nvCxnSpPr>
            <p:spPr>
              <a:xfrm flipH="1">
                <a:off x="5045242" y="2598821"/>
                <a:ext cx="914400" cy="15881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CF0C6E97-C23C-A142-A757-20AB44F1C257}"/>
                  </a:ext>
                </a:extLst>
              </p:cNvPr>
              <p:cNvCxnSpPr/>
              <p:nvPr/>
            </p:nvCxnSpPr>
            <p:spPr>
              <a:xfrm flipH="1">
                <a:off x="6841960" y="2598821"/>
                <a:ext cx="914400" cy="15881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8C985F1F-1CD5-E747-8C1B-BF07192F2C84}"/>
                  </a:ext>
                </a:extLst>
              </p:cNvPr>
              <p:cNvCxnSpPr/>
              <p:nvPr/>
            </p:nvCxnSpPr>
            <p:spPr>
              <a:xfrm flipH="1">
                <a:off x="6248402" y="2598821"/>
                <a:ext cx="914400" cy="15881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24160B6D-481C-6E4B-A33E-6AFB3D315293}"/>
                  </a:ext>
                </a:extLst>
              </p:cNvPr>
              <p:cNvCxnSpPr/>
              <p:nvPr/>
            </p:nvCxnSpPr>
            <p:spPr>
              <a:xfrm flipH="1">
                <a:off x="7451562" y="2598821"/>
                <a:ext cx="914400" cy="15881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73520EB2-9A16-794A-A1BF-EDE7A31A5C5C}"/>
                  </a:ext>
                </a:extLst>
              </p:cNvPr>
              <p:cNvCxnSpPr/>
              <p:nvPr/>
            </p:nvCxnSpPr>
            <p:spPr>
              <a:xfrm>
                <a:off x="5061284" y="3096126"/>
                <a:ext cx="36576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908B103D-8A68-2844-A377-F64F6B55A3CA}"/>
                  </a:ext>
                </a:extLst>
              </p:cNvPr>
              <p:cNvCxnSpPr/>
              <p:nvPr/>
            </p:nvCxnSpPr>
            <p:spPr>
              <a:xfrm>
                <a:off x="4756484" y="3633537"/>
                <a:ext cx="36576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7" name="TextBox 126">
            <a:extLst>
              <a:ext uri="{FF2B5EF4-FFF2-40B4-BE49-F238E27FC236}">
                <a16:creationId xmlns:a16="http://schemas.microsoft.com/office/drawing/2014/main" id="{888DA130-628C-C341-8703-9DD28D98442D}"/>
              </a:ext>
            </a:extLst>
          </p:cNvPr>
          <p:cNvSpPr txBox="1"/>
          <p:nvPr/>
        </p:nvSpPr>
        <p:spPr>
          <a:xfrm>
            <a:off x="4457823" y="4070747"/>
            <a:ext cx="33884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 terms of CS gauge field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In terms of lattice DOF?</a:t>
            </a:r>
          </a:p>
        </p:txBody>
      </p:sp>
      <p:pic>
        <p:nvPicPr>
          <p:cNvPr id="128" name="Picture 127">
            <a:extLst>
              <a:ext uri="{FF2B5EF4-FFF2-40B4-BE49-F238E27FC236}">
                <a16:creationId xmlns:a16="http://schemas.microsoft.com/office/drawing/2014/main" id="{814B3009-B8AA-D54E-BF4D-536FC5517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0903" y="4589886"/>
            <a:ext cx="17526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7141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82E5C-B380-B042-AAB2-E7378192C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 operator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556C747-8849-134D-9709-042B2B2B2B0F}"/>
              </a:ext>
            </a:extLst>
          </p:cNvPr>
          <p:cNvGrpSpPr/>
          <p:nvPr/>
        </p:nvGrpSpPr>
        <p:grpSpPr>
          <a:xfrm>
            <a:off x="1132770" y="2714096"/>
            <a:ext cx="2305394" cy="924024"/>
            <a:chOff x="4756484" y="2598821"/>
            <a:chExt cx="3962400" cy="1588168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8FDB7E8-059D-7140-AB0D-35A5FF0EAE02}"/>
                </a:ext>
              </a:extLst>
            </p:cNvPr>
            <p:cNvCxnSpPr/>
            <p:nvPr/>
          </p:nvCxnSpPr>
          <p:spPr>
            <a:xfrm flipH="1">
              <a:off x="5638800" y="2598821"/>
              <a:ext cx="914400" cy="1588168"/>
            </a:xfrm>
            <a:prstGeom prst="line">
              <a:avLst/>
            </a:prstGeom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DCFD3D0-D9DF-E34D-8BAB-B43DBFCE721A}"/>
                </a:ext>
              </a:extLst>
            </p:cNvPr>
            <p:cNvCxnSpPr/>
            <p:nvPr/>
          </p:nvCxnSpPr>
          <p:spPr>
            <a:xfrm flipH="1">
              <a:off x="5045242" y="2598821"/>
              <a:ext cx="914400" cy="1588168"/>
            </a:xfrm>
            <a:prstGeom prst="line">
              <a:avLst/>
            </a:prstGeom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AF9A7F0-9942-F54F-BE82-9424C6022A00}"/>
                </a:ext>
              </a:extLst>
            </p:cNvPr>
            <p:cNvCxnSpPr/>
            <p:nvPr/>
          </p:nvCxnSpPr>
          <p:spPr>
            <a:xfrm flipH="1">
              <a:off x="6841960" y="2598821"/>
              <a:ext cx="914400" cy="1588168"/>
            </a:xfrm>
            <a:prstGeom prst="line">
              <a:avLst/>
            </a:prstGeom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B338B654-5DC5-6146-B6EC-F80E28FA7F7E}"/>
                </a:ext>
              </a:extLst>
            </p:cNvPr>
            <p:cNvCxnSpPr/>
            <p:nvPr/>
          </p:nvCxnSpPr>
          <p:spPr>
            <a:xfrm flipH="1">
              <a:off x="6248402" y="2598821"/>
              <a:ext cx="914400" cy="1588168"/>
            </a:xfrm>
            <a:prstGeom prst="line">
              <a:avLst/>
            </a:prstGeom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8F9878F-FC9E-1D4D-A106-48B02C387AAE}"/>
                </a:ext>
              </a:extLst>
            </p:cNvPr>
            <p:cNvCxnSpPr/>
            <p:nvPr/>
          </p:nvCxnSpPr>
          <p:spPr>
            <a:xfrm flipH="1">
              <a:off x="7451562" y="2598821"/>
              <a:ext cx="914400" cy="1588168"/>
            </a:xfrm>
            <a:prstGeom prst="line">
              <a:avLst/>
            </a:prstGeom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C33BD1B-C980-6A4D-B77F-6637C29BA7B8}"/>
                </a:ext>
              </a:extLst>
            </p:cNvPr>
            <p:cNvCxnSpPr/>
            <p:nvPr/>
          </p:nvCxnSpPr>
          <p:spPr>
            <a:xfrm>
              <a:off x="5061284" y="3096126"/>
              <a:ext cx="3657600" cy="0"/>
            </a:xfrm>
            <a:prstGeom prst="line">
              <a:avLst/>
            </a:prstGeom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DD7696E-A65F-474E-90B3-7E37D4A8957F}"/>
                </a:ext>
              </a:extLst>
            </p:cNvPr>
            <p:cNvCxnSpPr/>
            <p:nvPr/>
          </p:nvCxnSpPr>
          <p:spPr>
            <a:xfrm>
              <a:off x="4756484" y="3633537"/>
              <a:ext cx="3657600" cy="0"/>
            </a:xfrm>
            <a:prstGeom prst="line">
              <a:avLst/>
            </a:prstGeom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B2F71C9-AAFC-1C4B-A076-2E38118784F8}"/>
              </a:ext>
            </a:extLst>
          </p:cNvPr>
          <p:cNvGrpSpPr/>
          <p:nvPr/>
        </p:nvGrpSpPr>
        <p:grpSpPr>
          <a:xfrm>
            <a:off x="960925" y="3434892"/>
            <a:ext cx="2650736" cy="924024"/>
            <a:chOff x="2759245" y="4467468"/>
            <a:chExt cx="4555958" cy="1588168"/>
          </a:xfrm>
        </p:grpSpPr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23485E66-A718-AE4E-89E9-DD02BA96F199}"/>
                </a:ext>
              </a:extLst>
            </p:cNvPr>
            <p:cNvSpPr/>
            <p:nvPr/>
          </p:nvSpPr>
          <p:spPr>
            <a:xfrm>
              <a:off x="2759245" y="4467468"/>
              <a:ext cx="4555958" cy="1588168"/>
            </a:xfrm>
            <a:prstGeom prst="parallelogram">
              <a:avLst>
                <a:gd name="adj" fmla="val 57323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6D30036-4ED4-1D4D-9CE4-E62DD77A1F12}"/>
                </a:ext>
              </a:extLst>
            </p:cNvPr>
            <p:cNvGrpSpPr/>
            <p:nvPr/>
          </p:nvGrpSpPr>
          <p:grpSpPr>
            <a:xfrm>
              <a:off x="3072066" y="4467468"/>
              <a:ext cx="3962400" cy="1588168"/>
              <a:chOff x="4756484" y="2598821"/>
              <a:chExt cx="3962400" cy="1588168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C706288F-34CB-4243-966E-B1011BA681D1}"/>
                  </a:ext>
                </a:extLst>
              </p:cNvPr>
              <p:cNvCxnSpPr/>
              <p:nvPr/>
            </p:nvCxnSpPr>
            <p:spPr>
              <a:xfrm flipH="1">
                <a:off x="5638800" y="2598821"/>
                <a:ext cx="914400" cy="15881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6CAC35E3-FE0C-C54A-AD4A-396E5F0E3291}"/>
                  </a:ext>
                </a:extLst>
              </p:cNvPr>
              <p:cNvCxnSpPr/>
              <p:nvPr/>
            </p:nvCxnSpPr>
            <p:spPr>
              <a:xfrm flipH="1">
                <a:off x="5045242" y="2598821"/>
                <a:ext cx="914400" cy="15881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6DAB9AA1-140A-9C43-A637-FA31F2B5CF50}"/>
                  </a:ext>
                </a:extLst>
              </p:cNvPr>
              <p:cNvCxnSpPr/>
              <p:nvPr/>
            </p:nvCxnSpPr>
            <p:spPr>
              <a:xfrm flipH="1">
                <a:off x="6841960" y="2598821"/>
                <a:ext cx="914400" cy="15881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AC3D6085-E042-724B-B3CD-2E24DEE9D959}"/>
                  </a:ext>
                </a:extLst>
              </p:cNvPr>
              <p:cNvCxnSpPr/>
              <p:nvPr/>
            </p:nvCxnSpPr>
            <p:spPr>
              <a:xfrm flipH="1">
                <a:off x="6248402" y="2598821"/>
                <a:ext cx="914400" cy="15881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0F53E126-1AD3-C344-B0E9-4533E4998FB3}"/>
                  </a:ext>
                </a:extLst>
              </p:cNvPr>
              <p:cNvCxnSpPr/>
              <p:nvPr/>
            </p:nvCxnSpPr>
            <p:spPr>
              <a:xfrm flipH="1">
                <a:off x="7451562" y="2598821"/>
                <a:ext cx="914400" cy="15881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F823FEDA-C0A9-DF4D-A6EF-7711C904ECC3}"/>
                  </a:ext>
                </a:extLst>
              </p:cNvPr>
              <p:cNvCxnSpPr/>
              <p:nvPr/>
            </p:nvCxnSpPr>
            <p:spPr>
              <a:xfrm>
                <a:off x="5061284" y="3096126"/>
                <a:ext cx="36576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DD1FE238-A89D-7847-9D45-90FEB1A11094}"/>
                  </a:ext>
                </a:extLst>
              </p:cNvPr>
              <p:cNvCxnSpPr/>
              <p:nvPr/>
            </p:nvCxnSpPr>
            <p:spPr>
              <a:xfrm>
                <a:off x="4756484" y="3633537"/>
                <a:ext cx="36576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6F7DE60-CD04-674F-AE4D-5A12D2576E27}"/>
              </a:ext>
            </a:extLst>
          </p:cNvPr>
          <p:cNvGrpSpPr/>
          <p:nvPr/>
        </p:nvGrpSpPr>
        <p:grpSpPr>
          <a:xfrm>
            <a:off x="960925" y="1989002"/>
            <a:ext cx="2650736" cy="924024"/>
            <a:chOff x="2759245" y="1632157"/>
            <a:chExt cx="4555958" cy="1588168"/>
          </a:xfrm>
        </p:grpSpPr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64B09A4D-D5AE-FD45-855D-57CFAED64420}"/>
                </a:ext>
              </a:extLst>
            </p:cNvPr>
            <p:cNvSpPr/>
            <p:nvPr/>
          </p:nvSpPr>
          <p:spPr>
            <a:xfrm>
              <a:off x="2759245" y="1632157"/>
              <a:ext cx="4555958" cy="1588168"/>
            </a:xfrm>
            <a:prstGeom prst="parallelogram">
              <a:avLst>
                <a:gd name="adj" fmla="val 57323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9807C3E4-CF89-9A42-9D41-87A2CACD5357}"/>
                </a:ext>
              </a:extLst>
            </p:cNvPr>
            <p:cNvGrpSpPr/>
            <p:nvPr/>
          </p:nvGrpSpPr>
          <p:grpSpPr>
            <a:xfrm>
              <a:off x="3072066" y="1632157"/>
              <a:ext cx="3962400" cy="1588168"/>
              <a:chOff x="4756484" y="2598821"/>
              <a:chExt cx="3962400" cy="1588168"/>
            </a:xfrm>
          </p:grpSpPr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683EE9EC-0F62-8646-B781-E527D4E47750}"/>
                  </a:ext>
                </a:extLst>
              </p:cNvPr>
              <p:cNvCxnSpPr/>
              <p:nvPr/>
            </p:nvCxnSpPr>
            <p:spPr>
              <a:xfrm flipH="1">
                <a:off x="5638800" y="2598821"/>
                <a:ext cx="914400" cy="15881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1FA9623A-7F7B-8541-81C4-D9039B251D9B}"/>
                  </a:ext>
                </a:extLst>
              </p:cNvPr>
              <p:cNvCxnSpPr/>
              <p:nvPr/>
            </p:nvCxnSpPr>
            <p:spPr>
              <a:xfrm flipH="1">
                <a:off x="5045242" y="2598821"/>
                <a:ext cx="914400" cy="15881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518F4704-5BA6-0C42-A757-6997CDF490F5}"/>
                  </a:ext>
                </a:extLst>
              </p:cNvPr>
              <p:cNvCxnSpPr/>
              <p:nvPr/>
            </p:nvCxnSpPr>
            <p:spPr>
              <a:xfrm flipH="1">
                <a:off x="6841960" y="2598821"/>
                <a:ext cx="914400" cy="15881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F3D37011-79F0-F340-BFF2-94517433AA10}"/>
                  </a:ext>
                </a:extLst>
              </p:cNvPr>
              <p:cNvCxnSpPr/>
              <p:nvPr/>
            </p:nvCxnSpPr>
            <p:spPr>
              <a:xfrm flipH="1">
                <a:off x="6248402" y="2598821"/>
                <a:ext cx="914400" cy="15881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4657CECE-34DB-FA49-A254-C1516CCD0CF3}"/>
                  </a:ext>
                </a:extLst>
              </p:cNvPr>
              <p:cNvCxnSpPr/>
              <p:nvPr/>
            </p:nvCxnSpPr>
            <p:spPr>
              <a:xfrm flipH="1">
                <a:off x="7451562" y="2598821"/>
                <a:ext cx="914400" cy="15881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5B61609F-D07E-FD4D-AC17-0F7F057F51D0}"/>
                  </a:ext>
                </a:extLst>
              </p:cNvPr>
              <p:cNvCxnSpPr/>
              <p:nvPr/>
            </p:nvCxnSpPr>
            <p:spPr>
              <a:xfrm>
                <a:off x="5061284" y="3096126"/>
                <a:ext cx="36576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02C3DFC8-A581-AF49-96CF-33B039CFA4FD}"/>
                  </a:ext>
                </a:extLst>
              </p:cNvPr>
              <p:cNvCxnSpPr/>
              <p:nvPr/>
            </p:nvCxnSpPr>
            <p:spPr>
              <a:xfrm>
                <a:off x="4756484" y="3633537"/>
                <a:ext cx="36576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627D7BE-B9CA-F746-B7FE-445117BED9D1}"/>
              </a:ext>
            </a:extLst>
          </p:cNvPr>
          <p:cNvGrpSpPr/>
          <p:nvPr/>
        </p:nvGrpSpPr>
        <p:grpSpPr>
          <a:xfrm>
            <a:off x="1132770" y="4150572"/>
            <a:ext cx="2305394" cy="924024"/>
            <a:chOff x="4756484" y="2598821"/>
            <a:chExt cx="3962400" cy="1588168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CAE122EE-CC31-D34D-864F-B6EF44B9E42D}"/>
                </a:ext>
              </a:extLst>
            </p:cNvPr>
            <p:cNvCxnSpPr/>
            <p:nvPr/>
          </p:nvCxnSpPr>
          <p:spPr>
            <a:xfrm flipH="1">
              <a:off x="5638800" y="2598821"/>
              <a:ext cx="914400" cy="1588168"/>
            </a:xfrm>
            <a:prstGeom prst="line">
              <a:avLst/>
            </a:prstGeom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D58A7CB-2755-344C-A2F2-0BBCFF33F4A9}"/>
                </a:ext>
              </a:extLst>
            </p:cNvPr>
            <p:cNvCxnSpPr/>
            <p:nvPr/>
          </p:nvCxnSpPr>
          <p:spPr>
            <a:xfrm flipH="1">
              <a:off x="5045242" y="2598821"/>
              <a:ext cx="914400" cy="1588168"/>
            </a:xfrm>
            <a:prstGeom prst="line">
              <a:avLst/>
            </a:prstGeom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D7112DC3-E6B7-2C45-B7CF-8809DAB141B8}"/>
                </a:ext>
              </a:extLst>
            </p:cNvPr>
            <p:cNvCxnSpPr/>
            <p:nvPr/>
          </p:nvCxnSpPr>
          <p:spPr>
            <a:xfrm flipH="1">
              <a:off x="6841960" y="2598821"/>
              <a:ext cx="914400" cy="1588168"/>
            </a:xfrm>
            <a:prstGeom prst="line">
              <a:avLst/>
            </a:prstGeom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62238DB1-338F-8C4A-A3BB-2563DBE88982}"/>
                </a:ext>
              </a:extLst>
            </p:cNvPr>
            <p:cNvCxnSpPr/>
            <p:nvPr/>
          </p:nvCxnSpPr>
          <p:spPr>
            <a:xfrm flipH="1">
              <a:off x="6248402" y="2598821"/>
              <a:ext cx="914400" cy="1588168"/>
            </a:xfrm>
            <a:prstGeom prst="line">
              <a:avLst/>
            </a:prstGeom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4D990EC1-50AC-1243-B335-A963F976890A}"/>
                </a:ext>
              </a:extLst>
            </p:cNvPr>
            <p:cNvCxnSpPr/>
            <p:nvPr/>
          </p:nvCxnSpPr>
          <p:spPr>
            <a:xfrm flipH="1">
              <a:off x="7451562" y="2598821"/>
              <a:ext cx="914400" cy="1588168"/>
            </a:xfrm>
            <a:prstGeom prst="line">
              <a:avLst/>
            </a:prstGeom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501D78F4-CEB5-C741-8548-7635BF3E683D}"/>
                </a:ext>
              </a:extLst>
            </p:cNvPr>
            <p:cNvCxnSpPr/>
            <p:nvPr/>
          </p:nvCxnSpPr>
          <p:spPr>
            <a:xfrm>
              <a:off x="5061284" y="3096126"/>
              <a:ext cx="3657600" cy="0"/>
            </a:xfrm>
            <a:prstGeom prst="line">
              <a:avLst/>
            </a:prstGeom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E74CFD10-4004-A142-ABC6-013223FAB025}"/>
                </a:ext>
              </a:extLst>
            </p:cNvPr>
            <p:cNvCxnSpPr/>
            <p:nvPr/>
          </p:nvCxnSpPr>
          <p:spPr>
            <a:xfrm>
              <a:off x="4756484" y="3633537"/>
              <a:ext cx="3657600" cy="0"/>
            </a:xfrm>
            <a:prstGeom prst="line">
              <a:avLst/>
            </a:prstGeom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F8A32127-491A-2545-A729-D027E1B31AB0}"/>
              </a:ext>
            </a:extLst>
          </p:cNvPr>
          <p:cNvGrpSpPr/>
          <p:nvPr/>
        </p:nvGrpSpPr>
        <p:grpSpPr>
          <a:xfrm>
            <a:off x="960925" y="4871368"/>
            <a:ext cx="2650736" cy="924024"/>
            <a:chOff x="2759245" y="4467468"/>
            <a:chExt cx="4555958" cy="1588168"/>
          </a:xfrm>
        </p:grpSpPr>
        <p:sp>
          <p:nvSpPr>
            <p:cNvPr id="61" name="Parallelogram 60">
              <a:extLst>
                <a:ext uri="{FF2B5EF4-FFF2-40B4-BE49-F238E27FC236}">
                  <a16:creationId xmlns:a16="http://schemas.microsoft.com/office/drawing/2014/main" id="{B3CBEA99-C243-134F-AFF1-E617F200CFBE}"/>
                </a:ext>
              </a:extLst>
            </p:cNvPr>
            <p:cNvSpPr/>
            <p:nvPr/>
          </p:nvSpPr>
          <p:spPr>
            <a:xfrm>
              <a:off x="2759245" y="4467468"/>
              <a:ext cx="4555958" cy="1588168"/>
            </a:xfrm>
            <a:prstGeom prst="parallelogram">
              <a:avLst>
                <a:gd name="adj" fmla="val 57323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E24F470B-E915-7A4C-8EF5-F30991583B0C}"/>
                </a:ext>
              </a:extLst>
            </p:cNvPr>
            <p:cNvGrpSpPr/>
            <p:nvPr/>
          </p:nvGrpSpPr>
          <p:grpSpPr>
            <a:xfrm>
              <a:off x="3072066" y="4467468"/>
              <a:ext cx="3962400" cy="1588168"/>
              <a:chOff x="4756484" y="2598821"/>
              <a:chExt cx="3962400" cy="1588168"/>
            </a:xfrm>
          </p:grpSpPr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A1D77636-A9A9-A14B-BF72-3D53C60651F5}"/>
                  </a:ext>
                </a:extLst>
              </p:cNvPr>
              <p:cNvCxnSpPr/>
              <p:nvPr/>
            </p:nvCxnSpPr>
            <p:spPr>
              <a:xfrm flipH="1">
                <a:off x="5638800" y="2598821"/>
                <a:ext cx="914400" cy="15881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326259B3-56E6-0048-9BE0-0FE3343A0BB0}"/>
                  </a:ext>
                </a:extLst>
              </p:cNvPr>
              <p:cNvCxnSpPr/>
              <p:nvPr/>
            </p:nvCxnSpPr>
            <p:spPr>
              <a:xfrm flipH="1">
                <a:off x="5045242" y="2598821"/>
                <a:ext cx="914400" cy="15881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C1DB8846-8C1B-3C4A-B24B-EA9565C74E9F}"/>
                  </a:ext>
                </a:extLst>
              </p:cNvPr>
              <p:cNvCxnSpPr/>
              <p:nvPr/>
            </p:nvCxnSpPr>
            <p:spPr>
              <a:xfrm flipH="1">
                <a:off x="6841960" y="2598821"/>
                <a:ext cx="914400" cy="15881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A68B4DBD-A9CC-4142-B876-96806545DC0B}"/>
                  </a:ext>
                </a:extLst>
              </p:cNvPr>
              <p:cNvCxnSpPr/>
              <p:nvPr/>
            </p:nvCxnSpPr>
            <p:spPr>
              <a:xfrm flipH="1">
                <a:off x="6248402" y="2598821"/>
                <a:ext cx="914400" cy="15881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B466E8C4-6944-E546-AEC4-39C6EBB4BE07}"/>
                  </a:ext>
                </a:extLst>
              </p:cNvPr>
              <p:cNvCxnSpPr/>
              <p:nvPr/>
            </p:nvCxnSpPr>
            <p:spPr>
              <a:xfrm flipH="1">
                <a:off x="7451562" y="2598821"/>
                <a:ext cx="914400" cy="15881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5BB98D87-88CB-F640-A0D9-0D0D830C6796}"/>
                  </a:ext>
                </a:extLst>
              </p:cNvPr>
              <p:cNvCxnSpPr/>
              <p:nvPr/>
            </p:nvCxnSpPr>
            <p:spPr>
              <a:xfrm>
                <a:off x="5061284" y="3096126"/>
                <a:ext cx="36576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B9B3FA25-4FE1-504B-A92E-D5ADBDE46BE4}"/>
                  </a:ext>
                </a:extLst>
              </p:cNvPr>
              <p:cNvCxnSpPr/>
              <p:nvPr/>
            </p:nvCxnSpPr>
            <p:spPr>
              <a:xfrm>
                <a:off x="4756484" y="3633537"/>
                <a:ext cx="36576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9412B83A-9002-F743-A902-A98B67D03BCC}"/>
              </a:ext>
            </a:extLst>
          </p:cNvPr>
          <p:cNvSpPr txBox="1"/>
          <p:nvPr/>
        </p:nvSpPr>
        <p:spPr>
          <a:xfrm>
            <a:off x="3979994" y="1990678"/>
            <a:ext cx="4531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Charge vector (1,0,0,…)</a:t>
            </a:r>
          </a:p>
        </p:txBody>
      </p:sp>
    </p:spTree>
    <p:extLst>
      <p:ext uri="{BB962C8B-B14F-4D97-AF65-F5344CB8AC3E}">
        <p14:creationId xmlns:p14="http://schemas.microsoft.com/office/powerpoint/2010/main" val="25672430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82E5C-B380-B042-AAB2-E7378192C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 operator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556C747-8849-134D-9709-042B2B2B2B0F}"/>
              </a:ext>
            </a:extLst>
          </p:cNvPr>
          <p:cNvGrpSpPr/>
          <p:nvPr/>
        </p:nvGrpSpPr>
        <p:grpSpPr>
          <a:xfrm>
            <a:off x="1132770" y="2714096"/>
            <a:ext cx="2305394" cy="924024"/>
            <a:chOff x="4756484" y="2598821"/>
            <a:chExt cx="3962400" cy="1588168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8FDB7E8-059D-7140-AB0D-35A5FF0EAE02}"/>
                </a:ext>
              </a:extLst>
            </p:cNvPr>
            <p:cNvCxnSpPr/>
            <p:nvPr/>
          </p:nvCxnSpPr>
          <p:spPr>
            <a:xfrm flipH="1">
              <a:off x="5638800" y="2598821"/>
              <a:ext cx="914400" cy="1588168"/>
            </a:xfrm>
            <a:prstGeom prst="line">
              <a:avLst/>
            </a:prstGeom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DCFD3D0-D9DF-E34D-8BAB-B43DBFCE721A}"/>
                </a:ext>
              </a:extLst>
            </p:cNvPr>
            <p:cNvCxnSpPr/>
            <p:nvPr/>
          </p:nvCxnSpPr>
          <p:spPr>
            <a:xfrm flipH="1">
              <a:off x="5045242" y="2598821"/>
              <a:ext cx="914400" cy="1588168"/>
            </a:xfrm>
            <a:prstGeom prst="line">
              <a:avLst/>
            </a:prstGeom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AF9A7F0-9942-F54F-BE82-9424C6022A00}"/>
                </a:ext>
              </a:extLst>
            </p:cNvPr>
            <p:cNvCxnSpPr/>
            <p:nvPr/>
          </p:nvCxnSpPr>
          <p:spPr>
            <a:xfrm flipH="1">
              <a:off x="6841960" y="2598821"/>
              <a:ext cx="914400" cy="1588168"/>
            </a:xfrm>
            <a:prstGeom prst="line">
              <a:avLst/>
            </a:prstGeom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B338B654-5DC5-6146-B6EC-F80E28FA7F7E}"/>
                </a:ext>
              </a:extLst>
            </p:cNvPr>
            <p:cNvCxnSpPr/>
            <p:nvPr/>
          </p:nvCxnSpPr>
          <p:spPr>
            <a:xfrm flipH="1">
              <a:off x="6248402" y="2598821"/>
              <a:ext cx="914400" cy="1588168"/>
            </a:xfrm>
            <a:prstGeom prst="line">
              <a:avLst/>
            </a:prstGeom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8F9878F-FC9E-1D4D-A106-48B02C387AAE}"/>
                </a:ext>
              </a:extLst>
            </p:cNvPr>
            <p:cNvCxnSpPr/>
            <p:nvPr/>
          </p:nvCxnSpPr>
          <p:spPr>
            <a:xfrm flipH="1">
              <a:off x="7451562" y="2598821"/>
              <a:ext cx="914400" cy="1588168"/>
            </a:xfrm>
            <a:prstGeom prst="line">
              <a:avLst/>
            </a:prstGeom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C33BD1B-C980-6A4D-B77F-6637C29BA7B8}"/>
                </a:ext>
              </a:extLst>
            </p:cNvPr>
            <p:cNvCxnSpPr/>
            <p:nvPr/>
          </p:nvCxnSpPr>
          <p:spPr>
            <a:xfrm>
              <a:off x="5061284" y="3096126"/>
              <a:ext cx="3657600" cy="0"/>
            </a:xfrm>
            <a:prstGeom prst="line">
              <a:avLst/>
            </a:prstGeom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DD7696E-A65F-474E-90B3-7E37D4A8957F}"/>
                </a:ext>
              </a:extLst>
            </p:cNvPr>
            <p:cNvCxnSpPr/>
            <p:nvPr/>
          </p:nvCxnSpPr>
          <p:spPr>
            <a:xfrm>
              <a:off x="4756484" y="3633537"/>
              <a:ext cx="3657600" cy="0"/>
            </a:xfrm>
            <a:prstGeom prst="line">
              <a:avLst/>
            </a:prstGeom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B2F71C9-AAFC-1C4B-A076-2E38118784F8}"/>
              </a:ext>
            </a:extLst>
          </p:cNvPr>
          <p:cNvGrpSpPr/>
          <p:nvPr/>
        </p:nvGrpSpPr>
        <p:grpSpPr>
          <a:xfrm>
            <a:off x="960925" y="3434892"/>
            <a:ext cx="2650736" cy="924024"/>
            <a:chOff x="2759245" y="4467468"/>
            <a:chExt cx="4555958" cy="1588168"/>
          </a:xfrm>
        </p:grpSpPr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23485E66-A718-AE4E-89E9-DD02BA96F199}"/>
                </a:ext>
              </a:extLst>
            </p:cNvPr>
            <p:cNvSpPr/>
            <p:nvPr/>
          </p:nvSpPr>
          <p:spPr>
            <a:xfrm>
              <a:off x="2759245" y="4467468"/>
              <a:ext cx="4555958" cy="1588168"/>
            </a:xfrm>
            <a:prstGeom prst="parallelogram">
              <a:avLst>
                <a:gd name="adj" fmla="val 57323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6D30036-4ED4-1D4D-9CE4-E62DD77A1F12}"/>
                </a:ext>
              </a:extLst>
            </p:cNvPr>
            <p:cNvGrpSpPr/>
            <p:nvPr/>
          </p:nvGrpSpPr>
          <p:grpSpPr>
            <a:xfrm>
              <a:off x="3072066" y="4467468"/>
              <a:ext cx="3962400" cy="1588168"/>
              <a:chOff x="4756484" y="2598821"/>
              <a:chExt cx="3962400" cy="1588168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C706288F-34CB-4243-966E-B1011BA681D1}"/>
                  </a:ext>
                </a:extLst>
              </p:cNvPr>
              <p:cNvCxnSpPr/>
              <p:nvPr/>
            </p:nvCxnSpPr>
            <p:spPr>
              <a:xfrm flipH="1">
                <a:off x="5638800" y="2598821"/>
                <a:ext cx="914400" cy="15881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6CAC35E3-FE0C-C54A-AD4A-396E5F0E3291}"/>
                  </a:ext>
                </a:extLst>
              </p:cNvPr>
              <p:cNvCxnSpPr/>
              <p:nvPr/>
            </p:nvCxnSpPr>
            <p:spPr>
              <a:xfrm flipH="1">
                <a:off x="5045242" y="2598821"/>
                <a:ext cx="914400" cy="15881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6DAB9AA1-140A-9C43-A637-FA31F2B5CF50}"/>
                  </a:ext>
                </a:extLst>
              </p:cNvPr>
              <p:cNvCxnSpPr/>
              <p:nvPr/>
            </p:nvCxnSpPr>
            <p:spPr>
              <a:xfrm flipH="1">
                <a:off x="6841960" y="2598821"/>
                <a:ext cx="914400" cy="15881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AC3D6085-E042-724B-B3CD-2E24DEE9D959}"/>
                  </a:ext>
                </a:extLst>
              </p:cNvPr>
              <p:cNvCxnSpPr/>
              <p:nvPr/>
            </p:nvCxnSpPr>
            <p:spPr>
              <a:xfrm flipH="1">
                <a:off x="6248402" y="2598821"/>
                <a:ext cx="914400" cy="15881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0F53E126-1AD3-C344-B0E9-4533E4998FB3}"/>
                  </a:ext>
                </a:extLst>
              </p:cNvPr>
              <p:cNvCxnSpPr/>
              <p:nvPr/>
            </p:nvCxnSpPr>
            <p:spPr>
              <a:xfrm flipH="1">
                <a:off x="7451562" y="2598821"/>
                <a:ext cx="914400" cy="15881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F823FEDA-C0A9-DF4D-A6EF-7711C904ECC3}"/>
                  </a:ext>
                </a:extLst>
              </p:cNvPr>
              <p:cNvCxnSpPr/>
              <p:nvPr/>
            </p:nvCxnSpPr>
            <p:spPr>
              <a:xfrm>
                <a:off x="5061284" y="3096126"/>
                <a:ext cx="36576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DD1FE238-A89D-7847-9D45-90FEB1A11094}"/>
                  </a:ext>
                </a:extLst>
              </p:cNvPr>
              <p:cNvCxnSpPr/>
              <p:nvPr/>
            </p:nvCxnSpPr>
            <p:spPr>
              <a:xfrm>
                <a:off x="4756484" y="3633537"/>
                <a:ext cx="36576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6F7DE60-CD04-674F-AE4D-5A12D2576E27}"/>
              </a:ext>
            </a:extLst>
          </p:cNvPr>
          <p:cNvGrpSpPr/>
          <p:nvPr/>
        </p:nvGrpSpPr>
        <p:grpSpPr>
          <a:xfrm>
            <a:off x="960925" y="1989002"/>
            <a:ext cx="2650736" cy="924024"/>
            <a:chOff x="2759245" y="1632157"/>
            <a:chExt cx="4555958" cy="1588168"/>
          </a:xfrm>
        </p:grpSpPr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64B09A4D-D5AE-FD45-855D-57CFAED64420}"/>
                </a:ext>
              </a:extLst>
            </p:cNvPr>
            <p:cNvSpPr/>
            <p:nvPr/>
          </p:nvSpPr>
          <p:spPr>
            <a:xfrm>
              <a:off x="2759245" y="1632157"/>
              <a:ext cx="4555958" cy="1588168"/>
            </a:xfrm>
            <a:prstGeom prst="parallelogram">
              <a:avLst>
                <a:gd name="adj" fmla="val 57323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9807C3E4-CF89-9A42-9D41-87A2CACD5357}"/>
                </a:ext>
              </a:extLst>
            </p:cNvPr>
            <p:cNvGrpSpPr/>
            <p:nvPr/>
          </p:nvGrpSpPr>
          <p:grpSpPr>
            <a:xfrm>
              <a:off x="3072066" y="1632157"/>
              <a:ext cx="3962400" cy="1588168"/>
              <a:chOff x="4756484" y="2598821"/>
              <a:chExt cx="3962400" cy="1588168"/>
            </a:xfrm>
          </p:grpSpPr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683EE9EC-0F62-8646-B781-E527D4E47750}"/>
                  </a:ext>
                </a:extLst>
              </p:cNvPr>
              <p:cNvCxnSpPr/>
              <p:nvPr/>
            </p:nvCxnSpPr>
            <p:spPr>
              <a:xfrm flipH="1">
                <a:off x="5638800" y="2598821"/>
                <a:ext cx="914400" cy="15881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1FA9623A-7F7B-8541-81C4-D9039B251D9B}"/>
                  </a:ext>
                </a:extLst>
              </p:cNvPr>
              <p:cNvCxnSpPr/>
              <p:nvPr/>
            </p:nvCxnSpPr>
            <p:spPr>
              <a:xfrm flipH="1">
                <a:off x="5045242" y="2598821"/>
                <a:ext cx="914400" cy="15881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518F4704-5BA6-0C42-A757-6997CDF490F5}"/>
                  </a:ext>
                </a:extLst>
              </p:cNvPr>
              <p:cNvCxnSpPr/>
              <p:nvPr/>
            </p:nvCxnSpPr>
            <p:spPr>
              <a:xfrm flipH="1">
                <a:off x="6841960" y="2598821"/>
                <a:ext cx="914400" cy="15881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F3D37011-79F0-F340-BFF2-94517433AA10}"/>
                  </a:ext>
                </a:extLst>
              </p:cNvPr>
              <p:cNvCxnSpPr/>
              <p:nvPr/>
            </p:nvCxnSpPr>
            <p:spPr>
              <a:xfrm flipH="1">
                <a:off x="6248402" y="2598821"/>
                <a:ext cx="914400" cy="15881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4657CECE-34DB-FA49-A254-C1516CCD0CF3}"/>
                  </a:ext>
                </a:extLst>
              </p:cNvPr>
              <p:cNvCxnSpPr/>
              <p:nvPr/>
            </p:nvCxnSpPr>
            <p:spPr>
              <a:xfrm flipH="1">
                <a:off x="7451562" y="2598821"/>
                <a:ext cx="914400" cy="15881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5B61609F-D07E-FD4D-AC17-0F7F057F51D0}"/>
                  </a:ext>
                </a:extLst>
              </p:cNvPr>
              <p:cNvCxnSpPr/>
              <p:nvPr/>
            </p:nvCxnSpPr>
            <p:spPr>
              <a:xfrm>
                <a:off x="5061284" y="3096126"/>
                <a:ext cx="36576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02C3DFC8-A581-AF49-96CF-33B039CFA4FD}"/>
                  </a:ext>
                </a:extLst>
              </p:cNvPr>
              <p:cNvCxnSpPr/>
              <p:nvPr/>
            </p:nvCxnSpPr>
            <p:spPr>
              <a:xfrm>
                <a:off x="4756484" y="3633537"/>
                <a:ext cx="36576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627D7BE-B9CA-F746-B7FE-445117BED9D1}"/>
              </a:ext>
            </a:extLst>
          </p:cNvPr>
          <p:cNvGrpSpPr/>
          <p:nvPr/>
        </p:nvGrpSpPr>
        <p:grpSpPr>
          <a:xfrm>
            <a:off x="1132770" y="4150572"/>
            <a:ext cx="2305394" cy="924024"/>
            <a:chOff x="4756484" y="2598821"/>
            <a:chExt cx="3962400" cy="1588168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CAE122EE-CC31-D34D-864F-B6EF44B9E42D}"/>
                </a:ext>
              </a:extLst>
            </p:cNvPr>
            <p:cNvCxnSpPr/>
            <p:nvPr/>
          </p:nvCxnSpPr>
          <p:spPr>
            <a:xfrm flipH="1">
              <a:off x="5638800" y="2598821"/>
              <a:ext cx="914400" cy="1588168"/>
            </a:xfrm>
            <a:prstGeom prst="line">
              <a:avLst/>
            </a:prstGeom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D58A7CB-2755-344C-A2F2-0BBCFF33F4A9}"/>
                </a:ext>
              </a:extLst>
            </p:cNvPr>
            <p:cNvCxnSpPr/>
            <p:nvPr/>
          </p:nvCxnSpPr>
          <p:spPr>
            <a:xfrm flipH="1">
              <a:off x="5045242" y="2598821"/>
              <a:ext cx="914400" cy="1588168"/>
            </a:xfrm>
            <a:prstGeom prst="line">
              <a:avLst/>
            </a:prstGeom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D7112DC3-E6B7-2C45-B7CF-8809DAB141B8}"/>
                </a:ext>
              </a:extLst>
            </p:cNvPr>
            <p:cNvCxnSpPr/>
            <p:nvPr/>
          </p:nvCxnSpPr>
          <p:spPr>
            <a:xfrm flipH="1">
              <a:off x="6841960" y="2598821"/>
              <a:ext cx="914400" cy="1588168"/>
            </a:xfrm>
            <a:prstGeom prst="line">
              <a:avLst/>
            </a:prstGeom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62238DB1-338F-8C4A-A3BB-2563DBE88982}"/>
                </a:ext>
              </a:extLst>
            </p:cNvPr>
            <p:cNvCxnSpPr/>
            <p:nvPr/>
          </p:nvCxnSpPr>
          <p:spPr>
            <a:xfrm flipH="1">
              <a:off x="6248402" y="2598821"/>
              <a:ext cx="914400" cy="1588168"/>
            </a:xfrm>
            <a:prstGeom prst="line">
              <a:avLst/>
            </a:prstGeom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4D990EC1-50AC-1243-B335-A963F976890A}"/>
                </a:ext>
              </a:extLst>
            </p:cNvPr>
            <p:cNvCxnSpPr/>
            <p:nvPr/>
          </p:nvCxnSpPr>
          <p:spPr>
            <a:xfrm flipH="1">
              <a:off x="7451562" y="2598821"/>
              <a:ext cx="914400" cy="1588168"/>
            </a:xfrm>
            <a:prstGeom prst="line">
              <a:avLst/>
            </a:prstGeom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501D78F4-CEB5-C741-8548-7635BF3E683D}"/>
                </a:ext>
              </a:extLst>
            </p:cNvPr>
            <p:cNvCxnSpPr/>
            <p:nvPr/>
          </p:nvCxnSpPr>
          <p:spPr>
            <a:xfrm>
              <a:off x="5061284" y="3096126"/>
              <a:ext cx="3657600" cy="0"/>
            </a:xfrm>
            <a:prstGeom prst="line">
              <a:avLst/>
            </a:prstGeom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E74CFD10-4004-A142-ABC6-013223FAB025}"/>
                </a:ext>
              </a:extLst>
            </p:cNvPr>
            <p:cNvCxnSpPr/>
            <p:nvPr/>
          </p:nvCxnSpPr>
          <p:spPr>
            <a:xfrm>
              <a:off x="4756484" y="3633537"/>
              <a:ext cx="3657600" cy="0"/>
            </a:xfrm>
            <a:prstGeom prst="line">
              <a:avLst/>
            </a:prstGeom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F8A32127-491A-2545-A729-D027E1B31AB0}"/>
              </a:ext>
            </a:extLst>
          </p:cNvPr>
          <p:cNvGrpSpPr/>
          <p:nvPr/>
        </p:nvGrpSpPr>
        <p:grpSpPr>
          <a:xfrm>
            <a:off x="960925" y="4871368"/>
            <a:ext cx="2650736" cy="924024"/>
            <a:chOff x="2759245" y="4467468"/>
            <a:chExt cx="4555958" cy="1588168"/>
          </a:xfrm>
        </p:grpSpPr>
        <p:sp>
          <p:nvSpPr>
            <p:cNvPr id="61" name="Parallelogram 60">
              <a:extLst>
                <a:ext uri="{FF2B5EF4-FFF2-40B4-BE49-F238E27FC236}">
                  <a16:creationId xmlns:a16="http://schemas.microsoft.com/office/drawing/2014/main" id="{B3CBEA99-C243-134F-AFF1-E617F200CFBE}"/>
                </a:ext>
              </a:extLst>
            </p:cNvPr>
            <p:cNvSpPr/>
            <p:nvPr/>
          </p:nvSpPr>
          <p:spPr>
            <a:xfrm>
              <a:off x="2759245" y="4467468"/>
              <a:ext cx="4555958" cy="1588168"/>
            </a:xfrm>
            <a:prstGeom prst="parallelogram">
              <a:avLst>
                <a:gd name="adj" fmla="val 57323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E24F470B-E915-7A4C-8EF5-F30991583B0C}"/>
                </a:ext>
              </a:extLst>
            </p:cNvPr>
            <p:cNvGrpSpPr/>
            <p:nvPr/>
          </p:nvGrpSpPr>
          <p:grpSpPr>
            <a:xfrm>
              <a:off x="3072066" y="4467468"/>
              <a:ext cx="3962400" cy="1588168"/>
              <a:chOff x="4756484" y="2598821"/>
              <a:chExt cx="3962400" cy="1588168"/>
            </a:xfrm>
          </p:grpSpPr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A1D77636-A9A9-A14B-BF72-3D53C60651F5}"/>
                  </a:ext>
                </a:extLst>
              </p:cNvPr>
              <p:cNvCxnSpPr/>
              <p:nvPr/>
            </p:nvCxnSpPr>
            <p:spPr>
              <a:xfrm flipH="1">
                <a:off x="5638800" y="2598821"/>
                <a:ext cx="914400" cy="15881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326259B3-56E6-0048-9BE0-0FE3343A0BB0}"/>
                  </a:ext>
                </a:extLst>
              </p:cNvPr>
              <p:cNvCxnSpPr/>
              <p:nvPr/>
            </p:nvCxnSpPr>
            <p:spPr>
              <a:xfrm flipH="1">
                <a:off x="5045242" y="2598821"/>
                <a:ext cx="914400" cy="15881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C1DB8846-8C1B-3C4A-B24B-EA9565C74E9F}"/>
                  </a:ext>
                </a:extLst>
              </p:cNvPr>
              <p:cNvCxnSpPr/>
              <p:nvPr/>
            </p:nvCxnSpPr>
            <p:spPr>
              <a:xfrm flipH="1">
                <a:off x="6841960" y="2598821"/>
                <a:ext cx="914400" cy="15881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A68B4DBD-A9CC-4142-B876-96806545DC0B}"/>
                  </a:ext>
                </a:extLst>
              </p:cNvPr>
              <p:cNvCxnSpPr/>
              <p:nvPr/>
            </p:nvCxnSpPr>
            <p:spPr>
              <a:xfrm flipH="1">
                <a:off x="6248402" y="2598821"/>
                <a:ext cx="914400" cy="15881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B466E8C4-6944-E546-AEC4-39C6EBB4BE07}"/>
                  </a:ext>
                </a:extLst>
              </p:cNvPr>
              <p:cNvCxnSpPr/>
              <p:nvPr/>
            </p:nvCxnSpPr>
            <p:spPr>
              <a:xfrm flipH="1">
                <a:off x="7451562" y="2598821"/>
                <a:ext cx="914400" cy="15881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5BB98D87-88CB-F640-A0D9-0D0D830C6796}"/>
                  </a:ext>
                </a:extLst>
              </p:cNvPr>
              <p:cNvCxnSpPr/>
              <p:nvPr/>
            </p:nvCxnSpPr>
            <p:spPr>
              <a:xfrm>
                <a:off x="5061284" y="3096126"/>
                <a:ext cx="36576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B9B3FA25-4FE1-504B-A92E-D5ADBDE46BE4}"/>
                  </a:ext>
                </a:extLst>
              </p:cNvPr>
              <p:cNvCxnSpPr/>
              <p:nvPr/>
            </p:nvCxnSpPr>
            <p:spPr>
              <a:xfrm>
                <a:off x="4756484" y="3633537"/>
                <a:ext cx="36576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671470B-09DF-C84E-9B92-DBDD4B022AD6}"/>
              </a:ext>
            </a:extLst>
          </p:cNvPr>
          <p:cNvCxnSpPr>
            <a:cxnSpLocks/>
          </p:cNvCxnSpPr>
          <p:nvPr/>
        </p:nvCxnSpPr>
        <p:spPr>
          <a:xfrm>
            <a:off x="932441" y="3316112"/>
            <a:ext cx="2641539" cy="0"/>
          </a:xfrm>
          <a:prstGeom prst="line">
            <a:avLst/>
          </a:prstGeom>
          <a:ln w="38100">
            <a:solidFill>
              <a:srgbClr val="FFC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Picture 75">
            <a:extLst>
              <a:ext uri="{FF2B5EF4-FFF2-40B4-BE49-F238E27FC236}">
                <a16:creationId xmlns:a16="http://schemas.microsoft.com/office/drawing/2014/main" id="{300C1A67-8191-0F48-BA1B-6855F648B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40" y="3224373"/>
            <a:ext cx="393700" cy="292100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9412B83A-9002-F743-A902-A98B67D03BCC}"/>
              </a:ext>
            </a:extLst>
          </p:cNvPr>
          <p:cNvSpPr txBox="1"/>
          <p:nvPr/>
        </p:nvSpPr>
        <p:spPr>
          <a:xfrm>
            <a:off x="3979994" y="1990678"/>
            <a:ext cx="45313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Charge vector (1,0,0,…)</a:t>
            </a:r>
          </a:p>
          <a:p>
            <a:endParaRPr lang="en-US" sz="2000" dirty="0"/>
          </a:p>
          <a:p>
            <a:r>
              <a:rPr lang="en-US" sz="2000" dirty="0"/>
              <a:t>In terms of lattice DOF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                            creates gauge charge in one layer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7FC062CD-5737-D746-80B2-365E488CC7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2488" y="2970154"/>
            <a:ext cx="1498600" cy="2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663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3D61A-712E-4742-B981-102A2B9CE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X-cube model: excitation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C35E6C7F-7C64-004A-9393-A4220AB06220}"/>
              </a:ext>
            </a:extLst>
          </p:cNvPr>
          <p:cNvGrpSpPr/>
          <p:nvPr/>
        </p:nvGrpSpPr>
        <p:grpSpPr>
          <a:xfrm>
            <a:off x="5357392" y="3797471"/>
            <a:ext cx="236977" cy="2316596"/>
            <a:chOff x="6960384" y="4319998"/>
            <a:chExt cx="236977" cy="2316596"/>
          </a:xfrm>
        </p:grpSpPr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67E248E2-1410-7D41-94C3-0C2A6765B9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75478" y="4434496"/>
              <a:ext cx="0" cy="207641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Partial Circle 101">
              <a:extLst>
                <a:ext uri="{FF2B5EF4-FFF2-40B4-BE49-F238E27FC236}">
                  <a16:creationId xmlns:a16="http://schemas.microsoft.com/office/drawing/2014/main" id="{0EBB7CD6-EC86-DD4C-A5CA-9726ACDB3254}"/>
                </a:ext>
              </a:extLst>
            </p:cNvPr>
            <p:cNvSpPr/>
            <p:nvPr/>
          </p:nvSpPr>
          <p:spPr>
            <a:xfrm rot="16200000">
              <a:off x="6967174" y="4320393"/>
              <a:ext cx="228600" cy="228600"/>
            </a:xfrm>
            <a:prstGeom prst="pie">
              <a:avLst>
                <a:gd name="adj1" fmla="val 0"/>
                <a:gd name="adj2" fmla="val 10755907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9" name="Partial Circle 102">
              <a:extLst>
                <a:ext uri="{FF2B5EF4-FFF2-40B4-BE49-F238E27FC236}">
                  <a16:creationId xmlns:a16="http://schemas.microsoft.com/office/drawing/2014/main" id="{0AF25DCF-5F7E-8742-BFB6-30CFCE977FE0}"/>
                </a:ext>
              </a:extLst>
            </p:cNvPr>
            <p:cNvSpPr/>
            <p:nvPr/>
          </p:nvSpPr>
          <p:spPr>
            <a:xfrm rot="5400000">
              <a:off x="6968761" y="4319998"/>
              <a:ext cx="228600" cy="228600"/>
            </a:xfrm>
            <a:prstGeom prst="pie">
              <a:avLst>
                <a:gd name="adj1" fmla="val 0"/>
                <a:gd name="adj2" fmla="val 10755907"/>
              </a:avLst>
            </a:prstGeom>
            <a:solidFill>
              <a:srgbClr val="4E8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0" name="Partial Circle 104">
              <a:extLst>
                <a:ext uri="{FF2B5EF4-FFF2-40B4-BE49-F238E27FC236}">
                  <a16:creationId xmlns:a16="http://schemas.microsoft.com/office/drawing/2014/main" id="{BF1501AA-06BE-574B-A9CC-50B35667D84C}"/>
                </a:ext>
              </a:extLst>
            </p:cNvPr>
            <p:cNvSpPr/>
            <p:nvPr/>
          </p:nvSpPr>
          <p:spPr>
            <a:xfrm rot="16200000">
              <a:off x="6960384" y="6407994"/>
              <a:ext cx="228600" cy="228600"/>
            </a:xfrm>
            <a:prstGeom prst="pie">
              <a:avLst>
                <a:gd name="adj1" fmla="val 0"/>
                <a:gd name="adj2" fmla="val 10755907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1" name="Partial Circle 105">
              <a:extLst>
                <a:ext uri="{FF2B5EF4-FFF2-40B4-BE49-F238E27FC236}">
                  <a16:creationId xmlns:a16="http://schemas.microsoft.com/office/drawing/2014/main" id="{53DC9B60-4479-1D42-9597-FF9BFE0029D0}"/>
                </a:ext>
              </a:extLst>
            </p:cNvPr>
            <p:cNvSpPr/>
            <p:nvPr/>
          </p:nvSpPr>
          <p:spPr>
            <a:xfrm rot="5400000">
              <a:off x="6961971" y="6407599"/>
              <a:ext cx="228600" cy="228600"/>
            </a:xfrm>
            <a:prstGeom prst="pie">
              <a:avLst>
                <a:gd name="adj1" fmla="val 0"/>
                <a:gd name="adj2" fmla="val 10755907"/>
              </a:avLst>
            </a:prstGeom>
            <a:solidFill>
              <a:srgbClr val="4E8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0A4BB1E9-043E-3946-8D54-0BB07F52EB1B}"/>
              </a:ext>
            </a:extLst>
          </p:cNvPr>
          <p:cNvSpPr txBox="1"/>
          <p:nvPr/>
        </p:nvSpPr>
        <p:spPr>
          <a:xfrm>
            <a:off x="516461" y="3911771"/>
            <a:ext cx="2899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Lineon</a:t>
            </a:r>
            <a:r>
              <a:rPr lang="en-US" sz="2800" dirty="0"/>
              <a:t> excitations: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9F5358CE-6C6F-EB41-940F-6C4818AFA9E2}"/>
              </a:ext>
            </a:extLst>
          </p:cNvPr>
          <p:cNvGrpSpPr/>
          <p:nvPr/>
        </p:nvGrpSpPr>
        <p:grpSpPr>
          <a:xfrm>
            <a:off x="3573953" y="4133590"/>
            <a:ext cx="1624091" cy="1668096"/>
            <a:chOff x="4332163" y="4434066"/>
            <a:chExt cx="1624091" cy="1668096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A015E019-4CB1-7C41-8E59-AC717D1A2508}"/>
                </a:ext>
              </a:extLst>
            </p:cNvPr>
            <p:cNvCxnSpPr/>
            <p:nvPr/>
          </p:nvCxnSpPr>
          <p:spPr>
            <a:xfrm flipV="1">
              <a:off x="4446661" y="4550119"/>
              <a:ext cx="1401513" cy="143642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67B8ABDA-0EE8-104D-956F-1C1BC784B611}"/>
                </a:ext>
              </a:extLst>
            </p:cNvPr>
            <p:cNvGrpSpPr/>
            <p:nvPr/>
          </p:nvGrpSpPr>
          <p:grpSpPr>
            <a:xfrm>
              <a:off x="4332163" y="5870916"/>
              <a:ext cx="228995" cy="231246"/>
              <a:chOff x="5367869" y="5591419"/>
              <a:chExt cx="228995" cy="231246"/>
            </a:xfrm>
          </p:grpSpPr>
          <p:sp>
            <p:nvSpPr>
              <p:cNvPr id="79" name="Partial Circle 86">
                <a:extLst>
                  <a:ext uri="{FF2B5EF4-FFF2-40B4-BE49-F238E27FC236}">
                    <a16:creationId xmlns:a16="http://schemas.microsoft.com/office/drawing/2014/main" id="{FFD688B0-64CA-F04E-8A54-BE5EBF17AF91}"/>
                  </a:ext>
                </a:extLst>
              </p:cNvPr>
              <p:cNvSpPr/>
              <p:nvPr/>
            </p:nvSpPr>
            <p:spPr>
              <a:xfrm rot="16200000">
                <a:off x="5367869" y="5594065"/>
                <a:ext cx="228600" cy="228600"/>
              </a:xfrm>
              <a:prstGeom prst="pie">
                <a:avLst>
                  <a:gd name="adj1" fmla="val 0"/>
                  <a:gd name="adj2" fmla="val 10755907"/>
                </a:avLst>
              </a:prstGeom>
              <a:solidFill>
                <a:srgbClr val="4E8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Partial Circle 87">
                <a:extLst>
                  <a:ext uri="{FF2B5EF4-FFF2-40B4-BE49-F238E27FC236}">
                    <a16:creationId xmlns:a16="http://schemas.microsoft.com/office/drawing/2014/main" id="{2726871C-F164-E346-9E4E-106046BB6003}"/>
                  </a:ext>
                </a:extLst>
              </p:cNvPr>
              <p:cNvSpPr/>
              <p:nvPr/>
            </p:nvSpPr>
            <p:spPr>
              <a:xfrm rot="5400000">
                <a:off x="5368264" y="5591419"/>
                <a:ext cx="228600" cy="228600"/>
              </a:xfrm>
              <a:prstGeom prst="pie">
                <a:avLst>
                  <a:gd name="adj1" fmla="val 0"/>
                  <a:gd name="adj2" fmla="val 10755907"/>
                </a:avLst>
              </a:prstGeom>
              <a:solidFill>
                <a:srgbClr val="8D42C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2C023353-8D41-E34D-B727-669590BEF36C}"/>
                </a:ext>
              </a:extLst>
            </p:cNvPr>
            <p:cNvGrpSpPr/>
            <p:nvPr/>
          </p:nvGrpSpPr>
          <p:grpSpPr>
            <a:xfrm>
              <a:off x="5727259" y="4434066"/>
              <a:ext cx="228995" cy="229030"/>
              <a:chOff x="5727259" y="4434066"/>
              <a:chExt cx="228995" cy="229030"/>
            </a:xfrm>
          </p:grpSpPr>
          <p:sp>
            <p:nvSpPr>
              <p:cNvPr id="77" name="Partial Circle 136">
                <a:extLst>
                  <a:ext uri="{FF2B5EF4-FFF2-40B4-BE49-F238E27FC236}">
                    <a16:creationId xmlns:a16="http://schemas.microsoft.com/office/drawing/2014/main" id="{E3ABAE68-BCD5-8E43-9F4F-D27A7F0F38FA}"/>
                  </a:ext>
                </a:extLst>
              </p:cNvPr>
              <p:cNvSpPr/>
              <p:nvPr/>
            </p:nvSpPr>
            <p:spPr>
              <a:xfrm rot="16200000">
                <a:off x="5727259" y="4434066"/>
                <a:ext cx="228600" cy="228600"/>
              </a:xfrm>
              <a:prstGeom prst="pie">
                <a:avLst>
                  <a:gd name="adj1" fmla="val 0"/>
                  <a:gd name="adj2" fmla="val 10755907"/>
                </a:avLst>
              </a:prstGeom>
              <a:solidFill>
                <a:srgbClr val="4E8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Partial Circle 137">
                <a:extLst>
                  <a:ext uri="{FF2B5EF4-FFF2-40B4-BE49-F238E27FC236}">
                    <a16:creationId xmlns:a16="http://schemas.microsoft.com/office/drawing/2014/main" id="{CF87FA42-A9AF-4C4A-B63C-3CB6A7F3DC1F}"/>
                  </a:ext>
                </a:extLst>
              </p:cNvPr>
              <p:cNvSpPr/>
              <p:nvPr/>
            </p:nvSpPr>
            <p:spPr>
              <a:xfrm rot="5400000">
                <a:off x="5727654" y="4434496"/>
                <a:ext cx="228600" cy="228600"/>
              </a:xfrm>
              <a:prstGeom prst="pie">
                <a:avLst>
                  <a:gd name="adj1" fmla="val 0"/>
                  <a:gd name="adj2" fmla="val 10755907"/>
                </a:avLst>
              </a:prstGeom>
              <a:solidFill>
                <a:srgbClr val="8D42C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6865F942-09E2-534F-983A-DC82540892D9}"/>
              </a:ext>
            </a:extLst>
          </p:cNvPr>
          <p:cNvGrpSpPr/>
          <p:nvPr/>
        </p:nvGrpSpPr>
        <p:grpSpPr>
          <a:xfrm>
            <a:off x="558504" y="4806586"/>
            <a:ext cx="3332398" cy="430887"/>
            <a:chOff x="529004" y="5270155"/>
            <a:chExt cx="3332398" cy="430887"/>
          </a:xfrm>
        </p:grpSpPr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5D56F2F-FFAE-514A-8ED9-03BE3A3088F9}"/>
                </a:ext>
              </a:extLst>
            </p:cNvPr>
            <p:cNvCxnSpPr>
              <a:cxnSpLocks/>
            </p:cNvCxnSpPr>
            <p:nvPr/>
          </p:nvCxnSpPr>
          <p:spPr>
            <a:xfrm>
              <a:off x="694996" y="5486562"/>
              <a:ext cx="305131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B7905055-F5FF-E945-9925-7FC05AABD010}"/>
                </a:ext>
              </a:extLst>
            </p:cNvPr>
            <p:cNvGrpSpPr/>
            <p:nvPr/>
          </p:nvGrpSpPr>
          <p:grpSpPr>
            <a:xfrm rot="16200000">
              <a:off x="3631811" y="5387994"/>
              <a:ext cx="228995" cy="230187"/>
              <a:chOff x="1420133" y="5493251"/>
              <a:chExt cx="228995" cy="230187"/>
            </a:xfrm>
          </p:grpSpPr>
          <p:sp>
            <p:nvSpPr>
              <p:cNvPr id="92" name="Partial Circle 78">
                <a:extLst>
                  <a:ext uri="{FF2B5EF4-FFF2-40B4-BE49-F238E27FC236}">
                    <a16:creationId xmlns:a16="http://schemas.microsoft.com/office/drawing/2014/main" id="{56FD4659-DF39-0B4F-9C0E-7A5B40BB741C}"/>
                  </a:ext>
                </a:extLst>
              </p:cNvPr>
              <p:cNvSpPr/>
              <p:nvPr/>
            </p:nvSpPr>
            <p:spPr>
              <a:xfrm>
                <a:off x="1420133" y="5493251"/>
                <a:ext cx="228600" cy="228600"/>
              </a:xfrm>
              <a:prstGeom prst="pie">
                <a:avLst>
                  <a:gd name="adj1" fmla="val 0"/>
                  <a:gd name="adj2" fmla="val 10755907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Partial Circle 79">
                <a:extLst>
                  <a:ext uri="{FF2B5EF4-FFF2-40B4-BE49-F238E27FC236}">
                    <a16:creationId xmlns:a16="http://schemas.microsoft.com/office/drawing/2014/main" id="{009882C7-9CC3-EA4E-955B-9FF6C86B51AF}"/>
                  </a:ext>
                </a:extLst>
              </p:cNvPr>
              <p:cNvSpPr/>
              <p:nvPr/>
            </p:nvSpPr>
            <p:spPr>
              <a:xfrm rot="10800000">
                <a:off x="1420528" y="5494838"/>
                <a:ext cx="228600" cy="228600"/>
              </a:xfrm>
              <a:prstGeom prst="pie">
                <a:avLst>
                  <a:gd name="adj1" fmla="val 0"/>
                  <a:gd name="adj2" fmla="val 10755907"/>
                </a:avLst>
              </a:prstGeom>
              <a:solidFill>
                <a:srgbClr val="8D42C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491180F0-4CF6-A844-8AFB-63CEEC5F45F4}"/>
                </a:ext>
              </a:extLst>
            </p:cNvPr>
            <p:cNvGrpSpPr/>
            <p:nvPr/>
          </p:nvGrpSpPr>
          <p:grpSpPr>
            <a:xfrm>
              <a:off x="529004" y="5372064"/>
              <a:ext cx="230187" cy="228995"/>
              <a:chOff x="1226249" y="5113485"/>
              <a:chExt cx="230187" cy="228995"/>
            </a:xfrm>
          </p:grpSpPr>
          <p:sp>
            <p:nvSpPr>
              <p:cNvPr id="90" name="Partial Circle 30">
                <a:extLst>
                  <a:ext uri="{FF2B5EF4-FFF2-40B4-BE49-F238E27FC236}">
                    <a16:creationId xmlns:a16="http://schemas.microsoft.com/office/drawing/2014/main" id="{CDBDADAF-D97A-D44E-942B-D4ED8F5ACEE8}"/>
                  </a:ext>
                </a:extLst>
              </p:cNvPr>
              <p:cNvSpPr/>
              <p:nvPr/>
            </p:nvSpPr>
            <p:spPr>
              <a:xfrm rot="16200000">
                <a:off x="1226249" y="5113880"/>
                <a:ext cx="228600" cy="228600"/>
              </a:xfrm>
              <a:prstGeom prst="pie">
                <a:avLst>
                  <a:gd name="adj1" fmla="val 0"/>
                  <a:gd name="adj2" fmla="val 10755907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Partial Circle 74">
                <a:extLst>
                  <a:ext uri="{FF2B5EF4-FFF2-40B4-BE49-F238E27FC236}">
                    <a16:creationId xmlns:a16="http://schemas.microsoft.com/office/drawing/2014/main" id="{C3831AFF-7F8D-F94C-91FB-6486C685431F}"/>
                  </a:ext>
                </a:extLst>
              </p:cNvPr>
              <p:cNvSpPr/>
              <p:nvPr/>
            </p:nvSpPr>
            <p:spPr>
              <a:xfrm rot="5400000">
                <a:off x="1227836" y="5113485"/>
                <a:ext cx="228600" cy="228600"/>
              </a:xfrm>
              <a:prstGeom prst="pie">
                <a:avLst>
                  <a:gd name="adj1" fmla="val 0"/>
                  <a:gd name="adj2" fmla="val 10755907"/>
                </a:avLst>
              </a:prstGeom>
              <a:solidFill>
                <a:srgbClr val="8D42C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58AFD989-FB40-6945-A73C-7BCCFBC05749}"/>
                </a:ext>
              </a:extLst>
            </p:cNvPr>
            <p:cNvSpPr txBox="1"/>
            <p:nvPr/>
          </p:nvSpPr>
          <p:spPr>
            <a:xfrm>
              <a:off x="958278" y="5270155"/>
              <a:ext cx="35779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345363AD-E76F-0048-B13B-4C7BCA6D2D46}"/>
                </a:ext>
              </a:extLst>
            </p:cNvPr>
            <p:cNvSpPr txBox="1"/>
            <p:nvPr/>
          </p:nvSpPr>
          <p:spPr>
            <a:xfrm>
              <a:off x="1482889" y="5270155"/>
              <a:ext cx="35779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0F5F2172-1FD7-9245-BB1A-D7758B750A6C}"/>
                </a:ext>
              </a:extLst>
            </p:cNvPr>
            <p:cNvSpPr txBox="1"/>
            <p:nvPr/>
          </p:nvSpPr>
          <p:spPr>
            <a:xfrm>
              <a:off x="2010101" y="5270155"/>
              <a:ext cx="35779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5433D0B3-EF38-5145-9483-5A0D0C4034A8}"/>
                </a:ext>
              </a:extLst>
            </p:cNvPr>
            <p:cNvSpPr txBox="1"/>
            <p:nvPr/>
          </p:nvSpPr>
          <p:spPr>
            <a:xfrm>
              <a:off x="2543230" y="5270155"/>
              <a:ext cx="35779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F8FAD6DF-AD51-8A4C-B286-9523D623C57B}"/>
                </a:ext>
              </a:extLst>
            </p:cNvPr>
            <p:cNvSpPr txBox="1"/>
            <p:nvPr/>
          </p:nvSpPr>
          <p:spPr>
            <a:xfrm>
              <a:off x="3063652" y="5270155"/>
              <a:ext cx="35779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CCDCCB31-E6F6-7540-B797-E15529E386E1}"/>
              </a:ext>
            </a:extLst>
          </p:cNvPr>
          <p:cNvGrpSpPr/>
          <p:nvPr/>
        </p:nvGrpSpPr>
        <p:grpSpPr>
          <a:xfrm>
            <a:off x="6149230" y="4436803"/>
            <a:ext cx="2552847" cy="1361363"/>
            <a:chOff x="6118233" y="4684782"/>
            <a:chExt cx="2552847" cy="1361363"/>
          </a:xfrm>
        </p:grpSpPr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4315E499-8D37-4B44-B512-EC20D43B1586}"/>
                </a:ext>
              </a:extLst>
            </p:cNvPr>
            <p:cNvCxnSpPr>
              <a:cxnSpLocks/>
              <a:stCxn id="103" idx="1"/>
            </p:cNvCxnSpPr>
            <p:nvPr/>
          </p:nvCxnSpPr>
          <p:spPr>
            <a:xfrm flipV="1">
              <a:off x="6346833" y="4799281"/>
              <a:ext cx="2174310" cy="19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10EC4EA0-E17F-8F49-9912-658183DCA4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05836" y="4821207"/>
              <a:ext cx="1039732" cy="106935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81922F14-F4B0-0544-AFA2-728085D30710}"/>
                </a:ext>
              </a:extLst>
            </p:cNvPr>
            <p:cNvGrpSpPr/>
            <p:nvPr/>
          </p:nvGrpSpPr>
          <p:grpSpPr>
            <a:xfrm>
              <a:off x="6118233" y="4684782"/>
              <a:ext cx="230187" cy="228995"/>
              <a:chOff x="1226249" y="5113485"/>
              <a:chExt cx="230187" cy="228995"/>
            </a:xfrm>
          </p:grpSpPr>
          <p:sp>
            <p:nvSpPr>
              <p:cNvPr id="103" name="Partial Circle 103">
                <a:extLst>
                  <a:ext uri="{FF2B5EF4-FFF2-40B4-BE49-F238E27FC236}">
                    <a16:creationId xmlns:a16="http://schemas.microsoft.com/office/drawing/2014/main" id="{5910DF3E-895A-3F4C-9AD8-8C54CD269F32}"/>
                  </a:ext>
                </a:extLst>
              </p:cNvPr>
              <p:cNvSpPr/>
              <p:nvPr/>
            </p:nvSpPr>
            <p:spPr>
              <a:xfrm rot="16200000">
                <a:off x="1226249" y="5113880"/>
                <a:ext cx="228600" cy="228600"/>
              </a:xfrm>
              <a:prstGeom prst="pie">
                <a:avLst>
                  <a:gd name="adj1" fmla="val 0"/>
                  <a:gd name="adj2" fmla="val 10755907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4" name="Partial Circle 108">
                <a:extLst>
                  <a:ext uri="{FF2B5EF4-FFF2-40B4-BE49-F238E27FC236}">
                    <a16:creationId xmlns:a16="http://schemas.microsoft.com/office/drawing/2014/main" id="{7F435FD7-75D2-C44C-89BA-3DCA4E0E9DEE}"/>
                  </a:ext>
                </a:extLst>
              </p:cNvPr>
              <p:cNvSpPr/>
              <p:nvPr/>
            </p:nvSpPr>
            <p:spPr>
              <a:xfrm rot="5400000">
                <a:off x="1227836" y="5113485"/>
                <a:ext cx="228600" cy="228600"/>
              </a:xfrm>
              <a:prstGeom prst="pie">
                <a:avLst>
                  <a:gd name="adj1" fmla="val 0"/>
                  <a:gd name="adj2" fmla="val 10755907"/>
                </a:avLst>
              </a:prstGeom>
              <a:solidFill>
                <a:srgbClr val="8D42C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8" name="Partial Circle 94">
              <a:extLst>
                <a:ext uri="{FF2B5EF4-FFF2-40B4-BE49-F238E27FC236}">
                  <a16:creationId xmlns:a16="http://schemas.microsoft.com/office/drawing/2014/main" id="{E652498A-09DD-7B47-BAB1-90BDF40BA583}"/>
                </a:ext>
              </a:extLst>
            </p:cNvPr>
            <p:cNvSpPr/>
            <p:nvPr/>
          </p:nvSpPr>
          <p:spPr>
            <a:xfrm rot="16200000">
              <a:off x="8440893" y="4693087"/>
              <a:ext cx="228600" cy="228600"/>
            </a:xfrm>
            <a:prstGeom prst="pie">
              <a:avLst>
                <a:gd name="adj1" fmla="val 0"/>
                <a:gd name="adj2" fmla="val 10755907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9" name="Partial Circle 95">
              <a:extLst>
                <a:ext uri="{FF2B5EF4-FFF2-40B4-BE49-F238E27FC236}">
                  <a16:creationId xmlns:a16="http://schemas.microsoft.com/office/drawing/2014/main" id="{9321939D-8873-7F45-B0B5-EA50C0C833D3}"/>
                </a:ext>
              </a:extLst>
            </p:cNvPr>
            <p:cNvSpPr/>
            <p:nvPr/>
          </p:nvSpPr>
          <p:spPr>
            <a:xfrm rot="5400000">
              <a:off x="8442480" y="4692692"/>
              <a:ext cx="228600" cy="228600"/>
            </a:xfrm>
            <a:prstGeom prst="pie">
              <a:avLst>
                <a:gd name="adj1" fmla="val 0"/>
                <a:gd name="adj2" fmla="val 10755907"/>
              </a:avLst>
            </a:prstGeom>
            <a:solidFill>
              <a:srgbClr val="4E8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FC5A1585-89BB-A14E-9156-97C64873026A}"/>
                </a:ext>
              </a:extLst>
            </p:cNvPr>
            <p:cNvGrpSpPr/>
            <p:nvPr/>
          </p:nvGrpSpPr>
          <p:grpSpPr>
            <a:xfrm>
              <a:off x="7389048" y="5817115"/>
              <a:ext cx="228995" cy="229030"/>
              <a:chOff x="5727259" y="4434066"/>
              <a:chExt cx="228995" cy="229030"/>
            </a:xfrm>
          </p:grpSpPr>
          <p:sp>
            <p:nvSpPr>
              <p:cNvPr id="101" name="Partial Circle 99">
                <a:extLst>
                  <a:ext uri="{FF2B5EF4-FFF2-40B4-BE49-F238E27FC236}">
                    <a16:creationId xmlns:a16="http://schemas.microsoft.com/office/drawing/2014/main" id="{80930C3C-DAE4-A54C-BDC3-5135A2A9A588}"/>
                  </a:ext>
                </a:extLst>
              </p:cNvPr>
              <p:cNvSpPr/>
              <p:nvPr/>
            </p:nvSpPr>
            <p:spPr>
              <a:xfrm rot="16200000">
                <a:off x="5727259" y="4434066"/>
                <a:ext cx="228600" cy="228600"/>
              </a:xfrm>
              <a:prstGeom prst="pie">
                <a:avLst>
                  <a:gd name="adj1" fmla="val 0"/>
                  <a:gd name="adj2" fmla="val 10755907"/>
                </a:avLst>
              </a:prstGeom>
              <a:solidFill>
                <a:srgbClr val="008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2" name="Partial Circle 100">
                <a:extLst>
                  <a:ext uri="{FF2B5EF4-FFF2-40B4-BE49-F238E27FC236}">
                    <a16:creationId xmlns:a16="http://schemas.microsoft.com/office/drawing/2014/main" id="{8F1D7AE3-F7A4-9941-B92D-9AEC68AA1E96}"/>
                  </a:ext>
                </a:extLst>
              </p:cNvPr>
              <p:cNvSpPr/>
              <p:nvPr/>
            </p:nvSpPr>
            <p:spPr>
              <a:xfrm rot="5400000">
                <a:off x="5727654" y="4434496"/>
                <a:ext cx="228600" cy="228600"/>
              </a:xfrm>
              <a:prstGeom prst="pie">
                <a:avLst>
                  <a:gd name="adj1" fmla="val 0"/>
                  <a:gd name="adj2" fmla="val 10755907"/>
                </a:avLst>
              </a:prstGeom>
              <a:solidFill>
                <a:srgbClr val="8D42C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B1876B16-A400-5743-858F-9060737E239E}"/>
              </a:ext>
            </a:extLst>
          </p:cNvPr>
          <p:cNvGrpSpPr/>
          <p:nvPr/>
        </p:nvGrpSpPr>
        <p:grpSpPr>
          <a:xfrm>
            <a:off x="1762829" y="2091405"/>
            <a:ext cx="1408922" cy="1408922"/>
            <a:chOff x="6298163" y="2185074"/>
            <a:chExt cx="1408922" cy="1408922"/>
          </a:xfrm>
        </p:grpSpPr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C7B84AF7-61FE-7D43-9E6A-3324E735D72B}"/>
                </a:ext>
              </a:extLst>
            </p:cNvPr>
            <p:cNvCxnSpPr/>
            <p:nvPr/>
          </p:nvCxnSpPr>
          <p:spPr>
            <a:xfrm>
              <a:off x="6298163" y="2907915"/>
              <a:ext cx="1408922" cy="0"/>
            </a:xfrm>
            <a:prstGeom prst="line">
              <a:avLst/>
            </a:prstGeom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D7B06253-DA01-564C-82D5-3E63709D23BF}"/>
                </a:ext>
              </a:extLst>
            </p:cNvPr>
            <p:cNvCxnSpPr/>
            <p:nvPr/>
          </p:nvCxnSpPr>
          <p:spPr>
            <a:xfrm rot="5400000">
              <a:off x="6296607" y="2889535"/>
              <a:ext cx="1408922" cy="0"/>
            </a:xfrm>
            <a:prstGeom prst="line">
              <a:avLst/>
            </a:prstGeom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A67FACBD-729A-EE45-A9B9-5CC2DCD0DC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86313" y="2828237"/>
              <a:ext cx="151490" cy="160958"/>
            </a:xfrm>
            <a:prstGeom prst="rect">
              <a:avLst/>
            </a:prstGeom>
          </p:spPr>
        </p:pic>
        <p:pic>
          <p:nvPicPr>
            <p:cNvPr id="109" name="Picture 108">
              <a:extLst>
                <a:ext uri="{FF2B5EF4-FFF2-40B4-BE49-F238E27FC236}">
                  <a16:creationId xmlns:a16="http://schemas.microsoft.com/office/drawing/2014/main" id="{78DE57A9-B39D-A34E-A3F3-5A857CF933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31735" y="2828237"/>
              <a:ext cx="151490" cy="160958"/>
            </a:xfrm>
            <a:prstGeom prst="rect">
              <a:avLst/>
            </a:prstGeom>
          </p:spPr>
        </p:pic>
        <p:pic>
          <p:nvPicPr>
            <p:cNvPr id="110" name="Picture 109">
              <a:extLst>
                <a:ext uri="{FF2B5EF4-FFF2-40B4-BE49-F238E27FC236}">
                  <a16:creationId xmlns:a16="http://schemas.microsoft.com/office/drawing/2014/main" id="{15F83154-C8AE-824A-8302-FF0E01A07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25323" y="3154372"/>
              <a:ext cx="151490" cy="160958"/>
            </a:xfrm>
            <a:prstGeom prst="rect">
              <a:avLst/>
            </a:prstGeom>
          </p:spPr>
        </p:pic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D768C994-9528-C341-8217-B30AD4F63F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25324" y="2502521"/>
              <a:ext cx="151490" cy="160958"/>
            </a:xfrm>
            <a:prstGeom prst="rect">
              <a:avLst/>
            </a:prstGeom>
          </p:spPr>
        </p:pic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642977DF-400F-314F-9595-8178EA6833F5}"/>
              </a:ext>
            </a:extLst>
          </p:cNvPr>
          <p:cNvGrpSpPr/>
          <p:nvPr/>
        </p:nvGrpSpPr>
        <p:grpSpPr>
          <a:xfrm>
            <a:off x="3806313" y="2096590"/>
            <a:ext cx="924680" cy="1408922"/>
            <a:chOff x="4610863" y="4042904"/>
            <a:chExt cx="924680" cy="1408922"/>
          </a:xfrm>
        </p:grpSpPr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F1D2C856-C6B7-DD41-B6D0-9D17BDAAA9C2}"/>
                </a:ext>
              </a:extLst>
            </p:cNvPr>
            <p:cNvCxnSpPr/>
            <p:nvPr/>
          </p:nvCxnSpPr>
          <p:spPr>
            <a:xfrm flipV="1">
              <a:off x="4610863" y="4254760"/>
              <a:ext cx="924680" cy="990305"/>
            </a:xfrm>
            <a:prstGeom prst="line">
              <a:avLst/>
            </a:prstGeom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2A8AC8BF-E8D9-294A-8F2A-CEF6601FEE15}"/>
                </a:ext>
              </a:extLst>
            </p:cNvPr>
            <p:cNvGrpSpPr/>
            <p:nvPr/>
          </p:nvGrpSpPr>
          <p:grpSpPr>
            <a:xfrm>
              <a:off x="4780676" y="4042904"/>
              <a:ext cx="617331" cy="1408922"/>
              <a:chOff x="6728133" y="2185074"/>
              <a:chExt cx="617331" cy="1408922"/>
            </a:xfrm>
          </p:grpSpPr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1D782D86-5AA2-F44F-B050-F74275DAF12E}"/>
                  </a:ext>
                </a:extLst>
              </p:cNvPr>
              <p:cNvCxnSpPr/>
              <p:nvPr/>
            </p:nvCxnSpPr>
            <p:spPr>
              <a:xfrm rot="5400000">
                <a:off x="6296607" y="2889535"/>
                <a:ext cx="1408922" cy="0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16" name="Picture 115">
                <a:extLst>
                  <a:ext uri="{FF2B5EF4-FFF2-40B4-BE49-F238E27FC236}">
                    <a16:creationId xmlns:a16="http://schemas.microsoft.com/office/drawing/2014/main" id="{6E502B19-FAD4-5F44-B8DE-799F00C252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28133" y="3071873"/>
                <a:ext cx="151490" cy="160958"/>
              </a:xfrm>
              <a:prstGeom prst="rect">
                <a:avLst/>
              </a:prstGeom>
            </p:spPr>
          </p:pic>
          <p:pic>
            <p:nvPicPr>
              <p:cNvPr id="117" name="Picture 116">
                <a:extLst>
                  <a:ext uri="{FF2B5EF4-FFF2-40B4-BE49-F238E27FC236}">
                    <a16:creationId xmlns:a16="http://schemas.microsoft.com/office/drawing/2014/main" id="{E109A6D6-E62B-7842-8000-EBB9D61898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93974" y="2583000"/>
                <a:ext cx="151490" cy="160958"/>
              </a:xfrm>
              <a:prstGeom prst="rect">
                <a:avLst/>
              </a:prstGeom>
            </p:spPr>
          </p:pic>
          <p:pic>
            <p:nvPicPr>
              <p:cNvPr id="118" name="Picture 117">
                <a:extLst>
                  <a:ext uri="{FF2B5EF4-FFF2-40B4-BE49-F238E27FC236}">
                    <a16:creationId xmlns:a16="http://schemas.microsoft.com/office/drawing/2014/main" id="{38131D2F-EB43-9A4F-8180-12E3B9C2A7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25323" y="3154372"/>
                <a:ext cx="151490" cy="160958"/>
              </a:xfrm>
              <a:prstGeom prst="rect">
                <a:avLst/>
              </a:prstGeom>
            </p:spPr>
          </p:pic>
          <p:pic>
            <p:nvPicPr>
              <p:cNvPr id="119" name="Picture 118">
                <a:extLst>
                  <a:ext uri="{FF2B5EF4-FFF2-40B4-BE49-F238E27FC236}">
                    <a16:creationId xmlns:a16="http://schemas.microsoft.com/office/drawing/2014/main" id="{BE903BD5-D225-D54B-AA74-9E7D87B01E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25324" y="2502521"/>
                <a:ext cx="151490" cy="160958"/>
              </a:xfrm>
              <a:prstGeom prst="rect">
                <a:avLst/>
              </a:prstGeom>
            </p:spPr>
          </p:pic>
        </p:grp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54B4F32D-A671-ED41-938B-4650489BD05C}"/>
              </a:ext>
            </a:extLst>
          </p:cNvPr>
          <p:cNvGrpSpPr/>
          <p:nvPr/>
        </p:nvGrpSpPr>
        <p:grpSpPr>
          <a:xfrm>
            <a:off x="5689415" y="2325759"/>
            <a:ext cx="1408922" cy="990305"/>
            <a:chOff x="6129122" y="4254760"/>
            <a:chExt cx="1408922" cy="990305"/>
          </a:xfrm>
        </p:grpSpPr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6E888A4B-5025-4948-A51A-1D7E699FFAC8}"/>
                </a:ext>
              </a:extLst>
            </p:cNvPr>
            <p:cNvCxnSpPr/>
            <p:nvPr/>
          </p:nvCxnSpPr>
          <p:spPr>
            <a:xfrm flipV="1">
              <a:off x="6389279" y="4254760"/>
              <a:ext cx="924680" cy="990305"/>
            </a:xfrm>
            <a:prstGeom prst="line">
              <a:avLst/>
            </a:prstGeom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F61694F7-0585-B44D-9D84-7C2EFA01C7B4}"/>
                </a:ext>
              </a:extLst>
            </p:cNvPr>
            <p:cNvGrpSpPr/>
            <p:nvPr/>
          </p:nvGrpSpPr>
          <p:grpSpPr>
            <a:xfrm>
              <a:off x="6129122" y="4440830"/>
              <a:ext cx="1408922" cy="649831"/>
              <a:chOff x="6298163" y="2583000"/>
              <a:chExt cx="1408922" cy="649831"/>
            </a:xfrm>
          </p:grpSpPr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2DECDE7B-9FA0-8846-A3F2-35CE5C0B0818}"/>
                  </a:ext>
                </a:extLst>
              </p:cNvPr>
              <p:cNvCxnSpPr/>
              <p:nvPr/>
            </p:nvCxnSpPr>
            <p:spPr>
              <a:xfrm>
                <a:off x="6298163" y="2907915"/>
                <a:ext cx="1408922" cy="0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24" name="Picture 123">
                <a:extLst>
                  <a:ext uri="{FF2B5EF4-FFF2-40B4-BE49-F238E27FC236}">
                    <a16:creationId xmlns:a16="http://schemas.microsoft.com/office/drawing/2014/main" id="{A6EA993C-0942-6F41-992B-6AE25F74E2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28133" y="3071873"/>
                <a:ext cx="151490" cy="160958"/>
              </a:xfrm>
              <a:prstGeom prst="rect">
                <a:avLst/>
              </a:prstGeom>
            </p:spPr>
          </p:pic>
          <p:pic>
            <p:nvPicPr>
              <p:cNvPr id="125" name="Picture 124">
                <a:extLst>
                  <a:ext uri="{FF2B5EF4-FFF2-40B4-BE49-F238E27FC236}">
                    <a16:creationId xmlns:a16="http://schemas.microsoft.com/office/drawing/2014/main" id="{985ED364-2D1D-B94B-80DD-BD4BF7D7FB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93974" y="2583000"/>
                <a:ext cx="151490" cy="160958"/>
              </a:xfrm>
              <a:prstGeom prst="rect">
                <a:avLst/>
              </a:prstGeom>
            </p:spPr>
          </p:pic>
          <p:pic>
            <p:nvPicPr>
              <p:cNvPr id="126" name="Picture 125">
                <a:extLst>
                  <a:ext uri="{FF2B5EF4-FFF2-40B4-BE49-F238E27FC236}">
                    <a16:creationId xmlns:a16="http://schemas.microsoft.com/office/drawing/2014/main" id="{93EB6B0D-79C2-0940-B8B0-12120E8C50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81068" y="2838581"/>
                <a:ext cx="151490" cy="160958"/>
              </a:xfrm>
              <a:prstGeom prst="rect">
                <a:avLst/>
              </a:prstGeom>
            </p:spPr>
          </p:pic>
          <p:pic>
            <p:nvPicPr>
              <p:cNvPr id="127" name="Picture 126">
                <a:extLst>
                  <a:ext uri="{FF2B5EF4-FFF2-40B4-BE49-F238E27FC236}">
                    <a16:creationId xmlns:a16="http://schemas.microsoft.com/office/drawing/2014/main" id="{7D556D19-96D5-F34E-87F3-13B4AB2847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92965" y="2838581"/>
                <a:ext cx="151490" cy="160958"/>
              </a:xfrm>
              <a:prstGeom prst="rect">
                <a:avLst/>
              </a:prstGeom>
            </p:spPr>
          </p:pic>
        </p:grp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6EC54DA8-15B3-B943-9870-B9735CB1036E}"/>
              </a:ext>
            </a:extLst>
          </p:cNvPr>
          <p:cNvSpPr/>
          <p:nvPr/>
        </p:nvSpPr>
        <p:spPr>
          <a:xfrm>
            <a:off x="6303127" y="2715781"/>
            <a:ext cx="217570" cy="21757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33F7BE60-925B-7E4B-B50A-A46DBFA7EBC3}"/>
              </a:ext>
            </a:extLst>
          </p:cNvPr>
          <p:cNvSpPr/>
          <p:nvPr/>
        </p:nvSpPr>
        <p:spPr>
          <a:xfrm>
            <a:off x="2363498" y="2705461"/>
            <a:ext cx="217570" cy="21757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62897939-311C-694E-9760-547D5C9FFA9D}"/>
              </a:ext>
            </a:extLst>
          </p:cNvPr>
          <p:cNvSpPr/>
          <p:nvPr/>
        </p:nvSpPr>
        <p:spPr>
          <a:xfrm>
            <a:off x="4147150" y="2705028"/>
            <a:ext cx="217570" cy="217570"/>
          </a:xfrm>
          <a:prstGeom prst="ellipse">
            <a:avLst/>
          </a:prstGeom>
          <a:solidFill>
            <a:srgbClr val="00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06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82E5C-B380-B042-AAB2-E7378192C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 operator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556C747-8849-134D-9709-042B2B2B2B0F}"/>
              </a:ext>
            </a:extLst>
          </p:cNvPr>
          <p:cNvGrpSpPr/>
          <p:nvPr/>
        </p:nvGrpSpPr>
        <p:grpSpPr>
          <a:xfrm>
            <a:off x="1132770" y="2714096"/>
            <a:ext cx="2305394" cy="924024"/>
            <a:chOff x="4756484" y="2598821"/>
            <a:chExt cx="3962400" cy="1588168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8FDB7E8-059D-7140-AB0D-35A5FF0EAE02}"/>
                </a:ext>
              </a:extLst>
            </p:cNvPr>
            <p:cNvCxnSpPr/>
            <p:nvPr/>
          </p:nvCxnSpPr>
          <p:spPr>
            <a:xfrm flipH="1">
              <a:off x="5638800" y="2598821"/>
              <a:ext cx="914400" cy="1588168"/>
            </a:xfrm>
            <a:prstGeom prst="line">
              <a:avLst/>
            </a:prstGeom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DCFD3D0-D9DF-E34D-8BAB-B43DBFCE721A}"/>
                </a:ext>
              </a:extLst>
            </p:cNvPr>
            <p:cNvCxnSpPr/>
            <p:nvPr/>
          </p:nvCxnSpPr>
          <p:spPr>
            <a:xfrm flipH="1">
              <a:off x="5045242" y="2598821"/>
              <a:ext cx="914400" cy="1588168"/>
            </a:xfrm>
            <a:prstGeom prst="line">
              <a:avLst/>
            </a:prstGeom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AF9A7F0-9942-F54F-BE82-9424C6022A00}"/>
                </a:ext>
              </a:extLst>
            </p:cNvPr>
            <p:cNvCxnSpPr/>
            <p:nvPr/>
          </p:nvCxnSpPr>
          <p:spPr>
            <a:xfrm flipH="1">
              <a:off x="6841960" y="2598821"/>
              <a:ext cx="914400" cy="1588168"/>
            </a:xfrm>
            <a:prstGeom prst="line">
              <a:avLst/>
            </a:prstGeom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B338B654-5DC5-6146-B6EC-F80E28FA7F7E}"/>
                </a:ext>
              </a:extLst>
            </p:cNvPr>
            <p:cNvCxnSpPr/>
            <p:nvPr/>
          </p:nvCxnSpPr>
          <p:spPr>
            <a:xfrm flipH="1">
              <a:off x="6248402" y="2598821"/>
              <a:ext cx="914400" cy="1588168"/>
            </a:xfrm>
            <a:prstGeom prst="line">
              <a:avLst/>
            </a:prstGeom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8F9878F-FC9E-1D4D-A106-48B02C387AAE}"/>
                </a:ext>
              </a:extLst>
            </p:cNvPr>
            <p:cNvCxnSpPr/>
            <p:nvPr/>
          </p:nvCxnSpPr>
          <p:spPr>
            <a:xfrm flipH="1">
              <a:off x="7451562" y="2598821"/>
              <a:ext cx="914400" cy="1588168"/>
            </a:xfrm>
            <a:prstGeom prst="line">
              <a:avLst/>
            </a:prstGeom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C33BD1B-C980-6A4D-B77F-6637C29BA7B8}"/>
                </a:ext>
              </a:extLst>
            </p:cNvPr>
            <p:cNvCxnSpPr/>
            <p:nvPr/>
          </p:nvCxnSpPr>
          <p:spPr>
            <a:xfrm>
              <a:off x="5061284" y="3096126"/>
              <a:ext cx="3657600" cy="0"/>
            </a:xfrm>
            <a:prstGeom prst="line">
              <a:avLst/>
            </a:prstGeom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DD7696E-A65F-474E-90B3-7E37D4A8957F}"/>
                </a:ext>
              </a:extLst>
            </p:cNvPr>
            <p:cNvCxnSpPr/>
            <p:nvPr/>
          </p:nvCxnSpPr>
          <p:spPr>
            <a:xfrm>
              <a:off x="4756484" y="3633537"/>
              <a:ext cx="3657600" cy="0"/>
            </a:xfrm>
            <a:prstGeom prst="line">
              <a:avLst/>
            </a:prstGeom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0AE9C4A-5454-FB44-BAD8-BDF2FFF5A461}"/>
              </a:ext>
            </a:extLst>
          </p:cNvPr>
          <p:cNvCxnSpPr/>
          <p:nvPr/>
        </p:nvCxnSpPr>
        <p:spPr>
          <a:xfrm>
            <a:off x="1068261" y="3186812"/>
            <a:ext cx="2558859" cy="0"/>
          </a:xfrm>
          <a:prstGeom prst="line">
            <a:avLst/>
          </a:prstGeom>
          <a:ln w="25400">
            <a:solidFill>
              <a:srgbClr val="C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7B2F71C9-AAFC-1C4B-A076-2E38118784F8}"/>
              </a:ext>
            </a:extLst>
          </p:cNvPr>
          <p:cNvGrpSpPr/>
          <p:nvPr/>
        </p:nvGrpSpPr>
        <p:grpSpPr>
          <a:xfrm>
            <a:off x="960925" y="3434892"/>
            <a:ext cx="2650736" cy="924024"/>
            <a:chOff x="2759245" y="4467468"/>
            <a:chExt cx="4555958" cy="1588168"/>
          </a:xfrm>
        </p:grpSpPr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23485E66-A718-AE4E-89E9-DD02BA96F199}"/>
                </a:ext>
              </a:extLst>
            </p:cNvPr>
            <p:cNvSpPr/>
            <p:nvPr/>
          </p:nvSpPr>
          <p:spPr>
            <a:xfrm>
              <a:off x="2759245" y="4467468"/>
              <a:ext cx="4555958" cy="1588168"/>
            </a:xfrm>
            <a:prstGeom prst="parallelogram">
              <a:avLst>
                <a:gd name="adj" fmla="val 57323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6D30036-4ED4-1D4D-9CE4-E62DD77A1F12}"/>
                </a:ext>
              </a:extLst>
            </p:cNvPr>
            <p:cNvGrpSpPr/>
            <p:nvPr/>
          </p:nvGrpSpPr>
          <p:grpSpPr>
            <a:xfrm>
              <a:off x="3072066" y="4467468"/>
              <a:ext cx="3962400" cy="1588168"/>
              <a:chOff x="4756484" y="2598821"/>
              <a:chExt cx="3962400" cy="1588168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C706288F-34CB-4243-966E-B1011BA681D1}"/>
                  </a:ext>
                </a:extLst>
              </p:cNvPr>
              <p:cNvCxnSpPr/>
              <p:nvPr/>
            </p:nvCxnSpPr>
            <p:spPr>
              <a:xfrm flipH="1">
                <a:off x="5638800" y="2598821"/>
                <a:ext cx="914400" cy="15881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6CAC35E3-FE0C-C54A-AD4A-396E5F0E3291}"/>
                  </a:ext>
                </a:extLst>
              </p:cNvPr>
              <p:cNvCxnSpPr/>
              <p:nvPr/>
            </p:nvCxnSpPr>
            <p:spPr>
              <a:xfrm flipH="1">
                <a:off x="5045242" y="2598821"/>
                <a:ext cx="914400" cy="15881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6DAB9AA1-140A-9C43-A637-FA31F2B5CF50}"/>
                  </a:ext>
                </a:extLst>
              </p:cNvPr>
              <p:cNvCxnSpPr/>
              <p:nvPr/>
            </p:nvCxnSpPr>
            <p:spPr>
              <a:xfrm flipH="1">
                <a:off x="6841960" y="2598821"/>
                <a:ext cx="914400" cy="15881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AC3D6085-E042-724B-B3CD-2E24DEE9D959}"/>
                  </a:ext>
                </a:extLst>
              </p:cNvPr>
              <p:cNvCxnSpPr/>
              <p:nvPr/>
            </p:nvCxnSpPr>
            <p:spPr>
              <a:xfrm flipH="1">
                <a:off x="6248402" y="2598821"/>
                <a:ext cx="914400" cy="15881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0F53E126-1AD3-C344-B0E9-4533E4998FB3}"/>
                  </a:ext>
                </a:extLst>
              </p:cNvPr>
              <p:cNvCxnSpPr/>
              <p:nvPr/>
            </p:nvCxnSpPr>
            <p:spPr>
              <a:xfrm flipH="1">
                <a:off x="7451562" y="2598821"/>
                <a:ext cx="914400" cy="15881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F823FEDA-C0A9-DF4D-A6EF-7711C904ECC3}"/>
                  </a:ext>
                </a:extLst>
              </p:cNvPr>
              <p:cNvCxnSpPr/>
              <p:nvPr/>
            </p:nvCxnSpPr>
            <p:spPr>
              <a:xfrm>
                <a:off x="5061284" y="3096126"/>
                <a:ext cx="36576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DD1FE238-A89D-7847-9D45-90FEB1A11094}"/>
                  </a:ext>
                </a:extLst>
              </p:cNvPr>
              <p:cNvCxnSpPr/>
              <p:nvPr/>
            </p:nvCxnSpPr>
            <p:spPr>
              <a:xfrm>
                <a:off x="4756484" y="3633537"/>
                <a:ext cx="36576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6F7DE60-CD04-674F-AE4D-5A12D2576E27}"/>
              </a:ext>
            </a:extLst>
          </p:cNvPr>
          <p:cNvGrpSpPr/>
          <p:nvPr/>
        </p:nvGrpSpPr>
        <p:grpSpPr>
          <a:xfrm>
            <a:off x="960925" y="1989002"/>
            <a:ext cx="2650736" cy="924024"/>
            <a:chOff x="2759245" y="1632157"/>
            <a:chExt cx="4555958" cy="1588168"/>
          </a:xfrm>
        </p:grpSpPr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64B09A4D-D5AE-FD45-855D-57CFAED64420}"/>
                </a:ext>
              </a:extLst>
            </p:cNvPr>
            <p:cNvSpPr/>
            <p:nvPr/>
          </p:nvSpPr>
          <p:spPr>
            <a:xfrm>
              <a:off x="2759245" y="1632157"/>
              <a:ext cx="4555958" cy="1588168"/>
            </a:xfrm>
            <a:prstGeom prst="parallelogram">
              <a:avLst>
                <a:gd name="adj" fmla="val 57323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9807C3E4-CF89-9A42-9D41-87A2CACD5357}"/>
                </a:ext>
              </a:extLst>
            </p:cNvPr>
            <p:cNvGrpSpPr/>
            <p:nvPr/>
          </p:nvGrpSpPr>
          <p:grpSpPr>
            <a:xfrm>
              <a:off x="3072066" y="1632157"/>
              <a:ext cx="3962400" cy="1588168"/>
              <a:chOff x="4756484" y="2598821"/>
              <a:chExt cx="3962400" cy="1588168"/>
            </a:xfrm>
          </p:grpSpPr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683EE9EC-0F62-8646-B781-E527D4E47750}"/>
                  </a:ext>
                </a:extLst>
              </p:cNvPr>
              <p:cNvCxnSpPr/>
              <p:nvPr/>
            </p:nvCxnSpPr>
            <p:spPr>
              <a:xfrm flipH="1">
                <a:off x="5638800" y="2598821"/>
                <a:ext cx="914400" cy="15881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1FA9623A-7F7B-8541-81C4-D9039B251D9B}"/>
                  </a:ext>
                </a:extLst>
              </p:cNvPr>
              <p:cNvCxnSpPr/>
              <p:nvPr/>
            </p:nvCxnSpPr>
            <p:spPr>
              <a:xfrm flipH="1">
                <a:off x="5045242" y="2598821"/>
                <a:ext cx="914400" cy="15881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518F4704-5BA6-0C42-A757-6997CDF490F5}"/>
                  </a:ext>
                </a:extLst>
              </p:cNvPr>
              <p:cNvCxnSpPr/>
              <p:nvPr/>
            </p:nvCxnSpPr>
            <p:spPr>
              <a:xfrm flipH="1">
                <a:off x="6841960" y="2598821"/>
                <a:ext cx="914400" cy="15881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F3D37011-79F0-F340-BFF2-94517433AA10}"/>
                  </a:ext>
                </a:extLst>
              </p:cNvPr>
              <p:cNvCxnSpPr/>
              <p:nvPr/>
            </p:nvCxnSpPr>
            <p:spPr>
              <a:xfrm flipH="1">
                <a:off x="6248402" y="2598821"/>
                <a:ext cx="914400" cy="15881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4657CECE-34DB-FA49-A254-C1516CCD0CF3}"/>
                  </a:ext>
                </a:extLst>
              </p:cNvPr>
              <p:cNvCxnSpPr/>
              <p:nvPr/>
            </p:nvCxnSpPr>
            <p:spPr>
              <a:xfrm flipH="1">
                <a:off x="7451562" y="2598821"/>
                <a:ext cx="914400" cy="15881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5B61609F-D07E-FD4D-AC17-0F7F057F51D0}"/>
                  </a:ext>
                </a:extLst>
              </p:cNvPr>
              <p:cNvCxnSpPr/>
              <p:nvPr/>
            </p:nvCxnSpPr>
            <p:spPr>
              <a:xfrm>
                <a:off x="5061284" y="3096126"/>
                <a:ext cx="36576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02C3DFC8-A581-AF49-96CF-33B039CFA4FD}"/>
                  </a:ext>
                </a:extLst>
              </p:cNvPr>
              <p:cNvCxnSpPr/>
              <p:nvPr/>
            </p:nvCxnSpPr>
            <p:spPr>
              <a:xfrm>
                <a:off x="4756484" y="3633537"/>
                <a:ext cx="36576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627D7BE-B9CA-F746-B7FE-445117BED9D1}"/>
              </a:ext>
            </a:extLst>
          </p:cNvPr>
          <p:cNvGrpSpPr/>
          <p:nvPr/>
        </p:nvGrpSpPr>
        <p:grpSpPr>
          <a:xfrm>
            <a:off x="1132770" y="4150572"/>
            <a:ext cx="2305394" cy="924024"/>
            <a:chOff x="4756484" y="2598821"/>
            <a:chExt cx="3962400" cy="1588168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CAE122EE-CC31-D34D-864F-B6EF44B9E42D}"/>
                </a:ext>
              </a:extLst>
            </p:cNvPr>
            <p:cNvCxnSpPr/>
            <p:nvPr/>
          </p:nvCxnSpPr>
          <p:spPr>
            <a:xfrm flipH="1">
              <a:off x="5638800" y="2598821"/>
              <a:ext cx="914400" cy="1588168"/>
            </a:xfrm>
            <a:prstGeom prst="line">
              <a:avLst/>
            </a:prstGeom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D58A7CB-2755-344C-A2F2-0BBCFF33F4A9}"/>
                </a:ext>
              </a:extLst>
            </p:cNvPr>
            <p:cNvCxnSpPr/>
            <p:nvPr/>
          </p:nvCxnSpPr>
          <p:spPr>
            <a:xfrm flipH="1">
              <a:off x="5045242" y="2598821"/>
              <a:ext cx="914400" cy="1588168"/>
            </a:xfrm>
            <a:prstGeom prst="line">
              <a:avLst/>
            </a:prstGeom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D7112DC3-E6B7-2C45-B7CF-8809DAB141B8}"/>
                </a:ext>
              </a:extLst>
            </p:cNvPr>
            <p:cNvCxnSpPr/>
            <p:nvPr/>
          </p:nvCxnSpPr>
          <p:spPr>
            <a:xfrm flipH="1">
              <a:off x="6841960" y="2598821"/>
              <a:ext cx="914400" cy="1588168"/>
            </a:xfrm>
            <a:prstGeom prst="line">
              <a:avLst/>
            </a:prstGeom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62238DB1-338F-8C4A-A3BB-2563DBE88982}"/>
                </a:ext>
              </a:extLst>
            </p:cNvPr>
            <p:cNvCxnSpPr/>
            <p:nvPr/>
          </p:nvCxnSpPr>
          <p:spPr>
            <a:xfrm flipH="1">
              <a:off x="6248402" y="2598821"/>
              <a:ext cx="914400" cy="1588168"/>
            </a:xfrm>
            <a:prstGeom prst="line">
              <a:avLst/>
            </a:prstGeom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4D990EC1-50AC-1243-B335-A963F976890A}"/>
                </a:ext>
              </a:extLst>
            </p:cNvPr>
            <p:cNvCxnSpPr/>
            <p:nvPr/>
          </p:nvCxnSpPr>
          <p:spPr>
            <a:xfrm flipH="1">
              <a:off x="7451562" y="2598821"/>
              <a:ext cx="914400" cy="1588168"/>
            </a:xfrm>
            <a:prstGeom prst="line">
              <a:avLst/>
            </a:prstGeom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501D78F4-CEB5-C741-8548-7635BF3E683D}"/>
                </a:ext>
              </a:extLst>
            </p:cNvPr>
            <p:cNvCxnSpPr/>
            <p:nvPr/>
          </p:nvCxnSpPr>
          <p:spPr>
            <a:xfrm>
              <a:off x="5061284" y="3096126"/>
              <a:ext cx="3657600" cy="0"/>
            </a:xfrm>
            <a:prstGeom prst="line">
              <a:avLst/>
            </a:prstGeom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E74CFD10-4004-A142-ABC6-013223FAB025}"/>
                </a:ext>
              </a:extLst>
            </p:cNvPr>
            <p:cNvCxnSpPr/>
            <p:nvPr/>
          </p:nvCxnSpPr>
          <p:spPr>
            <a:xfrm>
              <a:off x="4756484" y="3633537"/>
              <a:ext cx="3657600" cy="0"/>
            </a:xfrm>
            <a:prstGeom prst="line">
              <a:avLst/>
            </a:prstGeom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D0752A7-749B-984A-BE27-F72C4563648A}"/>
              </a:ext>
            </a:extLst>
          </p:cNvPr>
          <p:cNvCxnSpPr/>
          <p:nvPr/>
        </p:nvCxnSpPr>
        <p:spPr>
          <a:xfrm>
            <a:off x="1058101" y="4612584"/>
            <a:ext cx="2558859" cy="0"/>
          </a:xfrm>
          <a:prstGeom prst="line">
            <a:avLst/>
          </a:prstGeom>
          <a:ln w="25400">
            <a:solidFill>
              <a:srgbClr val="C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9">
            <a:extLst>
              <a:ext uri="{FF2B5EF4-FFF2-40B4-BE49-F238E27FC236}">
                <a16:creationId xmlns:a16="http://schemas.microsoft.com/office/drawing/2014/main" id="{F8A32127-491A-2545-A729-D027E1B31AB0}"/>
              </a:ext>
            </a:extLst>
          </p:cNvPr>
          <p:cNvGrpSpPr/>
          <p:nvPr/>
        </p:nvGrpSpPr>
        <p:grpSpPr>
          <a:xfrm>
            <a:off x="960925" y="4871368"/>
            <a:ext cx="2650736" cy="924024"/>
            <a:chOff x="2759245" y="4467468"/>
            <a:chExt cx="4555958" cy="1588168"/>
          </a:xfrm>
        </p:grpSpPr>
        <p:sp>
          <p:nvSpPr>
            <p:cNvPr id="61" name="Parallelogram 60">
              <a:extLst>
                <a:ext uri="{FF2B5EF4-FFF2-40B4-BE49-F238E27FC236}">
                  <a16:creationId xmlns:a16="http://schemas.microsoft.com/office/drawing/2014/main" id="{B3CBEA99-C243-134F-AFF1-E617F200CFBE}"/>
                </a:ext>
              </a:extLst>
            </p:cNvPr>
            <p:cNvSpPr/>
            <p:nvPr/>
          </p:nvSpPr>
          <p:spPr>
            <a:xfrm>
              <a:off x="2759245" y="4467468"/>
              <a:ext cx="4555958" cy="1588168"/>
            </a:xfrm>
            <a:prstGeom prst="parallelogram">
              <a:avLst>
                <a:gd name="adj" fmla="val 57323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E24F470B-E915-7A4C-8EF5-F30991583B0C}"/>
                </a:ext>
              </a:extLst>
            </p:cNvPr>
            <p:cNvGrpSpPr/>
            <p:nvPr/>
          </p:nvGrpSpPr>
          <p:grpSpPr>
            <a:xfrm>
              <a:off x="3072066" y="4467468"/>
              <a:ext cx="3962400" cy="1588168"/>
              <a:chOff x="4756484" y="2598821"/>
              <a:chExt cx="3962400" cy="1588168"/>
            </a:xfrm>
          </p:grpSpPr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A1D77636-A9A9-A14B-BF72-3D53C60651F5}"/>
                  </a:ext>
                </a:extLst>
              </p:cNvPr>
              <p:cNvCxnSpPr/>
              <p:nvPr/>
            </p:nvCxnSpPr>
            <p:spPr>
              <a:xfrm flipH="1">
                <a:off x="5638800" y="2598821"/>
                <a:ext cx="914400" cy="15881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326259B3-56E6-0048-9BE0-0FE3343A0BB0}"/>
                  </a:ext>
                </a:extLst>
              </p:cNvPr>
              <p:cNvCxnSpPr/>
              <p:nvPr/>
            </p:nvCxnSpPr>
            <p:spPr>
              <a:xfrm flipH="1">
                <a:off x="5045242" y="2598821"/>
                <a:ext cx="914400" cy="15881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C1DB8846-8C1B-3C4A-B24B-EA9565C74E9F}"/>
                  </a:ext>
                </a:extLst>
              </p:cNvPr>
              <p:cNvCxnSpPr/>
              <p:nvPr/>
            </p:nvCxnSpPr>
            <p:spPr>
              <a:xfrm flipH="1">
                <a:off x="6841960" y="2598821"/>
                <a:ext cx="914400" cy="15881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A68B4DBD-A9CC-4142-B876-96806545DC0B}"/>
                  </a:ext>
                </a:extLst>
              </p:cNvPr>
              <p:cNvCxnSpPr/>
              <p:nvPr/>
            </p:nvCxnSpPr>
            <p:spPr>
              <a:xfrm flipH="1">
                <a:off x="6248402" y="2598821"/>
                <a:ext cx="914400" cy="15881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B466E8C4-6944-E546-AEC4-39C6EBB4BE07}"/>
                  </a:ext>
                </a:extLst>
              </p:cNvPr>
              <p:cNvCxnSpPr/>
              <p:nvPr/>
            </p:nvCxnSpPr>
            <p:spPr>
              <a:xfrm flipH="1">
                <a:off x="7451562" y="2598821"/>
                <a:ext cx="914400" cy="15881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5BB98D87-88CB-F640-A0D9-0D0D830C6796}"/>
                  </a:ext>
                </a:extLst>
              </p:cNvPr>
              <p:cNvCxnSpPr/>
              <p:nvPr/>
            </p:nvCxnSpPr>
            <p:spPr>
              <a:xfrm>
                <a:off x="5061284" y="3096126"/>
                <a:ext cx="36576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B9B3FA25-4FE1-504B-A92E-D5ADBDE46BE4}"/>
                  </a:ext>
                </a:extLst>
              </p:cNvPr>
              <p:cNvCxnSpPr/>
              <p:nvPr/>
            </p:nvCxnSpPr>
            <p:spPr>
              <a:xfrm>
                <a:off x="4756484" y="3633537"/>
                <a:ext cx="36576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671470B-09DF-C84E-9B92-DBDD4B022AD6}"/>
              </a:ext>
            </a:extLst>
          </p:cNvPr>
          <p:cNvCxnSpPr>
            <a:cxnSpLocks/>
          </p:cNvCxnSpPr>
          <p:nvPr/>
        </p:nvCxnSpPr>
        <p:spPr>
          <a:xfrm>
            <a:off x="932441" y="3316112"/>
            <a:ext cx="2641539" cy="0"/>
          </a:xfrm>
          <a:prstGeom prst="line">
            <a:avLst/>
          </a:prstGeom>
          <a:ln w="38100">
            <a:solidFill>
              <a:srgbClr val="FFC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Picture 75">
            <a:extLst>
              <a:ext uri="{FF2B5EF4-FFF2-40B4-BE49-F238E27FC236}">
                <a16:creationId xmlns:a16="http://schemas.microsoft.com/office/drawing/2014/main" id="{300C1A67-8191-0F48-BA1B-6855F648B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40" y="3224373"/>
            <a:ext cx="393700" cy="29210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F24AE039-401D-8849-82EE-9F474B355A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818" y="2954249"/>
            <a:ext cx="774700" cy="279400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64406C15-96F2-9644-B3CC-7A1B378583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738" y="4407623"/>
            <a:ext cx="774700" cy="279400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D696AB04-2686-3A40-A4B5-A4D3223851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1448" y="5878611"/>
            <a:ext cx="1701800" cy="406400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C4B17E2F-79F8-C24F-BA02-C19837E038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9874" y="3584533"/>
            <a:ext cx="1955800" cy="279400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80405936-CEAE-0A44-B71C-4F3CE2DB7E3F}"/>
              </a:ext>
            </a:extLst>
          </p:cNvPr>
          <p:cNvSpPr txBox="1"/>
          <p:nvPr/>
        </p:nvSpPr>
        <p:spPr>
          <a:xfrm>
            <a:off x="3979994" y="1990678"/>
            <a:ext cx="45313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Charge vector (1,0,0,…)</a:t>
            </a:r>
          </a:p>
          <a:p>
            <a:endParaRPr lang="en-US" sz="2000" dirty="0"/>
          </a:p>
          <a:p>
            <a:r>
              <a:rPr lang="en-US" sz="2000" dirty="0"/>
              <a:t>In terms of lattice DOF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                            creates gauge charge in one layer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                                    creates gauge flux across the layers according to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80781029-1378-EE4F-BADC-BD81C4D2B4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6288" y="2981170"/>
            <a:ext cx="1498600" cy="29210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34BD555A-2687-DC4F-BBE4-0A248E9B2D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56915" y="3899944"/>
            <a:ext cx="437631" cy="20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12198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82E5C-B380-B042-AAB2-E7378192C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 operator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556C747-8849-134D-9709-042B2B2B2B0F}"/>
              </a:ext>
            </a:extLst>
          </p:cNvPr>
          <p:cNvGrpSpPr/>
          <p:nvPr/>
        </p:nvGrpSpPr>
        <p:grpSpPr>
          <a:xfrm>
            <a:off x="1132770" y="2714096"/>
            <a:ext cx="2305394" cy="924024"/>
            <a:chOff x="4756484" y="2598821"/>
            <a:chExt cx="3962400" cy="1588168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8FDB7E8-059D-7140-AB0D-35A5FF0EAE02}"/>
                </a:ext>
              </a:extLst>
            </p:cNvPr>
            <p:cNvCxnSpPr/>
            <p:nvPr/>
          </p:nvCxnSpPr>
          <p:spPr>
            <a:xfrm flipH="1">
              <a:off x="5638800" y="2598821"/>
              <a:ext cx="914400" cy="1588168"/>
            </a:xfrm>
            <a:prstGeom prst="line">
              <a:avLst/>
            </a:prstGeom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DCFD3D0-D9DF-E34D-8BAB-B43DBFCE721A}"/>
                </a:ext>
              </a:extLst>
            </p:cNvPr>
            <p:cNvCxnSpPr/>
            <p:nvPr/>
          </p:nvCxnSpPr>
          <p:spPr>
            <a:xfrm flipH="1">
              <a:off x="5045242" y="2598821"/>
              <a:ext cx="914400" cy="1588168"/>
            </a:xfrm>
            <a:prstGeom prst="line">
              <a:avLst/>
            </a:prstGeom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AF9A7F0-9942-F54F-BE82-9424C6022A00}"/>
                </a:ext>
              </a:extLst>
            </p:cNvPr>
            <p:cNvCxnSpPr/>
            <p:nvPr/>
          </p:nvCxnSpPr>
          <p:spPr>
            <a:xfrm flipH="1">
              <a:off x="6841960" y="2598821"/>
              <a:ext cx="914400" cy="1588168"/>
            </a:xfrm>
            <a:prstGeom prst="line">
              <a:avLst/>
            </a:prstGeom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B338B654-5DC5-6146-B6EC-F80E28FA7F7E}"/>
                </a:ext>
              </a:extLst>
            </p:cNvPr>
            <p:cNvCxnSpPr/>
            <p:nvPr/>
          </p:nvCxnSpPr>
          <p:spPr>
            <a:xfrm flipH="1">
              <a:off x="6248402" y="2598821"/>
              <a:ext cx="914400" cy="1588168"/>
            </a:xfrm>
            <a:prstGeom prst="line">
              <a:avLst/>
            </a:prstGeom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8F9878F-FC9E-1D4D-A106-48B02C387AAE}"/>
                </a:ext>
              </a:extLst>
            </p:cNvPr>
            <p:cNvCxnSpPr/>
            <p:nvPr/>
          </p:nvCxnSpPr>
          <p:spPr>
            <a:xfrm flipH="1">
              <a:off x="7451562" y="2598821"/>
              <a:ext cx="914400" cy="1588168"/>
            </a:xfrm>
            <a:prstGeom prst="line">
              <a:avLst/>
            </a:prstGeom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C33BD1B-C980-6A4D-B77F-6637C29BA7B8}"/>
                </a:ext>
              </a:extLst>
            </p:cNvPr>
            <p:cNvCxnSpPr/>
            <p:nvPr/>
          </p:nvCxnSpPr>
          <p:spPr>
            <a:xfrm>
              <a:off x="5061284" y="3096126"/>
              <a:ext cx="3657600" cy="0"/>
            </a:xfrm>
            <a:prstGeom prst="line">
              <a:avLst/>
            </a:prstGeom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DD7696E-A65F-474E-90B3-7E37D4A8957F}"/>
                </a:ext>
              </a:extLst>
            </p:cNvPr>
            <p:cNvCxnSpPr/>
            <p:nvPr/>
          </p:nvCxnSpPr>
          <p:spPr>
            <a:xfrm>
              <a:off x="4756484" y="3633537"/>
              <a:ext cx="3657600" cy="0"/>
            </a:xfrm>
            <a:prstGeom prst="line">
              <a:avLst/>
            </a:prstGeom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0AE9C4A-5454-FB44-BAD8-BDF2FFF5A461}"/>
              </a:ext>
            </a:extLst>
          </p:cNvPr>
          <p:cNvCxnSpPr/>
          <p:nvPr/>
        </p:nvCxnSpPr>
        <p:spPr>
          <a:xfrm>
            <a:off x="1068261" y="3186812"/>
            <a:ext cx="2558859" cy="0"/>
          </a:xfrm>
          <a:prstGeom prst="line">
            <a:avLst/>
          </a:prstGeom>
          <a:ln w="25400">
            <a:solidFill>
              <a:srgbClr val="C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7B2F71C9-AAFC-1C4B-A076-2E38118784F8}"/>
              </a:ext>
            </a:extLst>
          </p:cNvPr>
          <p:cNvGrpSpPr/>
          <p:nvPr/>
        </p:nvGrpSpPr>
        <p:grpSpPr>
          <a:xfrm>
            <a:off x="960925" y="3434892"/>
            <a:ext cx="2650736" cy="924024"/>
            <a:chOff x="2759245" y="4467468"/>
            <a:chExt cx="4555958" cy="1588168"/>
          </a:xfrm>
        </p:grpSpPr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23485E66-A718-AE4E-89E9-DD02BA96F199}"/>
                </a:ext>
              </a:extLst>
            </p:cNvPr>
            <p:cNvSpPr/>
            <p:nvPr/>
          </p:nvSpPr>
          <p:spPr>
            <a:xfrm>
              <a:off x="2759245" y="4467468"/>
              <a:ext cx="4555958" cy="1588168"/>
            </a:xfrm>
            <a:prstGeom prst="parallelogram">
              <a:avLst>
                <a:gd name="adj" fmla="val 57323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6D30036-4ED4-1D4D-9CE4-E62DD77A1F12}"/>
                </a:ext>
              </a:extLst>
            </p:cNvPr>
            <p:cNvGrpSpPr/>
            <p:nvPr/>
          </p:nvGrpSpPr>
          <p:grpSpPr>
            <a:xfrm>
              <a:off x="3072066" y="4467468"/>
              <a:ext cx="3962400" cy="1588168"/>
              <a:chOff x="4756484" y="2598821"/>
              <a:chExt cx="3962400" cy="1588168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C706288F-34CB-4243-966E-B1011BA681D1}"/>
                  </a:ext>
                </a:extLst>
              </p:cNvPr>
              <p:cNvCxnSpPr/>
              <p:nvPr/>
            </p:nvCxnSpPr>
            <p:spPr>
              <a:xfrm flipH="1">
                <a:off x="5638800" y="2598821"/>
                <a:ext cx="914400" cy="15881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6CAC35E3-FE0C-C54A-AD4A-396E5F0E3291}"/>
                  </a:ext>
                </a:extLst>
              </p:cNvPr>
              <p:cNvCxnSpPr/>
              <p:nvPr/>
            </p:nvCxnSpPr>
            <p:spPr>
              <a:xfrm flipH="1">
                <a:off x="5045242" y="2598821"/>
                <a:ext cx="914400" cy="15881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6DAB9AA1-140A-9C43-A637-FA31F2B5CF50}"/>
                  </a:ext>
                </a:extLst>
              </p:cNvPr>
              <p:cNvCxnSpPr/>
              <p:nvPr/>
            </p:nvCxnSpPr>
            <p:spPr>
              <a:xfrm flipH="1">
                <a:off x="6841960" y="2598821"/>
                <a:ext cx="914400" cy="15881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AC3D6085-E042-724B-B3CD-2E24DEE9D959}"/>
                  </a:ext>
                </a:extLst>
              </p:cNvPr>
              <p:cNvCxnSpPr/>
              <p:nvPr/>
            </p:nvCxnSpPr>
            <p:spPr>
              <a:xfrm flipH="1">
                <a:off x="6248402" y="2598821"/>
                <a:ext cx="914400" cy="15881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0F53E126-1AD3-C344-B0E9-4533E4998FB3}"/>
                  </a:ext>
                </a:extLst>
              </p:cNvPr>
              <p:cNvCxnSpPr/>
              <p:nvPr/>
            </p:nvCxnSpPr>
            <p:spPr>
              <a:xfrm flipH="1">
                <a:off x="7451562" y="2598821"/>
                <a:ext cx="914400" cy="15881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F823FEDA-C0A9-DF4D-A6EF-7711C904ECC3}"/>
                  </a:ext>
                </a:extLst>
              </p:cNvPr>
              <p:cNvCxnSpPr/>
              <p:nvPr/>
            </p:nvCxnSpPr>
            <p:spPr>
              <a:xfrm>
                <a:off x="5061284" y="3096126"/>
                <a:ext cx="36576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DD1FE238-A89D-7847-9D45-90FEB1A11094}"/>
                  </a:ext>
                </a:extLst>
              </p:cNvPr>
              <p:cNvCxnSpPr/>
              <p:nvPr/>
            </p:nvCxnSpPr>
            <p:spPr>
              <a:xfrm>
                <a:off x="4756484" y="3633537"/>
                <a:ext cx="36576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C6A9976-06D4-8D48-9AEA-0B45D1B82E67}"/>
                </a:ext>
              </a:extLst>
            </p:cNvPr>
            <p:cNvCxnSpPr/>
            <p:nvPr/>
          </p:nvCxnSpPr>
          <p:spPr>
            <a:xfrm>
              <a:off x="2917159" y="5260934"/>
              <a:ext cx="4398044" cy="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09A5480-C5EE-9A43-861F-02B25BBCE842}"/>
              </a:ext>
            </a:extLst>
          </p:cNvPr>
          <p:cNvGrpSpPr/>
          <p:nvPr/>
        </p:nvGrpSpPr>
        <p:grpSpPr>
          <a:xfrm>
            <a:off x="960925" y="1989002"/>
            <a:ext cx="2666195" cy="924024"/>
            <a:chOff x="2759245" y="3583578"/>
            <a:chExt cx="2666195" cy="924024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6F7DE60-CD04-674F-AE4D-5A12D2576E27}"/>
                </a:ext>
              </a:extLst>
            </p:cNvPr>
            <p:cNvGrpSpPr/>
            <p:nvPr/>
          </p:nvGrpSpPr>
          <p:grpSpPr>
            <a:xfrm>
              <a:off x="2759245" y="3583578"/>
              <a:ext cx="2666195" cy="924024"/>
              <a:chOff x="2759245" y="1632157"/>
              <a:chExt cx="4582528" cy="1588168"/>
            </a:xfrm>
          </p:grpSpPr>
          <p:sp>
            <p:nvSpPr>
              <p:cNvPr id="22" name="Parallelogram 21">
                <a:extLst>
                  <a:ext uri="{FF2B5EF4-FFF2-40B4-BE49-F238E27FC236}">
                    <a16:creationId xmlns:a16="http://schemas.microsoft.com/office/drawing/2014/main" id="{64B09A4D-D5AE-FD45-855D-57CFAED64420}"/>
                  </a:ext>
                </a:extLst>
              </p:cNvPr>
              <p:cNvSpPr/>
              <p:nvPr/>
            </p:nvSpPr>
            <p:spPr>
              <a:xfrm>
                <a:off x="2759245" y="1632157"/>
                <a:ext cx="4555958" cy="1588168"/>
              </a:xfrm>
              <a:prstGeom prst="parallelogram">
                <a:avLst>
                  <a:gd name="adj" fmla="val 57323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9807C3E4-CF89-9A42-9D41-87A2CACD5357}"/>
                  </a:ext>
                </a:extLst>
              </p:cNvPr>
              <p:cNvGrpSpPr/>
              <p:nvPr/>
            </p:nvGrpSpPr>
            <p:grpSpPr>
              <a:xfrm>
                <a:off x="3072066" y="1632157"/>
                <a:ext cx="3962400" cy="1588168"/>
                <a:chOff x="4756484" y="2598821"/>
                <a:chExt cx="3962400" cy="1588168"/>
              </a:xfrm>
            </p:grpSpPr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683EE9EC-0F62-8646-B781-E527D4E47750}"/>
                    </a:ext>
                  </a:extLst>
                </p:cNvPr>
                <p:cNvCxnSpPr/>
                <p:nvPr/>
              </p:nvCxnSpPr>
              <p:spPr>
                <a:xfrm flipH="1">
                  <a:off x="5638800" y="2598821"/>
                  <a:ext cx="914400" cy="158816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1FA9623A-7F7B-8541-81C4-D9039B251D9B}"/>
                    </a:ext>
                  </a:extLst>
                </p:cNvPr>
                <p:cNvCxnSpPr/>
                <p:nvPr/>
              </p:nvCxnSpPr>
              <p:spPr>
                <a:xfrm flipH="1">
                  <a:off x="5045242" y="2598821"/>
                  <a:ext cx="914400" cy="158816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518F4704-5BA6-0C42-A757-6997CDF490F5}"/>
                    </a:ext>
                  </a:extLst>
                </p:cNvPr>
                <p:cNvCxnSpPr/>
                <p:nvPr/>
              </p:nvCxnSpPr>
              <p:spPr>
                <a:xfrm flipH="1">
                  <a:off x="6841960" y="2598821"/>
                  <a:ext cx="914400" cy="158816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F3D37011-79F0-F340-BFF2-94517433AA10}"/>
                    </a:ext>
                  </a:extLst>
                </p:cNvPr>
                <p:cNvCxnSpPr/>
                <p:nvPr/>
              </p:nvCxnSpPr>
              <p:spPr>
                <a:xfrm flipH="1">
                  <a:off x="6248402" y="2598821"/>
                  <a:ext cx="914400" cy="158816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4657CECE-34DB-FA49-A254-C1516CCD0CF3}"/>
                    </a:ext>
                  </a:extLst>
                </p:cNvPr>
                <p:cNvCxnSpPr/>
                <p:nvPr/>
              </p:nvCxnSpPr>
              <p:spPr>
                <a:xfrm flipH="1">
                  <a:off x="7451562" y="2598821"/>
                  <a:ext cx="914400" cy="158816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5B61609F-D07E-FD4D-AC17-0F7F057F51D0}"/>
                    </a:ext>
                  </a:extLst>
                </p:cNvPr>
                <p:cNvCxnSpPr/>
                <p:nvPr/>
              </p:nvCxnSpPr>
              <p:spPr>
                <a:xfrm>
                  <a:off x="5061284" y="3096126"/>
                  <a:ext cx="36576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02C3DFC8-A581-AF49-96CF-33B039CFA4FD}"/>
                    </a:ext>
                  </a:extLst>
                </p:cNvPr>
                <p:cNvCxnSpPr/>
                <p:nvPr/>
              </p:nvCxnSpPr>
              <p:spPr>
                <a:xfrm>
                  <a:off x="4756484" y="3633537"/>
                  <a:ext cx="36576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32BD2D98-3D21-4D46-82F0-19E5A2552483}"/>
                  </a:ext>
                </a:extLst>
              </p:cNvPr>
              <p:cNvCxnSpPr/>
              <p:nvPr/>
            </p:nvCxnSpPr>
            <p:spPr>
              <a:xfrm>
                <a:off x="2943729" y="2432009"/>
                <a:ext cx="4398044" cy="0"/>
              </a:xfrm>
              <a:prstGeom prst="line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id="{88FC86E4-A7D0-784A-BF68-3DEFC0E36F24}"/>
                </a:ext>
              </a:extLst>
            </p:cNvPr>
            <p:cNvSpPr/>
            <p:nvPr/>
          </p:nvSpPr>
          <p:spPr>
            <a:xfrm>
              <a:off x="2837565" y="3814368"/>
              <a:ext cx="2494095" cy="435688"/>
            </a:xfrm>
            <a:prstGeom prst="parallelogram">
              <a:avLst>
                <a:gd name="adj" fmla="val 54688"/>
              </a:avLst>
            </a:prstGeom>
            <a:solidFill>
              <a:schemeClr val="bg1">
                <a:lumMod val="50000"/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Parallelogram 6">
            <a:extLst>
              <a:ext uri="{FF2B5EF4-FFF2-40B4-BE49-F238E27FC236}">
                <a16:creationId xmlns:a16="http://schemas.microsoft.com/office/drawing/2014/main" id="{4BA9B0C9-68A7-D940-B003-9664D3336C8D}"/>
              </a:ext>
            </a:extLst>
          </p:cNvPr>
          <p:cNvSpPr/>
          <p:nvPr/>
        </p:nvSpPr>
        <p:spPr>
          <a:xfrm>
            <a:off x="1047941" y="3658284"/>
            <a:ext cx="2494095" cy="435688"/>
          </a:xfrm>
          <a:prstGeom prst="parallelogram">
            <a:avLst>
              <a:gd name="adj" fmla="val 54688"/>
            </a:avLst>
          </a:prstGeom>
          <a:solidFill>
            <a:schemeClr val="bg1">
              <a:lumMod val="50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61A0B217-3655-8742-93A3-05990E5C8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348" y="2187410"/>
            <a:ext cx="939800" cy="2667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DB9CCE80-7FC0-D24B-AE7C-2CD2DE7EC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188" y="3609428"/>
            <a:ext cx="939800" cy="266700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B627D7BE-B9CA-F746-B7FE-445117BED9D1}"/>
              </a:ext>
            </a:extLst>
          </p:cNvPr>
          <p:cNvGrpSpPr/>
          <p:nvPr/>
        </p:nvGrpSpPr>
        <p:grpSpPr>
          <a:xfrm>
            <a:off x="1132770" y="4150572"/>
            <a:ext cx="2305394" cy="924024"/>
            <a:chOff x="4756484" y="2598821"/>
            <a:chExt cx="3962400" cy="1588168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CAE122EE-CC31-D34D-864F-B6EF44B9E42D}"/>
                </a:ext>
              </a:extLst>
            </p:cNvPr>
            <p:cNvCxnSpPr/>
            <p:nvPr/>
          </p:nvCxnSpPr>
          <p:spPr>
            <a:xfrm flipH="1">
              <a:off x="5638800" y="2598821"/>
              <a:ext cx="914400" cy="1588168"/>
            </a:xfrm>
            <a:prstGeom prst="line">
              <a:avLst/>
            </a:prstGeom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D58A7CB-2755-344C-A2F2-0BBCFF33F4A9}"/>
                </a:ext>
              </a:extLst>
            </p:cNvPr>
            <p:cNvCxnSpPr/>
            <p:nvPr/>
          </p:nvCxnSpPr>
          <p:spPr>
            <a:xfrm flipH="1">
              <a:off x="5045242" y="2598821"/>
              <a:ext cx="914400" cy="1588168"/>
            </a:xfrm>
            <a:prstGeom prst="line">
              <a:avLst/>
            </a:prstGeom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D7112DC3-E6B7-2C45-B7CF-8809DAB141B8}"/>
                </a:ext>
              </a:extLst>
            </p:cNvPr>
            <p:cNvCxnSpPr/>
            <p:nvPr/>
          </p:nvCxnSpPr>
          <p:spPr>
            <a:xfrm flipH="1">
              <a:off x="6841960" y="2598821"/>
              <a:ext cx="914400" cy="1588168"/>
            </a:xfrm>
            <a:prstGeom prst="line">
              <a:avLst/>
            </a:prstGeom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62238DB1-338F-8C4A-A3BB-2563DBE88982}"/>
                </a:ext>
              </a:extLst>
            </p:cNvPr>
            <p:cNvCxnSpPr/>
            <p:nvPr/>
          </p:nvCxnSpPr>
          <p:spPr>
            <a:xfrm flipH="1">
              <a:off x="6248402" y="2598821"/>
              <a:ext cx="914400" cy="1588168"/>
            </a:xfrm>
            <a:prstGeom prst="line">
              <a:avLst/>
            </a:prstGeom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4D990EC1-50AC-1243-B335-A963F976890A}"/>
                </a:ext>
              </a:extLst>
            </p:cNvPr>
            <p:cNvCxnSpPr/>
            <p:nvPr/>
          </p:nvCxnSpPr>
          <p:spPr>
            <a:xfrm flipH="1">
              <a:off x="7451562" y="2598821"/>
              <a:ext cx="914400" cy="1588168"/>
            </a:xfrm>
            <a:prstGeom prst="line">
              <a:avLst/>
            </a:prstGeom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501D78F4-CEB5-C741-8548-7635BF3E683D}"/>
                </a:ext>
              </a:extLst>
            </p:cNvPr>
            <p:cNvCxnSpPr/>
            <p:nvPr/>
          </p:nvCxnSpPr>
          <p:spPr>
            <a:xfrm>
              <a:off x="5061284" y="3096126"/>
              <a:ext cx="3657600" cy="0"/>
            </a:xfrm>
            <a:prstGeom prst="line">
              <a:avLst/>
            </a:prstGeom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E74CFD10-4004-A142-ABC6-013223FAB025}"/>
                </a:ext>
              </a:extLst>
            </p:cNvPr>
            <p:cNvCxnSpPr/>
            <p:nvPr/>
          </p:nvCxnSpPr>
          <p:spPr>
            <a:xfrm>
              <a:off x="4756484" y="3633537"/>
              <a:ext cx="3657600" cy="0"/>
            </a:xfrm>
            <a:prstGeom prst="line">
              <a:avLst/>
            </a:prstGeom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D0752A7-749B-984A-BE27-F72C4563648A}"/>
              </a:ext>
            </a:extLst>
          </p:cNvPr>
          <p:cNvCxnSpPr/>
          <p:nvPr/>
        </p:nvCxnSpPr>
        <p:spPr>
          <a:xfrm>
            <a:off x="1058101" y="4612584"/>
            <a:ext cx="2558859" cy="0"/>
          </a:xfrm>
          <a:prstGeom prst="line">
            <a:avLst/>
          </a:prstGeom>
          <a:ln w="25400">
            <a:solidFill>
              <a:srgbClr val="C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9">
            <a:extLst>
              <a:ext uri="{FF2B5EF4-FFF2-40B4-BE49-F238E27FC236}">
                <a16:creationId xmlns:a16="http://schemas.microsoft.com/office/drawing/2014/main" id="{F8A32127-491A-2545-A729-D027E1B31AB0}"/>
              </a:ext>
            </a:extLst>
          </p:cNvPr>
          <p:cNvGrpSpPr/>
          <p:nvPr/>
        </p:nvGrpSpPr>
        <p:grpSpPr>
          <a:xfrm>
            <a:off x="960925" y="4871368"/>
            <a:ext cx="2650736" cy="924024"/>
            <a:chOff x="2759245" y="4467468"/>
            <a:chExt cx="4555958" cy="1588168"/>
          </a:xfrm>
        </p:grpSpPr>
        <p:sp>
          <p:nvSpPr>
            <p:cNvPr id="61" name="Parallelogram 60">
              <a:extLst>
                <a:ext uri="{FF2B5EF4-FFF2-40B4-BE49-F238E27FC236}">
                  <a16:creationId xmlns:a16="http://schemas.microsoft.com/office/drawing/2014/main" id="{B3CBEA99-C243-134F-AFF1-E617F200CFBE}"/>
                </a:ext>
              </a:extLst>
            </p:cNvPr>
            <p:cNvSpPr/>
            <p:nvPr/>
          </p:nvSpPr>
          <p:spPr>
            <a:xfrm>
              <a:off x="2759245" y="4467468"/>
              <a:ext cx="4555958" cy="1588168"/>
            </a:xfrm>
            <a:prstGeom prst="parallelogram">
              <a:avLst>
                <a:gd name="adj" fmla="val 57323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E24F470B-E915-7A4C-8EF5-F30991583B0C}"/>
                </a:ext>
              </a:extLst>
            </p:cNvPr>
            <p:cNvGrpSpPr/>
            <p:nvPr/>
          </p:nvGrpSpPr>
          <p:grpSpPr>
            <a:xfrm>
              <a:off x="3072066" y="4467468"/>
              <a:ext cx="3962400" cy="1588168"/>
              <a:chOff x="4756484" y="2598821"/>
              <a:chExt cx="3962400" cy="1588168"/>
            </a:xfrm>
          </p:grpSpPr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A1D77636-A9A9-A14B-BF72-3D53C60651F5}"/>
                  </a:ext>
                </a:extLst>
              </p:cNvPr>
              <p:cNvCxnSpPr/>
              <p:nvPr/>
            </p:nvCxnSpPr>
            <p:spPr>
              <a:xfrm flipH="1">
                <a:off x="5638800" y="2598821"/>
                <a:ext cx="914400" cy="15881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326259B3-56E6-0048-9BE0-0FE3343A0BB0}"/>
                  </a:ext>
                </a:extLst>
              </p:cNvPr>
              <p:cNvCxnSpPr/>
              <p:nvPr/>
            </p:nvCxnSpPr>
            <p:spPr>
              <a:xfrm flipH="1">
                <a:off x="5045242" y="2598821"/>
                <a:ext cx="914400" cy="15881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C1DB8846-8C1B-3C4A-B24B-EA9565C74E9F}"/>
                  </a:ext>
                </a:extLst>
              </p:cNvPr>
              <p:cNvCxnSpPr/>
              <p:nvPr/>
            </p:nvCxnSpPr>
            <p:spPr>
              <a:xfrm flipH="1">
                <a:off x="6841960" y="2598821"/>
                <a:ext cx="914400" cy="15881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A68B4DBD-A9CC-4142-B876-96806545DC0B}"/>
                  </a:ext>
                </a:extLst>
              </p:cNvPr>
              <p:cNvCxnSpPr/>
              <p:nvPr/>
            </p:nvCxnSpPr>
            <p:spPr>
              <a:xfrm flipH="1">
                <a:off x="6248402" y="2598821"/>
                <a:ext cx="914400" cy="15881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B466E8C4-6944-E546-AEC4-39C6EBB4BE07}"/>
                  </a:ext>
                </a:extLst>
              </p:cNvPr>
              <p:cNvCxnSpPr/>
              <p:nvPr/>
            </p:nvCxnSpPr>
            <p:spPr>
              <a:xfrm flipH="1">
                <a:off x="7451562" y="2598821"/>
                <a:ext cx="914400" cy="158816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5BB98D87-88CB-F640-A0D9-0D0D830C6796}"/>
                  </a:ext>
                </a:extLst>
              </p:cNvPr>
              <p:cNvCxnSpPr/>
              <p:nvPr/>
            </p:nvCxnSpPr>
            <p:spPr>
              <a:xfrm>
                <a:off x="5061284" y="3096126"/>
                <a:ext cx="36576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B9B3FA25-4FE1-504B-A92E-D5ADBDE46BE4}"/>
                  </a:ext>
                </a:extLst>
              </p:cNvPr>
              <p:cNvCxnSpPr/>
              <p:nvPr/>
            </p:nvCxnSpPr>
            <p:spPr>
              <a:xfrm>
                <a:off x="4756484" y="3633537"/>
                <a:ext cx="36576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5489040F-C74F-AD42-AFF6-945548DF300E}"/>
                </a:ext>
              </a:extLst>
            </p:cNvPr>
            <p:cNvCxnSpPr/>
            <p:nvPr/>
          </p:nvCxnSpPr>
          <p:spPr>
            <a:xfrm>
              <a:off x="2917159" y="5260934"/>
              <a:ext cx="4398044" cy="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Parallelogram 70">
            <a:extLst>
              <a:ext uri="{FF2B5EF4-FFF2-40B4-BE49-F238E27FC236}">
                <a16:creationId xmlns:a16="http://schemas.microsoft.com/office/drawing/2014/main" id="{BA9241C2-518A-3143-9441-46B33D6FF770}"/>
              </a:ext>
            </a:extLst>
          </p:cNvPr>
          <p:cNvSpPr/>
          <p:nvPr/>
        </p:nvSpPr>
        <p:spPr>
          <a:xfrm>
            <a:off x="1047941" y="5094760"/>
            <a:ext cx="2494095" cy="435688"/>
          </a:xfrm>
          <a:prstGeom prst="parallelogram">
            <a:avLst>
              <a:gd name="adj" fmla="val 54688"/>
            </a:avLst>
          </a:prstGeom>
          <a:solidFill>
            <a:schemeClr val="bg1">
              <a:lumMod val="50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6D6F3BE0-294B-3E49-B1BD-F742EA960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188" y="5045904"/>
            <a:ext cx="939800" cy="266700"/>
          </a:xfrm>
          <a:prstGeom prst="rect">
            <a:avLst/>
          </a:prstGeom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671470B-09DF-C84E-9B92-DBDD4B022AD6}"/>
              </a:ext>
            </a:extLst>
          </p:cNvPr>
          <p:cNvCxnSpPr>
            <a:cxnSpLocks/>
          </p:cNvCxnSpPr>
          <p:nvPr/>
        </p:nvCxnSpPr>
        <p:spPr>
          <a:xfrm>
            <a:off x="932441" y="3316112"/>
            <a:ext cx="2641539" cy="0"/>
          </a:xfrm>
          <a:prstGeom prst="line">
            <a:avLst/>
          </a:prstGeom>
          <a:ln w="38100">
            <a:solidFill>
              <a:srgbClr val="FFC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Picture 75">
            <a:extLst>
              <a:ext uri="{FF2B5EF4-FFF2-40B4-BE49-F238E27FC236}">
                <a16:creationId xmlns:a16="http://schemas.microsoft.com/office/drawing/2014/main" id="{300C1A67-8191-0F48-BA1B-6855F648B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740" y="3224373"/>
            <a:ext cx="393700" cy="29210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F24AE039-401D-8849-82EE-9F474B355A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818" y="2954249"/>
            <a:ext cx="774700" cy="279400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64406C15-96F2-9644-B3CC-7A1B378583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738" y="4407623"/>
            <a:ext cx="774700" cy="279400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D696AB04-2686-3A40-A4B5-A4D3223851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1448" y="5878611"/>
            <a:ext cx="1701800" cy="40640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7A8F4EE7-1E39-AD45-84DE-0C93E58D85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9874" y="3584533"/>
            <a:ext cx="1955800" cy="279400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624B8B58-2D99-C747-A3C7-08B54340A671}"/>
              </a:ext>
            </a:extLst>
          </p:cNvPr>
          <p:cNvSpPr txBox="1"/>
          <p:nvPr/>
        </p:nvSpPr>
        <p:spPr>
          <a:xfrm>
            <a:off x="3979994" y="1990678"/>
            <a:ext cx="45313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Charge vector (1,0,0,…)</a:t>
            </a:r>
          </a:p>
          <a:p>
            <a:endParaRPr lang="en-US" sz="2000" dirty="0"/>
          </a:p>
          <a:p>
            <a:r>
              <a:rPr lang="en-US" sz="2000" dirty="0"/>
              <a:t>In terms of lattice DOF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                            creates gauge charge in one layer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                                    creates gauge flux across the layers according to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                    adiabatically evolves the matter field</a:t>
            </a:r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D8636504-1333-5F46-93C7-8F5BF3238D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46288" y="2981170"/>
            <a:ext cx="1498600" cy="292100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B1D58F8B-E899-D24C-AB88-EA4553ADBDA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02941" y="4158469"/>
            <a:ext cx="1095694" cy="3209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22BE6E-C0DF-9E44-908E-5008478597A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56915" y="3899944"/>
            <a:ext cx="437631" cy="20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2203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CE3EE-4A90-C348-9BF7-C9A1B0C99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Spectrum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6BA298-1425-0F40-8406-A53A078E9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160" y="2069683"/>
            <a:ext cx="7091680" cy="8864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5DD482-C4BF-5741-957B-8D747A4AECAB}"/>
              </a:ext>
            </a:extLst>
          </p:cNvPr>
          <p:cNvSpPr txBox="1"/>
          <p:nvPr/>
        </p:nvSpPr>
        <p:spPr>
          <a:xfrm>
            <a:off x="934720" y="3027680"/>
            <a:ext cx="5862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Gap is proportional to smallest |eigenvalues of K |^2</a:t>
            </a:r>
          </a:p>
        </p:txBody>
      </p:sp>
    </p:spTree>
    <p:extLst>
      <p:ext uri="{BB962C8B-B14F-4D97-AF65-F5344CB8AC3E}">
        <p14:creationId xmlns:p14="http://schemas.microsoft.com/office/powerpoint/2010/main" val="153406302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CE3EE-4A90-C348-9BF7-C9A1B0C99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Spectrum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6BA298-1425-0F40-8406-A53A078E9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160" y="2069683"/>
            <a:ext cx="7091680" cy="8864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5DD482-C4BF-5741-957B-8D747A4AECAB}"/>
              </a:ext>
            </a:extLst>
          </p:cNvPr>
          <p:cNvSpPr txBox="1"/>
          <p:nvPr/>
        </p:nvSpPr>
        <p:spPr>
          <a:xfrm>
            <a:off x="934720" y="3027680"/>
            <a:ext cx="5862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Gap is proportional to smallest |eigenvalues of K |^2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80B6AB-09CE-3C4A-B3D9-B177C11CF6C8}"/>
              </a:ext>
            </a:extLst>
          </p:cNvPr>
          <p:cNvSpPr txBox="1"/>
          <p:nvPr/>
        </p:nvSpPr>
        <p:spPr>
          <a:xfrm>
            <a:off x="934720" y="3606800"/>
            <a:ext cx="1173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Gapped: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7FF490-B0BE-2543-8835-ECE0137A6D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8200" y="3673640"/>
            <a:ext cx="2616200" cy="2602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B438E7C-F1A6-1941-BCC1-5FEAFC25A382}"/>
              </a:ext>
            </a:extLst>
          </p:cNvPr>
          <p:cNvSpPr txBox="1"/>
          <p:nvPr/>
        </p:nvSpPr>
        <p:spPr>
          <a:xfrm>
            <a:off x="934720" y="4059422"/>
            <a:ext cx="1173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Gapless: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963A4AD-441A-A449-8DB2-585927D6EB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8200" y="4134822"/>
            <a:ext cx="2616200" cy="26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39250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CE3EE-4A90-C348-9BF7-C9A1B0C99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Spectrum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6BA298-1425-0F40-8406-A53A078E9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160" y="2069683"/>
            <a:ext cx="7091680" cy="8864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5DD482-C4BF-5741-957B-8D747A4AECAB}"/>
              </a:ext>
            </a:extLst>
          </p:cNvPr>
          <p:cNvSpPr txBox="1"/>
          <p:nvPr/>
        </p:nvSpPr>
        <p:spPr>
          <a:xfrm>
            <a:off x="934720" y="3027680"/>
            <a:ext cx="5862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Gap is proportional to smallest |eigenvalues of K |^2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80B6AB-09CE-3C4A-B3D9-B177C11CF6C8}"/>
              </a:ext>
            </a:extLst>
          </p:cNvPr>
          <p:cNvSpPr txBox="1"/>
          <p:nvPr/>
        </p:nvSpPr>
        <p:spPr>
          <a:xfrm>
            <a:off x="934720" y="3606800"/>
            <a:ext cx="1173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Gapped: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7FF490-B0BE-2543-8835-ECE0137A6D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8200" y="3673640"/>
            <a:ext cx="2616200" cy="2602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B438E7C-F1A6-1941-BCC1-5FEAFC25A382}"/>
              </a:ext>
            </a:extLst>
          </p:cNvPr>
          <p:cNvSpPr txBox="1"/>
          <p:nvPr/>
        </p:nvSpPr>
        <p:spPr>
          <a:xfrm>
            <a:off x="934720" y="4059422"/>
            <a:ext cx="1173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Gapless: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963A4AD-441A-A449-8DB2-585927D6EB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8200" y="4134822"/>
            <a:ext cx="2616200" cy="26021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5924F8C-5FF8-6849-A88F-419D7B6A7F7C}"/>
              </a:ext>
            </a:extLst>
          </p:cNvPr>
          <p:cNvSpPr txBox="1"/>
          <p:nvPr/>
        </p:nvSpPr>
        <p:spPr>
          <a:xfrm>
            <a:off x="1521460" y="4504154"/>
            <a:ext cx="261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Instability?</a:t>
            </a:r>
          </a:p>
          <a:p>
            <a:r>
              <a:rPr lang="en-US" dirty="0"/>
              <a:t>Gapless spin liquid?</a:t>
            </a:r>
          </a:p>
          <a:p>
            <a:r>
              <a:rPr lang="en-US" dirty="0"/>
              <a:t>Gapless </a:t>
            </a:r>
            <a:r>
              <a:rPr lang="en-US" dirty="0" err="1"/>
              <a:t>fracton</a:t>
            </a:r>
            <a:r>
              <a:rPr lang="en-US" dirty="0"/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806930-1847-7B4F-A046-B87D8EBC1478}"/>
              </a:ext>
            </a:extLst>
          </p:cNvPr>
          <p:cNvSpPr txBox="1"/>
          <p:nvPr/>
        </p:nvSpPr>
        <p:spPr>
          <a:xfrm>
            <a:off x="2108200" y="5536603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upcoming work with </a:t>
            </a:r>
            <a:r>
              <a:rPr lang="en-US" dirty="0" err="1"/>
              <a:t>Xiuqi</a:t>
            </a:r>
            <a:r>
              <a:rPr lang="en-US" dirty="0"/>
              <a:t> Ma and </a:t>
            </a:r>
            <a:r>
              <a:rPr lang="en-US" dirty="0" err="1"/>
              <a:t>Hotat</a:t>
            </a:r>
            <a:r>
              <a:rPr lang="en-US" dirty="0"/>
              <a:t> Lam</a:t>
            </a:r>
          </a:p>
          <a:p>
            <a:r>
              <a:rPr lang="en-US" dirty="0"/>
              <a:t>see also Joseph Sullivan, Arpit </a:t>
            </a:r>
            <a:r>
              <a:rPr lang="en-US" dirty="0" err="1"/>
              <a:t>Dua</a:t>
            </a:r>
            <a:r>
              <a:rPr lang="en-US" dirty="0"/>
              <a:t>, Meng Cheng, </a:t>
            </a:r>
            <a:r>
              <a:rPr lang="en-US" dirty="0" err="1"/>
              <a:t>arXiv</a:t>
            </a:r>
            <a:r>
              <a:rPr lang="en-US" dirty="0"/>
              <a:t>: 2109.13267   </a:t>
            </a:r>
          </a:p>
        </p:txBody>
      </p:sp>
    </p:spTree>
    <p:extLst>
      <p:ext uri="{BB962C8B-B14F-4D97-AF65-F5344CB8AC3E}">
        <p14:creationId xmlns:p14="http://schemas.microsoft.com/office/powerpoint/2010/main" val="86727159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A4F94-4F19-844F-80DE-2AF86FEAF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8A466-07DD-2342-B8A6-8711706F3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800" dirty="0"/>
              <a:t> Lattice construction for all quasi-local K matrices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42377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A4F94-4F19-844F-80DE-2AF86FEAF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8A466-07DD-2342-B8A6-8711706F3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800" dirty="0"/>
              <a:t> Lattice construction for all quasi-local K matrices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/>
              <a:t> Local models, fractional excitations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30524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A4F94-4F19-844F-80DE-2AF86FEAF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8A466-07DD-2342-B8A6-8711706F3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800" dirty="0"/>
              <a:t> Lattice construction for all quasi-local K matrices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/>
              <a:t> Local models, fractional excitations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/>
              <a:t> Gapped / Gapless</a:t>
            </a:r>
          </a:p>
        </p:txBody>
      </p:sp>
    </p:spTree>
    <p:extLst>
      <p:ext uri="{BB962C8B-B14F-4D97-AF65-F5344CB8AC3E}">
        <p14:creationId xmlns:p14="http://schemas.microsoft.com/office/powerpoint/2010/main" val="165457065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A4F94-4F19-844F-80DE-2AF86FEAF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8A466-07DD-2342-B8A6-8711706F3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800" dirty="0"/>
              <a:t> Lattice construction for all quasi-local K matrices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/>
              <a:t> Local models, fractional excitations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/>
              <a:t> Gapped / Gapless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/>
              <a:t> Examples of gapped foliated, gapped non-foliated, and gapless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75565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42B0E-9CEF-8E41-B9D9-A49CE9EBE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49437-0D79-BE4D-BB9B-DD867AB023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/>
              <a:t> Conditions for gapped foliated / gapped non-foliated</a:t>
            </a:r>
          </a:p>
        </p:txBody>
      </p:sp>
    </p:spTree>
    <p:extLst>
      <p:ext uri="{BB962C8B-B14F-4D97-AF65-F5344CB8AC3E}">
        <p14:creationId xmlns:p14="http://schemas.microsoft.com/office/powerpoint/2010/main" val="2508084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3D61A-712E-4742-B981-102A2B9CE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X-cube model: excitation</a:t>
            </a:r>
          </a:p>
        </p:txBody>
      </p: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B9678285-0F2B-7A4E-8A52-080F0946A3A1}"/>
              </a:ext>
            </a:extLst>
          </p:cNvPr>
          <p:cNvGrpSpPr/>
          <p:nvPr/>
        </p:nvGrpSpPr>
        <p:grpSpPr>
          <a:xfrm>
            <a:off x="3552075" y="1856951"/>
            <a:ext cx="1620216" cy="1578853"/>
            <a:chOff x="4277928" y="2110288"/>
            <a:chExt cx="1620216" cy="1578853"/>
          </a:xfrm>
        </p:grpSpPr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9EB4BE6C-3D16-4844-A199-9C1662C4AC0F}"/>
                </a:ext>
              </a:extLst>
            </p:cNvPr>
            <p:cNvGrpSpPr/>
            <p:nvPr/>
          </p:nvGrpSpPr>
          <p:grpSpPr>
            <a:xfrm>
              <a:off x="4386009" y="2185074"/>
              <a:ext cx="1431461" cy="1427553"/>
              <a:chOff x="4386009" y="2185074"/>
              <a:chExt cx="1431461" cy="1427553"/>
            </a:xfrm>
          </p:grpSpPr>
          <p:sp>
            <p:nvSpPr>
              <p:cNvPr id="142" name="Cube 141">
                <a:extLst>
                  <a:ext uri="{FF2B5EF4-FFF2-40B4-BE49-F238E27FC236}">
                    <a16:creationId xmlns:a16="http://schemas.microsoft.com/office/drawing/2014/main" id="{442DCD7F-2641-4C4D-A74C-6CC40672E8C8}"/>
                  </a:ext>
                </a:extLst>
              </p:cNvPr>
              <p:cNvSpPr/>
              <p:nvPr/>
            </p:nvSpPr>
            <p:spPr>
              <a:xfrm>
                <a:off x="4386009" y="2185074"/>
                <a:ext cx="1427553" cy="1427553"/>
              </a:xfrm>
              <a:prstGeom prst="cube">
                <a:avLst/>
              </a:prstGeom>
              <a:noFill/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F696F2E3-598B-6D43-8F79-85177B82353F}"/>
                  </a:ext>
                </a:extLst>
              </p:cNvPr>
              <p:cNvCxnSpPr/>
              <p:nvPr/>
            </p:nvCxnSpPr>
            <p:spPr>
              <a:xfrm>
                <a:off x="4750401" y="2186768"/>
                <a:ext cx="0" cy="1072627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CBD4F336-7B1D-2845-A814-358287561C3B}"/>
                  </a:ext>
                </a:extLst>
              </p:cNvPr>
              <p:cNvCxnSpPr/>
              <p:nvPr/>
            </p:nvCxnSpPr>
            <p:spPr>
              <a:xfrm>
                <a:off x="4744433" y="3245683"/>
                <a:ext cx="1073037" cy="0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25658226-1A07-6741-8B33-CF86F0B407E3}"/>
                  </a:ext>
                </a:extLst>
              </p:cNvPr>
              <p:cNvCxnSpPr/>
              <p:nvPr/>
            </p:nvCxnSpPr>
            <p:spPr>
              <a:xfrm flipH="1">
                <a:off x="4393825" y="3251579"/>
                <a:ext cx="358424" cy="353232"/>
              </a:xfrm>
              <a:prstGeom prst="line">
                <a:avLst/>
              </a:prstGeom>
              <a:ln w="254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30" name="Picture 129">
              <a:extLst>
                <a:ext uri="{FF2B5EF4-FFF2-40B4-BE49-F238E27FC236}">
                  <a16:creationId xmlns:a16="http://schemas.microsoft.com/office/drawing/2014/main" id="{574175C5-99E8-1647-98FE-1FFFD264E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77928" y="2989195"/>
              <a:ext cx="208345" cy="168660"/>
            </a:xfrm>
            <a:prstGeom prst="rect">
              <a:avLst/>
            </a:prstGeom>
          </p:spPr>
        </p:pic>
        <p:pic>
          <p:nvPicPr>
            <p:cNvPr id="131" name="Picture 130">
              <a:extLst>
                <a:ext uri="{FF2B5EF4-FFF2-40B4-BE49-F238E27FC236}">
                  <a16:creationId xmlns:a16="http://schemas.microsoft.com/office/drawing/2014/main" id="{6FEEB77E-BBD1-FA44-B261-D91CB24D7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52727" y="2472802"/>
              <a:ext cx="208345" cy="168660"/>
            </a:xfrm>
            <a:prstGeom prst="rect">
              <a:avLst/>
            </a:prstGeom>
          </p:spPr>
        </p:pic>
        <p:pic>
          <p:nvPicPr>
            <p:cNvPr id="132" name="Picture 131">
              <a:extLst>
                <a:ext uri="{FF2B5EF4-FFF2-40B4-BE49-F238E27FC236}">
                  <a16:creationId xmlns:a16="http://schemas.microsoft.com/office/drawing/2014/main" id="{DBF15254-D9FC-3146-9CD5-1B0DC92430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48076" y="2685376"/>
              <a:ext cx="208345" cy="168660"/>
            </a:xfrm>
            <a:prstGeom prst="rect">
              <a:avLst/>
            </a:prstGeom>
          </p:spPr>
        </p:pic>
        <p:pic>
          <p:nvPicPr>
            <p:cNvPr id="133" name="Picture 132">
              <a:extLst>
                <a:ext uri="{FF2B5EF4-FFF2-40B4-BE49-F238E27FC236}">
                  <a16:creationId xmlns:a16="http://schemas.microsoft.com/office/drawing/2014/main" id="{78BB3E37-33A0-B041-BEAA-041140638D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55191" y="2989195"/>
              <a:ext cx="208345" cy="168660"/>
            </a:xfrm>
            <a:prstGeom prst="rect">
              <a:avLst/>
            </a:prstGeom>
          </p:spPr>
        </p:pic>
        <p:pic>
          <p:nvPicPr>
            <p:cNvPr id="134" name="Picture 133">
              <a:extLst>
                <a:ext uri="{FF2B5EF4-FFF2-40B4-BE49-F238E27FC236}">
                  <a16:creationId xmlns:a16="http://schemas.microsoft.com/office/drawing/2014/main" id="{40C66758-A37A-4349-B484-E84A43FEB6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89799" y="2685376"/>
              <a:ext cx="208345" cy="168660"/>
            </a:xfrm>
            <a:prstGeom prst="rect">
              <a:avLst/>
            </a:prstGeom>
          </p:spPr>
        </p:pic>
        <p:pic>
          <p:nvPicPr>
            <p:cNvPr id="135" name="Picture 134">
              <a:extLst>
                <a:ext uri="{FF2B5EF4-FFF2-40B4-BE49-F238E27FC236}">
                  <a16:creationId xmlns:a16="http://schemas.microsoft.com/office/drawing/2014/main" id="{43CDBF2D-D343-1941-8671-CC09BF997A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46846" y="2110288"/>
              <a:ext cx="208345" cy="168660"/>
            </a:xfrm>
            <a:prstGeom prst="rect">
              <a:avLst/>
            </a:prstGeom>
          </p:spPr>
        </p:pic>
        <p:pic>
          <p:nvPicPr>
            <p:cNvPr id="136" name="Picture 135">
              <a:extLst>
                <a:ext uri="{FF2B5EF4-FFF2-40B4-BE49-F238E27FC236}">
                  <a16:creationId xmlns:a16="http://schemas.microsoft.com/office/drawing/2014/main" id="{A85145FC-E6E8-EE47-8C6E-852DEAAB76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61072" y="3152774"/>
              <a:ext cx="208345" cy="168660"/>
            </a:xfrm>
            <a:prstGeom prst="rect">
              <a:avLst/>
            </a:prstGeom>
          </p:spPr>
        </p:pic>
        <p:pic>
          <p:nvPicPr>
            <p:cNvPr id="137" name="Picture 136">
              <a:extLst>
                <a:ext uri="{FF2B5EF4-FFF2-40B4-BE49-F238E27FC236}">
                  <a16:creationId xmlns:a16="http://schemas.microsoft.com/office/drawing/2014/main" id="{13FDEF9C-E10C-554D-8BD5-68DB16A0E4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52726" y="3520481"/>
              <a:ext cx="208345" cy="168660"/>
            </a:xfrm>
            <a:prstGeom prst="rect">
              <a:avLst/>
            </a:prstGeom>
          </p:spPr>
        </p:pic>
        <p:pic>
          <p:nvPicPr>
            <p:cNvPr id="138" name="Picture 137">
              <a:extLst>
                <a:ext uri="{FF2B5EF4-FFF2-40B4-BE49-F238E27FC236}">
                  <a16:creationId xmlns:a16="http://schemas.microsoft.com/office/drawing/2014/main" id="{573DF917-C75F-1246-8A12-1EE5A97077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98246" y="3315330"/>
              <a:ext cx="208345" cy="168660"/>
            </a:xfrm>
            <a:prstGeom prst="rect">
              <a:avLst/>
            </a:prstGeom>
          </p:spPr>
        </p:pic>
        <p:pic>
          <p:nvPicPr>
            <p:cNvPr id="139" name="Picture 138">
              <a:extLst>
                <a:ext uri="{FF2B5EF4-FFF2-40B4-BE49-F238E27FC236}">
                  <a16:creationId xmlns:a16="http://schemas.microsoft.com/office/drawing/2014/main" id="{F1E6DCD6-C201-EB4D-B3DF-2093CC016B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51283" y="3319195"/>
              <a:ext cx="208345" cy="168660"/>
            </a:xfrm>
            <a:prstGeom prst="rect">
              <a:avLst/>
            </a:prstGeom>
          </p:spPr>
        </p:pic>
        <p:pic>
          <p:nvPicPr>
            <p:cNvPr id="140" name="Picture 139">
              <a:extLst>
                <a:ext uri="{FF2B5EF4-FFF2-40B4-BE49-F238E27FC236}">
                  <a16:creationId xmlns:a16="http://schemas.microsoft.com/office/drawing/2014/main" id="{8C37F848-6F0C-CC4A-96C9-E83DDE130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79848" y="2266565"/>
              <a:ext cx="208345" cy="168660"/>
            </a:xfrm>
            <a:prstGeom prst="rect">
              <a:avLst/>
            </a:prstGeom>
          </p:spPr>
        </p:pic>
        <p:pic>
          <p:nvPicPr>
            <p:cNvPr id="141" name="Picture 140">
              <a:extLst>
                <a:ext uri="{FF2B5EF4-FFF2-40B4-BE49-F238E27FC236}">
                  <a16:creationId xmlns:a16="http://schemas.microsoft.com/office/drawing/2014/main" id="{AC894F84-51C1-9940-8AFF-EA14CD6414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29835" y="2281493"/>
              <a:ext cx="208345" cy="168660"/>
            </a:xfrm>
            <a:prstGeom prst="rect">
              <a:avLst/>
            </a:prstGeom>
          </p:spPr>
        </p:pic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2318960B-439E-7847-9559-4DB1155897BA}"/>
              </a:ext>
            </a:extLst>
          </p:cNvPr>
          <p:cNvGrpSpPr/>
          <p:nvPr/>
        </p:nvGrpSpPr>
        <p:grpSpPr>
          <a:xfrm>
            <a:off x="677770" y="4411284"/>
            <a:ext cx="2767070" cy="1598772"/>
            <a:chOff x="5247861" y="4497739"/>
            <a:chExt cx="3209143" cy="1854195"/>
          </a:xfrm>
        </p:grpSpPr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97DE6537-12B2-B246-B9F3-605370AF8DEF}"/>
                </a:ext>
              </a:extLst>
            </p:cNvPr>
            <p:cNvSpPr/>
            <p:nvPr/>
          </p:nvSpPr>
          <p:spPr>
            <a:xfrm>
              <a:off x="5332344" y="4553179"/>
              <a:ext cx="3036202" cy="1749279"/>
            </a:xfrm>
            <a:prstGeom prst="rect">
              <a:avLst/>
            </a:prstGeom>
            <a:solidFill>
              <a:srgbClr val="E494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Flowchart: Connector 4">
              <a:extLst>
                <a:ext uri="{FF2B5EF4-FFF2-40B4-BE49-F238E27FC236}">
                  <a16:creationId xmlns:a16="http://schemas.microsoft.com/office/drawing/2014/main" id="{65440B38-852F-CF48-9B1C-E596A33A6C61}"/>
                </a:ext>
              </a:extLst>
            </p:cNvPr>
            <p:cNvSpPr/>
            <p:nvPr/>
          </p:nvSpPr>
          <p:spPr>
            <a:xfrm>
              <a:off x="5247861" y="4497739"/>
              <a:ext cx="182880" cy="182880"/>
            </a:xfrm>
            <a:prstGeom prst="flowChartConnector">
              <a:avLst/>
            </a:prstGeom>
            <a:solidFill>
              <a:srgbClr val="482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Flowchart: Connector 74">
              <a:extLst>
                <a:ext uri="{FF2B5EF4-FFF2-40B4-BE49-F238E27FC236}">
                  <a16:creationId xmlns:a16="http://schemas.microsoft.com/office/drawing/2014/main" id="{15D0336E-5976-CF44-A601-C83452076620}"/>
                </a:ext>
              </a:extLst>
            </p:cNvPr>
            <p:cNvSpPr/>
            <p:nvPr/>
          </p:nvSpPr>
          <p:spPr>
            <a:xfrm>
              <a:off x="8274124" y="4497739"/>
              <a:ext cx="182880" cy="182880"/>
            </a:xfrm>
            <a:prstGeom prst="flowChartConnector">
              <a:avLst/>
            </a:prstGeom>
            <a:solidFill>
              <a:srgbClr val="482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Flowchart: Connector 77">
              <a:extLst>
                <a:ext uri="{FF2B5EF4-FFF2-40B4-BE49-F238E27FC236}">
                  <a16:creationId xmlns:a16="http://schemas.microsoft.com/office/drawing/2014/main" id="{63A3BD8F-DD9C-6143-9490-364B49ADED4B}"/>
                </a:ext>
              </a:extLst>
            </p:cNvPr>
            <p:cNvSpPr/>
            <p:nvPr/>
          </p:nvSpPr>
          <p:spPr>
            <a:xfrm>
              <a:off x="8273137" y="6169054"/>
              <a:ext cx="182880" cy="182880"/>
            </a:xfrm>
            <a:prstGeom prst="flowChartConnector">
              <a:avLst/>
            </a:prstGeom>
            <a:solidFill>
              <a:srgbClr val="482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Flowchart: Connector 78">
              <a:extLst>
                <a:ext uri="{FF2B5EF4-FFF2-40B4-BE49-F238E27FC236}">
                  <a16:creationId xmlns:a16="http://schemas.microsoft.com/office/drawing/2014/main" id="{1FC0FB43-8273-7548-BA0A-0351B044AEFD}"/>
                </a:ext>
              </a:extLst>
            </p:cNvPr>
            <p:cNvSpPr/>
            <p:nvPr/>
          </p:nvSpPr>
          <p:spPr>
            <a:xfrm>
              <a:off x="5247861" y="6169054"/>
              <a:ext cx="182880" cy="182880"/>
            </a:xfrm>
            <a:prstGeom prst="flowChartConnector">
              <a:avLst/>
            </a:prstGeom>
            <a:solidFill>
              <a:srgbClr val="482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A03E9465-5D37-E84A-98A4-227CDDEA3302}"/>
              </a:ext>
            </a:extLst>
          </p:cNvPr>
          <p:cNvGrpSpPr/>
          <p:nvPr/>
        </p:nvGrpSpPr>
        <p:grpSpPr>
          <a:xfrm>
            <a:off x="4123775" y="3672196"/>
            <a:ext cx="4518149" cy="2738088"/>
            <a:chOff x="4123775" y="4003497"/>
            <a:chExt cx="4518149" cy="2738088"/>
          </a:xfrm>
        </p:grpSpPr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E0B0AA09-06EA-9243-9AD9-5FBB1E8442E0}"/>
                </a:ext>
              </a:extLst>
            </p:cNvPr>
            <p:cNvGrpSpPr/>
            <p:nvPr/>
          </p:nvGrpSpPr>
          <p:grpSpPr>
            <a:xfrm>
              <a:off x="4123775" y="4003497"/>
              <a:ext cx="4518149" cy="2738088"/>
              <a:chOff x="1047350" y="4418206"/>
              <a:chExt cx="4518149" cy="2738088"/>
            </a:xfrm>
          </p:grpSpPr>
          <p:grpSp>
            <p:nvGrpSpPr>
              <p:cNvPr id="186" name="Group 185">
                <a:extLst>
                  <a:ext uri="{FF2B5EF4-FFF2-40B4-BE49-F238E27FC236}">
                    <a16:creationId xmlns:a16="http://schemas.microsoft.com/office/drawing/2014/main" id="{E3BAC8D1-6124-C844-84B4-40404A63334D}"/>
                  </a:ext>
                </a:extLst>
              </p:cNvPr>
              <p:cNvGrpSpPr/>
              <p:nvPr/>
            </p:nvGrpSpPr>
            <p:grpSpPr>
              <a:xfrm>
                <a:off x="1047350" y="6379054"/>
                <a:ext cx="777240" cy="777240"/>
                <a:chOff x="8513556" y="2033833"/>
                <a:chExt cx="1395167" cy="1395167"/>
              </a:xfrm>
            </p:grpSpPr>
            <p:sp>
              <p:nvSpPr>
                <p:cNvPr id="235" name="Cube 234">
                  <a:extLst>
                    <a:ext uri="{FF2B5EF4-FFF2-40B4-BE49-F238E27FC236}">
                      <a16:creationId xmlns:a16="http://schemas.microsoft.com/office/drawing/2014/main" id="{C2969B7D-EBFD-534C-A02F-C4B293F61AFD}"/>
                    </a:ext>
                  </a:extLst>
                </p:cNvPr>
                <p:cNvSpPr/>
                <p:nvPr/>
              </p:nvSpPr>
              <p:spPr>
                <a:xfrm>
                  <a:off x="8513556" y="2033833"/>
                  <a:ext cx="1395167" cy="1395167"/>
                </a:xfrm>
                <a:prstGeom prst="cube">
                  <a:avLst/>
                </a:prstGeom>
                <a:solidFill>
                  <a:srgbClr val="3D75F1">
                    <a:alpha val="60000"/>
                  </a:srgbClr>
                </a:solidFill>
                <a:ln w="25400">
                  <a:solidFill>
                    <a:srgbClr val="A19D9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36" name="Straight Connector 235">
                  <a:extLst>
                    <a:ext uri="{FF2B5EF4-FFF2-40B4-BE49-F238E27FC236}">
                      <a16:creationId xmlns:a16="http://schemas.microsoft.com/office/drawing/2014/main" id="{EAA594C6-99B8-1E43-ADE9-B45A7768BB2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864024" y="2033833"/>
                  <a:ext cx="0" cy="1046375"/>
                </a:xfrm>
                <a:prstGeom prst="line">
                  <a:avLst/>
                </a:prstGeom>
                <a:ln w="25400">
                  <a:solidFill>
                    <a:srgbClr val="A19D9D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7" name="Straight Connector 236">
                  <a:extLst>
                    <a:ext uri="{FF2B5EF4-FFF2-40B4-BE49-F238E27FC236}">
                      <a16:creationId xmlns:a16="http://schemas.microsoft.com/office/drawing/2014/main" id="{7C34478B-B130-AF46-A7FB-905F01CCD94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862348" y="3074316"/>
                  <a:ext cx="1046375" cy="0"/>
                </a:xfrm>
                <a:prstGeom prst="line">
                  <a:avLst/>
                </a:prstGeom>
                <a:ln w="25400">
                  <a:solidFill>
                    <a:srgbClr val="A19D9D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8" name="Straight Connector 237">
                  <a:extLst>
                    <a:ext uri="{FF2B5EF4-FFF2-40B4-BE49-F238E27FC236}">
                      <a16:creationId xmlns:a16="http://schemas.microsoft.com/office/drawing/2014/main" id="{8231576E-8E83-024B-B142-E640E8BB4442}"/>
                    </a:ext>
                  </a:extLst>
                </p:cNvPr>
                <p:cNvCxnSpPr/>
                <p:nvPr/>
              </p:nvCxnSpPr>
              <p:spPr>
                <a:xfrm flipH="1">
                  <a:off x="8513556" y="3074316"/>
                  <a:ext cx="348792" cy="340360"/>
                </a:xfrm>
                <a:prstGeom prst="line">
                  <a:avLst/>
                </a:prstGeom>
                <a:ln w="25400">
                  <a:solidFill>
                    <a:srgbClr val="A19D9D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7" name="Group 186">
                <a:extLst>
                  <a:ext uri="{FF2B5EF4-FFF2-40B4-BE49-F238E27FC236}">
                    <a16:creationId xmlns:a16="http://schemas.microsoft.com/office/drawing/2014/main" id="{A831B97F-ACC6-A045-B355-1D86ABBE4DB5}"/>
                  </a:ext>
                </a:extLst>
              </p:cNvPr>
              <p:cNvGrpSpPr/>
              <p:nvPr/>
            </p:nvGrpSpPr>
            <p:grpSpPr>
              <a:xfrm>
                <a:off x="1047844" y="4421880"/>
                <a:ext cx="777240" cy="777240"/>
                <a:chOff x="8513556" y="2033833"/>
                <a:chExt cx="1395167" cy="1395167"/>
              </a:xfrm>
            </p:grpSpPr>
            <p:sp>
              <p:nvSpPr>
                <p:cNvPr id="231" name="Cube 230">
                  <a:extLst>
                    <a:ext uri="{FF2B5EF4-FFF2-40B4-BE49-F238E27FC236}">
                      <a16:creationId xmlns:a16="http://schemas.microsoft.com/office/drawing/2014/main" id="{64B03669-F796-F140-9D0A-0257E9543132}"/>
                    </a:ext>
                  </a:extLst>
                </p:cNvPr>
                <p:cNvSpPr/>
                <p:nvPr/>
              </p:nvSpPr>
              <p:spPr>
                <a:xfrm>
                  <a:off x="8513556" y="2033833"/>
                  <a:ext cx="1395167" cy="1395167"/>
                </a:xfrm>
                <a:prstGeom prst="cube">
                  <a:avLst/>
                </a:prstGeom>
                <a:solidFill>
                  <a:srgbClr val="3D75F1">
                    <a:alpha val="60000"/>
                  </a:srgbClr>
                </a:solidFill>
                <a:ln w="25400">
                  <a:solidFill>
                    <a:srgbClr val="A19D9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32" name="Straight Connector 231">
                  <a:extLst>
                    <a:ext uri="{FF2B5EF4-FFF2-40B4-BE49-F238E27FC236}">
                      <a16:creationId xmlns:a16="http://schemas.microsoft.com/office/drawing/2014/main" id="{A9D18C04-9E43-8A4D-A470-42B10C08CC2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864024" y="2033833"/>
                  <a:ext cx="0" cy="1046375"/>
                </a:xfrm>
                <a:prstGeom prst="line">
                  <a:avLst/>
                </a:prstGeom>
                <a:ln w="25400">
                  <a:solidFill>
                    <a:srgbClr val="A19D9D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3" name="Straight Connector 232">
                  <a:extLst>
                    <a:ext uri="{FF2B5EF4-FFF2-40B4-BE49-F238E27FC236}">
                      <a16:creationId xmlns:a16="http://schemas.microsoft.com/office/drawing/2014/main" id="{4F3225E3-2F4D-9E4B-B4CF-3CF8160D0BF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862348" y="3074316"/>
                  <a:ext cx="1046375" cy="0"/>
                </a:xfrm>
                <a:prstGeom prst="line">
                  <a:avLst/>
                </a:prstGeom>
                <a:ln w="25400">
                  <a:solidFill>
                    <a:srgbClr val="A19D9D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Straight Connector 233">
                  <a:extLst>
                    <a:ext uri="{FF2B5EF4-FFF2-40B4-BE49-F238E27FC236}">
                      <a16:creationId xmlns:a16="http://schemas.microsoft.com/office/drawing/2014/main" id="{C876542B-DC6E-D644-82EF-67E0A343C1B1}"/>
                    </a:ext>
                  </a:extLst>
                </p:cNvPr>
                <p:cNvCxnSpPr/>
                <p:nvPr/>
              </p:nvCxnSpPr>
              <p:spPr>
                <a:xfrm flipH="1">
                  <a:off x="8513556" y="3074316"/>
                  <a:ext cx="348792" cy="340360"/>
                </a:xfrm>
                <a:prstGeom prst="line">
                  <a:avLst/>
                </a:prstGeom>
                <a:ln w="25400">
                  <a:solidFill>
                    <a:srgbClr val="A19D9D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8" name="Group 187">
                <a:extLst>
                  <a:ext uri="{FF2B5EF4-FFF2-40B4-BE49-F238E27FC236}">
                    <a16:creationId xmlns:a16="http://schemas.microsoft.com/office/drawing/2014/main" id="{31BA339A-2094-5F42-A38B-899CFE9FD760}"/>
                  </a:ext>
                </a:extLst>
              </p:cNvPr>
              <p:cNvGrpSpPr/>
              <p:nvPr/>
            </p:nvGrpSpPr>
            <p:grpSpPr>
              <a:xfrm>
                <a:off x="4774314" y="6378832"/>
                <a:ext cx="777240" cy="777240"/>
                <a:chOff x="8513556" y="2033833"/>
                <a:chExt cx="1395167" cy="1395167"/>
              </a:xfrm>
            </p:grpSpPr>
            <p:sp>
              <p:nvSpPr>
                <p:cNvPr id="227" name="Cube 226">
                  <a:extLst>
                    <a:ext uri="{FF2B5EF4-FFF2-40B4-BE49-F238E27FC236}">
                      <a16:creationId xmlns:a16="http://schemas.microsoft.com/office/drawing/2014/main" id="{AB4D0361-9B8E-5B4F-A298-26EDB35B7C2E}"/>
                    </a:ext>
                  </a:extLst>
                </p:cNvPr>
                <p:cNvSpPr/>
                <p:nvPr/>
              </p:nvSpPr>
              <p:spPr>
                <a:xfrm>
                  <a:off x="8513556" y="2033833"/>
                  <a:ext cx="1395167" cy="1395167"/>
                </a:xfrm>
                <a:prstGeom prst="cube">
                  <a:avLst/>
                </a:prstGeom>
                <a:solidFill>
                  <a:srgbClr val="3D75F1">
                    <a:alpha val="60000"/>
                  </a:srgbClr>
                </a:solidFill>
                <a:ln w="25400">
                  <a:solidFill>
                    <a:srgbClr val="A19D9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28" name="Straight Connector 227">
                  <a:extLst>
                    <a:ext uri="{FF2B5EF4-FFF2-40B4-BE49-F238E27FC236}">
                      <a16:creationId xmlns:a16="http://schemas.microsoft.com/office/drawing/2014/main" id="{BF7565E3-D739-8C43-8B86-831E30D42D3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864024" y="2033833"/>
                  <a:ext cx="0" cy="1046375"/>
                </a:xfrm>
                <a:prstGeom prst="line">
                  <a:avLst/>
                </a:prstGeom>
                <a:ln w="25400">
                  <a:solidFill>
                    <a:srgbClr val="A19D9D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9" name="Straight Connector 228">
                  <a:extLst>
                    <a:ext uri="{FF2B5EF4-FFF2-40B4-BE49-F238E27FC236}">
                      <a16:creationId xmlns:a16="http://schemas.microsoft.com/office/drawing/2014/main" id="{E75AD1CE-DBFC-D046-BD55-75225C4ABC8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862348" y="3074316"/>
                  <a:ext cx="1046375" cy="0"/>
                </a:xfrm>
                <a:prstGeom prst="line">
                  <a:avLst/>
                </a:prstGeom>
                <a:ln w="25400">
                  <a:solidFill>
                    <a:srgbClr val="A19D9D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0" name="Straight Connector 229">
                  <a:extLst>
                    <a:ext uri="{FF2B5EF4-FFF2-40B4-BE49-F238E27FC236}">
                      <a16:creationId xmlns:a16="http://schemas.microsoft.com/office/drawing/2014/main" id="{020530FA-8478-564A-9D60-D6C403E9F1F8}"/>
                    </a:ext>
                  </a:extLst>
                </p:cNvPr>
                <p:cNvCxnSpPr/>
                <p:nvPr/>
              </p:nvCxnSpPr>
              <p:spPr>
                <a:xfrm flipH="1">
                  <a:off x="8513556" y="3074316"/>
                  <a:ext cx="348792" cy="340360"/>
                </a:xfrm>
                <a:prstGeom prst="line">
                  <a:avLst/>
                </a:prstGeom>
                <a:ln w="25400">
                  <a:solidFill>
                    <a:srgbClr val="A19D9D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9" name="Group 188">
                <a:extLst>
                  <a:ext uri="{FF2B5EF4-FFF2-40B4-BE49-F238E27FC236}">
                    <a16:creationId xmlns:a16="http://schemas.microsoft.com/office/drawing/2014/main" id="{00EA9EFF-5134-7140-82E9-CAE7B90265B5}"/>
                  </a:ext>
                </a:extLst>
              </p:cNvPr>
              <p:cNvGrpSpPr/>
              <p:nvPr/>
            </p:nvGrpSpPr>
            <p:grpSpPr>
              <a:xfrm>
                <a:off x="4788259" y="4418206"/>
                <a:ext cx="777240" cy="777240"/>
                <a:chOff x="8513556" y="2033833"/>
                <a:chExt cx="1395167" cy="1395167"/>
              </a:xfrm>
            </p:grpSpPr>
            <p:sp>
              <p:nvSpPr>
                <p:cNvPr id="223" name="Cube 222">
                  <a:extLst>
                    <a:ext uri="{FF2B5EF4-FFF2-40B4-BE49-F238E27FC236}">
                      <a16:creationId xmlns:a16="http://schemas.microsoft.com/office/drawing/2014/main" id="{D365C6AD-825D-DD4B-B279-5BD6B7EB4E42}"/>
                    </a:ext>
                  </a:extLst>
                </p:cNvPr>
                <p:cNvSpPr/>
                <p:nvPr/>
              </p:nvSpPr>
              <p:spPr>
                <a:xfrm>
                  <a:off x="8513556" y="2033833"/>
                  <a:ext cx="1395167" cy="1395167"/>
                </a:xfrm>
                <a:prstGeom prst="cube">
                  <a:avLst/>
                </a:prstGeom>
                <a:solidFill>
                  <a:srgbClr val="3D75F1">
                    <a:alpha val="60000"/>
                  </a:srgbClr>
                </a:solidFill>
                <a:ln w="25400">
                  <a:solidFill>
                    <a:srgbClr val="A19D9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24" name="Straight Connector 223">
                  <a:extLst>
                    <a:ext uri="{FF2B5EF4-FFF2-40B4-BE49-F238E27FC236}">
                      <a16:creationId xmlns:a16="http://schemas.microsoft.com/office/drawing/2014/main" id="{B37A11BE-BA1C-2143-86D2-EEE68A5DD9D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864024" y="2033833"/>
                  <a:ext cx="0" cy="1046375"/>
                </a:xfrm>
                <a:prstGeom prst="line">
                  <a:avLst/>
                </a:prstGeom>
                <a:ln w="25400">
                  <a:solidFill>
                    <a:srgbClr val="A19D9D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5" name="Straight Connector 224">
                  <a:extLst>
                    <a:ext uri="{FF2B5EF4-FFF2-40B4-BE49-F238E27FC236}">
                      <a16:creationId xmlns:a16="http://schemas.microsoft.com/office/drawing/2014/main" id="{5629F7F0-263D-CF4F-A1AD-3F6F40F408F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862348" y="3074316"/>
                  <a:ext cx="1046375" cy="0"/>
                </a:xfrm>
                <a:prstGeom prst="line">
                  <a:avLst/>
                </a:prstGeom>
                <a:ln w="25400">
                  <a:solidFill>
                    <a:srgbClr val="A19D9D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" name="Straight Connector 225">
                  <a:extLst>
                    <a:ext uri="{FF2B5EF4-FFF2-40B4-BE49-F238E27FC236}">
                      <a16:creationId xmlns:a16="http://schemas.microsoft.com/office/drawing/2014/main" id="{675B1A0F-9BB1-4845-97BC-A5F5133A3499}"/>
                    </a:ext>
                  </a:extLst>
                </p:cNvPr>
                <p:cNvCxnSpPr/>
                <p:nvPr/>
              </p:nvCxnSpPr>
              <p:spPr>
                <a:xfrm flipH="1">
                  <a:off x="8513556" y="3074316"/>
                  <a:ext cx="348792" cy="340360"/>
                </a:xfrm>
                <a:prstGeom prst="line">
                  <a:avLst/>
                </a:prstGeom>
                <a:ln w="25400">
                  <a:solidFill>
                    <a:srgbClr val="A19D9D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0" name="Group 189">
                <a:extLst>
                  <a:ext uri="{FF2B5EF4-FFF2-40B4-BE49-F238E27FC236}">
                    <a16:creationId xmlns:a16="http://schemas.microsoft.com/office/drawing/2014/main" id="{13E8C5EB-499C-FD40-A492-9F3CE0F2095F}"/>
                  </a:ext>
                </a:extLst>
              </p:cNvPr>
              <p:cNvGrpSpPr/>
              <p:nvPr/>
            </p:nvGrpSpPr>
            <p:grpSpPr>
              <a:xfrm>
                <a:off x="1625001" y="4982782"/>
                <a:ext cx="1564031" cy="1130685"/>
                <a:chOff x="591449" y="3934006"/>
                <a:chExt cx="3128061" cy="2261370"/>
              </a:xfrm>
            </p:grpSpPr>
            <p:cxnSp>
              <p:nvCxnSpPr>
                <p:cNvPr id="211" name="Straight Connector 210">
                  <a:extLst>
                    <a:ext uri="{FF2B5EF4-FFF2-40B4-BE49-F238E27FC236}">
                      <a16:creationId xmlns:a16="http://schemas.microsoft.com/office/drawing/2014/main" id="{CF924DAA-C598-FE45-94C8-DA2EBE82D1E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91449" y="4864582"/>
                  <a:ext cx="386512" cy="405819"/>
                </a:xfrm>
                <a:prstGeom prst="line">
                  <a:avLst/>
                </a:prstGeom>
                <a:ln w="3175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Straight Connector 211">
                  <a:extLst>
                    <a:ext uri="{FF2B5EF4-FFF2-40B4-BE49-F238E27FC236}">
                      <a16:creationId xmlns:a16="http://schemas.microsoft.com/office/drawing/2014/main" id="{F341C04E-BE3C-5C44-86B8-8E218CED9AA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511026" y="4840309"/>
                  <a:ext cx="386512" cy="405819"/>
                </a:xfrm>
                <a:prstGeom prst="line">
                  <a:avLst/>
                </a:prstGeom>
                <a:ln w="3175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3" name="Straight Connector 212">
                  <a:extLst>
                    <a:ext uri="{FF2B5EF4-FFF2-40B4-BE49-F238E27FC236}">
                      <a16:creationId xmlns:a16="http://schemas.microsoft.com/office/drawing/2014/main" id="{A36E0B0F-1432-9647-A7C9-A83DF903C2C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437815" y="4854957"/>
                  <a:ext cx="386512" cy="405819"/>
                </a:xfrm>
                <a:prstGeom prst="line">
                  <a:avLst/>
                </a:prstGeom>
                <a:ln w="3175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" name="Straight Connector 213">
                  <a:extLst>
                    <a:ext uri="{FF2B5EF4-FFF2-40B4-BE49-F238E27FC236}">
                      <a16:creationId xmlns:a16="http://schemas.microsoft.com/office/drawing/2014/main" id="{1304C587-5132-2A44-8F08-6C47251C1D2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10846" y="4864581"/>
                  <a:ext cx="386512" cy="405819"/>
                </a:xfrm>
                <a:prstGeom prst="line">
                  <a:avLst/>
                </a:prstGeom>
                <a:ln w="3175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5" name="Straight Connector 214">
                  <a:extLst>
                    <a:ext uri="{FF2B5EF4-FFF2-40B4-BE49-F238E27FC236}">
                      <a16:creationId xmlns:a16="http://schemas.microsoft.com/office/drawing/2014/main" id="{E51D7E91-9672-0B49-B9BD-DBB0A56FFB4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91449" y="5780510"/>
                  <a:ext cx="386512" cy="405819"/>
                </a:xfrm>
                <a:prstGeom prst="line">
                  <a:avLst/>
                </a:prstGeom>
                <a:ln w="3175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6" name="Straight Connector 215">
                  <a:extLst>
                    <a:ext uri="{FF2B5EF4-FFF2-40B4-BE49-F238E27FC236}">
                      <a16:creationId xmlns:a16="http://schemas.microsoft.com/office/drawing/2014/main" id="{3AC9F71D-0B54-C04F-B73C-8220CA4F6F3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511026" y="5789557"/>
                  <a:ext cx="386512" cy="405819"/>
                </a:xfrm>
                <a:prstGeom prst="line">
                  <a:avLst/>
                </a:prstGeom>
                <a:ln w="3175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7" name="Straight Connector 216">
                  <a:extLst>
                    <a:ext uri="{FF2B5EF4-FFF2-40B4-BE49-F238E27FC236}">
                      <a16:creationId xmlns:a16="http://schemas.microsoft.com/office/drawing/2014/main" id="{02E99590-C81B-6243-9CCF-C6339C4BE1C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416835" y="5778011"/>
                  <a:ext cx="386512" cy="405819"/>
                </a:xfrm>
                <a:prstGeom prst="line">
                  <a:avLst/>
                </a:prstGeom>
                <a:ln w="3175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Straight Connector 217">
                  <a:extLst>
                    <a:ext uri="{FF2B5EF4-FFF2-40B4-BE49-F238E27FC236}">
                      <a16:creationId xmlns:a16="http://schemas.microsoft.com/office/drawing/2014/main" id="{DC91691A-153E-E549-9F8B-81C07EA17CC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32998" y="5772797"/>
                  <a:ext cx="386512" cy="405819"/>
                </a:xfrm>
                <a:prstGeom prst="line">
                  <a:avLst/>
                </a:prstGeom>
                <a:ln w="3175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9" name="Straight Connector 218">
                  <a:extLst>
                    <a:ext uri="{FF2B5EF4-FFF2-40B4-BE49-F238E27FC236}">
                      <a16:creationId xmlns:a16="http://schemas.microsoft.com/office/drawing/2014/main" id="{06EA6AC5-6951-874D-96FC-CDC98CA00F4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13601" y="3948654"/>
                  <a:ext cx="386512" cy="405819"/>
                </a:xfrm>
                <a:prstGeom prst="line">
                  <a:avLst/>
                </a:prstGeom>
                <a:ln w="3175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0" name="Straight Connector 219">
                  <a:extLst>
                    <a:ext uri="{FF2B5EF4-FFF2-40B4-BE49-F238E27FC236}">
                      <a16:creationId xmlns:a16="http://schemas.microsoft.com/office/drawing/2014/main" id="{908EEC04-344F-9D47-BAEF-513358DC1DB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533178" y="3934006"/>
                  <a:ext cx="386512" cy="405819"/>
                </a:xfrm>
                <a:prstGeom prst="line">
                  <a:avLst/>
                </a:prstGeom>
                <a:ln w="3175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Straight Connector 220">
                  <a:extLst>
                    <a:ext uri="{FF2B5EF4-FFF2-40B4-BE49-F238E27FC236}">
                      <a16:creationId xmlns:a16="http://schemas.microsoft.com/office/drawing/2014/main" id="{B6C5AC53-7C66-0249-A9E3-06E0BC31585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459967" y="3948654"/>
                  <a:ext cx="386512" cy="405819"/>
                </a:xfrm>
                <a:prstGeom prst="line">
                  <a:avLst/>
                </a:prstGeom>
                <a:ln w="3175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2" name="Straight Connector 221">
                  <a:extLst>
                    <a:ext uri="{FF2B5EF4-FFF2-40B4-BE49-F238E27FC236}">
                      <a16:creationId xmlns:a16="http://schemas.microsoft.com/office/drawing/2014/main" id="{4FA69B84-BF6A-1746-B283-F4BA78CADE1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32998" y="3948653"/>
                  <a:ext cx="386512" cy="405819"/>
                </a:xfrm>
                <a:prstGeom prst="line">
                  <a:avLst/>
                </a:prstGeom>
                <a:ln w="3175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D69DE5C3-8ACB-AC4F-88D0-023301BD3BB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416925" y="5448071"/>
                <a:ext cx="193256" cy="202910"/>
              </a:xfrm>
              <a:prstGeom prst="line">
                <a:avLst/>
              </a:prstGeom>
              <a:ln w="317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65D08CD7-0A41-174E-B661-D42FA909FB4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876714" y="5435935"/>
                <a:ext cx="193256" cy="202910"/>
              </a:xfrm>
              <a:prstGeom prst="line">
                <a:avLst/>
              </a:prstGeom>
              <a:ln w="317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8002F059-95D5-9340-9491-2C648707AA9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40108" y="5443259"/>
                <a:ext cx="193256" cy="202910"/>
              </a:xfrm>
              <a:prstGeom prst="line">
                <a:avLst/>
              </a:prstGeom>
              <a:ln w="317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id="{D990473A-2970-AD41-859D-3D289A24A1C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776624" y="5448071"/>
                <a:ext cx="193256" cy="202910"/>
              </a:xfrm>
              <a:prstGeom prst="line">
                <a:avLst/>
              </a:prstGeom>
              <a:ln w="317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>
                <a:extLst>
                  <a:ext uri="{FF2B5EF4-FFF2-40B4-BE49-F238E27FC236}">
                    <a16:creationId xmlns:a16="http://schemas.microsoft.com/office/drawing/2014/main" id="{2504E4F6-5CF3-5943-96FC-7C5353021A3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416925" y="5906035"/>
                <a:ext cx="193256" cy="202910"/>
              </a:xfrm>
              <a:prstGeom prst="line">
                <a:avLst/>
              </a:prstGeom>
              <a:ln w="317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id="{A57249ED-BA26-2B4A-9309-FBCCC193362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876714" y="5910559"/>
                <a:ext cx="193256" cy="202910"/>
              </a:xfrm>
              <a:prstGeom prst="line">
                <a:avLst/>
              </a:prstGeom>
              <a:ln w="317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09F9E711-ABA3-DF41-9DDB-CBD84F65268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29618" y="5904786"/>
                <a:ext cx="193256" cy="202910"/>
              </a:xfrm>
              <a:prstGeom prst="line">
                <a:avLst/>
              </a:prstGeom>
              <a:ln w="317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>
                <a:extLst>
                  <a:ext uri="{FF2B5EF4-FFF2-40B4-BE49-F238E27FC236}">
                    <a16:creationId xmlns:a16="http://schemas.microsoft.com/office/drawing/2014/main" id="{C6C6F528-D62F-414E-B969-EF8B0B8DD35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787700" y="5902179"/>
                <a:ext cx="193256" cy="202910"/>
              </a:xfrm>
              <a:prstGeom prst="line">
                <a:avLst/>
              </a:prstGeom>
              <a:ln w="317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C7341A5A-A5FC-5544-97E5-0EF0A9F9360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428001" y="4990107"/>
                <a:ext cx="193256" cy="202910"/>
              </a:xfrm>
              <a:prstGeom prst="line">
                <a:avLst/>
              </a:prstGeom>
              <a:ln w="317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3F8DE9C8-7DD0-814E-BA50-B38E7359253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887790" y="4982783"/>
                <a:ext cx="193256" cy="202910"/>
              </a:xfrm>
              <a:prstGeom prst="line">
                <a:avLst/>
              </a:prstGeom>
              <a:ln w="317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id="{1336AE67-23F5-164A-AE93-B0B4371EC01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51184" y="4990107"/>
                <a:ext cx="193256" cy="202910"/>
              </a:xfrm>
              <a:prstGeom prst="line">
                <a:avLst/>
              </a:prstGeom>
              <a:ln w="317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>
                <a:extLst>
                  <a:ext uri="{FF2B5EF4-FFF2-40B4-BE49-F238E27FC236}">
                    <a16:creationId xmlns:a16="http://schemas.microsoft.com/office/drawing/2014/main" id="{E64DD3CD-B285-CA4A-B42F-3BE35C23F9E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787700" y="4990107"/>
                <a:ext cx="193256" cy="202910"/>
              </a:xfrm>
              <a:prstGeom prst="line">
                <a:avLst/>
              </a:prstGeom>
              <a:ln w="317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id="{F8441C68-7B7F-B347-B6C3-A1FBC085FD4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625001" y="6381565"/>
                <a:ext cx="193256" cy="202910"/>
              </a:xfrm>
              <a:prstGeom prst="line">
                <a:avLst/>
              </a:prstGeom>
              <a:ln w="317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>
                <a:extLst>
                  <a:ext uri="{FF2B5EF4-FFF2-40B4-BE49-F238E27FC236}">
                    <a16:creationId xmlns:a16="http://schemas.microsoft.com/office/drawing/2014/main" id="{734A3481-50B1-1347-95AD-7D80C76ABE9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84790" y="6369429"/>
                <a:ext cx="193256" cy="202910"/>
              </a:xfrm>
              <a:prstGeom prst="line">
                <a:avLst/>
              </a:prstGeom>
              <a:ln w="317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>
                <a:extLst>
                  <a:ext uri="{FF2B5EF4-FFF2-40B4-BE49-F238E27FC236}">
                    <a16:creationId xmlns:a16="http://schemas.microsoft.com/office/drawing/2014/main" id="{9F1CE66E-0926-8840-A0FB-6372257EB55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548184" y="6376753"/>
                <a:ext cx="193256" cy="202910"/>
              </a:xfrm>
              <a:prstGeom prst="line">
                <a:avLst/>
              </a:prstGeom>
              <a:ln w="317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29A8A750-49EC-864D-93AA-32172646BA2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984700" y="6381565"/>
                <a:ext cx="193256" cy="202910"/>
              </a:xfrm>
              <a:prstGeom prst="line">
                <a:avLst/>
              </a:prstGeom>
              <a:ln w="317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>
                <a:extLst>
                  <a:ext uri="{FF2B5EF4-FFF2-40B4-BE49-F238E27FC236}">
                    <a16:creationId xmlns:a16="http://schemas.microsoft.com/office/drawing/2014/main" id="{F07FC235-B769-4744-88C8-D0D70214CD0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416925" y="6381566"/>
                <a:ext cx="193256" cy="202910"/>
              </a:xfrm>
              <a:prstGeom prst="line">
                <a:avLst/>
              </a:prstGeom>
              <a:ln w="317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>
                <a:extLst>
                  <a:ext uri="{FF2B5EF4-FFF2-40B4-BE49-F238E27FC236}">
                    <a16:creationId xmlns:a16="http://schemas.microsoft.com/office/drawing/2014/main" id="{B8E3E4C2-F7A7-8744-BEF0-04D1C55C448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876714" y="6369430"/>
                <a:ext cx="193256" cy="202910"/>
              </a:xfrm>
              <a:prstGeom prst="line">
                <a:avLst/>
              </a:prstGeom>
              <a:ln w="317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>
                <a:extLst>
                  <a:ext uri="{FF2B5EF4-FFF2-40B4-BE49-F238E27FC236}">
                    <a16:creationId xmlns:a16="http://schemas.microsoft.com/office/drawing/2014/main" id="{CC21170A-5C08-3B47-B508-87C04DB2078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40108" y="6376754"/>
                <a:ext cx="193256" cy="202910"/>
              </a:xfrm>
              <a:prstGeom prst="line">
                <a:avLst/>
              </a:prstGeom>
              <a:ln w="317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>
                <a:extLst>
                  <a:ext uri="{FF2B5EF4-FFF2-40B4-BE49-F238E27FC236}">
                    <a16:creationId xmlns:a16="http://schemas.microsoft.com/office/drawing/2014/main" id="{79D411C0-DF8C-604C-84AA-383A125083B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776624" y="6381566"/>
                <a:ext cx="193256" cy="202910"/>
              </a:xfrm>
              <a:prstGeom prst="line">
                <a:avLst/>
              </a:prstGeom>
              <a:ln w="317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FC12786E-CC27-1C43-8DBB-EBCFEF2619EF}"/>
                </a:ext>
              </a:extLst>
            </p:cNvPr>
            <p:cNvSpPr txBox="1"/>
            <p:nvPr/>
          </p:nvSpPr>
          <p:spPr>
            <a:xfrm>
              <a:off x="6527699" y="4526039"/>
              <a:ext cx="34176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i="1" dirty="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4038A477-70DB-D045-A36C-35D9995E5521}"/>
                </a:ext>
              </a:extLst>
            </p:cNvPr>
            <p:cNvSpPr txBox="1"/>
            <p:nvPr/>
          </p:nvSpPr>
          <p:spPr>
            <a:xfrm>
              <a:off x="6977654" y="4534068"/>
              <a:ext cx="34176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i="1" dirty="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52E28B80-DB9B-714C-A3DE-E6D0584FAB10}"/>
                </a:ext>
              </a:extLst>
            </p:cNvPr>
            <p:cNvSpPr txBox="1"/>
            <p:nvPr/>
          </p:nvSpPr>
          <p:spPr>
            <a:xfrm>
              <a:off x="6108016" y="4524442"/>
              <a:ext cx="34176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i="1" dirty="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F77A852E-030D-8B43-BA37-8236FFA83B46}"/>
                </a:ext>
              </a:extLst>
            </p:cNvPr>
            <p:cNvSpPr txBox="1"/>
            <p:nvPr/>
          </p:nvSpPr>
          <p:spPr>
            <a:xfrm>
              <a:off x="5673197" y="4524441"/>
              <a:ext cx="34176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i="1" dirty="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91ADE4F6-FF27-C143-80AA-3F42B6622432}"/>
                </a:ext>
              </a:extLst>
            </p:cNvPr>
            <p:cNvSpPr txBox="1"/>
            <p:nvPr/>
          </p:nvSpPr>
          <p:spPr>
            <a:xfrm>
              <a:off x="5208643" y="4521445"/>
              <a:ext cx="34176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i="1" dirty="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</a:p>
          </p:txBody>
        </p: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73F3BBD4-4EEE-E648-B907-CA0251ACB166}"/>
                </a:ext>
              </a:extLst>
            </p:cNvPr>
            <p:cNvSpPr txBox="1"/>
            <p:nvPr/>
          </p:nvSpPr>
          <p:spPr>
            <a:xfrm>
              <a:off x="4744970" y="4519579"/>
              <a:ext cx="34176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i="1" dirty="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C77C37EB-C89C-404C-9A1C-38DF35B0E4BB}"/>
                </a:ext>
              </a:extLst>
            </p:cNvPr>
            <p:cNvSpPr txBox="1"/>
            <p:nvPr/>
          </p:nvSpPr>
          <p:spPr>
            <a:xfrm>
              <a:off x="7438909" y="4538301"/>
              <a:ext cx="34176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i="1" dirty="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</a:p>
          </p:txBody>
        </p:sp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B82BEF8C-FEB1-3244-8073-44D7E0587CA1}"/>
                </a:ext>
              </a:extLst>
            </p:cNvPr>
            <p:cNvSpPr txBox="1"/>
            <p:nvPr/>
          </p:nvSpPr>
          <p:spPr>
            <a:xfrm>
              <a:off x="7868933" y="4544175"/>
              <a:ext cx="34176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i="1" dirty="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C4E02BBA-B4DB-0A43-A115-D4E3730E0335}"/>
                </a:ext>
              </a:extLst>
            </p:cNvPr>
            <p:cNvSpPr txBox="1"/>
            <p:nvPr/>
          </p:nvSpPr>
          <p:spPr>
            <a:xfrm>
              <a:off x="6526802" y="4977091"/>
              <a:ext cx="34176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i="1" dirty="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</a:p>
          </p:txBody>
        </p: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8AAD0C47-898A-7C4E-A87A-852A99DF52B8}"/>
                </a:ext>
              </a:extLst>
            </p:cNvPr>
            <p:cNvSpPr txBox="1"/>
            <p:nvPr/>
          </p:nvSpPr>
          <p:spPr>
            <a:xfrm>
              <a:off x="6976757" y="4985120"/>
              <a:ext cx="34176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i="1" dirty="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57206BA3-133F-D141-B963-8D1F314B7B90}"/>
                </a:ext>
              </a:extLst>
            </p:cNvPr>
            <p:cNvSpPr txBox="1"/>
            <p:nvPr/>
          </p:nvSpPr>
          <p:spPr>
            <a:xfrm>
              <a:off x="6107119" y="4975494"/>
              <a:ext cx="34176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i="1" dirty="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06697B11-72F5-394A-8F5C-70A37094CF9E}"/>
                </a:ext>
              </a:extLst>
            </p:cNvPr>
            <p:cNvSpPr txBox="1"/>
            <p:nvPr/>
          </p:nvSpPr>
          <p:spPr>
            <a:xfrm>
              <a:off x="5672300" y="4975493"/>
              <a:ext cx="34176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i="1" dirty="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F2961F48-D9D5-7E4D-B93C-CA6881A6F2B0}"/>
                </a:ext>
              </a:extLst>
            </p:cNvPr>
            <p:cNvSpPr txBox="1"/>
            <p:nvPr/>
          </p:nvSpPr>
          <p:spPr>
            <a:xfrm>
              <a:off x="5207746" y="4972497"/>
              <a:ext cx="34176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i="1" dirty="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</a:p>
          </p:txBody>
        </p: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0C5DA2F1-5EF5-F44C-A1BF-3CF1EDA9A31D}"/>
                </a:ext>
              </a:extLst>
            </p:cNvPr>
            <p:cNvSpPr txBox="1"/>
            <p:nvPr/>
          </p:nvSpPr>
          <p:spPr>
            <a:xfrm>
              <a:off x="4744073" y="4970631"/>
              <a:ext cx="34176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i="1" dirty="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</a:p>
          </p:txBody>
        </p: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D72E0D1A-ACB5-0E43-88DE-3D86AA2C68FC}"/>
                </a:ext>
              </a:extLst>
            </p:cNvPr>
            <p:cNvSpPr txBox="1"/>
            <p:nvPr/>
          </p:nvSpPr>
          <p:spPr>
            <a:xfrm>
              <a:off x="7438012" y="4989353"/>
              <a:ext cx="34176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i="1" dirty="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6B810E6B-7BD7-5247-A6D1-0260936C9015}"/>
                </a:ext>
              </a:extLst>
            </p:cNvPr>
            <p:cNvSpPr txBox="1"/>
            <p:nvPr/>
          </p:nvSpPr>
          <p:spPr>
            <a:xfrm>
              <a:off x="7868036" y="4995227"/>
              <a:ext cx="34176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i="1" dirty="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</a:p>
          </p:txBody>
        </p: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C61DB1E7-7210-3D4C-9FE3-0BD552751A13}"/>
                </a:ext>
              </a:extLst>
            </p:cNvPr>
            <p:cNvSpPr txBox="1"/>
            <p:nvPr/>
          </p:nvSpPr>
          <p:spPr>
            <a:xfrm>
              <a:off x="6514260" y="5447413"/>
              <a:ext cx="34176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i="1" dirty="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</a:p>
          </p:txBody>
        </p: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78F5F8B9-A670-F146-AAC3-DE966E443335}"/>
                </a:ext>
              </a:extLst>
            </p:cNvPr>
            <p:cNvSpPr txBox="1"/>
            <p:nvPr/>
          </p:nvSpPr>
          <p:spPr>
            <a:xfrm>
              <a:off x="6964215" y="5455442"/>
              <a:ext cx="34176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i="1" dirty="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</a:p>
          </p:txBody>
        </p:sp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9F121F9B-62CD-074E-9267-89284195FF45}"/>
                </a:ext>
              </a:extLst>
            </p:cNvPr>
            <p:cNvSpPr txBox="1"/>
            <p:nvPr/>
          </p:nvSpPr>
          <p:spPr>
            <a:xfrm>
              <a:off x="6094577" y="5445816"/>
              <a:ext cx="34176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i="1" dirty="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</a:p>
          </p:txBody>
        </p:sp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1F180254-CD6C-474A-AACC-004AB16413C2}"/>
                </a:ext>
              </a:extLst>
            </p:cNvPr>
            <p:cNvSpPr txBox="1"/>
            <p:nvPr/>
          </p:nvSpPr>
          <p:spPr>
            <a:xfrm>
              <a:off x="5659758" y="5445815"/>
              <a:ext cx="34176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i="1" dirty="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B7CC6330-93E1-2847-9E2A-A08153671831}"/>
                </a:ext>
              </a:extLst>
            </p:cNvPr>
            <p:cNvSpPr txBox="1"/>
            <p:nvPr/>
          </p:nvSpPr>
          <p:spPr>
            <a:xfrm>
              <a:off x="5195204" y="5442819"/>
              <a:ext cx="34176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i="1" dirty="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</a:p>
          </p:txBody>
        </p: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49BE95D8-2CEF-4843-A9A7-6F8E2A3F8F7F}"/>
                </a:ext>
              </a:extLst>
            </p:cNvPr>
            <p:cNvSpPr txBox="1"/>
            <p:nvPr/>
          </p:nvSpPr>
          <p:spPr>
            <a:xfrm>
              <a:off x="4731531" y="5440953"/>
              <a:ext cx="34176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i="1" dirty="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</a:p>
          </p:txBody>
        </p: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2CA77CB9-6DE6-2549-B4DB-B0A161E2B8CC}"/>
                </a:ext>
              </a:extLst>
            </p:cNvPr>
            <p:cNvSpPr txBox="1"/>
            <p:nvPr/>
          </p:nvSpPr>
          <p:spPr>
            <a:xfrm>
              <a:off x="7425470" y="5459675"/>
              <a:ext cx="34176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i="1" dirty="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55A3453C-8249-7141-A4E6-B2F6F87C5B49}"/>
                </a:ext>
              </a:extLst>
            </p:cNvPr>
            <p:cNvSpPr txBox="1"/>
            <p:nvPr/>
          </p:nvSpPr>
          <p:spPr>
            <a:xfrm>
              <a:off x="7855494" y="5465549"/>
              <a:ext cx="34176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i="1" dirty="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</a:p>
          </p:txBody>
        </p: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0AD5EC37-E546-914F-9822-609A5FCDFB93}"/>
                </a:ext>
              </a:extLst>
            </p:cNvPr>
            <p:cNvSpPr txBox="1"/>
            <p:nvPr/>
          </p:nvSpPr>
          <p:spPr>
            <a:xfrm>
              <a:off x="6514260" y="5927835"/>
              <a:ext cx="34176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i="1" dirty="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</a:p>
          </p:txBody>
        </p:sp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C2509F60-A7DE-594F-AAB5-12B4F88846A5}"/>
                </a:ext>
              </a:extLst>
            </p:cNvPr>
            <p:cNvSpPr txBox="1"/>
            <p:nvPr/>
          </p:nvSpPr>
          <p:spPr>
            <a:xfrm>
              <a:off x="6964215" y="5935864"/>
              <a:ext cx="34176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i="1" dirty="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</a:p>
          </p:txBody>
        </p: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DE07BC27-1953-DF4A-A850-F8D622CD46FA}"/>
                </a:ext>
              </a:extLst>
            </p:cNvPr>
            <p:cNvSpPr txBox="1"/>
            <p:nvPr/>
          </p:nvSpPr>
          <p:spPr>
            <a:xfrm>
              <a:off x="6094577" y="5926238"/>
              <a:ext cx="34176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i="1" dirty="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FAD917D0-7908-7B41-B19A-181171791E83}"/>
                </a:ext>
              </a:extLst>
            </p:cNvPr>
            <p:cNvSpPr txBox="1"/>
            <p:nvPr/>
          </p:nvSpPr>
          <p:spPr>
            <a:xfrm>
              <a:off x="5659758" y="5926237"/>
              <a:ext cx="34176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i="1" dirty="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</a:p>
          </p:txBody>
        </p: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96C239F9-1BB3-EE45-B5B2-A7EC5B2B8AF7}"/>
                </a:ext>
              </a:extLst>
            </p:cNvPr>
            <p:cNvSpPr txBox="1"/>
            <p:nvPr/>
          </p:nvSpPr>
          <p:spPr>
            <a:xfrm>
              <a:off x="5195204" y="5923241"/>
              <a:ext cx="34176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i="1" dirty="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</a:p>
          </p:txBody>
        </p: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812DEB61-B59F-B440-9227-EDB3880075E2}"/>
                </a:ext>
              </a:extLst>
            </p:cNvPr>
            <p:cNvSpPr txBox="1"/>
            <p:nvPr/>
          </p:nvSpPr>
          <p:spPr>
            <a:xfrm>
              <a:off x="4731531" y="5921375"/>
              <a:ext cx="34176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i="1" dirty="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</a:p>
          </p:txBody>
        </p: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AF62171F-5456-934C-8E0F-095AEF5DBC64}"/>
                </a:ext>
              </a:extLst>
            </p:cNvPr>
            <p:cNvSpPr txBox="1"/>
            <p:nvPr/>
          </p:nvSpPr>
          <p:spPr>
            <a:xfrm>
              <a:off x="7425470" y="5940097"/>
              <a:ext cx="34176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i="1" dirty="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</a:p>
          </p:txBody>
        </p: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1E2BEBEC-AEC0-A14A-9BDF-F6E4E026BBC2}"/>
                </a:ext>
              </a:extLst>
            </p:cNvPr>
            <p:cNvSpPr txBox="1"/>
            <p:nvPr/>
          </p:nvSpPr>
          <p:spPr>
            <a:xfrm>
              <a:off x="7855494" y="5945971"/>
              <a:ext cx="34176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i="1" dirty="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</a:p>
          </p:txBody>
        </p:sp>
      </p:grpSp>
      <p:sp>
        <p:nvSpPr>
          <p:cNvPr id="239" name="TextBox 238">
            <a:extLst>
              <a:ext uri="{FF2B5EF4-FFF2-40B4-BE49-F238E27FC236}">
                <a16:creationId xmlns:a16="http://schemas.microsoft.com/office/drawing/2014/main" id="{36C73255-80DA-9B4B-8FBE-E21BF5FCF75A}"/>
              </a:ext>
            </a:extLst>
          </p:cNvPr>
          <p:cNvSpPr txBox="1"/>
          <p:nvPr/>
        </p:nvSpPr>
        <p:spPr>
          <a:xfrm>
            <a:off x="542925" y="3600450"/>
            <a:ext cx="2994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Fracton</a:t>
            </a:r>
            <a:r>
              <a:rPr lang="en-US" sz="2800" dirty="0"/>
              <a:t> Excitations</a:t>
            </a:r>
          </a:p>
        </p:txBody>
      </p:sp>
    </p:spTree>
    <p:extLst>
      <p:ext uri="{BB962C8B-B14F-4D97-AF65-F5344CB8AC3E}">
        <p14:creationId xmlns:p14="http://schemas.microsoft.com/office/powerpoint/2010/main" val="201166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42B0E-9CEF-8E41-B9D9-A49CE9EBE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49437-0D79-BE4D-BB9B-DD867AB023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/>
              <a:t> Conditions for gapped foliated / gapped non-foliated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/>
              <a:t> Equivalence classes of foliated models (as equivalence class of K matrices)</a:t>
            </a:r>
          </a:p>
        </p:txBody>
      </p:sp>
    </p:spTree>
    <p:extLst>
      <p:ext uri="{BB962C8B-B14F-4D97-AF65-F5344CB8AC3E}">
        <p14:creationId xmlns:p14="http://schemas.microsoft.com/office/powerpoint/2010/main" val="67683586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42B0E-9CEF-8E41-B9D9-A49CE9EBE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49437-0D79-BE4D-BB9B-DD867AB023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/>
              <a:t> Conditions for gapped foliated / gapped non-foliated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/>
              <a:t> Equivalence classes of foliated models (as equivalence class of K matrices)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/>
              <a:t> General properties of gapped non-foliated models (degeneracy, fusion group, statistics, RG, etc.)</a:t>
            </a:r>
          </a:p>
        </p:txBody>
      </p:sp>
    </p:spTree>
    <p:extLst>
      <p:ext uri="{BB962C8B-B14F-4D97-AF65-F5344CB8AC3E}">
        <p14:creationId xmlns:p14="http://schemas.microsoft.com/office/powerpoint/2010/main" val="235041669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42B0E-9CEF-8E41-B9D9-A49CE9EBE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49437-0D79-BE4D-BB9B-DD867AB023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/>
              <a:t> Conditions for gapped foliated / gapped non-foliated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/>
              <a:t> Equivalence classes of foliated models (as equivalence class of K matrices)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/>
              <a:t> General properties of gapped non-foliated models (degeneracy, fusion group, statistics, RG, etc.)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/>
              <a:t> What do gapless K matrices represent?</a:t>
            </a:r>
          </a:p>
        </p:txBody>
      </p:sp>
    </p:spTree>
    <p:extLst>
      <p:ext uri="{BB962C8B-B14F-4D97-AF65-F5344CB8AC3E}">
        <p14:creationId xmlns:p14="http://schemas.microsoft.com/office/powerpoint/2010/main" val="237733118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42B0E-9CEF-8E41-B9D9-A49CE9EBE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49437-0D79-BE4D-BB9B-DD867AB023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/>
              <a:t> Conditions for gapped foliated / gapped non-foliated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/>
              <a:t> Equivalence classes of foliated models (as equivalence class of K matrices)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/>
              <a:t> General properties of gapped non-foliated models (degeneracy, fusion group, statistics, RG, etc.)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/>
              <a:t> What do gapless K matrices represent?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/>
              <a:t> What about non-quasi-diagonal ones?</a:t>
            </a:r>
          </a:p>
        </p:txBody>
      </p:sp>
    </p:spTree>
    <p:extLst>
      <p:ext uri="{BB962C8B-B14F-4D97-AF65-F5344CB8AC3E}">
        <p14:creationId xmlns:p14="http://schemas.microsoft.com/office/powerpoint/2010/main" val="274241055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F93B4-9FAD-524C-AAA5-916362284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8BF02-FE2C-E246-A896-A8EA72B490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467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3D61A-712E-4742-B981-102A2B9CE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X-cube model: excitation</a:t>
            </a:r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2B942338-12E2-F149-AD4A-C2C01D97E585}"/>
              </a:ext>
            </a:extLst>
          </p:cNvPr>
          <p:cNvGrpSpPr/>
          <p:nvPr/>
        </p:nvGrpSpPr>
        <p:grpSpPr>
          <a:xfrm>
            <a:off x="4641088" y="4386291"/>
            <a:ext cx="4002585" cy="1628399"/>
            <a:chOff x="5560799" y="4427853"/>
            <a:chExt cx="4778815" cy="1944198"/>
          </a:xfrm>
        </p:grpSpPr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FC3092D4-8213-BD45-9FDA-5BA2E25C6C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85081" y="5166363"/>
              <a:ext cx="1039732" cy="106935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982B6E9E-2C37-9843-B2D7-EB74D8C14C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83494" y="4427853"/>
              <a:ext cx="1039732" cy="106935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8315DDB3-8DC4-5B4E-8B8C-ED5D6213933F}"/>
                </a:ext>
              </a:extLst>
            </p:cNvPr>
            <p:cNvCxnSpPr>
              <a:cxnSpLocks/>
            </p:cNvCxnSpPr>
            <p:nvPr/>
          </p:nvCxnSpPr>
          <p:spPr>
            <a:xfrm>
              <a:off x="6704737" y="5144436"/>
              <a:ext cx="3618489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414FAB2C-3EEF-064C-9B5C-CC104E4B2EB7}"/>
                </a:ext>
              </a:extLst>
            </p:cNvPr>
            <p:cNvCxnSpPr>
              <a:cxnSpLocks/>
            </p:cNvCxnSpPr>
            <p:nvPr/>
          </p:nvCxnSpPr>
          <p:spPr>
            <a:xfrm>
              <a:off x="10323226" y="4433682"/>
              <a:ext cx="1587" cy="74349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13F918B7-3ADB-884B-9255-404702D1D83F}"/>
                </a:ext>
              </a:extLst>
            </p:cNvPr>
            <p:cNvCxnSpPr>
              <a:cxnSpLocks/>
            </p:cNvCxnSpPr>
            <p:nvPr/>
          </p:nvCxnSpPr>
          <p:spPr>
            <a:xfrm>
              <a:off x="6704737" y="4427854"/>
              <a:ext cx="3634877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44BA0BE-0750-344B-A49B-AF62B216B9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76994" y="5144436"/>
              <a:ext cx="1041319" cy="108466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22988F0D-61CE-C246-987A-5B3F10044A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76994" y="4427853"/>
              <a:ext cx="1041319" cy="107898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CF0E8C4D-A396-5843-B68E-0914D2FC5679}"/>
                </a:ext>
              </a:extLst>
            </p:cNvPr>
            <p:cNvCxnSpPr>
              <a:cxnSpLocks/>
            </p:cNvCxnSpPr>
            <p:nvPr/>
          </p:nvCxnSpPr>
          <p:spPr>
            <a:xfrm>
              <a:off x="6704737" y="4427853"/>
              <a:ext cx="0" cy="73851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56C5E976-DEEC-424C-8062-C57E8938B2A8}"/>
                </a:ext>
              </a:extLst>
            </p:cNvPr>
            <p:cNvGrpSpPr/>
            <p:nvPr/>
          </p:nvGrpSpPr>
          <p:grpSpPr>
            <a:xfrm>
              <a:off x="9168293" y="6143021"/>
              <a:ext cx="228995" cy="229030"/>
              <a:chOff x="5727259" y="4434066"/>
              <a:chExt cx="228995" cy="229030"/>
            </a:xfrm>
          </p:grpSpPr>
          <p:sp>
            <p:nvSpPr>
              <p:cNvPr id="247" name="Partial Circle 67">
                <a:extLst>
                  <a:ext uri="{FF2B5EF4-FFF2-40B4-BE49-F238E27FC236}">
                    <a16:creationId xmlns:a16="http://schemas.microsoft.com/office/drawing/2014/main" id="{8F600915-BDF5-1F48-BB7A-FA6FAAB64506}"/>
                  </a:ext>
                </a:extLst>
              </p:cNvPr>
              <p:cNvSpPr/>
              <p:nvPr/>
            </p:nvSpPr>
            <p:spPr>
              <a:xfrm rot="16200000">
                <a:off x="5727259" y="4434066"/>
                <a:ext cx="228600" cy="228600"/>
              </a:xfrm>
              <a:prstGeom prst="pie">
                <a:avLst>
                  <a:gd name="adj1" fmla="val 0"/>
                  <a:gd name="adj2" fmla="val 10755907"/>
                </a:avLst>
              </a:prstGeom>
              <a:solidFill>
                <a:srgbClr val="4E8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8" name="Partial Circle 68">
                <a:extLst>
                  <a:ext uri="{FF2B5EF4-FFF2-40B4-BE49-F238E27FC236}">
                    <a16:creationId xmlns:a16="http://schemas.microsoft.com/office/drawing/2014/main" id="{A84C0B71-BCB0-4740-A107-DFA23DCE481C}"/>
                  </a:ext>
                </a:extLst>
              </p:cNvPr>
              <p:cNvSpPr/>
              <p:nvPr/>
            </p:nvSpPr>
            <p:spPr>
              <a:xfrm rot="5400000">
                <a:off x="5727654" y="4434496"/>
                <a:ext cx="228600" cy="228600"/>
              </a:xfrm>
              <a:prstGeom prst="pie">
                <a:avLst>
                  <a:gd name="adj1" fmla="val 0"/>
                  <a:gd name="adj2" fmla="val 10755907"/>
                </a:avLst>
              </a:prstGeom>
              <a:solidFill>
                <a:srgbClr val="8D42C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D1168259-C78D-E043-85D7-1F851FA93E2A}"/>
                </a:ext>
              </a:extLst>
            </p:cNvPr>
            <p:cNvGrpSpPr/>
            <p:nvPr/>
          </p:nvGrpSpPr>
          <p:grpSpPr>
            <a:xfrm>
              <a:off x="9166706" y="5423761"/>
              <a:ext cx="228995" cy="229030"/>
              <a:chOff x="5727259" y="4434066"/>
              <a:chExt cx="228995" cy="229030"/>
            </a:xfrm>
          </p:grpSpPr>
          <p:sp>
            <p:nvSpPr>
              <p:cNvPr id="245" name="Partial Circle 70">
                <a:extLst>
                  <a:ext uri="{FF2B5EF4-FFF2-40B4-BE49-F238E27FC236}">
                    <a16:creationId xmlns:a16="http://schemas.microsoft.com/office/drawing/2014/main" id="{1A287A06-B002-464D-9216-0DC0682AEB1B}"/>
                  </a:ext>
                </a:extLst>
              </p:cNvPr>
              <p:cNvSpPr/>
              <p:nvPr/>
            </p:nvSpPr>
            <p:spPr>
              <a:xfrm rot="16200000">
                <a:off x="5727259" y="4434066"/>
                <a:ext cx="228600" cy="228600"/>
              </a:xfrm>
              <a:prstGeom prst="pie">
                <a:avLst>
                  <a:gd name="adj1" fmla="val 0"/>
                  <a:gd name="adj2" fmla="val 10755907"/>
                </a:avLst>
              </a:prstGeom>
              <a:solidFill>
                <a:srgbClr val="4E8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6" name="Partial Circle 73">
                <a:extLst>
                  <a:ext uri="{FF2B5EF4-FFF2-40B4-BE49-F238E27FC236}">
                    <a16:creationId xmlns:a16="http://schemas.microsoft.com/office/drawing/2014/main" id="{8CCF5B33-7C49-8449-924E-F67CBE30CB11}"/>
                  </a:ext>
                </a:extLst>
              </p:cNvPr>
              <p:cNvSpPr/>
              <p:nvPr/>
            </p:nvSpPr>
            <p:spPr>
              <a:xfrm rot="5400000">
                <a:off x="5727654" y="4434496"/>
                <a:ext cx="228600" cy="228600"/>
              </a:xfrm>
              <a:prstGeom prst="pie">
                <a:avLst>
                  <a:gd name="adj1" fmla="val 0"/>
                  <a:gd name="adj2" fmla="val 10755907"/>
                </a:avLst>
              </a:prstGeom>
              <a:solidFill>
                <a:srgbClr val="8D42C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76818C70-C8F3-624C-B3F5-0FBF9F0F1DAE}"/>
                </a:ext>
              </a:extLst>
            </p:cNvPr>
            <p:cNvGrpSpPr/>
            <p:nvPr/>
          </p:nvGrpSpPr>
          <p:grpSpPr>
            <a:xfrm>
              <a:off x="5562386" y="6143021"/>
              <a:ext cx="228995" cy="229030"/>
              <a:chOff x="5727259" y="4434066"/>
              <a:chExt cx="228995" cy="229030"/>
            </a:xfrm>
          </p:grpSpPr>
          <p:sp>
            <p:nvSpPr>
              <p:cNvPr id="243" name="Partial Circle 79">
                <a:extLst>
                  <a:ext uri="{FF2B5EF4-FFF2-40B4-BE49-F238E27FC236}">
                    <a16:creationId xmlns:a16="http://schemas.microsoft.com/office/drawing/2014/main" id="{268B52F9-9692-C142-B68F-3258BACB5BB2}"/>
                  </a:ext>
                </a:extLst>
              </p:cNvPr>
              <p:cNvSpPr/>
              <p:nvPr/>
            </p:nvSpPr>
            <p:spPr>
              <a:xfrm rot="16200000">
                <a:off x="5727259" y="4434066"/>
                <a:ext cx="228600" cy="228600"/>
              </a:xfrm>
              <a:prstGeom prst="pie">
                <a:avLst>
                  <a:gd name="adj1" fmla="val 0"/>
                  <a:gd name="adj2" fmla="val 10755907"/>
                </a:avLst>
              </a:prstGeom>
              <a:solidFill>
                <a:srgbClr val="5482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4" name="Partial Circle 80">
                <a:extLst>
                  <a:ext uri="{FF2B5EF4-FFF2-40B4-BE49-F238E27FC236}">
                    <a16:creationId xmlns:a16="http://schemas.microsoft.com/office/drawing/2014/main" id="{CECAFF76-226F-D342-B8E5-E2D42E0766C2}"/>
                  </a:ext>
                </a:extLst>
              </p:cNvPr>
              <p:cNvSpPr/>
              <p:nvPr/>
            </p:nvSpPr>
            <p:spPr>
              <a:xfrm rot="5400000">
                <a:off x="5727654" y="4434496"/>
                <a:ext cx="228600" cy="228600"/>
              </a:xfrm>
              <a:prstGeom prst="pie">
                <a:avLst>
                  <a:gd name="adj1" fmla="val 0"/>
                  <a:gd name="adj2" fmla="val 10755907"/>
                </a:avLst>
              </a:prstGeom>
              <a:solidFill>
                <a:srgbClr val="8D42C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40" name="Group 239">
              <a:extLst>
                <a:ext uri="{FF2B5EF4-FFF2-40B4-BE49-F238E27FC236}">
                  <a16:creationId xmlns:a16="http://schemas.microsoft.com/office/drawing/2014/main" id="{973FDC19-8BAF-B246-AA87-382900F46AA7}"/>
                </a:ext>
              </a:extLst>
            </p:cNvPr>
            <p:cNvGrpSpPr/>
            <p:nvPr/>
          </p:nvGrpSpPr>
          <p:grpSpPr>
            <a:xfrm>
              <a:off x="5560799" y="5423761"/>
              <a:ext cx="228995" cy="229030"/>
              <a:chOff x="5727259" y="4434066"/>
              <a:chExt cx="228995" cy="229030"/>
            </a:xfrm>
          </p:grpSpPr>
          <p:sp>
            <p:nvSpPr>
              <p:cNvPr id="241" name="Partial Circle 83">
                <a:extLst>
                  <a:ext uri="{FF2B5EF4-FFF2-40B4-BE49-F238E27FC236}">
                    <a16:creationId xmlns:a16="http://schemas.microsoft.com/office/drawing/2014/main" id="{4EDC28CD-ABB1-2949-A035-9B26E0EF08BE}"/>
                  </a:ext>
                </a:extLst>
              </p:cNvPr>
              <p:cNvSpPr/>
              <p:nvPr/>
            </p:nvSpPr>
            <p:spPr>
              <a:xfrm rot="16200000">
                <a:off x="5727259" y="4434066"/>
                <a:ext cx="228600" cy="228600"/>
              </a:xfrm>
              <a:prstGeom prst="pie">
                <a:avLst>
                  <a:gd name="adj1" fmla="val 0"/>
                  <a:gd name="adj2" fmla="val 10755907"/>
                </a:avLst>
              </a:prstGeom>
              <a:solidFill>
                <a:srgbClr val="5F88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2" name="Partial Circle 85">
                <a:extLst>
                  <a:ext uri="{FF2B5EF4-FFF2-40B4-BE49-F238E27FC236}">
                    <a16:creationId xmlns:a16="http://schemas.microsoft.com/office/drawing/2014/main" id="{1340586E-5CFB-3E4E-A051-082B5B3041C7}"/>
                  </a:ext>
                </a:extLst>
              </p:cNvPr>
              <p:cNvSpPr/>
              <p:nvPr/>
            </p:nvSpPr>
            <p:spPr>
              <a:xfrm rot="5400000">
                <a:off x="5727654" y="4434496"/>
                <a:ext cx="228600" cy="228600"/>
              </a:xfrm>
              <a:prstGeom prst="pie">
                <a:avLst>
                  <a:gd name="adj1" fmla="val 0"/>
                  <a:gd name="adj2" fmla="val 10755907"/>
                </a:avLst>
              </a:prstGeom>
              <a:solidFill>
                <a:srgbClr val="8D42C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49" name="TextBox 248">
            <a:extLst>
              <a:ext uri="{FF2B5EF4-FFF2-40B4-BE49-F238E27FC236}">
                <a16:creationId xmlns:a16="http://schemas.microsoft.com/office/drawing/2014/main" id="{0E431A67-4CA7-4C49-ADC5-461F607AA789}"/>
              </a:ext>
            </a:extLst>
          </p:cNvPr>
          <p:cNvSpPr txBox="1"/>
          <p:nvPr/>
        </p:nvSpPr>
        <p:spPr>
          <a:xfrm>
            <a:off x="794692" y="2572956"/>
            <a:ext cx="29286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Planon</a:t>
            </a:r>
            <a:r>
              <a:rPr lang="en-US" sz="2800" dirty="0"/>
              <a:t> excitations:</a:t>
            </a:r>
          </a:p>
        </p:txBody>
      </p: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8FC0A7F5-5306-ED42-89C7-9EC9D92B7EFA}"/>
              </a:ext>
            </a:extLst>
          </p:cNvPr>
          <p:cNvGrpSpPr/>
          <p:nvPr/>
        </p:nvGrpSpPr>
        <p:grpSpPr>
          <a:xfrm>
            <a:off x="729856" y="4197688"/>
            <a:ext cx="3801491" cy="1938407"/>
            <a:chOff x="3801719" y="3719443"/>
            <a:chExt cx="5330633" cy="2718127"/>
          </a:xfrm>
        </p:grpSpPr>
        <p:sp>
          <p:nvSpPr>
            <p:cNvPr id="251" name="Right Triangle 250">
              <a:extLst>
                <a:ext uri="{FF2B5EF4-FFF2-40B4-BE49-F238E27FC236}">
                  <a16:creationId xmlns:a16="http://schemas.microsoft.com/office/drawing/2014/main" id="{26D0D72D-3495-8A4C-8FA8-5209C0AA0343}"/>
                </a:ext>
              </a:extLst>
            </p:cNvPr>
            <p:cNvSpPr/>
            <p:nvPr/>
          </p:nvSpPr>
          <p:spPr>
            <a:xfrm flipH="1">
              <a:off x="3873912" y="3719443"/>
              <a:ext cx="935662" cy="901169"/>
            </a:xfrm>
            <a:prstGeom prst="rtTriangle">
              <a:avLst/>
            </a:prstGeom>
            <a:solidFill>
              <a:srgbClr val="E494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Rectangle 251">
              <a:extLst>
                <a:ext uri="{FF2B5EF4-FFF2-40B4-BE49-F238E27FC236}">
                  <a16:creationId xmlns:a16="http://schemas.microsoft.com/office/drawing/2014/main" id="{4B5E4D28-44DC-7C4C-B31C-B8B9A5FA023F}"/>
                </a:ext>
              </a:extLst>
            </p:cNvPr>
            <p:cNvSpPr/>
            <p:nvPr/>
          </p:nvSpPr>
          <p:spPr>
            <a:xfrm>
              <a:off x="4799865" y="3729670"/>
              <a:ext cx="4310945" cy="876431"/>
            </a:xfrm>
            <a:prstGeom prst="rect">
              <a:avLst/>
            </a:prstGeom>
            <a:solidFill>
              <a:srgbClr val="E49494"/>
            </a:solidFill>
            <a:ln>
              <a:solidFill>
                <a:srgbClr val="DE7C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Rectangle 252">
              <a:extLst>
                <a:ext uri="{FF2B5EF4-FFF2-40B4-BE49-F238E27FC236}">
                  <a16:creationId xmlns:a16="http://schemas.microsoft.com/office/drawing/2014/main" id="{E4C4727A-7A74-1E44-A6BF-C9131C5AF6B9}"/>
                </a:ext>
              </a:extLst>
            </p:cNvPr>
            <p:cNvSpPr/>
            <p:nvPr/>
          </p:nvSpPr>
          <p:spPr>
            <a:xfrm>
              <a:off x="5066770" y="5511663"/>
              <a:ext cx="2204418" cy="876431"/>
            </a:xfrm>
            <a:prstGeom prst="rect">
              <a:avLst/>
            </a:prstGeom>
            <a:solidFill>
              <a:srgbClr val="E49494"/>
            </a:solidFill>
            <a:ln>
              <a:solidFill>
                <a:srgbClr val="DE7C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Flowchart: Connector 148">
              <a:extLst>
                <a:ext uri="{FF2B5EF4-FFF2-40B4-BE49-F238E27FC236}">
                  <a16:creationId xmlns:a16="http://schemas.microsoft.com/office/drawing/2014/main" id="{2F4A4840-BC56-4C44-A62B-E6167076009A}"/>
                </a:ext>
              </a:extLst>
            </p:cNvPr>
            <p:cNvSpPr/>
            <p:nvPr/>
          </p:nvSpPr>
          <p:spPr>
            <a:xfrm>
              <a:off x="4988659" y="5456196"/>
              <a:ext cx="182880" cy="182880"/>
            </a:xfrm>
            <a:prstGeom prst="flowChartConnector">
              <a:avLst/>
            </a:prstGeom>
            <a:solidFill>
              <a:srgbClr val="482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Flowchart: Connector 149">
              <a:extLst>
                <a:ext uri="{FF2B5EF4-FFF2-40B4-BE49-F238E27FC236}">
                  <a16:creationId xmlns:a16="http://schemas.microsoft.com/office/drawing/2014/main" id="{86CFB686-C84A-F14B-A16C-FF1F8466B30A}"/>
                </a:ext>
              </a:extLst>
            </p:cNvPr>
            <p:cNvSpPr/>
            <p:nvPr/>
          </p:nvSpPr>
          <p:spPr>
            <a:xfrm>
              <a:off x="4989646" y="6254690"/>
              <a:ext cx="182880" cy="182880"/>
            </a:xfrm>
            <a:prstGeom prst="flowChartConnector">
              <a:avLst/>
            </a:prstGeom>
            <a:solidFill>
              <a:srgbClr val="482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Right Triangle 255">
              <a:extLst>
                <a:ext uri="{FF2B5EF4-FFF2-40B4-BE49-F238E27FC236}">
                  <a16:creationId xmlns:a16="http://schemas.microsoft.com/office/drawing/2014/main" id="{59BABBD2-DAD8-8646-9A8A-541A8F573BD4}"/>
                </a:ext>
              </a:extLst>
            </p:cNvPr>
            <p:cNvSpPr/>
            <p:nvPr/>
          </p:nvSpPr>
          <p:spPr>
            <a:xfrm rot="10800000" flipH="1">
              <a:off x="7274623" y="5511662"/>
              <a:ext cx="935662" cy="901169"/>
            </a:xfrm>
            <a:prstGeom prst="rtTriangle">
              <a:avLst/>
            </a:prstGeom>
            <a:solidFill>
              <a:srgbClr val="E494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Right Triangle 256">
              <a:extLst>
                <a:ext uri="{FF2B5EF4-FFF2-40B4-BE49-F238E27FC236}">
                  <a16:creationId xmlns:a16="http://schemas.microsoft.com/office/drawing/2014/main" id="{80906EF3-7C12-4B4B-9F20-2C40F9DC03FB}"/>
                </a:ext>
              </a:extLst>
            </p:cNvPr>
            <p:cNvSpPr/>
            <p:nvPr/>
          </p:nvSpPr>
          <p:spPr>
            <a:xfrm flipH="1">
              <a:off x="7261028" y="4610492"/>
              <a:ext cx="935662" cy="901169"/>
            </a:xfrm>
            <a:prstGeom prst="rtTriangle">
              <a:avLst/>
            </a:prstGeom>
            <a:solidFill>
              <a:srgbClr val="E494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Right Triangle 257">
              <a:extLst>
                <a:ext uri="{FF2B5EF4-FFF2-40B4-BE49-F238E27FC236}">
                  <a16:creationId xmlns:a16="http://schemas.microsoft.com/office/drawing/2014/main" id="{3F9061E8-57F6-A646-9956-727EA090DC08}"/>
                </a:ext>
              </a:extLst>
            </p:cNvPr>
            <p:cNvSpPr/>
            <p:nvPr/>
          </p:nvSpPr>
          <p:spPr>
            <a:xfrm flipH="1">
              <a:off x="8176812" y="3731572"/>
              <a:ext cx="935662" cy="901169"/>
            </a:xfrm>
            <a:prstGeom prst="rtTriangle">
              <a:avLst/>
            </a:prstGeom>
            <a:solidFill>
              <a:srgbClr val="E494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Right Triangle 258">
              <a:extLst>
                <a:ext uri="{FF2B5EF4-FFF2-40B4-BE49-F238E27FC236}">
                  <a16:creationId xmlns:a16="http://schemas.microsoft.com/office/drawing/2014/main" id="{97E868F3-144D-4646-A32E-15F27AB8DAB5}"/>
                </a:ext>
              </a:extLst>
            </p:cNvPr>
            <p:cNvSpPr/>
            <p:nvPr/>
          </p:nvSpPr>
          <p:spPr>
            <a:xfrm rot="10800000" flipH="1">
              <a:off x="8196690" y="4610492"/>
              <a:ext cx="935662" cy="901169"/>
            </a:xfrm>
            <a:prstGeom prst="rtTriangle">
              <a:avLst/>
            </a:prstGeom>
            <a:solidFill>
              <a:srgbClr val="E494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Right Triangle 259">
              <a:extLst>
                <a:ext uri="{FF2B5EF4-FFF2-40B4-BE49-F238E27FC236}">
                  <a16:creationId xmlns:a16="http://schemas.microsoft.com/office/drawing/2014/main" id="{1E35C167-1FA5-3842-96C8-37BA049D8318}"/>
                </a:ext>
              </a:extLst>
            </p:cNvPr>
            <p:cNvSpPr/>
            <p:nvPr/>
          </p:nvSpPr>
          <p:spPr>
            <a:xfrm rot="10800000" flipH="1">
              <a:off x="3877568" y="4620612"/>
              <a:ext cx="935662" cy="901169"/>
            </a:xfrm>
            <a:prstGeom prst="rtTriangle">
              <a:avLst/>
            </a:prstGeom>
            <a:solidFill>
              <a:srgbClr val="E494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Flowchart: Connector 155">
              <a:extLst>
                <a:ext uri="{FF2B5EF4-FFF2-40B4-BE49-F238E27FC236}">
                  <a16:creationId xmlns:a16="http://schemas.microsoft.com/office/drawing/2014/main" id="{61B4E432-E37A-134F-AE87-A1358A500411}"/>
                </a:ext>
              </a:extLst>
            </p:cNvPr>
            <p:cNvSpPr/>
            <p:nvPr/>
          </p:nvSpPr>
          <p:spPr>
            <a:xfrm>
              <a:off x="3801719" y="4568802"/>
              <a:ext cx="182880" cy="182880"/>
            </a:xfrm>
            <a:prstGeom prst="flowChartConnector">
              <a:avLst/>
            </a:prstGeom>
            <a:solidFill>
              <a:srgbClr val="482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Flowchart: Connector 156">
              <a:extLst>
                <a:ext uri="{FF2B5EF4-FFF2-40B4-BE49-F238E27FC236}">
                  <a16:creationId xmlns:a16="http://schemas.microsoft.com/office/drawing/2014/main" id="{39456463-C56D-D34C-A16E-C6169BF8C87B}"/>
                </a:ext>
              </a:extLst>
            </p:cNvPr>
            <p:cNvSpPr/>
            <p:nvPr/>
          </p:nvSpPr>
          <p:spPr>
            <a:xfrm>
              <a:off x="3801719" y="5367296"/>
              <a:ext cx="182880" cy="182880"/>
            </a:xfrm>
            <a:prstGeom prst="flowChartConnector">
              <a:avLst/>
            </a:prstGeom>
            <a:solidFill>
              <a:srgbClr val="482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id="{B8C158CA-C915-F249-BCFC-CE02EAC737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76709" y="5511663"/>
              <a:ext cx="0" cy="798494"/>
            </a:xfrm>
            <a:prstGeom prst="line">
              <a:avLst/>
            </a:prstGeom>
            <a:ln w="50800">
              <a:solidFill>
                <a:srgbClr val="482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>
              <a:extLst>
                <a:ext uri="{FF2B5EF4-FFF2-40B4-BE49-F238E27FC236}">
                  <a16:creationId xmlns:a16="http://schemas.microsoft.com/office/drawing/2014/main" id="{01B933AB-776E-BE44-A99B-801E16D0E9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94610" y="4630551"/>
              <a:ext cx="0" cy="798494"/>
            </a:xfrm>
            <a:prstGeom prst="line">
              <a:avLst/>
            </a:prstGeom>
            <a:ln w="50800">
              <a:solidFill>
                <a:srgbClr val="482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id="{56F6AD73-8738-A74E-9D5E-571B5F2905C9}"/>
                </a:ext>
              </a:extLst>
            </p:cNvPr>
            <p:cNvCxnSpPr/>
            <p:nvPr/>
          </p:nvCxnSpPr>
          <p:spPr>
            <a:xfrm flipV="1">
              <a:off x="7261028" y="3744592"/>
              <a:ext cx="1861606" cy="1767069"/>
            </a:xfrm>
            <a:prstGeom prst="line">
              <a:avLst/>
            </a:prstGeom>
            <a:ln w="12700">
              <a:solidFill>
                <a:srgbClr val="DE7C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CA11F369-1322-504C-A208-8EEF52231963}"/>
                </a:ext>
              </a:extLst>
            </p:cNvPr>
            <p:cNvCxnSpPr>
              <a:cxnSpLocks/>
              <a:endCxn id="258" idx="2"/>
            </p:cNvCxnSpPr>
            <p:nvPr/>
          </p:nvCxnSpPr>
          <p:spPr>
            <a:xfrm flipV="1">
              <a:off x="7271854" y="4632741"/>
              <a:ext cx="1840620" cy="1774838"/>
            </a:xfrm>
            <a:prstGeom prst="line">
              <a:avLst/>
            </a:prstGeom>
            <a:ln w="12700">
              <a:solidFill>
                <a:srgbClr val="DE7C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959FF478-E258-244E-BD37-8C607D7F2B36}"/>
              </a:ext>
            </a:extLst>
          </p:cNvPr>
          <p:cNvSpPr txBox="1"/>
          <p:nvPr/>
        </p:nvSpPr>
        <p:spPr>
          <a:xfrm>
            <a:off x="794692" y="3440278"/>
            <a:ext cx="1977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Fracton</a:t>
            </a:r>
            <a:r>
              <a:rPr lang="en-US" sz="2400" dirty="0"/>
              <a:t> dipole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656ED91-E0DA-6D46-900D-9B95229926D8}"/>
              </a:ext>
            </a:extLst>
          </p:cNvPr>
          <p:cNvSpPr txBox="1"/>
          <p:nvPr/>
        </p:nvSpPr>
        <p:spPr>
          <a:xfrm>
            <a:off x="4640030" y="3427189"/>
            <a:ext cx="18742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Lineon</a:t>
            </a:r>
            <a:r>
              <a:rPr lang="en-US" sz="2400" dirty="0"/>
              <a:t> dipole</a:t>
            </a:r>
          </a:p>
        </p:txBody>
      </p:sp>
    </p:spTree>
    <p:extLst>
      <p:ext uri="{BB962C8B-B14F-4D97-AF65-F5344CB8AC3E}">
        <p14:creationId xmlns:p14="http://schemas.microsoft.com/office/powerpoint/2010/main" val="117560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8A34F-0ACB-314A-BB48-6AB1611BD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Fracton</a:t>
            </a:r>
            <a:r>
              <a:rPr lang="en-US" dirty="0"/>
              <a:t>: tensor gauge theory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85FF6A0-E941-D049-996B-2ACCD79B5C3F}"/>
              </a:ext>
            </a:extLst>
          </p:cNvPr>
          <p:cNvGrpSpPr/>
          <p:nvPr/>
        </p:nvGrpSpPr>
        <p:grpSpPr>
          <a:xfrm>
            <a:off x="1047337" y="3218222"/>
            <a:ext cx="2157413" cy="1257536"/>
            <a:chOff x="1143001" y="1264350"/>
            <a:chExt cx="2157413" cy="125753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82566C0-FAA5-B345-A919-1F0D6765ADD3}"/>
                </a:ext>
              </a:extLst>
            </p:cNvPr>
            <p:cNvSpPr txBox="1"/>
            <p:nvPr/>
          </p:nvSpPr>
          <p:spPr>
            <a:xfrm>
              <a:off x="1143001" y="1264350"/>
              <a:ext cx="21574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Gauss’ Law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97153B6-682F-F34A-A857-99B32CA6E2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04132" y="2090086"/>
              <a:ext cx="1714500" cy="431800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5A88586-753D-5846-B34E-00954D013E03}"/>
              </a:ext>
            </a:extLst>
          </p:cNvPr>
          <p:cNvGrpSpPr/>
          <p:nvPr/>
        </p:nvGrpSpPr>
        <p:grpSpPr>
          <a:xfrm>
            <a:off x="838510" y="2099794"/>
            <a:ext cx="7308052" cy="523220"/>
            <a:chOff x="853500" y="1725040"/>
            <a:chExt cx="7308052" cy="52322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095BF6D-58C9-1D42-A5EA-480F1F041BA6}"/>
                </a:ext>
              </a:extLst>
            </p:cNvPr>
            <p:cNvSpPr txBox="1"/>
            <p:nvPr/>
          </p:nvSpPr>
          <p:spPr>
            <a:xfrm>
              <a:off x="853500" y="1725040"/>
              <a:ext cx="5943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Rank 1 (vector) gauge theory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F47A4F4-5A95-A545-9515-33C44B2E77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96152" y="1832400"/>
              <a:ext cx="2565400" cy="40640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C44BDA9-FC7E-D34F-855F-4484486BBF9B}"/>
              </a:ext>
            </a:extLst>
          </p:cNvPr>
          <p:cNvGrpSpPr/>
          <p:nvPr/>
        </p:nvGrpSpPr>
        <p:grpSpPr>
          <a:xfrm>
            <a:off x="3785768" y="3218222"/>
            <a:ext cx="4863739" cy="1539220"/>
            <a:chOff x="3881432" y="1264350"/>
            <a:chExt cx="4863739" cy="153922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D7EFF5F-893A-F144-9F3E-AE14BA609122}"/>
                </a:ext>
              </a:extLst>
            </p:cNvPr>
            <p:cNvSpPr txBox="1"/>
            <p:nvPr/>
          </p:nvSpPr>
          <p:spPr>
            <a:xfrm>
              <a:off x="3881432" y="1264350"/>
              <a:ext cx="33194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Conservation Law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00B47DD-D6B4-594D-803D-90252022DE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35432" y="1787570"/>
              <a:ext cx="2438400" cy="10160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5B564AC-BED2-9E4E-864B-6141F756A218}"/>
                </a:ext>
              </a:extLst>
            </p:cNvPr>
            <p:cNvSpPr txBox="1"/>
            <p:nvPr/>
          </p:nvSpPr>
          <p:spPr>
            <a:xfrm>
              <a:off x="6747656" y="1857857"/>
              <a:ext cx="199751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Charge Conservation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C0D7FF4-0185-4D4C-8187-22A85B0025D5}"/>
              </a:ext>
            </a:extLst>
          </p:cNvPr>
          <p:cNvGrpSpPr/>
          <p:nvPr/>
        </p:nvGrpSpPr>
        <p:grpSpPr>
          <a:xfrm>
            <a:off x="2490615" y="5285958"/>
            <a:ext cx="2133600" cy="689702"/>
            <a:chOff x="2505605" y="4281618"/>
            <a:chExt cx="2133600" cy="689702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D27F6D9-505F-FF4D-B618-F02AB3E04BF9}"/>
                </a:ext>
              </a:extLst>
            </p:cNvPr>
            <p:cNvSpPr/>
            <p:nvPr/>
          </p:nvSpPr>
          <p:spPr>
            <a:xfrm>
              <a:off x="2995462" y="4448806"/>
              <a:ext cx="239486" cy="23948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+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F733406-3BF8-E04F-84E2-AE9ACCF39E93}"/>
                </a:ext>
              </a:extLst>
            </p:cNvPr>
            <p:cNvSpPr/>
            <p:nvPr/>
          </p:nvSpPr>
          <p:spPr>
            <a:xfrm>
              <a:off x="4399719" y="4281618"/>
              <a:ext cx="239486" cy="239486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-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77387D0E-F84E-584E-B5B3-D566B4CE68CA}"/>
                </a:ext>
              </a:extLst>
            </p:cNvPr>
            <p:cNvCxnSpPr/>
            <p:nvPr/>
          </p:nvCxnSpPr>
          <p:spPr>
            <a:xfrm flipH="1" flipV="1">
              <a:off x="2505605" y="4499332"/>
              <a:ext cx="489857" cy="474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7FBA747A-1FDA-8047-997A-C345E42DA287}"/>
                </a:ext>
              </a:extLst>
            </p:cNvPr>
            <p:cNvCxnSpPr>
              <a:stCxn id="16" idx="4"/>
            </p:cNvCxnSpPr>
            <p:nvPr/>
          </p:nvCxnSpPr>
          <p:spPr>
            <a:xfrm>
              <a:off x="4519462" y="4521104"/>
              <a:ext cx="0" cy="45021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C6219C52-A47C-5247-ABF7-E6AAB87B4DA9}"/>
              </a:ext>
            </a:extLst>
          </p:cNvPr>
          <p:cNvSpPr txBox="1"/>
          <p:nvPr/>
        </p:nvSpPr>
        <p:spPr>
          <a:xfrm>
            <a:off x="7208526" y="6431301"/>
            <a:ext cx="1592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Pretko</a:t>
            </a:r>
            <a:r>
              <a:rPr lang="en-US" sz="2000" dirty="0">
                <a:solidFill>
                  <a:schemeClr val="bg1"/>
                </a:solidFill>
              </a:rPr>
              <a:t>, 2016</a:t>
            </a:r>
          </a:p>
        </p:txBody>
      </p:sp>
    </p:spTree>
    <p:extLst>
      <p:ext uri="{BB962C8B-B14F-4D97-AF65-F5344CB8AC3E}">
        <p14:creationId xmlns:p14="http://schemas.microsoft.com/office/powerpoint/2010/main" val="291961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8A34F-0ACB-314A-BB48-6AB1611BD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Fracton</a:t>
            </a:r>
            <a:r>
              <a:rPr lang="en-US" dirty="0"/>
              <a:t>: tensor gauge theory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6219C52-A47C-5247-ABF7-E6AAB87B4DA9}"/>
              </a:ext>
            </a:extLst>
          </p:cNvPr>
          <p:cNvSpPr txBox="1"/>
          <p:nvPr/>
        </p:nvSpPr>
        <p:spPr>
          <a:xfrm>
            <a:off x="7208526" y="6431301"/>
            <a:ext cx="1592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Pretko</a:t>
            </a:r>
            <a:r>
              <a:rPr lang="en-US" sz="2000" dirty="0">
                <a:solidFill>
                  <a:schemeClr val="bg1"/>
                </a:solidFill>
              </a:rPr>
              <a:t>, 2016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D826782-C88F-2F49-B0B8-2CA2386B0446}"/>
              </a:ext>
            </a:extLst>
          </p:cNvPr>
          <p:cNvSpPr txBox="1"/>
          <p:nvPr/>
        </p:nvSpPr>
        <p:spPr>
          <a:xfrm>
            <a:off x="668795" y="1930821"/>
            <a:ext cx="3671883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Rank 2 gauge theory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19E6CD3-97B0-354D-A5BA-89D3581D6C12}"/>
              </a:ext>
            </a:extLst>
          </p:cNvPr>
          <p:cNvGrpSpPr/>
          <p:nvPr/>
        </p:nvGrpSpPr>
        <p:grpSpPr>
          <a:xfrm>
            <a:off x="1156608" y="2822193"/>
            <a:ext cx="2311400" cy="1301754"/>
            <a:chOff x="1123951" y="3819529"/>
            <a:chExt cx="2311400" cy="130175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A4A5D40-442C-604B-B632-2418ACCCF576}"/>
                </a:ext>
              </a:extLst>
            </p:cNvPr>
            <p:cNvSpPr txBox="1"/>
            <p:nvPr/>
          </p:nvSpPr>
          <p:spPr>
            <a:xfrm>
              <a:off x="1143001" y="3819529"/>
              <a:ext cx="21574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Gauss’ Law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CFF1FC04-A987-714F-8361-8D8AF2B9F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23951" y="4651383"/>
              <a:ext cx="2311400" cy="469900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2E5310D-ECBE-0C49-BC77-4BAD9702E5BB}"/>
              </a:ext>
            </a:extLst>
          </p:cNvPr>
          <p:cNvGrpSpPr/>
          <p:nvPr/>
        </p:nvGrpSpPr>
        <p:grpSpPr>
          <a:xfrm>
            <a:off x="4087823" y="2822193"/>
            <a:ext cx="4822000" cy="2419815"/>
            <a:chOff x="4267200" y="3819529"/>
            <a:chExt cx="4822000" cy="241981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F7AA345-A5B4-5F4E-A4C7-B84622E497F5}"/>
                </a:ext>
              </a:extLst>
            </p:cNvPr>
            <p:cNvSpPr txBox="1"/>
            <p:nvPr/>
          </p:nvSpPr>
          <p:spPr>
            <a:xfrm>
              <a:off x="4267200" y="3819529"/>
              <a:ext cx="33194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Conservation Law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8D3B4D80-BA36-A442-950F-08C6E7729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67200" y="5223344"/>
              <a:ext cx="2692400" cy="101600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D2C143BA-E8EC-814F-B6FE-F0B9A2FE13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11649" y="4344756"/>
              <a:ext cx="2438400" cy="1016000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8D7C0BC-9243-FE40-8823-5367F46FD92C}"/>
                </a:ext>
              </a:extLst>
            </p:cNvPr>
            <p:cNvSpPr txBox="1"/>
            <p:nvPr/>
          </p:nvSpPr>
          <p:spPr>
            <a:xfrm>
              <a:off x="6959599" y="4305314"/>
              <a:ext cx="21296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Charge Conservation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592F5E4-EA98-4D4E-BA0D-D242DDA9EC46}"/>
                </a:ext>
              </a:extLst>
            </p:cNvPr>
            <p:cNvSpPr txBox="1"/>
            <p:nvPr/>
          </p:nvSpPr>
          <p:spPr>
            <a:xfrm>
              <a:off x="7025860" y="5297131"/>
              <a:ext cx="20633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Dipole</a:t>
              </a:r>
            </a:p>
            <a:p>
              <a:r>
                <a:rPr lang="en-US" sz="2400" dirty="0"/>
                <a:t>Conservation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D084982-833D-A34C-926B-B2A968AC18C2}"/>
              </a:ext>
            </a:extLst>
          </p:cNvPr>
          <p:cNvGrpSpPr/>
          <p:nvPr/>
        </p:nvGrpSpPr>
        <p:grpSpPr>
          <a:xfrm>
            <a:off x="1655139" y="4845363"/>
            <a:ext cx="1198449" cy="936820"/>
            <a:chOff x="1055915" y="3849912"/>
            <a:chExt cx="1198449" cy="93682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077E8EC-A42C-FF43-A488-1753923932CE}"/>
                </a:ext>
              </a:extLst>
            </p:cNvPr>
            <p:cNvSpPr/>
            <p:nvPr/>
          </p:nvSpPr>
          <p:spPr>
            <a:xfrm>
              <a:off x="1175658" y="3984171"/>
              <a:ext cx="936171" cy="67322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F719754-569F-AC41-83CA-E32C4E792642}"/>
                </a:ext>
              </a:extLst>
            </p:cNvPr>
            <p:cNvSpPr/>
            <p:nvPr/>
          </p:nvSpPr>
          <p:spPr>
            <a:xfrm>
              <a:off x="1055915" y="4546182"/>
              <a:ext cx="239486" cy="23948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+</a:t>
              </a: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BF57A1C0-7C4E-2B43-B946-D30188E03790}"/>
                </a:ext>
              </a:extLst>
            </p:cNvPr>
            <p:cNvSpPr/>
            <p:nvPr/>
          </p:nvSpPr>
          <p:spPr>
            <a:xfrm>
              <a:off x="1055915" y="3849912"/>
              <a:ext cx="239486" cy="239486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-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A1ED12FA-F7B7-8A47-9593-AF67D1420923}"/>
                </a:ext>
              </a:extLst>
            </p:cNvPr>
            <p:cNvSpPr/>
            <p:nvPr/>
          </p:nvSpPr>
          <p:spPr>
            <a:xfrm>
              <a:off x="2014878" y="3849912"/>
              <a:ext cx="239486" cy="23948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+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B0B8B06-7123-AE4D-AFA4-0807011BD9FB}"/>
                </a:ext>
              </a:extLst>
            </p:cNvPr>
            <p:cNvSpPr/>
            <p:nvPr/>
          </p:nvSpPr>
          <p:spPr>
            <a:xfrm>
              <a:off x="2014878" y="4547246"/>
              <a:ext cx="239486" cy="239486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-</a:t>
              </a: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7E2F5A14-20AB-8F48-9914-C22F50BAC1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0678" y="2027702"/>
            <a:ext cx="31623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15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27484</TotalTime>
  <Words>1706</Words>
  <Application>Microsoft Office PowerPoint</Application>
  <PresentationFormat>On-screen Show (4:3)</PresentationFormat>
  <Paragraphs>538</Paragraphs>
  <Slides>64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2" baseType="lpstr">
      <vt:lpstr>Arial</vt:lpstr>
      <vt:lpstr>Calibri</vt:lpstr>
      <vt:lpstr>Calibri Light</vt:lpstr>
      <vt:lpstr>Cambria Math</vt:lpstr>
      <vt:lpstr>Gadugi</vt:lpstr>
      <vt:lpstr>Times New Roman</vt:lpstr>
      <vt:lpstr>Wingdings</vt:lpstr>
      <vt:lpstr>Retrospect</vt:lpstr>
      <vt:lpstr>Chern Simons Theory and Fracton</vt:lpstr>
      <vt:lpstr>Topological Order – Toric Code</vt:lpstr>
      <vt:lpstr>Topological Order – Toric Code</vt:lpstr>
      <vt:lpstr>Fracton: X-cube model</vt:lpstr>
      <vt:lpstr>X-cube model: excitation</vt:lpstr>
      <vt:lpstr>X-cube model: excitation</vt:lpstr>
      <vt:lpstr>X-cube model: excitation</vt:lpstr>
      <vt:lpstr>Fracton: tensor gauge theory</vt:lpstr>
      <vt:lpstr>Fracton: tensor gauge theory</vt:lpstr>
      <vt:lpstr>Chern-Simons and Fracton</vt:lpstr>
      <vt:lpstr>Chern-Simons and Fracton</vt:lpstr>
      <vt:lpstr>Chern-Simons and Fracton</vt:lpstr>
      <vt:lpstr>Chern-Simons and Fracton</vt:lpstr>
      <vt:lpstr>Chern-Simons and Fracton</vt:lpstr>
      <vt:lpstr>Chern-Simons and Fracton</vt:lpstr>
      <vt:lpstr>Chern-Simons and Fracton</vt:lpstr>
      <vt:lpstr>Chern-Simons and Fracton</vt:lpstr>
      <vt:lpstr>Chern-Simons and Fracton</vt:lpstr>
      <vt:lpstr>Tri-diagonal K matrix</vt:lpstr>
      <vt:lpstr>Tri-diagonal K matrix</vt:lpstr>
      <vt:lpstr>Tri-diagonal K matrix</vt:lpstr>
      <vt:lpstr>Tri-diagonal K matrix</vt:lpstr>
      <vt:lpstr>Tri-diagonal K matrix</vt:lpstr>
      <vt:lpstr>Compare to X-cube</vt:lpstr>
      <vt:lpstr>Compare to X-cube</vt:lpstr>
      <vt:lpstr>Compare to X-cube</vt:lpstr>
      <vt:lpstr>Compare to X-cube</vt:lpstr>
      <vt:lpstr>Compare to X-cube</vt:lpstr>
      <vt:lpstr>Compare to X-cube</vt:lpstr>
      <vt:lpstr>Foliated K matrix</vt:lpstr>
      <vt:lpstr>Foliated K matrix</vt:lpstr>
      <vt:lpstr>Foliated K matrix</vt:lpstr>
      <vt:lpstr>Foliated K matrix</vt:lpstr>
      <vt:lpstr>Foliated K matrix</vt:lpstr>
      <vt:lpstr>∞-d K matrix and Fracton</vt:lpstr>
      <vt:lpstr>∞-d K matrix and Fracton</vt:lpstr>
      <vt:lpstr>∞-d K matrix and Fracton</vt:lpstr>
      <vt:lpstr>∞-d K matrix and Fracton</vt:lpstr>
      <vt:lpstr>But first</vt:lpstr>
      <vt:lpstr>But first</vt:lpstr>
      <vt:lpstr>But first</vt:lpstr>
      <vt:lpstr>Lattice realization</vt:lpstr>
      <vt:lpstr>Lattice realization</vt:lpstr>
      <vt:lpstr>Lattice realization</vt:lpstr>
      <vt:lpstr>Lattice realization</vt:lpstr>
      <vt:lpstr>String operator</vt:lpstr>
      <vt:lpstr>String operator</vt:lpstr>
      <vt:lpstr>String operator</vt:lpstr>
      <vt:lpstr>String operator</vt:lpstr>
      <vt:lpstr>String operator</vt:lpstr>
      <vt:lpstr>String operator</vt:lpstr>
      <vt:lpstr>Spectrum</vt:lpstr>
      <vt:lpstr>Spectrum</vt:lpstr>
      <vt:lpstr>Spectrum</vt:lpstr>
      <vt:lpstr>Summary</vt:lpstr>
      <vt:lpstr>Summary</vt:lpstr>
      <vt:lpstr>Summary</vt:lpstr>
      <vt:lpstr>Summary</vt:lpstr>
      <vt:lpstr>Open questions</vt:lpstr>
      <vt:lpstr>Open questions</vt:lpstr>
      <vt:lpstr>Open questions</vt:lpstr>
      <vt:lpstr>Open questions</vt:lpstr>
      <vt:lpstr>Open questions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Sierra Sutherland</cp:lastModifiedBy>
  <cp:revision>475</cp:revision>
  <cp:lastPrinted>2020-05-27T05:34:49Z</cp:lastPrinted>
  <dcterms:created xsi:type="dcterms:W3CDTF">2017-02-16T06:47:26Z</dcterms:created>
  <dcterms:modified xsi:type="dcterms:W3CDTF">2021-11-16T18:17:32Z</dcterms:modified>
</cp:coreProperties>
</file>