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7" r:id="rId3"/>
    <p:sldId id="278" r:id="rId4"/>
    <p:sldId id="279" r:id="rId5"/>
    <p:sldId id="280" r:id="rId6"/>
    <p:sldId id="258" r:id="rId7"/>
    <p:sldId id="257" r:id="rId8"/>
    <p:sldId id="259" r:id="rId9"/>
    <p:sldId id="260" r:id="rId10"/>
    <p:sldId id="269" r:id="rId11"/>
    <p:sldId id="263" r:id="rId12"/>
    <p:sldId id="264" r:id="rId13"/>
    <p:sldId id="267" r:id="rId14"/>
    <p:sldId id="271" r:id="rId15"/>
    <p:sldId id="261" r:id="rId16"/>
    <p:sldId id="274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A3A72-D812-416C-AE7A-C60A5EAA1B9A}" v="180" dt="2021-11-14T23:38:03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Freedman" userId="ccb6257d-9f81-448c-9f2b-47be3511516d" providerId="ADAL" clId="{563A3A72-D812-416C-AE7A-C60A5EAA1B9A}"/>
    <pc:docChg chg="undo custSel addSld delSld modSld sldOrd">
      <pc:chgData name="Michael Freedman" userId="ccb6257d-9f81-448c-9f2b-47be3511516d" providerId="ADAL" clId="{563A3A72-D812-416C-AE7A-C60A5EAA1B9A}" dt="2021-11-14T23:39:33.328" v="814" actId="20577"/>
      <pc:docMkLst>
        <pc:docMk/>
      </pc:docMkLst>
      <pc:sldChg chg="modSp">
        <pc:chgData name="Michael Freedman" userId="ccb6257d-9f81-448c-9f2b-47be3511516d" providerId="ADAL" clId="{563A3A72-D812-416C-AE7A-C60A5EAA1B9A}" dt="2021-11-14T23:38:03.781" v="801" actId="20577"/>
        <pc:sldMkLst>
          <pc:docMk/>
          <pc:sldMk cId="1353264141" sldId="267"/>
        </pc:sldMkLst>
        <pc:spChg chg="mod">
          <ac:chgData name="Michael Freedman" userId="ccb6257d-9f81-448c-9f2b-47be3511516d" providerId="ADAL" clId="{563A3A72-D812-416C-AE7A-C60A5EAA1B9A}" dt="2021-11-14T23:38:03.781" v="801" actId="20577"/>
          <ac:spMkLst>
            <pc:docMk/>
            <pc:sldMk cId="1353264141" sldId="267"/>
            <ac:spMk id="3" creationId="{7A9D8897-2755-49A3-82C4-A56DC9D9E4C9}"/>
          </ac:spMkLst>
        </pc:spChg>
      </pc:sldChg>
      <pc:sldChg chg="ord">
        <pc:chgData name="Michael Freedman" userId="ccb6257d-9f81-448c-9f2b-47be3511516d" providerId="ADAL" clId="{563A3A72-D812-416C-AE7A-C60A5EAA1B9A}" dt="2021-11-13T21:19:02.934" v="1"/>
        <pc:sldMkLst>
          <pc:docMk/>
          <pc:sldMk cId="3950087578" sldId="269"/>
        </pc:sldMkLst>
      </pc:sldChg>
      <pc:sldChg chg="modSp mod">
        <pc:chgData name="Michael Freedman" userId="ccb6257d-9f81-448c-9f2b-47be3511516d" providerId="ADAL" clId="{563A3A72-D812-416C-AE7A-C60A5EAA1B9A}" dt="2021-11-14T23:39:33.328" v="814" actId="20577"/>
        <pc:sldMkLst>
          <pc:docMk/>
          <pc:sldMk cId="2006368616" sldId="270"/>
        </pc:sldMkLst>
        <pc:spChg chg="mod">
          <ac:chgData name="Michael Freedman" userId="ccb6257d-9f81-448c-9f2b-47be3511516d" providerId="ADAL" clId="{563A3A72-D812-416C-AE7A-C60A5EAA1B9A}" dt="2021-11-14T23:39:33.328" v="814" actId="20577"/>
          <ac:spMkLst>
            <pc:docMk/>
            <pc:sldMk cId="2006368616" sldId="270"/>
            <ac:spMk id="3" creationId="{72E5B6C2-D350-41B4-9629-3784E1C88586}"/>
          </ac:spMkLst>
        </pc:spChg>
      </pc:sldChg>
      <pc:sldChg chg="modSp mod">
        <pc:chgData name="Michael Freedman" userId="ccb6257d-9f81-448c-9f2b-47be3511516d" providerId="ADAL" clId="{563A3A72-D812-416C-AE7A-C60A5EAA1B9A}" dt="2021-11-14T23:36:41.377" v="793" actId="20577"/>
        <pc:sldMkLst>
          <pc:docMk/>
          <pc:sldMk cId="2746896474" sldId="271"/>
        </pc:sldMkLst>
        <pc:spChg chg="mod">
          <ac:chgData name="Michael Freedman" userId="ccb6257d-9f81-448c-9f2b-47be3511516d" providerId="ADAL" clId="{563A3A72-D812-416C-AE7A-C60A5EAA1B9A}" dt="2021-11-14T23:34:29.558" v="769" actId="20577"/>
          <ac:spMkLst>
            <pc:docMk/>
            <pc:sldMk cId="2746896474" sldId="271"/>
            <ac:spMk id="4" creationId="{B5F0DA1C-6CB2-4112-B1B2-5622337B439F}"/>
          </ac:spMkLst>
        </pc:spChg>
        <pc:spChg chg="mod">
          <ac:chgData name="Michael Freedman" userId="ccb6257d-9f81-448c-9f2b-47be3511516d" providerId="ADAL" clId="{563A3A72-D812-416C-AE7A-C60A5EAA1B9A}" dt="2021-11-14T23:36:41.377" v="793" actId="20577"/>
          <ac:spMkLst>
            <pc:docMk/>
            <pc:sldMk cId="2746896474" sldId="271"/>
            <ac:spMk id="5" creationId="{6E2F78EA-6B3F-45F3-BD1B-1B769BBC9971}"/>
          </ac:spMkLst>
        </pc:spChg>
      </pc:sldChg>
      <pc:sldChg chg="ord">
        <pc:chgData name="Michael Freedman" userId="ccb6257d-9f81-448c-9f2b-47be3511516d" providerId="ADAL" clId="{563A3A72-D812-416C-AE7A-C60A5EAA1B9A}" dt="2021-11-13T21:33:00.994" v="313"/>
        <pc:sldMkLst>
          <pc:docMk/>
          <pc:sldMk cId="2977866878" sldId="272"/>
        </pc:sldMkLst>
      </pc:sldChg>
      <pc:sldChg chg="modSp mod ord">
        <pc:chgData name="Michael Freedman" userId="ccb6257d-9f81-448c-9f2b-47be3511516d" providerId="ADAL" clId="{563A3A72-D812-416C-AE7A-C60A5EAA1B9A}" dt="2021-11-14T23:36:56.488" v="795"/>
        <pc:sldMkLst>
          <pc:docMk/>
          <pc:sldMk cId="2198037786" sldId="273"/>
        </pc:sldMkLst>
        <pc:spChg chg="mod">
          <ac:chgData name="Michael Freedman" userId="ccb6257d-9f81-448c-9f2b-47be3511516d" providerId="ADAL" clId="{563A3A72-D812-416C-AE7A-C60A5EAA1B9A}" dt="2021-11-13T21:55:07.529" v="682" actId="20577"/>
          <ac:spMkLst>
            <pc:docMk/>
            <pc:sldMk cId="2198037786" sldId="273"/>
            <ac:spMk id="6" creationId="{AC40D77F-242E-41B9-B13E-4AC4725A3A58}"/>
          </ac:spMkLst>
        </pc:spChg>
      </pc:sldChg>
      <pc:sldChg chg="modSp new del mod ord">
        <pc:chgData name="Michael Freedman" userId="ccb6257d-9f81-448c-9f2b-47be3511516d" providerId="ADAL" clId="{563A3A72-D812-416C-AE7A-C60A5EAA1B9A}" dt="2021-11-13T21:52:08.385" v="666" actId="2696"/>
        <pc:sldMkLst>
          <pc:docMk/>
          <pc:sldMk cId="2149495679" sldId="275"/>
        </pc:sldMkLst>
        <pc:spChg chg="mod">
          <ac:chgData name="Michael Freedman" userId="ccb6257d-9f81-448c-9f2b-47be3511516d" providerId="ADAL" clId="{563A3A72-D812-416C-AE7A-C60A5EAA1B9A}" dt="2021-11-13T21:49:25.239" v="595"/>
          <ac:spMkLst>
            <pc:docMk/>
            <pc:sldMk cId="2149495679" sldId="275"/>
            <ac:spMk id="2" creationId="{61BB06A1-9EAC-4D96-BBFD-19F5AF9D42AA}"/>
          </ac:spMkLst>
        </pc:spChg>
      </pc:sldChg>
      <pc:sldChg chg="modSp new del mod">
        <pc:chgData name="Michael Freedman" userId="ccb6257d-9f81-448c-9f2b-47be3511516d" providerId="ADAL" clId="{563A3A72-D812-416C-AE7A-C60A5EAA1B9A}" dt="2021-11-13T21:48:29.003" v="587" actId="2696"/>
        <pc:sldMkLst>
          <pc:docMk/>
          <pc:sldMk cId="3506919904" sldId="275"/>
        </pc:sldMkLst>
        <pc:spChg chg="mod">
          <ac:chgData name="Michael Freedman" userId="ccb6257d-9f81-448c-9f2b-47be3511516d" providerId="ADAL" clId="{563A3A72-D812-416C-AE7A-C60A5EAA1B9A}" dt="2021-11-13T21:45:04.509" v="581" actId="255"/>
          <ac:spMkLst>
            <pc:docMk/>
            <pc:sldMk cId="3506919904" sldId="275"/>
            <ac:spMk id="2" creationId="{7B570D29-A6D4-4770-8153-4FBF2B1CA194}"/>
          </ac:spMkLst>
        </pc:spChg>
        <pc:spChg chg="mod">
          <ac:chgData name="Michael Freedman" userId="ccb6257d-9f81-448c-9f2b-47be3511516d" providerId="ADAL" clId="{563A3A72-D812-416C-AE7A-C60A5EAA1B9A}" dt="2021-11-13T21:48:01.571" v="586" actId="20577"/>
          <ac:spMkLst>
            <pc:docMk/>
            <pc:sldMk cId="3506919904" sldId="275"/>
            <ac:spMk id="3" creationId="{19868929-FC29-4CE1-9B8E-3B3E76D90C4B}"/>
          </ac:spMkLst>
        </pc:spChg>
      </pc:sldChg>
      <pc:sldChg chg="new del">
        <pc:chgData name="Michael Freedman" userId="ccb6257d-9f81-448c-9f2b-47be3511516d" providerId="ADAL" clId="{563A3A72-D812-416C-AE7A-C60A5EAA1B9A}" dt="2021-11-13T21:49:06.525" v="592" actId="2696"/>
        <pc:sldMkLst>
          <pc:docMk/>
          <pc:sldMk cId="594826743" sldId="276"/>
        </pc:sldMkLst>
      </pc:sldChg>
      <pc:sldChg chg="addSp modSp new mod">
        <pc:chgData name="Michael Freedman" userId="ccb6257d-9f81-448c-9f2b-47be3511516d" providerId="ADAL" clId="{563A3A72-D812-416C-AE7A-C60A5EAA1B9A}" dt="2021-11-13T21:51:52.032" v="665" actId="255"/>
        <pc:sldMkLst>
          <pc:docMk/>
          <pc:sldMk cId="2454343518" sldId="276"/>
        </pc:sldMkLst>
        <pc:spChg chg="add mod">
          <ac:chgData name="Michael Freedman" userId="ccb6257d-9f81-448c-9f2b-47be3511516d" providerId="ADAL" clId="{563A3A72-D812-416C-AE7A-C60A5EAA1B9A}" dt="2021-11-13T21:51:52.032" v="665" actId="255"/>
          <ac:spMkLst>
            <pc:docMk/>
            <pc:sldMk cId="2454343518" sldId="276"/>
            <ac:spMk id="3" creationId="{00BE1180-10D6-4502-A512-3D85E9CF7912}"/>
          </ac:spMkLst>
        </pc:spChg>
      </pc:sldChg>
      <pc:sldChg chg="add">
        <pc:chgData name="Michael Freedman" userId="ccb6257d-9f81-448c-9f2b-47be3511516d" providerId="ADAL" clId="{563A3A72-D812-416C-AE7A-C60A5EAA1B9A}" dt="2021-11-14T23:01:31.219" v="683"/>
        <pc:sldMkLst>
          <pc:docMk/>
          <pc:sldMk cId="1344267789" sldId="277"/>
        </pc:sldMkLst>
      </pc:sldChg>
      <pc:sldChg chg="add">
        <pc:chgData name="Michael Freedman" userId="ccb6257d-9f81-448c-9f2b-47be3511516d" providerId="ADAL" clId="{563A3A72-D812-416C-AE7A-C60A5EAA1B9A}" dt="2021-11-14T23:01:31.219" v="683"/>
        <pc:sldMkLst>
          <pc:docMk/>
          <pc:sldMk cId="1926974800" sldId="278"/>
        </pc:sldMkLst>
      </pc:sldChg>
      <pc:sldChg chg="add">
        <pc:chgData name="Michael Freedman" userId="ccb6257d-9f81-448c-9f2b-47be3511516d" providerId="ADAL" clId="{563A3A72-D812-416C-AE7A-C60A5EAA1B9A}" dt="2021-11-14T23:01:31.219" v="683"/>
        <pc:sldMkLst>
          <pc:docMk/>
          <pc:sldMk cId="2571287727" sldId="279"/>
        </pc:sldMkLst>
      </pc:sldChg>
      <pc:sldChg chg="add">
        <pc:chgData name="Michael Freedman" userId="ccb6257d-9f81-448c-9f2b-47be3511516d" providerId="ADAL" clId="{563A3A72-D812-416C-AE7A-C60A5EAA1B9A}" dt="2021-11-14T23:01:31.219" v="683"/>
        <pc:sldMkLst>
          <pc:docMk/>
          <pc:sldMk cId="2220448875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E3FA5-6709-4515-A8B9-F81B4FCA0CC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36F89-F80C-472E-B2E8-20F8D071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3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B6E7F-3549-4DA3-8FCA-B7EB0AA37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4E7B4-816C-4F7E-A711-F1C0DBCDE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E43E5-D4D9-4BE5-8F2F-BD1BF8B2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8C97-C98B-4D88-93E7-9DD6974B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84E79-34DE-4955-B791-DE787629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6C4D-BAD9-4857-8D6A-A8A8E3D5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D2403-5DA3-48BF-9A81-4CEBF3AC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7F383-D8AE-4AE1-9A50-85298D3A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93E24-DF6F-4C69-B6A7-42095AA7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958B2-2FA9-4014-B29C-DD639FA1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EC8107-D6BF-4B04-926D-0C86042D0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FB63B-297B-46D8-A642-EFA213AC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9405A-81F9-4E62-85B8-A1F295A8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63BF7-D985-427E-A780-1654977B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667EC-AB81-48CA-97CA-3A98A871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C88B-66D0-42ED-8B2B-6C62B280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ED16-962F-4378-9D00-F8FAD1D36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45C07-4F1B-41FE-B677-1B128A88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1E397-EC65-444E-9E49-4F69E4B2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FED29-58AD-4567-AEE9-433E920F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D95D-0522-437C-BB26-329F503B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9A99D-CA2E-4A41-94E3-ECE1E49D5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DD1BD-2426-46CA-9CE7-648D782C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98FFD-E61F-4E2B-BDA3-5601F73F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50C27-B9F3-4AD7-B185-3139D2D6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6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6B1C-9BF1-423A-941B-0793F96C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1019-9377-4BD6-AC27-A1C792ADE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D5648-B64B-4195-92F9-AA3B48D6D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99363-0E40-4650-9E61-D8684194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25BD1-01C6-4410-BCC3-74AC730F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B1D04-ADDF-43EA-A947-0D9E3FB5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1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70D2-AF19-4491-AB90-3EC9A61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CA207-2B0A-4B69-96F0-1608318A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BD9-A6A2-4B1B-83B0-AD157A88F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B9E44-9F7C-40B1-B463-92D0BEB53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2AB73-C264-4C66-94CC-3FBD0A0F4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32AF9-D2DF-4D70-9C02-1BB4A219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73D8F-5F69-44C5-9D1C-C9D7139A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612AD-8524-4C28-ACF0-D3298360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7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FE12-7EBE-4A19-B6F5-7F51505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F0ABC-63C7-42F7-97D0-5C4A271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2C446-7428-4E62-A8C3-B4AEAFEF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7E799-0D74-4CC3-BD24-A209A980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5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937D4-83B4-4C0B-968A-5AF43BF2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5E512-11E2-4AF0-89F9-4829B0DA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0EBF-ECC0-4762-BAC4-F5827211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9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643F-9DAE-4496-90BD-A337584A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D714-4685-4A1B-9657-6152D85F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F3561-C42B-46C7-B0C2-20514FB9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92357-21DE-4446-9060-BBB890A3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69212-C218-4009-8005-274068B6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4B116-857E-47BE-A85B-91DB4EF9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6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30C0-8B86-4B68-ACBC-FED6DD81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97EAB-B36A-4B13-AE7A-B4538F6BA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51F2-3310-4FBA-87DA-1947246CC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08AF0-AAE8-45F9-A31B-3839F0ED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BD9FF-A387-4B64-ACA4-08EC2305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80254-7265-4D5B-AD21-B85793A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86088-286A-46C4-8C0C-5C31D40E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8E43B-6902-439E-9D43-7C0CB2EC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17538-563B-458B-8720-1F05B9D00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531A-7F41-4530-ACCC-5E6047BA3E8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52DFD-17E3-4444-9B08-FCA358345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8DB36-BE96-48E2-A8A6-F5278976D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2913-CDA9-4D94-ABF5-BA177070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BE1180-10D6-4502-A512-3D85E9CF7912}"/>
              </a:ext>
            </a:extLst>
          </p:cNvPr>
          <p:cNvSpPr txBox="1"/>
          <p:nvPr/>
        </p:nvSpPr>
        <p:spPr>
          <a:xfrm>
            <a:off x="1590260" y="705679"/>
            <a:ext cx="952168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Chern Simons Conference, Berkeley Nov. 18, 2021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       </a:t>
            </a:r>
            <a:br>
              <a:rPr lang="en-US" sz="4000" dirty="0"/>
            </a:br>
            <a:r>
              <a:rPr lang="en-US" sz="4000" dirty="0"/>
              <a:t>The Universe from a Single Particle –</a:t>
            </a:r>
            <a:br>
              <a:rPr lang="en-US" sz="4000" dirty="0"/>
            </a:br>
            <a:r>
              <a:rPr lang="en-US" sz="4000" dirty="0"/>
              <a:t> metric crystallization</a:t>
            </a:r>
          </a:p>
          <a:p>
            <a:endParaRPr lang="en-US" sz="2800" dirty="0"/>
          </a:p>
          <a:p>
            <a:r>
              <a:rPr lang="en-US" sz="2800" dirty="0" err="1"/>
              <a:t>Modj</a:t>
            </a:r>
            <a:r>
              <a:rPr lang="en-US" sz="2800" dirty="0"/>
              <a:t> Shokrian Zini,  Mike Freedman</a:t>
            </a:r>
          </a:p>
        </p:txBody>
      </p:sp>
    </p:spTree>
    <p:extLst>
      <p:ext uri="{BB962C8B-B14F-4D97-AF65-F5344CB8AC3E}">
        <p14:creationId xmlns:p14="http://schemas.microsoft.com/office/powerpoint/2010/main" val="245434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996A12-9CF3-47F7-A548-F6C0E6D6F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72" y="70969"/>
            <a:ext cx="10821910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C0CEC-A9F3-4352-8A4D-D3F75EEF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7907"/>
            <a:ext cx="12192000" cy="3362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FB9971-2AE8-6746-BDD1-0C9A44B2BB19}"/>
              </a:ext>
            </a:extLst>
          </p:cNvPr>
          <p:cNvSpPr txBox="1"/>
          <p:nvPr/>
        </p:nvSpPr>
        <p:spPr>
          <a:xfrm>
            <a:off x="2343150" y="398706"/>
            <a:ext cx="795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Venn diagrams below with 2-4 on the left and 2-6 on the right</a:t>
            </a:r>
          </a:p>
        </p:txBody>
      </p:sp>
    </p:spTree>
    <p:extLst>
      <p:ext uri="{BB962C8B-B14F-4D97-AF65-F5344CB8AC3E}">
        <p14:creationId xmlns:p14="http://schemas.microsoft.com/office/powerpoint/2010/main" val="400874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8940B-5378-46A5-B827-9BD96E576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266258"/>
            <a:ext cx="10097909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0CFF00-FCC5-4B63-9622-28F2EE1034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2556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i="1" dirty="0"/>
                  <a:t>Kam-ness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i="1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(8)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0CFF00-FCC5-4B63-9622-28F2EE103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2556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D8897-2755-49A3-82C4-A56DC9D9E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556" y="1455385"/>
                <a:ext cx="10515600" cy="4561593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Kam:</a:t>
                </a:r>
                <a:r>
                  <a:rPr lang="en-US" dirty="0"/>
                  <a:t> When each principle axis of the metric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homogeneous polynomial in terms of Majorana operators.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𝐻𝑜𝑚𝑀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Homogeneous polynomials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of Majorana operators.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Majorana operators and: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𝐻𝑜𝑚𝑀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𝐻𝑜𝑚𝑀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D8897-2755-49A3-82C4-A56DC9D9E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6" y="1455385"/>
                <a:ext cx="10515600" cy="4561593"/>
              </a:xfrm>
              <a:blipFill>
                <a:blip r:embed="rId3"/>
                <a:stretch>
                  <a:fillRect l="-104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26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F0DA1C-6CB2-4112-B1B2-5622337B439F}"/>
                  </a:ext>
                </a:extLst>
              </p:cNvPr>
              <p:cNvSpPr txBox="1"/>
              <p:nvPr/>
            </p:nvSpPr>
            <p:spPr>
              <a:xfrm>
                <a:off x="362695" y="1563164"/>
                <a:ext cx="11498963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We show the best fitting solution on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500" dirty="0"/>
                  <a:t>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in the next slide, giving mean loss and the value of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500" dirty="0"/>
                  <a:t> for the best fit exponential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/>
                  <a:t> in red. </a:t>
                </a:r>
              </a:p>
              <a:p>
                <a:r>
                  <a:rPr lang="en-US" sz="2500" dirty="0"/>
                  <a:t>    Also shown in blue is the Majorana degree initialization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500" dirty="0"/>
                  <a:t>.</a:t>
                </a:r>
              </a:p>
              <a:p>
                <a:endParaRPr lang="en-US" sz="2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Also displayed is an example of a minimum with no good fit.</a:t>
                </a:r>
              </a:p>
              <a:p>
                <a:endParaRPr lang="en-US" sz="2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The average of the mean loss for both best case and average case is much smaller for exp penalty schedule than for Gaussian schedule.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F0DA1C-6CB2-4112-B1B2-5622337B4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95" y="1563164"/>
                <a:ext cx="11498963" cy="3554819"/>
              </a:xfrm>
              <a:prstGeom prst="rect">
                <a:avLst/>
              </a:prstGeom>
              <a:blipFill>
                <a:blip r:embed="rId2"/>
                <a:stretch>
                  <a:fillRect l="-742" r="-636" b="-3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2F78EA-6B3F-45F3-BD1B-1B769BBC9971}"/>
              </a:ext>
            </a:extLst>
          </p:cNvPr>
          <p:cNvSpPr txBox="1"/>
          <p:nvPr/>
        </p:nvSpPr>
        <p:spPr>
          <a:xfrm>
            <a:off x="1182758" y="710066"/>
            <a:ext cx="998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Fermionic  Brown-Susskind metric observed</a:t>
            </a:r>
          </a:p>
        </p:txBody>
      </p:sp>
    </p:spTree>
    <p:extLst>
      <p:ext uri="{BB962C8B-B14F-4D97-AF65-F5344CB8AC3E}">
        <p14:creationId xmlns:p14="http://schemas.microsoft.com/office/powerpoint/2010/main" val="274689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D94C55-4656-4C29-8E58-4504EF233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481" y="827553"/>
                <a:ext cx="6077821" cy="21340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1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en-US" sz="1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0" lang="en-US" alt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(k=200) for </a:t>
                </a:r>
                <a14:m>
                  <m:oMath xmlns:m="http://schemas.openxmlformats.org/officeDocument/2006/math">
                    <m:r>
                      <a:rPr kumimoji="0" lang="en-US" altLang="en-US" sz="1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kumimoji="0" lang="en-US" altLang="en-US" sz="1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1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endParaRPr>
              </a:p>
              <a:p>
                <a:pPr marL="0" marR="0" fontAlgn="base" latinLnBrk="1">
                  <a:lnSpc>
                    <a:spcPts val="1455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omega is  1.563</a:t>
                </a: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pattern is [6, 4, 4, 1] </a:t>
                </a:r>
                <a:endPara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</a:endParaRPr>
              </a:p>
              <a:p>
                <a:pPr marL="0" marR="0" fontAlgn="base" latinLnBrk="1">
                  <a:lnSpc>
                    <a:spcPts val="1455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endParaRPr lang="en-US" sz="1500" dirty="0">
                  <a:solidFill>
                    <a:srgbClr val="00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500" dirty="0" err="1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Eigs</a:t>
                </a:r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 = [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0.38662, 0.50202, 4.14034, 16.04194]</a:t>
                </a: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endParaRPr lang="en-US" sz="1500" dirty="0">
                  <a:solidFill>
                    <a:srgbClr val="00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fontAlgn="base" latinLnBrk="1">
                  <a:lnSpc>
                    <a:spcPts val="1455"/>
                  </a:lnSpc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endParaRPr lang="en-US" sz="1500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fontAlgn="base" latinLnBrk="1">
                  <a:lnSpc>
                    <a:spcPts val="1455"/>
                  </a:lnSpc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mean loss is 0.114; a = 1.388</a:t>
                </a: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fontAlgn="base" latinLnBrk="1">
                  <a:lnSpc>
                    <a:spcPts val="1455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D94C55-4656-4C29-8E58-4504EF233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481" y="827553"/>
                <a:ext cx="6077821" cy="2134046"/>
              </a:xfrm>
              <a:prstGeom prst="rect">
                <a:avLst/>
              </a:prstGeom>
              <a:blipFill>
                <a:blip r:embed="rId2"/>
                <a:stretch>
                  <a:fillRect l="-1906" t="-200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F982A58E-B9C8-428D-9F99-B96228C0F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7146" y="708956"/>
                <a:ext cx="3940913" cy="11156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1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en-US" sz="1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</m:sSub>
                  </m:oMath>
                </a14:m>
                <a:r>
                  <a:rPr kumimoji="0" lang="en-US" alt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</a:rPr>
                  <a:t>(k=500) for </a:t>
                </a:r>
                <a14:m>
                  <m:oMath xmlns:m="http://schemas.openxmlformats.org/officeDocument/2006/math">
                    <m:r>
                      <a:rPr kumimoji="0" lang="en-US" altLang="en-US" sz="1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kumimoji="0" lang="en-US" altLang="en-US" sz="1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1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fontAlgn="base" latinLnBrk="1">
                  <a:lnSpc>
                    <a:spcPts val="1455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omega is  1.9991</a:t>
                </a: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pattern is [6, 15, 15, 20, 6, 1]</a:t>
                </a:r>
                <a:r>
                  <a:rPr kumimoji="0" lang="en-US" altLang="en-US" sz="15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F982A58E-B9C8-428D-9F99-B96228C0F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7146" y="708956"/>
                <a:ext cx="3940913" cy="1115690"/>
              </a:xfrm>
              <a:prstGeom prst="rect">
                <a:avLst/>
              </a:prstGeom>
              <a:blipFill>
                <a:blip r:embed="rId3"/>
                <a:stretch>
                  <a:fillRect l="-2941" t="-4372" b="-1038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>
            <a:extLst>
              <a:ext uri="{FF2B5EF4-FFF2-40B4-BE49-F238E27FC236}">
                <a16:creationId xmlns:a16="http://schemas.microsoft.com/office/drawing/2014/main" id="{D91948A8-0878-4405-B166-6D72CFCDC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145" y="2600788"/>
            <a:ext cx="3462486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mean loss is 1.599;  a = 1.034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031E5-3078-45A6-BDC7-8A850B51C9EE}"/>
              </a:ext>
            </a:extLst>
          </p:cNvPr>
          <p:cNvSpPr txBox="1"/>
          <p:nvPr/>
        </p:nvSpPr>
        <p:spPr>
          <a:xfrm>
            <a:off x="2783044" y="90330"/>
            <a:ext cx="398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Examples of Good fits</a:t>
            </a:r>
          </a:p>
        </p:txBody>
      </p:sp>
      <p:pic>
        <p:nvPicPr>
          <p:cNvPr id="2065" name="Picture 17">
            <a:extLst>
              <a:ext uri="{FF2B5EF4-FFF2-40B4-BE49-F238E27FC236}">
                <a16:creationId xmlns:a16="http://schemas.microsoft.com/office/drawing/2014/main" id="{9ED6C16A-997D-4126-AFB0-1C82F44B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9" y="2961902"/>
            <a:ext cx="4657855" cy="30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0CE811D4-BE90-4152-A5DA-4CEBE940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34" y="2936936"/>
            <a:ext cx="4586048" cy="30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39EDCDEE-8711-4437-A529-80381321D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145" y="1941011"/>
            <a:ext cx="4845862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Eigs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[0.45919, 0.50651, 0.87894, 1.18111, 5.61139, 22.88713]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4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FB682E6-375F-4896-9105-46AE84AD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95" y="2833524"/>
            <a:ext cx="4874193" cy="33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5C7FA790-FCF3-41EB-9211-93ACE7611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915" y="669472"/>
                <a:ext cx="4350571" cy="11541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1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1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en-US" sz="15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0" lang="en-US" alt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(k=1000) for </a:t>
                </a:r>
                <a14:m>
                  <m:oMath xmlns:m="http://schemas.openxmlformats.org/officeDocument/2006/math">
                    <m:r>
                      <a:rPr kumimoji="0" lang="en-US" altLang="en-US" sz="1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𝑠𝑢</m:t>
                    </m:r>
                    <m:d>
                      <m:dPr>
                        <m:ctrlPr>
                          <a:rPr kumimoji="0" lang="en-US" altLang="en-US" sz="1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US" altLang="en-US" sz="1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e>
                    </m:d>
                  </m:oMath>
                </a14:m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omega is 1.035</a:t>
                </a:r>
                <a:endParaRPr lang="en-US" altLang="en-US" sz="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pattern is [15, 6, 20, 15, 1, 6]</a:t>
                </a:r>
                <a:r>
                  <a:rPr kumimoji="0" lang="en-US" altLang="en-US" sz="15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endPara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5C7FA790-FCF3-41EB-9211-93ACE7611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3915" y="669472"/>
                <a:ext cx="4350571" cy="1154162"/>
              </a:xfrm>
              <a:prstGeom prst="rect">
                <a:avLst/>
              </a:prstGeom>
              <a:blipFill>
                <a:blip r:embed="rId3"/>
                <a:stretch>
                  <a:fillRect l="-2665" t="-4233" b="-1005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7">
            <a:extLst>
              <a:ext uri="{FF2B5EF4-FFF2-40B4-BE49-F238E27FC236}">
                <a16:creationId xmlns:a16="http://schemas.microsoft.com/office/drawing/2014/main" id="{1754E09D-8C08-4F93-BAA9-350ACD65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32" y="2574119"/>
            <a:ext cx="334707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mean loss is 7.014; a = 0.472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E9303-33DA-4B22-A8FE-5C51618A0FD9}"/>
              </a:ext>
            </a:extLst>
          </p:cNvPr>
          <p:cNvSpPr txBox="1"/>
          <p:nvPr/>
        </p:nvSpPr>
        <p:spPr>
          <a:xfrm>
            <a:off x="2495675" y="271287"/>
            <a:ext cx="658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has eigenvalues going up and down resulting in a bad fit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2F725D-15D3-411C-AB78-B9778A19C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915" y="1982751"/>
            <a:ext cx="4613331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Eigs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[0.49187, 0.67116, 0.75188, 1.42818, 1.66636, 8.55983]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4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FF6D-FD99-42FD-BBE2-BFDD85F7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5B6C2-D350-41B4-9629-3784E1C88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Nature abhors a naked Hilbert space and will try to dress it in a </a:t>
            </a:r>
            <a:r>
              <a:rPr lang="en-US" dirty="0">
                <a:solidFill>
                  <a:srgbClr val="FF0000"/>
                </a:solidFill>
              </a:rPr>
              <a:t>tensor 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Majorana</a:t>
            </a:r>
            <a:r>
              <a:rPr lang="en-US" dirty="0"/>
              <a:t> structure. For D=2^n, Majorana degree groupings with Brown-Susskind exponential penalty factors </a:t>
            </a:r>
            <a:r>
              <a:rPr lang="en-US"/>
              <a:t>are seen.</a:t>
            </a:r>
            <a:endParaRPr lang="en-US" dirty="0"/>
          </a:p>
          <a:p>
            <a:r>
              <a:rPr lang="en-US" dirty="0"/>
              <a:t>For a random initial dimension, (not 2^n), we guess that all but log many dimensions develop a tensor or Majorana structure – while a few dimensions are left aside: The </a:t>
            </a:r>
            <a:r>
              <a:rPr lang="en-US" dirty="0">
                <a:solidFill>
                  <a:srgbClr val="FF0000"/>
                </a:solidFill>
              </a:rPr>
              <a:t>Leaky Universe Scenario </a:t>
            </a:r>
            <a:endParaRPr lang="en-US" dirty="0"/>
          </a:p>
          <a:p>
            <a:r>
              <a:rPr lang="en-US" dirty="0"/>
              <a:t>Next: Following a suggestion of </a:t>
            </a:r>
            <a:r>
              <a:rPr lang="en-US" dirty="0">
                <a:solidFill>
                  <a:srgbClr val="0070C0"/>
                </a:solidFill>
              </a:rPr>
              <a:t>Adam Brown</a:t>
            </a:r>
            <a:r>
              <a:rPr lang="en-US" dirty="0"/>
              <a:t>, we plan investigate the pair (</a:t>
            </a:r>
            <a:r>
              <a:rPr lang="en-US" dirty="0">
                <a:solidFill>
                  <a:srgbClr val="FF0000"/>
                </a:solidFill>
              </a:rPr>
              <a:t>initial Hamiltonian, initial state</a:t>
            </a:r>
            <a:r>
              <a:rPr lang="en-US" dirty="0"/>
              <a:t>),  by adding a source term to F_24 and F_26. Then production of entropy over mesoscopic times can be studied.</a:t>
            </a:r>
          </a:p>
          <a:p>
            <a:r>
              <a:rPr lang="en-US" dirty="0"/>
              <a:t>Finally: We have seen locality emerge, but where does </a:t>
            </a:r>
            <a:r>
              <a:rPr lang="en-US" dirty="0">
                <a:solidFill>
                  <a:srgbClr val="FF0000"/>
                </a:solidFill>
              </a:rPr>
              <a:t>space</a:t>
            </a:r>
            <a:r>
              <a:rPr lang="en-US" dirty="0"/>
              <a:t> come from? Will interactions form a complete graph or lattice, perhaps</a:t>
            </a:r>
            <a:r>
              <a:rPr lang="en-US" dirty="0">
                <a:solidFill>
                  <a:srgbClr val="FF0000"/>
                </a:solidFill>
              </a:rPr>
              <a:t> Leech</a:t>
            </a:r>
            <a:r>
              <a:rPr lang="en-US" dirty="0"/>
              <a:t>? (As suggested by </a:t>
            </a:r>
            <a:r>
              <a:rPr lang="en-US" dirty="0">
                <a:solidFill>
                  <a:srgbClr val="0070C0"/>
                </a:solidFill>
              </a:rPr>
              <a:t>Greg Moore) </a:t>
            </a:r>
            <a:r>
              <a:rPr lang="en-US" dirty="0"/>
              <a:t>– to check by brute force needs 10^12 qubit QC.</a:t>
            </a:r>
          </a:p>
        </p:txBody>
      </p:sp>
    </p:spTree>
    <p:extLst>
      <p:ext uri="{BB962C8B-B14F-4D97-AF65-F5344CB8AC3E}">
        <p14:creationId xmlns:p14="http://schemas.microsoft.com/office/powerpoint/2010/main" val="200636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2EDD5A-2A60-479C-8BEB-896D1C77413F}"/>
                  </a:ext>
                </a:extLst>
              </p:cNvPr>
              <p:cNvSpPr txBox="1"/>
              <p:nvPr/>
            </p:nvSpPr>
            <p:spPr>
              <a:xfrm>
                <a:off x="6096000" y="1078016"/>
                <a:ext cx="5489806" cy="1267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 latinLnBrk="1">
                  <a:lnSpc>
                    <a:spcPts val="1455"/>
                  </a:lnSpc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(k = 1000) for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𝑠𝑢</m:t>
                    </m:r>
                    <m:r>
                      <a:rPr lang="en-US" sz="15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(8)</m:t>
                    </m:r>
                  </m:oMath>
                </a14:m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fontAlgn="base" latinLnBrk="1">
                  <a:lnSpc>
                    <a:spcPts val="1455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fontAlgn="base" latinLnBrk="1">
                  <a:lnSpc>
                    <a:spcPts val="1455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pattern is [1, 15, 15, 12, 20]</a:t>
                </a:r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fontAlgn="base" latinLnBrk="1">
                  <a:lnSpc>
                    <a:spcPts val="1455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endParaRPr lang="en-US" sz="15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fontAlgn="base" latinLnBrk="1">
                  <a:lnSpc>
                    <a:spcPts val="1455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Eigs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</a:rPr>
                  <a:t> =  [0.10738, 0.46524, 0.80444, 0.87465, 2.53208]</a:t>
                </a:r>
                <a:endParaRPr lang="en-US" sz="1500" dirty="0">
                  <a:solidFill>
                    <a:srgbClr val="000000"/>
                  </a:solidFill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2EDD5A-2A60-479C-8BEB-896D1C774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78016"/>
                <a:ext cx="5489806" cy="1267655"/>
              </a:xfrm>
              <a:prstGeom prst="rect">
                <a:avLst/>
              </a:prstGeom>
              <a:blipFill>
                <a:blip r:embed="rId2"/>
                <a:stretch>
                  <a:fillRect l="-888" t="-2885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5E30C17-0C23-4FA5-B135-5A957EFA56BD}"/>
              </a:ext>
            </a:extLst>
          </p:cNvPr>
          <p:cNvSpPr txBox="1"/>
          <p:nvPr/>
        </p:nvSpPr>
        <p:spPr>
          <a:xfrm>
            <a:off x="6181779" y="2741520"/>
            <a:ext cx="6096850" cy="305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 latinLnBrk="1">
              <a:lnSpc>
                <a:spcPts val="1455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Fit mean loss is 0.258; std = 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1.3633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22D43-A837-42A2-843E-4806C0C81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97" y="3047373"/>
            <a:ext cx="4764405" cy="31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2D0068-7B51-4215-9015-FC617DA8C6A7}"/>
              </a:ext>
            </a:extLst>
          </p:cNvPr>
          <p:cNvSpPr txBox="1"/>
          <p:nvPr/>
        </p:nvSpPr>
        <p:spPr>
          <a:xfrm>
            <a:off x="211147" y="1492949"/>
            <a:ext cx="4561783" cy="29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 latinLnBrk="1">
              <a:lnSpc>
                <a:spcPts val="1455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pattern is [1, 8, 6]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1C472-7A4E-40BB-B450-BE597FA9E986}"/>
              </a:ext>
            </a:extLst>
          </p:cNvPr>
          <p:cNvSpPr txBox="1"/>
          <p:nvPr/>
        </p:nvSpPr>
        <p:spPr>
          <a:xfrm>
            <a:off x="628332" y="2741520"/>
            <a:ext cx="6096850" cy="305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 latinLnBrk="1">
              <a:lnSpc>
                <a:spcPts val="1455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Fit mean loss is 0.04; std = 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1.09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41F187-E884-440E-B6FE-E1B12AD1A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8" y="3072367"/>
            <a:ext cx="4764405" cy="31464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FFE8C1-66A4-4237-8D90-57D517695B34}"/>
                  </a:ext>
                </a:extLst>
              </p:cNvPr>
              <p:cNvSpPr txBox="1"/>
              <p:nvPr/>
            </p:nvSpPr>
            <p:spPr>
              <a:xfrm>
                <a:off x="211147" y="1085558"/>
                <a:ext cx="3737631" cy="305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 latinLnBrk="1">
                  <a:lnSpc>
                    <a:spcPts val="1455"/>
                  </a:lnSpc>
                  <a:tabLst>
                    <a:tab pos="581660" algn="l"/>
                    <a:tab pos="1163320" algn="l"/>
                    <a:tab pos="1744980" algn="l"/>
                    <a:tab pos="2326640" algn="l"/>
                    <a:tab pos="2908300" algn="l"/>
                    <a:tab pos="3489960" algn="l"/>
                    <a:tab pos="4071620" algn="l"/>
                    <a:tab pos="4653280" algn="l"/>
                    <a:tab pos="5234940" algn="l"/>
                    <a:tab pos="5816600" algn="l"/>
                    <a:tab pos="6398260" algn="l"/>
                    <a:tab pos="6979920" algn="l"/>
                    <a:tab pos="7561580" algn="l"/>
                    <a:tab pos="8143240" algn="l"/>
                    <a:tab pos="8724900" algn="l"/>
                    <a:tab pos="9306560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15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(k = 100) for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𝑠𝑢</m:t>
                    </m:r>
                    <m:r>
                      <a:rPr lang="en-US" sz="15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endParaRPr lang="en-US" sz="1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FFE8C1-66A4-4237-8D90-57D51769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47" y="1085558"/>
                <a:ext cx="3737631" cy="305853"/>
              </a:xfrm>
              <a:prstGeom prst="rect">
                <a:avLst/>
              </a:prstGeom>
              <a:blipFill>
                <a:blip r:embed="rId5"/>
                <a:stretch>
                  <a:fillRect l="-653" t="-1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5795D2-DB6C-4A74-916F-7D33A3C5366F}"/>
              </a:ext>
            </a:extLst>
          </p:cNvPr>
          <p:cNvSpPr txBox="1"/>
          <p:nvPr/>
        </p:nvSpPr>
        <p:spPr>
          <a:xfrm>
            <a:off x="211147" y="1870128"/>
            <a:ext cx="5408072" cy="305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 latinLnBrk="1">
              <a:lnSpc>
                <a:spcPts val="1455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Eigs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  <a:t> =  [0.52527, 0.79581, 1.50958]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6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40D77F-242E-41B9-B13E-4AC4725A3A58}"/>
                  </a:ext>
                </a:extLst>
              </p:cNvPr>
              <p:cNvSpPr txBox="1"/>
              <p:nvPr/>
            </p:nvSpPr>
            <p:spPr>
              <a:xfrm>
                <a:off x="294583" y="1952669"/>
                <a:ext cx="11897417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We show the best fitting solution on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500" dirty="0"/>
                  <a:t>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in the next slide, giving mean loss and the value of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500" dirty="0"/>
                  <a:t> for the best fit exponential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dirty="0"/>
                  <a:t> shown in red. </a:t>
                </a:r>
              </a:p>
              <a:p>
                <a:r>
                  <a:rPr lang="en-US" sz="2500" dirty="0"/>
                  <a:t>    Also shown in blue is the Majorana degree initialization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5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There are solutions that are far away from being fit, with such an example shown for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𝑠𝑢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(8)</m:t>
                    </m:r>
                  </m:oMath>
                </a14:m>
                <a:r>
                  <a:rPr lang="en-US" sz="2500" dirty="0"/>
                  <a:t>.</a:t>
                </a:r>
              </a:p>
              <a:p>
                <a:endParaRPr lang="en-US" sz="2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Both smallest and average mean loss for the fit to exp was much lower than for the fit to the Gaussian, for both </a:t>
                </a:r>
                <a:r>
                  <a:rPr lang="en-US" sz="2500" dirty="0" err="1"/>
                  <a:t>su</a:t>
                </a:r>
                <a:r>
                  <a:rPr lang="en-US" sz="2500" dirty="0"/>
                  <a:t>(4) and </a:t>
                </a:r>
                <a:r>
                  <a:rPr lang="en-US" sz="2500" dirty="0" err="1"/>
                  <a:t>su</a:t>
                </a:r>
                <a:r>
                  <a:rPr lang="en-US" sz="2500" dirty="0"/>
                  <a:t>(8). </a:t>
                </a: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40D77F-242E-41B9-B13E-4AC4725A3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83" y="1952669"/>
                <a:ext cx="11897417" cy="3939540"/>
              </a:xfrm>
              <a:prstGeom prst="rect">
                <a:avLst/>
              </a:prstGeom>
              <a:blipFill>
                <a:blip r:embed="rId2"/>
                <a:stretch>
                  <a:fillRect l="-717" t="-1082" r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91BC46AD-CAA1-45BF-B290-E91693F32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822"/>
            <a:ext cx="11222" cy="61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3847F-AE6F-4EAE-A6E8-B403B8904790}"/>
              </a:ext>
            </a:extLst>
          </p:cNvPr>
          <p:cNvSpPr txBox="1"/>
          <p:nvPr/>
        </p:nvSpPr>
        <p:spPr>
          <a:xfrm>
            <a:off x="2022917" y="628234"/>
            <a:ext cx="829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Exponential initialization according to degree</a:t>
            </a:r>
          </a:p>
        </p:txBody>
      </p:sp>
    </p:spTree>
    <p:extLst>
      <p:ext uri="{BB962C8B-B14F-4D97-AF65-F5344CB8AC3E}">
        <p14:creationId xmlns:p14="http://schemas.microsoft.com/office/powerpoint/2010/main" val="21980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2E6FE-D5F5-C649-B938-C279B64A0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2" t="2807" r="6560" b="28772"/>
          <a:stretch/>
        </p:blipFill>
        <p:spPr>
          <a:xfrm>
            <a:off x="2376021" y="84221"/>
            <a:ext cx="7586125" cy="67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B3500-6CBA-DE4E-B5D2-4FDCC57B8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649"/>
          <a:stretch/>
        </p:blipFill>
        <p:spPr>
          <a:xfrm>
            <a:off x="1010653" y="0"/>
            <a:ext cx="10142621" cy="68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4DEA3-7C57-C146-9980-7F3006710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7" b="14035"/>
          <a:stretch/>
        </p:blipFill>
        <p:spPr>
          <a:xfrm>
            <a:off x="2129589" y="0"/>
            <a:ext cx="80130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95A1F-A625-B44E-87F9-75DD96CA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86"/>
          <a:stretch/>
        </p:blipFill>
        <p:spPr>
          <a:xfrm>
            <a:off x="1383633" y="-1"/>
            <a:ext cx="9986654" cy="67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4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/>
        </p:nvSpPr>
        <p:spPr>
          <a:xfrm>
            <a:off x="1007533" y="414867"/>
            <a:ext cx="9770534" cy="9541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47" t="-5730" r="-185" b="-171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860" y="1368974"/>
            <a:ext cx="11860280" cy="4877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52023" y="247685"/>
            <a:ext cx="26754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su(4) metrics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589757" y="940505"/>
            <a:ext cx="18626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Scalar curvature functional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589757" y="3121523"/>
            <a:ext cx="18880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“2-6” functional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0" y="5841476"/>
            <a:ext cx="4000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Same sp(2) in all cases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terminology due to Brown &amp; Susskind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***slightly delicate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700919" y="5229213"/>
            <a:ext cx="18880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“2-4” functional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4636112" y="2292644"/>
            <a:ext cx="6031181" cy="1876339"/>
            <a:chOff x="1922209" y="2165704"/>
            <a:chExt cx="4133494" cy="2217109"/>
          </a:xfrm>
        </p:grpSpPr>
        <p:pic>
          <p:nvPicPr>
            <p:cNvPr id="90" name="Google Shape;90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22209" y="2165704"/>
              <a:ext cx="4133494" cy="22171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3"/>
            <p:cNvSpPr txBox="1"/>
            <p:nvPr/>
          </p:nvSpPr>
          <p:spPr>
            <a:xfrm>
              <a:off x="2362506" y="3051832"/>
              <a:ext cx="2106600" cy="94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kaq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3,1,1,8,2</a:t>
              </a:r>
              <a:endParaRPr dirty="0"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877436" y="2340438"/>
              <a:ext cx="7232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829458" y="3019768"/>
              <a:ext cx="912825" cy="276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sp(2): 10,5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4110801" y="4168975"/>
            <a:ext cx="6635901" cy="2142125"/>
            <a:chOff x="1124510" y="4118203"/>
            <a:chExt cx="5248261" cy="2443117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4">
              <a:alphaModFix/>
            </a:blip>
            <a:srcRect t="1009"/>
            <a:stretch/>
          </p:blipFill>
          <p:spPr>
            <a:xfrm>
              <a:off x="1124510" y="4118203"/>
              <a:ext cx="5248261" cy="2443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3"/>
            <p:cNvSpPr txBox="1"/>
            <p:nvPr/>
          </p:nvSpPr>
          <p:spPr>
            <a:xfrm>
              <a:off x="1402189" y="4841714"/>
              <a:ext cx="2115900" cy="5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kaq</a:t>
              </a:r>
              <a:r>
                <a:rPr lang="en-US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3,1,1,8,2 ***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1,1,2,4,2,1,2,2</a:t>
              </a:r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1687271" y="5582225"/>
              <a:ext cx="1830831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4,6,4,1 ***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Majorana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3562364" y="5056233"/>
              <a:ext cx="9024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sp(2): 10,5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4534654" y="4302020"/>
              <a:ext cx="714880" cy="361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4556707" y="64113"/>
            <a:ext cx="6189996" cy="2228540"/>
            <a:chOff x="3468498" y="46739"/>
            <a:chExt cx="5134370" cy="1876349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68498" y="46739"/>
              <a:ext cx="5134370" cy="18763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2" name="Google Shape;102;p13"/>
            <p:cNvGrpSpPr/>
            <p:nvPr/>
          </p:nvGrpSpPr>
          <p:grpSpPr>
            <a:xfrm>
              <a:off x="3986357" y="206025"/>
              <a:ext cx="3989352" cy="1364780"/>
              <a:chOff x="3481653" y="517005"/>
              <a:chExt cx="3261597" cy="914036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3481653" y="884168"/>
                <a:ext cx="7735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kaq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6050002" y="517005"/>
                <a:ext cx="693248" cy="208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5248013" y="938598"/>
                <a:ext cx="979389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so(4): 6,9 penalty**</a:t>
                </a:r>
                <a:endParaRPr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4879271" y="779666"/>
                <a:ext cx="939844" cy="1958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sp(2):10,5 *</a:t>
                </a:r>
                <a:endParaRPr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AC454E-F1C4-41B2-9461-358DBB7CE934}"/>
              </a:ext>
            </a:extLst>
          </p:cNvPr>
          <p:cNvSpPr txBox="1"/>
          <p:nvPr/>
        </p:nvSpPr>
        <p:spPr>
          <a:xfrm>
            <a:off x="3564695" y="3953380"/>
            <a:ext cx="159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3,1,1,4,4,2 ***</a:t>
            </a:r>
          </a:p>
          <a:p>
            <a:endParaRPr lang="en-US" dirty="0"/>
          </a:p>
        </p:txBody>
      </p:sp>
      <p:cxnSp>
        <p:nvCxnSpPr>
          <p:cNvPr id="26" name="Google Shape;135;p14">
            <a:extLst>
              <a:ext uri="{FF2B5EF4-FFF2-40B4-BE49-F238E27FC236}">
                <a16:creationId xmlns:a16="http://schemas.microsoft.com/office/drawing/2014/main" id="{867DED2C-95FD-46CB-AAB5-DA68EF84CF8B}"/>
              </a:ext>
            </a:extLst>
          </p:cNvPr>
          <p:cNvCxnSpPr>
            <a:cxnSpLocks/>
          </p:cNvCxnSpPr>
          <p:nvPr/>
        </p:nvCxnSpPr>
        <p:spPr>
          <a:xfrm flipV="1">
            <a:off x="4461898" y="3419074"/>
            <a:ext cx="644592" cy="56076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357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338667" y="373165"/>
            <a:ext cx="2159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su(8) metrics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1709602" y="1400033"/>
            <a:ext cx="20489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“2-6” functional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1709602" y="4191418"/>
            <a:ext cx="203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“2-4” functional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14"/>
          <p:cNvGrpSpPr/>
          <p:nvPr/>
        </p:nvGrpSpPr>
        <p:grpSpPr>
          <a:xfrm>
            <a:off x="5361394" y="552259"/>
            <a:ext cx="5134370" cy="1876349"/>
            <a:chOff x="5871876" y="312028"/>
            <a:chExt cx="5134370" cy="1876349"/>
          </a:xfrm>
        </p:grpSpPr>
        <p:grpSp>
          <p:nvGrpSpPr>
            <p:cNvPr id="115" name="Google Shape;115;p14"/>
            <p:cNvGrpSpPr/>
            <p:nvPr/>
          </p:nvGrpSpPr>
          <p:grpSpPr>
            <a:xfrm>
              <a:off x="5871876" y="312028"/>
              <a:ext cx="5134370" cy="1876349"/>
              <a:chOff x="6457404" y="2304407"/>
              <a:chExt cx="5134370" cy="1876349"/>
            </a:xfrm>
          </p:grpSpPr>
          <p:grpSp>
            <p:nvGrpSpPr>
              <p:cNvPr id="116" name="Google Shape;116;p14"/>
              <p:cNvGrpSpPr/>
              <p:nvPr/>
            </p:nvGrpSpPr>
            <p:grpSpPr>
              <a:xfrm>
                <a:off x="6457404" y="2304407"/>
                <a:ext cx="5134370" cy="1876349"/>
                <a:chOff x="2758206" y="2308561"/>
                <a:chExt cx="5134370" cy="1876349"/>
              </a:xfrm>
            </p:grpSpPr>
            <p:pic>
              <p:nvPicPr>
                <p:cNvPr id="117" name="Google Shape;117;p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2758206" y="2308561"/>
                  <a:ext cx="5134370" cy="18763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8" name="Google Shape;118;p14"/>
                <p:cNvSpPr txBox="1"/>
                <p:nvPr/>
              </p:nvSpPr>
              <p:spPr>
                <a:xfrm>
                  <a:off x="3663162" y="2818241"/>
                  <a:ext cx="946091" cy="5514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kaq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14"/>
                <p:cNvSpPr txBox="1"/>
                <p:nvPr/>
              </p:nvSpPr>
              <p:spPr>
                <a:xfrm>
                  <a:off x="6431422" y="2376486"/>
                  <a:ext cx="946091" cy="5514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sub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0" name="Google Shape;120;p14"/>
              <p:cNvSpPr txBox="1"/>
              <p:nvPr/>
            </p:nvSpPr>
            <p:spPr>
              <a:xfrm>
                <a:off x="8864589" y="3001652"/>
                <a:ext cx="20320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30,32,1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Google Shape;121;p14"/>
            <p:cNvSpPr txBox="1"/>
            <p:nvPr/>
          </p:nvSpPr>
          <p:spPr>
            <a:xfrm>
              <a:off x="6276225" y="1278303"/>
              <a:ext cx="21440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10,15,1,32,5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1,9,1,12,16,9,8,4,3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3660980" y="3007542"/>
            <a:ext cx="6948071" cy="2236909"/>
            <a:chOff x="2584882" y="3194097"/>
            <a:chExt cx="6948071" cy="2236909"/>
          </a:xfrm>
        </p:grpSpPr>
        <p:grpSp>
          <p:nvGrpSpPr>
            <p:cNvPr id="127" name="Google Shape;127;p14"/>
            <p:cNvGrpSpPr/>
            <p:nvPr/>
          </p:nvGrpSpPr>
          <p:grpSpPr>
            <a:xfrm>
              <a:off x="4398583" y="3194097"/>
              <a:ext cx="5134370" cy="1876349"/>
              <a:chOff x="-110997" y="4051000"/>
              <a:chExt cx="5134370" cy="1876349"/>
            </a:xfrm>
          </p:grpSpPr>
          <p:grpSp>
            <p:nvGrpSpPr>
              <p:cNvPr id="128" name="Google Shape;128;p14"/>
              <p:cNvGrpSpPr/>
              <p:nvPr/>
            </p:nvGrpSpPr>
            <p:grpSpPr>
              <a:xfrm>
                <a:off x="-110997" y="4051000"/>
                <a:ext cx="5134370" cy="1876349"/>
                <a:chOff x="2215851" y="5342701"/>
                <a:chExt cx="5134370" cy="1876349"/>
              </a:xfrm>
            </p:grpSpPr>
            <p:grpSp>
              <p:nvGrpSpPr>
                <p:cNvPr id="129" name="Google Shape;129;p14"/>
                <p:cNvGrpSpPr/>
                <p:nvPr/>
              </p:nvGrpSpPr>
              <p:grpSpPr>
                <a:xfrm>
                  <a:off x="2215851" y="5342701"/>
                  <a:ext cx="5134370" cy="1876349"/>
                  <a:chOff x="2231004" y="5335011"/>
                  <a:chExt cx="5134370" cy="1876349"/>
                </a:xfrm>
              </p:grpSpPr>
              <p:pic>
                <p:nvPicPr>
                  <p:cNvPr id="130" name="Google Shape;130;p14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2231004" y="5335011"/>
                    <a:ext cx="5134370" cy="18763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1" name="Google Shape;131;p14"/>
                  <p:cNvSpPr txBox="1"/>
                  <p:nvPr/>
                </p:nvSpPr>
                <p:spPr>
                  <a:xfrm>
                    <a:off x="2773433" y="6003646"/>
                    <a:ext cx="946091" cy="5514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kaq</a:t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14"/>
                <p:cNvSpPr txBox="1"/>
                <p:nvPr/>
              </p:nvSpPr>
              <p:spPr>
                <a:xfrm>
                  <a:off x="4640060" y="6029187"/>
                  <a:ext cx="203200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30,32,1</a:t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3" name="Google Shape;133;p14"/>
              <p:cNvSpPr txBox="1"/>
              <p:nvPr/>
            </p:nvSpPr>
            <p:spPr>
              <a:xfrm>
                <a:off x="3431176" y="4186023"/>
                <a:ext cx="946091" cy="5514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sub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" name="Google Shape;134;p14"/>
            <p:cNvSpPr txBox="1"/>
            <p:nvPr/>
          </p:nvSpPr>
          <p:spPr>
            <a:xfrm>
              <a:off x="2584882" y="5061674"/>
              <a:ext cx="26924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1,1,15,1,2,4,16,16,2,1,2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" name="Google Shape;135;p14"/>
            <p:cNvCxnSpPr/>
            <p:nvPr/>
          </p:nvCxnSpPr>
          <p:spPr>
            <a:xfrm rot="10800000" flipH="1">
              <a:off x="5059078" y="4414195"/>
              <a:ext cx="687019" cy="79158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6" name="Google Shape;136;p14"/>
            <p:cNvSpPr txBox="1"/>
            <p:nvPr/>
          </p:nvSpPr>
          <p:spPr>
            <a:xfrm>
              <a:off x="4958940" y="4809985"/>
              <a:ext cx="4364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7" name="Google Shape;137;p14"/>
          <p:cNvCxnSpPr/>
          <p:nvPr/>
        </p:nvCxnSpPr>
        <p:spPr>
          <a:xfrm>
            <a:off x="8212667" y="1613402"/>
            <a:ext cx="42333" cy="208062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14"/>
          <p:cNvSpPr txBox="1"/>
          <p:nvPr/>
        </p:nvSpPr>
        <p:spPr>
          <a:xfrm>
            <a:off x="8207791" y="2494247"/>
            <a:ext cx="9356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3E43D9-C794-44C4-B1B7-84A4C4B6B155}"/>
                  </a:ext>
                </a:extLst>
              </p:cNvPr>
              <p:cNvSpPr txBox="1"/>
              <p:nvPr/>
            </p:nvSpPr>
            <p:spPr>
              <a:xfrm>
                <a:off x="3694014" y="5244451"/>
                <a:ext cx="24019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It decomposes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3E43D9-C794-44C4-B1B7-84A4C4B6B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014" y="5244451"/>
                <a:ext cx="2401986" cy="307777"/>
              </a:xfrm>
              <a:prstGeom prst="rect">
                <a:avLst/>
              </a:prstGeom>
              <a:blipFill>
                <a:blip r:embed="rId4"/>
                <a:stretch>
                  <a:fillRect l="-2284" t="-9804" b="-98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31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364F01-FDFA-45FB-9013-A88E10DB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Away from powers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D7215B8-1264-458B-B42D-064C672E0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2440" y="1020466"/>
                <a:ext cx="11587120" cy="558263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Computed minima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functionals,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 err="1"/>
                  <a:t>Eigenbasis</a:t>
                </a:r>
                <a:r>
                  <a:rPr lang="en-US" dirty="0"/>
                  <a:t> found with high degeneracy patterns;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 : (10,3,1,16,5) or (3,4,9,12,3,3,1) or (5,8,8,1,3,10).</a:t>
                </a:r>
              </a:p>
              <a:p>
                <a:endParaRPr lang="en-US" dirty="0"/>
              </a:p>
              <a:p>
                <a:r>
                  <a:rPr lang="en-US" dirty="0"/>
                  <a:t>Many </a:t>
                </a:r>
                <a:r>
                  <a:rPr lang="en-US" dirty="0" err="1"/>
                  <a:t>Kaq</a:t>
                </a:r>
                <a:r>
                  <a:rPr lang="en-US" dirty="0"/>
                  <a:t> examples found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 decomposing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 (9 out of 30 simulations). </a:t>
                </a:r>
              </a:p>
              <a:p>
                <a:endParaRPr lang="en-US" dirty="0"/>
              </a:p>
              <a:p>
                <a:r>
                  <a:rPr lang="en-US" dirty="0"/>
                  <a:t>Found examples of ‘almost’ </a:t>
                </a:r>
                <a:r>
                  <a:rPr lang="en-US" dirty="0" err="1"/>
                  <a:t>kaq</a:t>
                </a:r>
                <a:r>
                  <a:rPr lang="en-US" dirty="0"/>
                  <a:t>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rgbClr val="FF0000"/>
                    </a:solidFill>
                  </a:rPr>
                  <a:t>‘almost’ </a:t>
                </a:r>
                <a:r>
                  <a:rPr lang="en-US" dirty="0" err="1">
                    <a:solidFill>
                      <a:srgbClr val="FF0000"/>
                    </a:solidFill>
                  </a:rPr>
                  <a:t>kaq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: there are upper left blocks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 Call This </a:t>
                </a:r>
                <a:r>
                  <a:rPr lang="en-US" dirty="0">
                    <a:solidFill>
                      <a:srgbClr val="FF0000"/>
                    </a:solidFill>
                  </a:rPr>
                  <a:t>“Leaky Universe”</a:t>
                </a:r>
                <a:r>
                  <a:rPr lang="en-US" dirty="0"/>
                  <a:t>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</a:rPr>
                  <a:t>Might be hazardous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D7215B8-1264-458B-B42D-064C672E0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440" y="1020466"/>
                <a:ext cx="11587120" cy="5582635"/>
              </a:xfrm>
              <a:blipFill>
                <a:blip r:embed="rId2"/>
                <a:stretch>
                  <a:fillRect l="-842" r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56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1093</Words>
  <Application>Microsoft Office PowerPoint</Application>
  <PresentationFormat>Widescreen</PresentationFormat>
  <Paragraphs>114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Away from powers of 2</vt:lpstr>
      <vt:lpstr>PowerPoint Presentation</vt:lpstr>
      <vt:lpstr>PowerPoint Presentation</vt:lpstr>
      <vt:lpstr>PowerPoint Presentation</vt:lpstr>
      <vt:lpstr>Kam-ness of su(4) and su(8)</vt:lpstr>
      <vt:lpstr>PowerPoint Presentation</vt:lpstr>
      <vt:lpstr>PowerPoint Presentation</vt:lpstr>
      <vt:lpstr>PowerPoint Presentation</vt:lpstr>
      <vt:lpstr>Conclusions: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Freedman</dc:creator>
  <cp:lastModifiedBy>Sierra Sutherland</cp:lastModifiedBy>
  <cp:revision>28</cp:revision>
  <dcterms:created xsi:type="dcterms:W3CDTF">2021-10-02T15:24:52Z</dcterms:created>
  <dcterms:modified xsi:type="dcterms:W3CDTF">2021-11-15T18:38:53Z</dcterms:modified>
</cp:coreProperties>
</file>