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79" r:id="rId3"/>
    <p:sldId id="280" r:id="rId4"/>
    <p:sldId id="257" r:id="rId5"/>
    <p:sldId id="294" r:id="rId6"/>
    <p:sldId id="258" r:id="rId7"/>
    <p:sldId id="259" r:id="rId8"/>
    <p:sldId id="261" r:id="rId9"/>
    <p:sldId id="262" r:id="rId10"/>
    <p:sldId id="281" r:id="rId11"/>
    <p:sldId id="264" r:id="rId12"/>
    <p:sldId id="265" r:id="rId13"/>
    <p:sldId id="266" r:id="rId14"/>
    <p:sldId id="267" r:id="rId15"/>
    <p:sldId id="268" r:id="rId16"/>
    <p:sldId id="269" r:id="rId17"/>
    <p:sldId id="270" r:id="rId18"/>
    <p:sldId id="271" r:id="rId19"/>
    <p:sldId id="272" r:id="rId20"/>
    <p:sldId id="273" r:id="rId21"/>
    <p:sldId id="276" r:id="rId22"/>
    <p:sldId id="282" r:id="rId23"/>
    <p:sldId id="295" r:id="rId24"/>
    <p:sldId id="297" r:id="rId25"/>
    <p:sldId id="296" r:id="rId26"/>
    <p:sldId id="293" r:id="rId27"/>
    <p:sldId id="278" r:id="rId28"/>
  </p:sldIdLst>
  <p:sldSz cx="9144000" cy="5143500" type="screen16x9"/>
  <p:notesSz cx="6858000" cy="9144000"/>
  <p:embeddedFontLst>
    <p:embeddedFont>
      <p:font typeface="Oswald" panose="020B0604020202020204" charset="0"/>
      <p:regular r:id="rId30"/>
      <p:bold r:id="rId31"/>
    </p:embeddedFont>
    <p:embeddedFont>
      <p:font typeface="Average" panose="020B060402020202020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42"/>
    <p:restoredTop sz="88662"/>
  </p:normalViewPr>
  <p:slideViewPr>
    <p:cSldViewPr snapToGrid="0">
      <p:cViewPr varScale="1">
        <p:scale>
          <a:sx n="135" d="100"/>
          <a:sy n="135" d="100"/>
        </p:scale>
        <p:origin x="546"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5B3A03-7B06-4C3D-8AEE-57A6F87692C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5969B5C-8687-4EA2-BEEE-EC31C82D0515}">
      <dgm:prSet/>
      <dgm:spPr/>
      <dgm:t>
        <a:bodyPr/>
        <a:lstStyle/>
        <a:p>
          <a:pPr>
            <a:lnSpc>
              <a:spcPct val="100000"/>
            </a:lnSpc>
          </a:pPr>
          <a:r>
            <a:rPr lang="en-US" b="0" i="0"/>
            <a:t>Introduction to Change Theory</a:t>
          </a:r>
          <a:endParaRPr lang="en-US"/>
        </a:p>
      </dgm:t>
    </dgm:pt>
    <dgm:pt modelId="{BEB901A2-D1F3-4258-A209-39A4F4613157}" type="parTrans" cxnId="{179BFDBB-7E56-4852-BA2D-02268C81F332}">
      <dgm:prSet/>
      <dgm:spPr/>
      <dgm:t>
        <a:bodyPr/>
        <a:lstStyle/>
        <a:p>
          <a:endParaRPr lang="en-US"/>
        </a:p>
      </dgm:t>
    </dgm:pt>
    <dgm:pt modelId="{6FB19E50-A80D-4BB3-B789-CCCE348DAE10}" type="sibTrans" cxnId="{179BFDBB-7E56-4852-BA2D-02268C81F332}">
      <dgm:prSet/>
      <dgm:spPr/>
      <dgm:t>
        <a:bodyPr/>
        <a:lstStyle/>
        <a:p>
          <a:endParaRPr lang="en-US"/>
        </a:p>
      </dgm:t>
    </dgm:pt>
    <dgm:pt modelId="{4F7FD8C5-092F-4523-AEE0-BEA9DB8389DD}">
      <dgm:prSet/>
      <dgm:spPr/>
      <dgm:t>
        <a:bodyPr/>
        <a:lstStyle/>
        <a:p>
          <a:pPr>
            <a:lnSpc>
              <a:spcPct val="100000"/>
            </a:lnSpc>
          </a:pPr>
          <a:r>
            <a:rPr lang="en-US" b="0" i="0"/>
            <a:t>Systematic Review</a:t>
          </a:r>
          <a:endParaRPr lang="en-US"/>
        </a:p>
      </dgm:t>
    </dgm:pt>
    <dgm:pt modelId="{A5FAD967-D6EC-42A1-8607-E047FFB235DF}" type="parTrans" cxnId="{30B99B58-56EB-423B-A42C-A69F080F6A26}">
      <dgm:prSet/>
      <dgm:spPr/>
      <dgm:t>
        <a:bodyPr/>
        <a:lstStyle/>
        <a:p>
          <a:endParaRPr lang="en-US"/>
        </a:p>
      </dgm:t>
    </dgm:pt>
    <dgm:pt modelId="{4A164E41-5E8F-417C-B775-6D9D95E7B7B0}" type="sibTrans" cxnId="{30B99B58-56EB-423B-A42C-A69F080F6A26}">
      <dgm:prSet/>
      <dgm:spPr/>
      <dgm:t>
        <a:bodyPr/>
        <a:lstStyle/>
        <a:p>
          <a:endParaRPr lang="en-US"/>
        </a:p>
      </dgm:t>
    </dgm:pt>
    <dgm:pt modelId="{AEE6C31F-A2ED-40D4-8D7F-BED6AF9A505B}">
      <dgm:prSet/>
      <dgm:spPr/>
      <dgm:t>
        <a:bodyPr/>
        <a:lstStyle/>
        <a:p>
          <a:pPr>
            <a:lnSpc>
              <a:spcPct val="100000"/>
            </a:lnSpc>
          </a:pPr>
          <a:r>
            <a:rPr lang="en-US" b="0" i="0" dirty="0"/>
            <a:t>A Critical Look</a:t>
          </a:r>
          <a:endParaRPr lang="en-US" dirty="0"/>
        </a:p>
      </dgm:t>
    </dgm:pt>
    <dgm:pt modelId="{2D0A8999-CCB8-4971-B364-A1395A7BC9BA}" type="parTrans" cxnId="{F63802EB-F736-409E-8F4E-C1724E7EB719}">
      <dgm:prSet/>
      <dgm:spPr/>
      <dgm:t>
        <a:bodyPr/>
        <a:lstStyle/>
        <a:p>
          <a:endParaRPr lang="en-US"/>
        </a:p>
      </dgm:t>
    </dgm:pt>
    <dgm:pt modelId="{92E2710E-1227-430F-B762-D015275DE8EA}" type="sibTrans" cxnId="{F63802EB-F736-409E-8F4E-C1724E7EB719}">
      <dgm:prSet/>
      <dgm:spPr/>
      <dgm:t>
        <a:bodyPr/>
        <a:lstStyle/>
        <a:p>
          <a:endParaRPr lang="en-US"/>
        </a:p>
      </dgm:t>
    </dgm:pt>
    <dgm:pt modelId="{B79E8B1F-2834-4AD3-A196-7ED865DD907B}">
      <dgm:prSet/>
      <dgm:spPr/>
      <dgm:t>
        <a:bodyPr/>
        <a:lstStyle/>
        <a:p>
          <a:pPr>
            <a:lnSpc>
              <a:spcPct val="100000"/>
            </a:lnSpc>
          </a:pPr>
          <a:r>
            <a:rPr lang="en-US" b="0" i="0"/>
            <a:t>Discussion</a:t>
          </a:r>
          <a:endParaRPr lang="en-US"/>
        </a:p>
      </dgm:t>
    </dgm:pt>
    <dgm:pt modelId="{0B489E20-59B4-4E41-9353-19A5B1170394}" type="parTrans" cxnId="{45D11357-A10D-4C5B-87A8-C81D2C97F6DB}">
      <dgm:prSet/>
      <dgm:spPr/>
      <dgm:t>
        <a:bodyPr/>
        <a:lstStyle/>
        <a:p>
          <a:endParaRPr lang="en-US"/>
        </a:p>
      </dgm:t>
    </dgm:pt>
    <dgm:pt modelId="{60A54363-2A23-4B77-B62E-D92A04A42F06}" type="sibTrans" cxnId="{45D11357-A10D-4C5B-87A8-C81D2C97F6DB}">
      <dgm:prSet/>
      <dgm:spPr/>
      <dgm:t>
        <a:bodyPr/>
        <a:lstStyle/>
        <a:p>
          <a:endParaRPr lang="en-US"/>
        </a:p>
      </dgm:t>
    </dgm:pt>
    <dgm:pt modelId="{BC6A3E84-6BCF-411D-A7AB-83F81C41DE44}" type="pres">
      <dgm:prSet presAssocID="{785B3A03-7B06-4C3D-8AEE-57A6F87692C7}" presName="root" presStyleCnt="0">
        <dgm:presLayoutVars>
          <dgm:dir/>
          <dgm:resizeHandles val="exact"/>
        </dgm:presLayoutVars>
      </dgm:prSet>
      <dgm:spPr/>
      <dgm:t>
        <a:bodyPr/>
        <a:lstStyle/>
        <a:p>
          <a:endParaRPr lang="en-US"/>
        </a:p>
      </dgm:t>
    </dgm:pt>
    <dgm:pt modelId="{1C4D816B-D100-4CDF-B1FB-389A12C03F30}" type="pres">
      <dgm:prSet presAssocID="{65969B5C-8687-4EA2-BEEE-EC31C82D0515}" presName="compNode" presStyleCnt="0"/>
      <dgm:spPr/>
    </dgm:pt>
    <dgm:pt modelId="{63E37F09-AC66-44B2-BD62-41C4D8EE6D9B}" type="pres">
      <dgm:prSet presAssocID="{65969B5C-8687-4EA2-BEEE-EC31C82D0515}" presName="bgRect" presStyleLbl="bgShp" presStyleIdx="0" presStyleCnt="4"/>
      <dgm:spPr/>
    </dgm:pt>
    <dgm:pt modelId="{4B7AB2E2-5F68-4A0A-99A7-01A969B7DF1C}" type="pres">
      <dgm:prSet presAssocID="{65969B5C-8687-4EA2-BEEE-EC31C82D051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ead with Gears"/>
        </a:ext>
      </dgm:extLst>
    </dgm:pt>
    <dgm:pt modelId="{D05B5487-684C-4CFA-8895-7A5940B88725}" type="pres">
      <dgm:prSet presAssocID="{65969B5C-8687-4EA2-BEEE-EC31C82D0515}" presName="spaceRect" presStyleCnt="0"/>
      <dgm:spPr/>
    </dgm:pt>
    <dgm:pt modelId="{DB9DDB00-FD7F-44A2-8114-C4EC676D2B9B}" type="pres">
      <dgm:prSet presAssocID="{65969B5C-8687-4EA2-BEEE-EC31C82D0515}" presName="parTx" presStyleLbl="revTx" presStyleIdx="0" presStyleCnt="4">
        <dgm:presLayoutVars>
          <dgm:chMax val="0"/>
          <dgm:chPref val="0"/>
        </dgm:presLayoutVars>
      </dgm:prSet>
      <dgm:spPr/>
      <dgm:t>
        <a:bodyPr/>
        <a:lstStyle/>
        <a:p>
          <a:endParaRPr lang="en-US"/>
        </a:p>
      </dgm:t>
    </dgm:pt>
    <dgm:pt modelId="{0834B161-C1A2-42A7-A7EE-4A0F1EF0D2E5}" type="pres">
      <dgm:prSet presAssocID="{6FB19E50-A80D-4BB3-B789-CCCE348DAE10}" presName="sibTrans" presStyleCnt="0"/>
      <dgm:spPr/>
    </dgm:pt>
    <dgm:pt modelId="{F0C44708-C23B-45D1-8B89-1E2B645392B2}" type="pres">
      <dgm:prSet presAssocID="{4F7FD8C5-092F-4523-AEE0-BEA9DB8389DD}" presName="compNode" presStyleCnt="0"/>
      <dgm:spPr/>
    </dgm:pt>
    <dgm:pt modelId="{AC234EB3-19D0-4492-9503-52308E9C46E7}" type="pres">
      <dgm:prSet presAssocID="{4F7FD8C5-092F-4523-AEE0-BEA9DB8389DD}" presName="bgRect" presStyleLbl="bgShp" presStyleIdx="1" presStyleCnt="4"/>
      <dgm:spPr/>
    </dgm:pt>
    <dgm:pt modelId="{70BE89C1-9687-432D-AB7F-BA61E9A8C0BE}" type="pres">
      <dgm:prSet presAssocID="{4F7FD8C5-092F-4523-AEE0-BEA9DB8389D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Magnifying glass"/>
        </a:ext>
      </dgm:extLst>
    </dgm:pt>
    <dgm:pt modelId="{C2FFA650-3601-4E0A-967A-4DE2FCF17D21}" type="pres">
      <dgm:prSet presAssocID="{4F7FD8C5-092F-4523-AEE0-BEA9DB8389DD}" presName="spaceRect" presStyleCnt="0"/>
      <dgm:spPr/>
    </dgm:pt>
    <dgm:pt modelId="{1A902C78-DF91-4830-82E3-DECA138B3202}" type="pres">
      <dgm:prSet presAssocID="{4F7FD8C5-092F-4523-AEE0-BEA9DB8389DD}" presName="parTx" presStyleLbl="revTx" presStyleIdx="1" presStyleCnt="4">
        <dgm:presLayoutVars>
          <dgm:chMax val="0"/>
          <dgm:chPref val="0"/>
        </dgm:presLayoutVars>
      </dgm:prSet>
      <dgm:spPr/>
      <dgm:t>
        <a:bodyPr/>
        <a:lstStyle/>
        <a:p>
          <a:endParaRPr lang="en-US"/>
        </a:p>
      </dgm:t>
    </dgm:pt>
    <dgm:pt modelId="{ED13EEF1-5492-4C93-9F3E-9C2D38370DA1}" type="pres">
      <dgm:prSet presAssocID="{4A164E41-5E8F-417C-B775-6D9D95E7B7B0}" presName="sibTrans" presStyleCnt="0"/>
      <dgm:spPr/>
    </dgm:pt>
    <dgm:pt modelId="{072DE1A7-DE0A-446D-9FD0-01ADB64506BE}" type="pres">
      <dgm:prSet presAssocID="{AEE6C31F-A2ED-40D4-8D7F-BED6AF9A505B}" presName="compNode" presStyleCnt="0"/>
      <dgm:spPr/>
    </dgm:pt>
    <dgm:pt modelId="{50C6BBFD-998F-4091-9833-F0722DE8A193}" type="pres">
      <dgm:prSet presAssocID="{AEE6C31F-A2ED-40D4-8D7F-BED6AF9A505B}" presName="bgRect" presStyleLbl="bgShp" presStyleIdx="2" presStyleCnt="4"/>
      <dgm:spPr/>
    </dgm:pt>
    <dgm:pt modelId="{5FA9C2A5-4F9C-420B-A928-686494A9DA41}" type="pres">
      <dgm:prSet presAssocID="{AEE6C31F-A2ED-40D4-8D7F-BED6AF9A505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Meeting"/>
        </a:ext>
      </dgm:extLst>
    </dgm:pt>
    <dgm:pt modelId="{BD7210C7-67F7-42DC-A8E8-858F6B73625B}" type="pres">
      <dgm:prSet presAssocID="{AEE6C31F-A2ED-40D4-8D7F-BED6AF9A505B}" presName="spaceRect" presStyleCnt="0"/>
      <dgm:spPr/>
    </dgm:pt>
    <dgm:pt modelId="{5DF42A42-0904-48E5-87B4-0377AA02AF2F}" type="pres">
      <dgm:prSet presAssocID="{AEE6C31F-A2ED-40D4-8D7F-BED6AF9A505B}" presName="parTx" presStyleLbl="revTx" presStyleIdx="2" presStyleCnt="4">
        <dgm:presLayoutVars>
          <dgm:chMax val="0"/>
          <dgm:chPref val="0"/>
        </dgm:presLayoutVars>
      </dgm:prSet>
      <dgm:spPr/>
      <dgm:t>
        <a:bodyPr/>
        <a:lstStyle/>
        <a:p>
          <a:endParaRPr lang="en-US"/>
        </a:p>
      </dgm:t>
    </dgm:pt>
    <dgm:pt modelId="{D47BEE71-7137-4C97-93BE-3237D413F671}" type="pres">
      <dgm:prSet presAssocID="{92E2710E-1227-430F-B762-D015275DE8EA}" presName="sibTrans" presStyleCnt="0"/>
      <dgm:spPr/>
    </dgm:pt>
    <dgm:pt modelId="{98469D24-B1C3-42EE-8AB4-F0539ACAF91D}" type="pres">
      <dgm:prSet presAssocID="{B79E8B1F-2834-4AD3-A196-7ED865DD907B}" presName="compNode" presStyleCnt="0"/>
      <dgm:spPr/>
    </dgm:pt>
    <dgm:pt modelId="{862F1FA9-876F-4A77-AB3A-E01A9A3EF1AA}" type="pres">
      <dgm:prSet presAssocID="{B79E8B1F-2834-4AD3-A196-7ED865DD907B}" presName="bgRect" presStyleLbl="bgShp" presStyleIdx="3" presStyleCnt="4"/>
      <dgm:spPr/>
    </dgm:pt>
    <dgm:pt modelId="{87008CB1-AA5D-4528-9B1F-F765D7985AFC}" type="pres">
      <dgm:prSet presAssocID="{B79E8B1F-2834-4AD3-A196-7ED865DD907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Chat"/>
        </a:ext>
      </dgm:extLst>
    </dgm:pt>
    <dgm:pt modelId="{9B2525D5-1797-4220-80A0-86995694192E}" type="pres">
      <dgm:prSet presAssocID="{B79E8B1F-2834-4AD3-A196-7ED865DD907B}" presName="spaceRect" presStyleCnt="0"/>
      <dgm:spPr/>
    </dgm:pt>
    <dgm:pt modelId="{1204B1EB-9EAB-44E0-AFED-CC0096F730BF}" type="pres">
      <dgm:prSet presAssocID="{B79E8B1F-2834-4AD3-A196-7ED865DD907B}" presName="parTx" presStyleLbl="revTx" presStyleIdx="3" presStyleCnt="4">
        <dgm:presLayoutVars>
          <dgm:chMax val="0"/>
          <dgm:chPref val="0"/>
        </dgm:presLayoutVars>
      </dgm:prSet>
      <dgm:spPr/>
      <dgm:t>
        <a:bodyPr/>
        <a:lstStyle/>
        <a:p>
          <a:endParaRPr lang="en-US"/>
        </a:p>
      </dgm:t>
    </dgm:pt>
  </dgm:ptLst>
  <dgm:cxnLst>
    <dgm:cxn modelId="{30B99B58-56EB-423B-A42C-A69F080F6A26}" srcId="{785B3A03-7B06-4C3D-8AEE-57A6F87692C7}" destId="{4F7FD8C5-092F-4523-AEE0-BEA9DB8389DD}" srcOrd="1" destOrd="0" parTransId="{A5FAD967-D6EC-42A1-8607-E047FFB235DF}" sibTransId="{4A164E41-5E8F-417C-B775-6D9D95E7B7B0}"/>
    <dgm:cxn modelId="{87619158-6B41-FB49-9BC2-610E1BED6438}" type="presOf" srcId="{B79E8B1F-2834-4AD3-A196-7ED865DD907B}" destId="{1204B1EB-9EAB-44E0-AFED-CC0096F730BF}" srcOrd="0" destOrd="0" presId="urn:microsoft.com/office/officeart/2018/2/layout/IconVerticalSolidList"/>
    <dgm:cxn modelId="{DE4DBA03-B90C-5C46-B049-1ABA43769795}" type="presOf" srcId="{4F7FD8C5-092F-4523-AEE0-BEA9DB8389DD}" destId="{1A902C78-DF91-4830-82E3-DECA138B3202}" srcOrd="0" destOrd="0" presId="urn:microsoft.com/office/officeart/2018/2/layout/IconVerticalSolidList"/>
    <dgm:cxn modelId="{9B20CB7F-DAF5-C14D-B9EE-E0E6954DA6B0}" type="presOf" srcId="{AEE6C31F-A2ED-40D4-8D7F-BED6AF9A505B}" destId="{5DF42A42-0904-48E5-87B4-0377AA02AF2F}" srcOrd="0" destOrd="0" presId="urn:microsoft.com/office/officeart/2018/2/layout/IconVerticalSolidList"/>
    <dgm:cxn modelId="{BEC1EE5D-FF5F-224D-A8F8-43204A868DAB}" type="presOf" srcId="{785B3A03-7B06-4C3D-8AEE-57A6F87692C7}" destId="{BC6A3E84-6BCF-411D-A7AB-83F81C41DE44}" srcOrd="0" destOrd="0" presId="urn:microsoft.com/office/officeart/2018/2/layout/IconVerticalSolidList"/>
    <dgm:cxn modelId="{179BFDBB-7E56-4852-BA2D-02268C81F332}" srcId="{785B3A03-7B06-4C3D-8AEE-57A6F87692C7}" destId="{65969B5C-8687-4EA2-BEEE-EC31C82D0515}" srcOrd="0" destOrd="0" parTransId="{BEB901A2-D1F3-4258-A209-39A4F4613157}" sibTransId="{6FB19E50-A80D-4BB3-B789-CCCE348DAE10}"/>
    <dgm:cxn modelId="{45D11357-A10D-4C5B-87A8-C81D2C97F6DB}" srcId="{785B3A03-7B06-4C3D-8AEE-57A6F87692C7}" destId="{B79E8B1F-2834-4AD3-A196-7ED865DD907B}" srcOrd="3" destOrd="0" parTransId="{0B489E20-59B4-4E41-9353-19A5B1170394}" sibTransId="{60A54363-2A23-4B77-B62E-D92A04A42F06}"/>
    <dgm:cxn modelId="{F63802EB-F736-409E-8F4E-C1724E7EB719}" srcId="{785B3A03-7B06-4C3D-8AEE-57A6F87692C7}" destId="{AEE6C31F-A2ED-40D4-8D7F-BED6AF9A505B}" srcOrd="2" destOrd="0" parTransId="{2D0A8999-CCB8-4971-B364-A1395A7BC9BA}" sibTransId="{92E2710E-1227-430F-B762-D015275DE8EA}"/>
    <dgm:cxn modelId="{76E0B7C0-1991-1048-9F58-07A447C6D40E}" type="presOf" srcId="{65969B5C-8687-4EA2-BEEE-EC31C82D0515}" destId="{DB9DDB00-FD7F-44A2-8114-C4EC676D2B9B}" srcOrd="0" destOrd="0" presId="urn:microsoft.com/office/officeart/2018/2/layout/IconVerticalSolidList"/>
    <dgm:cxn modelId="{B2B4AB40-2476-1D4B-BF4D-776291E75237}" type="presParOf" srcId="{BC6A3E84-6BCF-411D-A7AB-83F81C41DE44}" destId="{1C4D816B-D100-4CDF-B1FB-389A12C03F30}" srcOrd="0" destOrd="0" presId="urn:microsoft.com/office/officeart/2018/2/layout/IconVerticalSolidList"/>
    <dgm:cxn modelId="{EE1A34AF-3921-3540-AAF9-E142C0BF1CD8}" type="presParOf" srcId="{1C4D816B-D100-4CDF-B1FB-389A12C03F30}" destId="{63E37F09-AC66-44B2-BD62-41C4D8EE6D9B}" srcOrd="0" destOrd="0" presId="urn:microsoft.com/office/officeart/2018/2/layout/IconVerticalSolidList"/>
    <dgm:cxn modelId="{0CCC9BFC-3408-C049-B9B5-BB2DC8491869}" type="presParOf" srcId="{1C4D816B-D100-4CDF-B1FB-389A12C03F30}" destId="{4B7AB2E2-5F68-4A0A-99A7-01A969B7DF1C}" srcOrd="1" destOrd="0" presId="urn:microsoft.com/office/officeart/2018/2/layout/IconVerticalSolidList"/>
    <dgm:cxn modelId="{D8859B7E-47B8-AB4B-9A7E-0BC27940CFBB}" type="presParOf" srcId="{1C4D816B-D100-4CDF-B1FB-389A12C03F30}" destId="{D05B5487-684C-4CFA-8895-7A5940B88725}" srcOrd="2" destOrd="0" presId="urn:microsoft.com/office/officeart/2018/2/layout/IconVerticalSolidList"/>
    <dgm:cxn modelId="{9517ED63-DAFE-3042-91A1-DA21C21A3B5B}" type="presParOf" srcId="{1C4D816B-D100-4CDF-B1FB-389A12C03F30}" destId="{DB9DDB00-FD7F-44A2-8114-C4EC676D2B9B}" srcOrd="3" destOrd="0" presId="urn:microsoft.com/office/officeart/2018/2/layout/IconVerticalSolidList"/>
    <dgm:cxn modelId="{6D96EAC2-CE30-C544-BD48-BDE94E422F7E}" type="presParOf" srcId="{BC6A3E84-6BCF-411D-A7AB-83F81C41DE44}" destId="{0834B161-C1A2-42A7-A7EE-4A0F1EF0D2E5}" srcOrd="1" destOrd="0" presId="urn:microsoft.com/office/officeart/2018/2/layout/IconVerticalSolidList"/>
    <dgm:cxn modelId="{75968806-C100-144B-BF37-F4EC481ACDE7}" type="presParOf" srcId="{BC6A3E84-6BCF-411D-A7AB-83F81C41DE44}" destId="{F0C44708-C23B-45D1-8B89-1E2B645392B2}" srcOrd="2" destOrd="0" presId="urn:microsoft.com/office/officeart/2018/2/layout/IconVerticalSolidList"/>
    <dgm:cxn modelId="{5028636B-5492-9A46-A468-1E9F1544DA0F}" type="presParOf" srcId="{F0C44708-C23B-45D1-8B89-1E2B645392B2}" destId="{AC234EB3-19D0-4492-9503-52308E9C46E7}" srcOrd="0" destOrd="0" presId="urn:microsoft.com/office/officeart/2018/2/layout/IconVerticalSolidList"/>
    <dgm:cxn modelId="{9C2CCB1D-D01D-044D-ABE8-7D7813705C47}" type="presParOf" srcId="{F0C44708-C23B-45D1-8B89-1E2B645392B2}" destId="{70BE89C1-9687-432D-AB7F-BA61E9A8C0BE}" srcOrd="1" destOrd="0" presId="urn:microsoft.com/office/officeart/2018/2/layout/IconVerticalSolidList"/>
    <dgm:cxn modelId="{861AD75F-BE5D-9A48-A67E-3BB5CE20A1C6}" type="presParOf" srcId="{F0C44708-C23B-45D1-8B89-1E2B645392B2}" destId="{C2FFA650-3601-4E0A-967A-4DE2FCF17D21}" srcOrd="2" destOrd="0" presId="urn:microsoft.com/office/officeart/2018/2/layout/IconVerticalSolidList"/>
    <dgm:cxn modelId="{3A81D25A-A136-B74F-9456-49F689244214}" type="presParOf" srcId="{F0C44708-C23B-45D1-8B89-1E2B645392B2}" destId="{1A902C78-DF91-4830-82E3-DECA138B3202}" srcOrd="3" destOrd="0" presId="urn:microsoft.com/office/officeart/2018/2/layout/IconVerticalSolidList"/>
    <dgm:cxn modelId="{D8DBB6EA-0C08-F744-9712-50FAE10B147B}" type="presParOf" srcId="{BC6A3E84-6BCF-411D-A7AB-83F81C41DE44}" destId="{ED13EEF1-5492-4C93-9F3E-9C2D38370DA1}" srcOrd="3" destOrd="0" presId="urn:microsoft.com/office/officeart/2018/2/layout/IconVerticalSolidList"/>
    <dgm:cxn modelId="{F7B42047-44A4-EE46-A178-6D5FA65C01B7}" type="presParOf" srcId="{BC6A3E84-6BCF-411D-A7AB-83F81C41DE44}" destId="{072DE1A7-DE0A-446D-9FD0-01ADB64506BE}" srcOrd="4" destOrd="0" presId="urn:microsoft.com/office/officeart/2018/2/layout/IconVerticalSolidList"/>
    <dgm:cxn modelId="{D1DE9EEB-6920-E948-8765-B10ED46F4731}" type="presParOf" srcId="{072DE1A7-DE0A-446D-9FD0-01ADB64506BE}" destId="{50C6BBFD-998F-4091-9833-F0722DE8A193}" srcOrd="0" destOrd="0" presId="urn:microsoft.com/office/officeart/2018/2/layout/IconVerticalSolidList"/>
    <dgm:cxn modelId="{3827DF34-4E7D-9C41-B334-753CD2730E53}" type="presParOf" srcId="{072DE1A7-DE0A-446D-9FD0-01ADB64506BE}" destId="{5FA9C2A5-4F9C-420B-A928-686494A9DA41}" srcOrd="1" destOrd="0" presId="urn:microsoft.com/office/officeart/2018/2/layout/IconVerticalSolidList"/>
    <dgm:cxn modelId="{1B352D50-C6D1-2846-9113-1208E41FE6F9}" type="presParOf" srcId="{072DE1A7-DE0A-446D-9FD0-01ADB64506BE}" destId="{BD7210C7-67F7-42DC-A8E8-858F6B73625B}" srcOrd="2" destOrd="0" presId="urn:microsoft.com/office/officeart/2018/2/layout/IconVerticalSolidList"/>
    <dgm:cxn modelId="{1F061E46-91B5-C046-857C-77DD691530A8}" type="presParOf" srcId="{072DE1A7-DE0A-446D-9FD0-01ADB64506BE}" destId="{5DF42A42-0904-48E5-87B4-0377AA02AF2F}" srcOrd="3" destOrd="0" presId="urn:microsoft.com/office/officeart/2018/2/layout/IconVerticalSolidList"/>
    <dgm:cxn modelId="{83F988C3-8710-924F-8976-45DEB026EA49}" type="presParOf" srcId="{BC6A3E84-6BCF-411D-A7AB-83F81C41DE44}" destId="{D47BEE71-7137-4C97-93BE-3237D413F671}" srcOrd="5" destOrd="0" presId="urn:microsoft.com/office/officeart/2018/2/layout/IconVerticalSolidList"/>
    <dgm:cxn modelId="{75B71A5E-FEE4-E340-8442-6EBD4FFDD61D}" type="presParOf" srcId="{BC6A3E84-6BCF-411D-A7AB-83F81C41DE44}" destId="{98469D24-B1C3-42EE-8AB4-F0539ACAF91D}" srcOrd="6" destOrd="0" presId="urn:microsoft.com/office/officeart/2018/2/layout/IconVerticalSolidList"/>
    <dgm:cxn modelId="{B6F4BFCD-9458-F24F-BC19-D2FB4D3D9B7A}" type="presParOf" srcId="{98469D24-B1C3-42EE-8AB4-F0539ACAF91D}" destId="{862F1FA9-876F-4A77-AB3A-E01A9A3EF1AA}" srcOrd="0" destOrd="0" presId="urn:microsoft.com/office/officeart/2018/2/layout/IconVerticalSolidList"/>
    <dgm:cxn modelId="{C7A0CA78-BF5E-FC43-AA29-1BE40B369D35}" type="presParOf" srcId="{98469D24-B1C3-42EE-8AB4-F0539ACAF91D}" destId="{87008CB1-AA5D-4528-9B1F-F765D7985AFC}" srcOrd="1" destOrd="0" presId="urn:microsoft.com/office/officeart/2018/2/layout/IconVerticalSolidList"/>
    <dgm:cxn modelId="{D19565FD-C81B-1F47-AA0C-D4A0AFCA4970}" type="presParOf" srcId="{98469D24-B1C3-42EE-8AB4-F0539ACAF91D}" destId="{9B2525D5-1797-4220-80A0-86995694192E}" srcOrd="2" destOrd="0" presId="urn:microsoft.com/office/officeart/2018/2/layout/IconVerticalSolidList"/>
    <dgm:cxn modelId="{E26954FA-9AD4-D643-BF97-F0F9768AC4F2}" type="presParOf" srcId="{98469D24-B1C3-42EE-8AB4-F0539ACAF91D}" destId="{1204B1EB-9EAB-44E0-AFED-CC0096F730B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37F09-AC66-44B2-BD62-41C4D8EE6D9B}">
      <dsp:nvSpPr>
        <dsp:cNvPr id="0" name=""/>
        <dsp:cNvSpPr/>
      </dsp:nvSpPr>
      <dsp:spPr>
        <a:xfrm>
          <a:off x="0" y="1417"/>
          <a:ext cx="8520600" cy="7186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7AB2E2-5F68-4A0A-99A7-01A969B7DF1C}">
      <dsp:nvSpPr>
        <dsp:cNvPr id="0" name=""/>
        <dsp:cNvSpPr/>
      </dsp:nvSpPr>
      <dsp:spPr>
        <a:xfrm>
          <a:off x="217390" y="163113"/>
          <a:ext cx="395254" cy="3952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9DDB00-FD7F-44A2-8114-C4EC676D2B9B}">
      <dsp:nvSpPr>
        <dsp:cNvPr id="0" name=""/>
        <dsp:cNvSpPr/>
      </dsp:nvSpPr>
      <dsp:spPr>
        <a:xfrm>
          <a:off x="830035" y="1417"/>
          <a:ext cx="7690564" cy="718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57" tIns="76057" rIns="76057" bIns="76057" numCol="1" spcCol="1270" anchor="ctr" anchorCtr="0">
          <a:noAutofit/>
        </a:bodyPr>
        <a:lstStyle/>
        <a:p>
          <a:pPr lvl="0" algn="l" defTabSz="977900">
            <a:lnSpc>
              <a:spcPct val="100000"/>
            </a:lnSpc>
            <a:spcBef>
              <a:spcPct val="0"/>
            </a:spcBef>
            <a:spcAft>
              <a:spcPct val="35000"/>
            </a:spcAft>
          </a:pPr>
          <a:r>
            <a:rPr lang="en-US" sz="2200" b="0" i="0" kern="1200"/>
            <a:t>Introduction to Change Theory</a:t>
          </a:r>
          <a:endParaRPr lang="en-US" sz="2200" kern="1200"/>
        </a:p>
      </dsp:txBody>
      <dsp:txXfrm>
        <a:off x="830035" y="1417"/>
        <a:ext cx="7690564" cy="718645"/>
      </dsp:txXfrm>
    </dsp:sp>
    <dsp:sp modelId="{AC234EB3-19D0-4492-9503-52308E9C46E7}">
      <dsp:nvSpPr>
        <dsp:cNvPr id="0" name=""/>
        <dsp:cNvSpPr/>
      </dsp:nvSpPr>
      <dsp:spPr>
        <a:xfrm>
          <a:off x="0" y="899724"/>
          <a:ext cx="8520600" cy="7186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BE89C1-9687-432D-AB7F-BA61E9A8C0BE}">
      <dsp:nvSpPr>
        <dsp:cNvPr id="0" name=""/>
        <dsp:cNvSpPr/>
      </dsp:nvSpPr>
      <dsp:spPr>
        <a:xfrm>
          <a:off x="217390" y="1061419"/>
          <a:ext cx="395254" cy="3952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902C78-DF91-4830-82E3-DECA138B3202}">
      <dsp:nvSpPr>
        <dsp:cNvPr id="0" name=""/>
        <dsp:cNvSpPr/>
      </dsp:nvSpPr>
      <dsp:spPr>
        <a:xfrm>
          <a:off x="830035" y="899724"/>
          <a:ext cx="7690564" cy="718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57" tIns="76057" rIns="76057" bIns="76057" numCol="1" spcCol="1270" anchor="ctr" anchorCtr="0">
          <a:noAutofit/>
        </a:bodyPr>
        <a:lstStyle/>
        <a:p>
          <a:pPr lvl="0" algn="l" defTabSz="977900">
            <a:lnSpc>
              <a:spcPct val="100000"/>
            </a:lnSpc>
            <a:spcBef>
              <a:spcPct val="0"/>
            </a:spcBef>
            <a:spcAft>
              <a:spcPct val="35000"/>
            </a:spcAft>
          </a:pPr>
          <a:r>
            <a:rPr lang="en-US" sz="2200" b="0" i="0" kern="1200"/>
            <a:t>Systematic Review</a:t>
          </a:r>
          <a:endParaRPr lang="en-US" sz="2200" kern="1200"/>
        </a:p>
      </dsp:txBody>
      <dsp:txXfrm>
        <a:off x="830035" y="899724"/>
        <a:ext cx="7690564" cy="718645"/>
      </dsp:txXfrm>
    </dsp:sp>
    <dsp:sp modelId="{50C6BBFD-998F-4091-9833-F0722DE8A193}">
      <dsp:nvSpPr>
        <dsp:cNvPr id="0" name=""/>
        <dsp:cNvSpPr/>
      </dsp:nvSpPr>
      <dsp:spPr>
        <a:xfrm>
          <a:off x="0" y="1798030"/>
          <a:ext cx="8520600" cy="7186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A9C2A5-4F9C-420B-A928-686494A9DA41}">
      <dsp:nvSpPr>
        <dsp:cNvPr id="0" name=""/>
        <dsp:cNvSpPr/>
      </dsp:nvSpPr>
      <dsp:spPr>
        <a:xfrm>
          <a:off x="217390" y="1959725"/>
          <a:ext cx="395254" cy="3952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F42A42-0904-48E5-87B4-0377AA02AF2F}">
      <dsp:nvSpPr>
        <dsp:cNvPr id="0" name=""/>
        <dsp:cNvSpPr/>
      </dsp:nvSpPr>
      <dsp:spPr>
        <a:xfrm>
          <a:off x="830035" y="1798030"/>
          <a:ext cx="7690564" cy="718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57" tIns="76057" rIns="76057" bIns="76057" numCol="1" spcCol="1270" anchor="ctr" anchorCtr="0">
          <a:noAutofit/>
        </a:bodyPr>
        <a:lstStyle/>
        <a:p>
          <a:pPr lvl="0" algn="l" defTabSz="977900">
            <a:lnSpc>
              <a:spcPct val="100000"/>
            </a:lnSpc>
            <a:spcBef>
              <a:spcPct val="0"/>
            </a:spcBef>
            <a:spcAft>
              <a:spcPct val="35000"/>
            </a:spcAft>
          </a:pPr>
          <a:r>
            <a:rPr lang="en-US" sz="2200" b="0" i="0" kern="1200" dirty="0"/>
            <a:t>A Critical Look</a:t>
          </a:r>
          <a:endParaRPr lang="en-US" sz="2200" kern="1200" dirty="0"/>
        </a:p>
      </dsp:txBody>
      <dsp:txXfrm>
        <a:off x="830035" y="1798030"/>
        <a:ext cx="7690564" cy="718645"/>
      </dsp:txXfrm>
    </dsp:sp>
    <dsp:sp modelId="{862F1FA9-876F-4A77-AB3A-E01A9A3EF1AA}">
      <dsp:nvSpPr>
        <dsp:cNvPr id="0" name=""/>
        <dsp:cNvSpPr/>
      </dsp:nvSpPr>
      <dsp:spPr>
        <a:xfrm>
          <a:off x="0" y="2696336"/>
          <a:ext cx="8520600" cy="7186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008CB1-AA5D-4528-9B1F-F765D7985AFC}">
      <dsp:nvSpPr>
        <dsp:cNvPr id="0" name=""/>
        <dsp:cNvSpPr/>
      </dsp:nvSpPr>
      <dsp:spPr>
        <a:xfrm>
          <a:off x="217390" y="2858032"/>
          <a:ext cx="395254" cy="3952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04B1EB-9EAB-44E0-AFED-CC0096F730BF}">
      <dsp:nvSpPr>
        <dsp:cNvPr id="0" name=""/>
        <dsp:cNvSpPr/>
      </dsp:nvSpPr>
      <dsp:spPr>
        <a:xfrm>
          <a:off x="830035" y="2696336"/>
          <a:ext cx="7690564" cy="718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57" tIns="76057" rIns="76057" bIns="76057" numCol="1" spcCol="1270" anchor="ctr" anchorCtr="0">
          <a:noAutofit/>
        </a:bodyPr>
        <a:lstStyle/>
        <a:p>
          <a:pPr lvl="0" algn="l" defTabSz="977900">
            <a:lnSpc>
              <a:spcPct val="100000"/>
            </a:lnSpc>
            <a:spcBef>
              <a:spcPct val="0"/>
            </a:spcBef>
            <a:spcAft>
              <a:spcPct val="35000"/>
            </a:spcAft>
          </a:pPr>
          <a:r>
            <a:rPr lang="en-US" sz="2200" b="0" i="0" kern="1200"/>
            <a:t>Discussion</a:t>
          </a:r>
          <a:endParaRPr lang="en-US" sz="2200" kern="1200"/>
        </a:p>
      </dsp:txBody>
      <dsp:txXfrm>
        <a:off x="830035" y="2696336"/>
        <a:ext cx="7690564" cy="71864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dcdeff28c6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dcdeff28c6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dcdeff28c6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dcdeff28c6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dcdeff28c6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dcdeff28c6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dcdeff28c6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dcdeff28c6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Don’t dwell here. We show this slide to emphasize that many change theories were used by a single paper or maybe two.</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dcdeff28c6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dcdeff28c6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DoI describes how new innovations become more widely used. Posits that innovations spread among adopters over time through particular communication channels that exist within a social system. This theory stipulates distinct stages of the change process, characteristics of an innovation that influence adoption, different categories of adopters, and different communication channels. It also distinguishes between types of knowledge someone need to use an innovation effectively, and to adapt an innovation to their context. </a:t>
            </a:r>
            <a:endParaRPr/>
          </a:p>
          <a:p>
            <a:pPr marL="0" lvl="0" indent="0" algn="l" rtl="0">
              <a:spcBef>
                <a:spcPts val="0"/>
              </a:spcBef>
              <a:spcAft>
                <a:spcPts val="0"/>
              </a:spcAft>
              <a:buNone/>
            </a:pPr>
            <a:endParaRPr/>
          </a:p>
          <a:p>
            <a:pPr marL="0" lvl="0" indent="0" algn="l" rtl="0">
              <a:spcBef>
                <a:spcPts val="0"/>
              </a:spcBef>
              <a:spcAft>
                <a:spcPts val="0"/>
              </a:spcAft>
              <a:buNone/>
            </a:pPr>
            <a:r>
              <a:rPr lang="en"/>
              <a:t>Most commonly, projects used the stages of of innovation adoption to analyze faculty adoption of evidence-based instructional practices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dcdeff28c6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dcdeff28c6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some of these theories (in yellow boxes) could be used to think about the context of change, but that is almost never how they were used.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db9af55ad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db9af55ad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are excited that the field has reached a level of maturity where work can meaningfully draw on theory. We think this is crucial to generating generalizable knowledge about change. </a:t>
            </a:r>
            <a:r>
              <a:rPr lang="en" sz="1200">
                <a:solidFill>
                  <a:schemeClr val="dk1"/>
                </a:solidFill>
                <a:latin typeface="Times New Roman"/>
                <a:ea typeface="Times New Roman"/>
                <a:cs typeface="Times New Roman"/>
                <a:sym typeface="Times New Roman"/>
              </a:rPr>
              <a:t>Theory has the potential to encompass our best current understanding of how to achieve and sustain change</a:t>
            </a:r>
            <a:r>
              <a:rPr lang="en">
                <a:solidFill>
                  <a:schemeClr val="dk1"/>
                </a:solidFill>
              </a:rPr>
              <a: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 key point here is that it is important </a:t>
            </a:r>
            <a:r>
              <a:rPr lang="en" i="1">
                <a:solidFill>
                  <a:schemeClr val="dk1"/>
                </a:solidFill>
              </a:rPr>
              <a:t>how</a:t>
            </a:r>
            <a:r>
              <a:rPr lang="en">
                <a:solidFill>
                  <a:schemeClr val="dk1"/>
                </a:solidFill>
              </a:rPr>
              <a:t> change theory is used. Unless a number of projects draw substantially on the same theoretical principles, reports on their findings will be difficult to compare and learn from collectively.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drawing on theory is how we generate and build upon knowledge as a field. Otherwise, work may be published but will do little to meaningfully progress our understanding or our ability to actually enact and sustain critical changes in STEM higher education.</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dcdeff28c6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dcdeff28c6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Average"/>
                <a:ea typeface="Average"/>
                <a:cs typeface="Average"/>
                <a:sym typeface="Average"/>
              </a:rPr>
              <a:t>Only two theories used in more than six articles</a:t>
            </a:r>
            <a:endParaRPr>
              <a:solidFill>
                <a:schemeClr val="dk1"/>
              </a:solidFill>
              <a:latin typeface="Average"/>
              <a:ea typeface="Average"/>
              <a:cs typeface="Average"/>
              <a:sym typeface="Average"/>
            </a:endParaRPr>
          </a:p>
          <a:p>
            <a:pPr marL="0" lvl="0" indent="0" algn="l" rtl="0">
              <a:lnSpc>
                <a:spcPct val="115000"/>
              </a:lnSpc>
              <a:spcBef>
                <a:spcPts val="1200"/>
              </a:spcBef>
              <a:spcAft>
                <a:spcPts val="1200"/>
              </a:spcAft>
              <a:buClr>
                <a:schemeClr val="dk1"/>
              </a:buClr>
              <a:buSzPts val="1100"/>
              <a:buFont typeface="Arial"/>
              <a:buNone/>
            </a:pPr>
            <a:r>
              <a:rPr lang="en">
                <a:solidFill>
                  <a:schemeClr val="dk1"/>
                </a:solidFill>
                <a:latin typeface="Average"/>
                <a:ea typeface="Average"/>
                <a:cs typeface="Average"/>
                <a:sym typeface="Average"/>
              </a:rPr>
              <a:t>Not proposing there is a perfect theory or that any theory could be relevant across all contexts. Contexts are unique and educational systems are complex. Most projects need more than one change theory. BUT this extreme lack of coherence is a barrier to generalization. </a:t>
            </a:r>
            <a:endParaRPr>
              <a:solidFill>
                <a:schemeClr val="dk1"/>
              </a:solidFill>
              <a:latin typeface="Average"/>
              <a:ea typeface="Average"/>
              <a:cs typeface="Average"/>
              <a:sym typeface="Average"/>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df323a83b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df323a83b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These generally apply to PLANNED changes (not the stuff that just… happens when no one is paying attention)</a:t>
            </a:r>
          </a:p>
        </p:txBody>
      </p:sp>
    </p:spTree>
    <p:extLst>
      <p:ext uri="{BB962C8B-B14F-4D97-AF65-F5344CB8AC3E}">
        <p14:creationId xmlns:p14="http://schemas.microsoft.com/office/powerpoint/2010/main" val="3855275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dcdeff28c6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dcdeff28c6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more and more of us try to foster change and study it, we have turned to change theory as a source of knowledge about what has already been learned about change</a:t>
            </a:r>
            <a:endParaRPr/>
          </a:p>
          <a:p>
            <a:pPr marL="0" lvl="0" indent="0" algn="l" rtl="0">
              <a:spcBef>
                <a:spcPts val="0"/>
              </a:spcBef>
              <a:spcAft>
                <a:spcPts val="0"/>
              </a:spcAft>
              <a:buNone/>
            </a:pPr>
            <a:endParaRPr/>
          </a:p>
          <a:p>
            <a:pPr marL="0" lvl="0" indent="0" algn="l" rtl="0">
              <a:spcBef>
                <a:spcPts val="0"/>
              </a:spcBef>
              <a:spcAft>
                <a:spcPts val="0"/>
              </a:spcAft>
              <a:buNone/>
            </a:pPr>
            <a:r>
              <a:rPr lang="en"/>
              <a:t>Appropriately, funding agencies are also calling on proposers to ground their work in change theory</a:t>
            </a: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These shouldn’t be viewed as disjoint groups of people, just different emphases</a:t>
            </a:r>
          </a:p>
          <a:p>
            <a:pPr marL="158750" indent="0">
              <a:buNone/>
            </a:pPr>
            <a:endParaRPr lang="en-US" dirty="0"/>
          </a:p>
        </p:txBody>
      </p:sp>
    </p:spTree>
    <p:extLst>
      <p:ext uri="{BB962C8B-B14F-4D97-AF65-F5344CB8AC3E}">
        <p14:creationId xmlns:p14="http://schemas.microsoft.com/office/powerpoint/2010/main" val="3129246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dcdeff28c6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dcdeff28c6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dcdeff28c6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dcdeff28c6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more and more of us try to foster change and study it, we have turned to change theory as a source of knowledge about what has already been learned about change</a:t>
            </a:r>
            <a:endParaRPr/>
          </a:p>
          <a:p>
            <a:pPr marL="0" lvl="0" indent="0" algn="l" rtl="0">
              <a:spcBef>
                <a:spcPts val="0"/>
              </a:spcBef>
              <a:spcAft>
                <a:spcPts val="0"/>
              </a:spcAft>
              <a:buNone/>
            </a:pPr>
            <a:endParaRPr/>
          </a:p>
          <a:p>
            <a:pPr marL="0" lvl="0" indent="0" algn="l" rtl="0">
              <a:spcBef>
                <a:spcPts val="0"/>
              </a:spcBef>
              <a:spcAft>
                <a:spcPts val="0"/>
              </a:spcAft>
              <a:buNone/>
            </a:pPr>
            <a:r>
              <a:rPr lang="en"/>
              <a:t>Appropriately, funding agencies are also calling on proposers to ground their work in change theory</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36465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dcdeff28c6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dcdeff28c6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After discussing highlighting points on slide…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And yet drawing on change theory is key to building our collective knowledge about how to make change happen in STEM higher ed. Using, refining, building theory is how we encompass what we know about change. Most projects are essentially N = 1, so we need many investigations to identify larger patterns of how change occurs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Comparisons are facilitated if researchers draw on similar change theories</a:t>
            </a:r>
            <a:endParaRPr>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lt1"/>
                </a:solidFill>
                <a:latin typeface="Times New Roman"/>
                <a:ea typeface="Times New Roman"/>
                <a:cs typeface="Times New Roman"/>
                <a:sym typeface="Times New Roman"/>
              </a:rPr>
              <a:t>we see a need for the same theories to be used across contexts, and the results shared in a way that research projects can be synthesized together</a:t>
            </a:r>
            <a:r>
              <a:rPr lang="en">
                <a:solidFill>
                  <a:schemeClr val="lt1"/>
                </a:solidFill>
              </a:rPr>
              <a:t>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df323a83b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df323a83b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r>
              <a:rPr lang="en">
                <a:solidFill>
                  <a:schemeClr val="dk1"/>
                </a:solidFill>
              </a:rPr>
              <a:t>And yet drawing on change theory is key to building our collective knowledge about how to make change happen in STEM higher ed. Using, refining, building theory is how we encompass what we know about change. Most projects are essentially N = 1, so we need many investigations to identify larger patterns of how change occurs</a:t>
            </a:r>
            <a:endParaRPr>
              <a:solidFill>
                <a:schemeClr val="dk1"/>
              </a:solidFill>
            </a:endParaRPr>
          </a:p>
          <a:p>
            <a:pPr marL="0" lvl="0" indent="0" algn="l" rtl="0">
              <a:spcBef>
                <a:spcPts val="0"/>
              </a:spcBef>
              <a:spcAft>
                <a:spcPts val="0"/>
              </a:spcAft>
              <a:buClr>
                <a:schemeClr val="lt1"/>
              </a:buClr>
              <a:buSzPts val="1100"/>
              <a:buFont typeface="Arial"/>
              <a:buNone/>
            </a:pPr>
            <a:r>
              <a:rPr lang="en">
                <a:solidFill>
                  <a:schemeClr val="dk1"/>
                </a:solidFill>
              </a:rPr>
              <a:t>Comparisons are facilitated if researchers draw on similar change theories</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dcdeff28c6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dcdeff28c6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this point we need to distinguish between two related, but distinct concepts. </a:t>
            </a:r>
            <a:endParaRPr/>
          </a:p>
          <a:p>
            <a:pPr marL="0" lvl="0" indent="0" algn="l" rtl="0">
              <a:spcBef>
                <a:spcPts val="0"/>
              </a:spcBef>
              <a:spcAft>
                <a:spcPts val="0"/>
              </a:spcAft>
              <a:buNone/>
            </a:pPr>
            <a:endParaRPr/>
          </a:p>
          <a:p>
            <a:pPr marL="0" lvl="0" indent="0" algn="l" rtl="0">
              <a:spcBef>
                <a:spcPts val="0"/>
              </a:spcBef>
              <a:spcAft>
                <a:spcPts val="0"/>
              </a:spcAft>
              <a:buNone/>
            </a:pPr>
            <a:r>
              <a:rPr lang="en"/>
              <a:t>Change theory is…</a:t>
            </a:r>
            <a:endParaRPr/>
          </a:p>
          <a:p>
            <a:pPr marL="0" lvl="0" indent="0" algn="l" rtl="0">
              <a:spcBef>
                <a:spcPts val="0"/>
              </a:spcBef>
              <a:spcAft>
                <a:spcPts val="0"/>
              </a:spcAft>
              <a:buNone/>
            </a:pPr>
            <a:endParaRPr/>
          </a:p>
          <a:p>
            <a:pPr marL="0" lvl="0" indent="0" algn="l" rtl="0">
              <a:spcBef>
                <a:spcPts val="0"/>
              </a:spcBef>
              <a:spcAft>
                <a:spcPts val="0"/>
              </a:spcAft>
              <a:buNone/>
            </a:pPr>
            <a:r>
              <a:rPr lang="en"/>
              <a:t>Theory of change iss</a:t>
            </a:r>
            <a:endParaRPr/>
          </a:p>
          <a:p>
            <a:pPr marL="0" lvl="0" indent="0" algn="l" rtl="0">
              <a:spcBef>
                <a:spcPts val="0"/>
              </a:spcBef>
              <a:spcAft>
                <a:spcPts val="0"/>
              </a:spcAft>
              <a:buNone/>
            </a:pPr>
            <a:endParaRPr/>
          </a:p>
          <a:p>
            <a:pPr marL="0" lvl="0" indent="0" algn="l" rtl="0">
              <a:spcBef>
                <a:spcPts val="0"/>
              </a:spcBef>
              <a:spcAft>
                <a:spcPts val="0"/>
              </a:spcAft>
              <a:buNone/>
            </a:pPr>
            <a:r>
              <a:rPr lang="en"/>
              <a:t>Related concepts to a theory of change include logic model, outcome maps, theory of action, theory of cause, logical frameworks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dcdeff28c6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dcdeff28c6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theory of change maps out the long-term goal, the intermediate steps on the path toward the goal (called preconditions), the interventions needed to achieve the preconditions, indicators that will be used to know when preconditions are met, the context in which change takes place, and assumptions that are part of the theory of change. </a:t>
            </a:r>
            <a:endParaRPr/>
          </a:p>
          <a:p>
            <a:pPr marL="0" lvl="0" indent="0" algn="l" rtl="0">
              <a:spcBef>
                <a:spcPts val="0"/>
              </a:spcBef>
              <a:spcAft>
                <a:spcPts val="0"/>
              </a:spcAft>
              <a:buNone/>
            </a:pPr>
            <a:endParaRPr/>
          </a:p>
          <a:p>
            <a:pPr marL="0" lvl="0" indent="0" algn="l" rtl="0">
              <a:spcBef>
                <a:spcPts val="0"/>
              </a:spcBef>
              <a:spcAft>
                <a:spcPts val="0"/>
              </a:spcAft>
              <a:buNone/>
            </a:pPr>
            <a:r>
              <a:rPr lang="en"/>
              <a:t>We focused on four fundamental components of a theory of change in this review. </a:t>
            </a:r>
            <a:endParaRPr/>
          </a:p>
          <a:p>
            <a:pPr marL="0" lvl="0" indent="0" algn="l" rtl="0">
              <a:spcBef>
                <a:spcPts val="0"/>
              </a:spcBef>
              <a:spcAft>
                <a:spcPts val="0"/>
              </a:spcAft>
              <a:buNone/>
            </a:pPr>
            <a:r>
              <a:rPr lang="en"/>
              <a:t>Rationales are the glue that holds a theory of change together.  These explain how an intervention will lead to change and why an indicator will allow you to measure if preconditions have been met. </a:t>
            </a:r>
            <a:endParaRPr/>
          </a:p>
          <a:p>
            <a:pPr marL="0" lvl="0" indent="0" algn="l" rtl="0">
              <a:spcBef>
                <a:spcPts val="0"/>
              </a:spcBef>
              <a:spcAft>
                <a:spcPts val="0"/>
              </a:spcAft>
              <a:buNone/>
            </a:pPr>
            <a:r>
              <a:rPr lang="en"/>
              <a:t>Underlying assumptions are closely related. Give example of appreciative inquiry or using data to convince faculty to change.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dcdeff28c6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dcdeff28c6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 pictures to show the 4 ways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db9af55ad1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db9af55ad1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Idea for a visual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6776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mailto:daniel.reinholz@sdsu.edu"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mailto:Naneh.Apkarian@asu.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lvl="0">
              <a:lnSpc>
                <a:spcPct val="115000"/>
              </a:lnSpc>
              <a:buSzPts val="990"/>
            </a:pPr>
            <a:r>
              <a:rPr lang="en-US" sz="3600" dirty="0"/>
              <a:t>A critical look at change: How can theory help scale and sustain equitable practices?</a:t>
            </a:r>
            <a:endParaRPr sz="3600" dirty="0"/>
          </a:p>
        </p:txBody>
      </p:sp>
      <p:sp>
        <p:nvSpPr>
          <p:cNvPr id="60" name="Google Shape;60;p13"/>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fontScale="47500" lnSpcReduction="20000"/>
          </a:bodyPr>
          <a:lstStyle/>
          <a:p>
            <a:pPr marL="0" lvl="0" indent="0"/>
            <a:r>
              <a:rPr lang="en" dirty="0"/>
              <a:t>Daniel Reinholz (@</a:t>
            </a:r>
            <a:r>
              <a:rPr lang="en" dirty="0" err="1"/>
              <a:t>Dr_DanR</a:t>
            </a:r>
            <a:r>
              <a:rPr lang="en" dirty="0"/>
              <a:t>)</a:t>
            </a:r>
          </a:p>
          <a:p>
            <a:pPr marL="0" lvl="0" indent="0" algn="ctr" rtl="0">
              <a:spcBef>
                <a:spcPts val="0"/>
              </a:spcBef>
              <a:spcAft>
                <a:spcPts val="0"/>
              </a:spcAft>
              <a:buNone/>
            </a:pPr>
            <a:r>
              <a:rPr lang="en" dirty="0"/>
              <a:t>San Diego State University</a:t>
            </a:r>
          </a:p>
          <a:p>
            <a:pPr marL="0" lvl="0" indent="0" algn="ctr" rtl="0">
              <a:spcBef>
                <a:spcPts val="0"/>
              </a:spcBef>
              <a:spcAft>
                <a:spcPts val="0"/>
              </a:spcAft>
              <a:buNone/>
            </a:pPr>
            <a:endParaRPr lang="en" dirty="0"/>
          </a:p>
          <a:p>
            <a:pPr marL="0" lvl="0" indent="0" algn="ctr" rtl="0">
              <a:spcBef>
                <a:spcPts val="0"/>
              </a:spcBef>
              <a:spcAft>
                <a:spcPts val="0"/>
              </a:spcAft>
              <a:buNone/>
            </a:pPr>
            <a:r>
              <a:rPr lang="en" dirty="0" err="1"/>
              <a:t>Naneh</a:t>
            </a:r>
            <a:r>
              <a:rPr lang="en" dirty="0"/>
              <a:t> </a:t>
            </a:r>
            <a:r>
              <a:rPr lang="en" dirty="0" err="1"/>
              <a:t>Apkarian</a:t>
            </a:r>
            <a:r>
              <a:rPr lang="en" dirty="0"/>
              <a:t> (@</a:t>
            </a:r>
            <a:r>
              <a:rPr lang="en" dirty="0" err="1"/>
              <a:t>NanehApkarian</a:t>
            </a:r>
            <a:r>
              <a:rPr lang="en" dirty="0"/>
              <a:t>)</a:t>
            </a:r>
          </a:p>
          <a:p>
            <a:pPr marL="0" lvl="0" indent="0" algn="ctr" rtl="0">
              <a:spcBef>
                <a:spcPts val="0"/>
              </a:spcBef>
              <a:spcAft>
                <a:spcPts val="0"/>
              </a:spcAft>
              <a:buNone/>
            </a:pPr>
            <a:r>
              <a:rPr lang="en" dirty="0"/>
              <a:t>Arizona State University</a:t>
            </a:r>
          </a:p>
          <a:p>
            <a:pPr marL="0" lvl="0" indent="0" algn="ctr" rtl="0">
              <a:spcBef>
                <a:spcPts val="0"/>
              </a:spcBef>
              <a:spcAft>
                <a:spcPts val="0"/>
              </a:spcAft>
              <a:buNone/>
            </a:pPr>
            <a:endParaRPr lang="e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F2F2-3FAA-154D-8495-31987A33781C}"/>
              </a:ext>
            </a:extLst>
          </p:cNvPr>
          <p:cNvSpPr>
            <a:spLocks noGrp="1"/>
          </p:cNvSpPr>
          <p:nvPr>
            <p:ph type="title"/>
          </p:nvPr>
        </p:nvSpPr>
        <p:spPr>
          <a:xfrm>
            <a:off x="490250" y="526350"/>
            <a:ext cx="8371362" cy="4090800"/>
          </a:xfrm>
        </p:spPr>
        <p:txBody>
          <a:bodyPr wrap="square" anchor="ctr">
            <a:normAutofit/>
          </a:bodyPr>
          <a:lstStyle/>
          <a:p>
            <a:r>
              <a:rPr lang="en-US" dirty="0"/>
              <a:t>Systematic Review</a:t>
            </a:r>
          </a:p>
        </p:txBody>
      </p:sp>
    </p:spTree>
    <p:extLst>
      <p:ext uri="{BB962C8B-B14F-4D97-AF65-F5344CB8AC3E}">
        <p14:creationId xmlns:p14="http://schemas.microsoft.com/office/powerpoint/2010/main" val="1455402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Approaches to identifying articles</a:t>
            </a:r>
            <a:endParaRPr/>
          </a:p>
        </p:txBody>
      </p:sp>
      <p:sp>
        <p:nvSpPr>
          <p:cNvPr id="133" name="Google Shape;133;p21"/>
          <p:cNvSpPr txBox="1">
            <a:spLocks noGrp="1"/>
          </p:cNvSpPr>
          <p:nvPr>
            <p:ph type="body" idx="1"/>
          </p:nvPr>
        </p:nvSpPr>
        <p:spPr>
          <a:xfrm>
            <a:off x="339800" y="3469875"/>
            <a:ext cx="2572500" cy="840000"/>
          </a:xfrm>
          <a:prstGeom prst="rect">
            <a:avLst/>
          </a:prstGeom>
        </p:spPr>
        <p:txBody>
          <a:bodyPr spcFirstLastPara="1" wrap="square" lIns="91425" tIns="91425" rIns="91425" bIns="91425" anchor="t" anchorCtr="0">
            <a:normAutofit fontScale="92500" lnSpcReduction="10000"/>
          </a:bodyPr>
          <a:lstStyle/>
          <a:p>
            <a:pPr marL="0" lvl="0" indent="0" algn="ctr" rtl="0">
              <a:spcBef>
                <a:spcPts val="0"/>
              </a:spcBef>
              <a:spcAft>
                <a:spcPts val="1200"/>
              </a:spcAft>
              <a:buNone/>
            </a:pPr>
            <a:r>
              <a:rPr lang="en" sz="1600"/>
              <a:t>N = 191 articles published 1995-2008</a:t>
            </a:r>
            <a:endParaRPr sz="1600"/>
          </a:p>
        </p:txBody>
      </p:sp>
      <p:pic>
        <p:nvPicPr>
          <p:cNvPr id="134" name="Google Shape;134;p21"/>
          <p:cNvPicPr preferRelativeResize="0"/>
          <p:nvPr/>
        </p:nvPicPr>
        <p:blipFill>
          <a:blip r:embed="rId3">
            <a:alphaModFix/>
          </a:blip>
          <a:stretch>
            <a:fillRect/>
          </a:stretch>
        </p:blipFill>
        <p:spPr>
          <a:xfrm>
            <a:off x="68550" y="1734050"/>
            <a:ext cx="3114978" cy="1352975"/>
          </a:xfrm>
          <a:prstGeom prst="rect">
            <a:avLst/>
          </a:prstGeom>
          <a:noFill/>
          <a:ln>
            <a:noFill/>
          </a:ln>
        </p:spPr>
      </p:pic>
      <p:sp>
        <p:nvSpPr>
          <p:cNvPr id="135" name="Google Shape;135;p21"/>
          <p:cNvSpPr txBox="1">
            <a:spLocks noGrp="1"/>
          </p:cNvSpPr>
          <p:nvPr>
            <p:ph type="body" idx="1"/>
          </p:nvPr>
        </p:nvSpPr>
        <p:spPr>
          <a:xfrm>
            <a:off x="3477675" y="3890575"/>
            <a:ext cx="2572500" cy="840000"/>
          </a:xfrm>
          <a:prstGeom prst="rect">
            <a:avLst/>
          </a:prstGeom>
        </p:spPr>
        <p:txBody>
          <a:bodyPr spcFirstLastPara="1" wrap="square" lIns="91425" tIns="91425" rIns="91425" bIns="91425" anchor="t" anchorCtr="0">
            <a:normAutofit fontScale="92500" lnSpcReduction="10000"/>
          </a:bodyPr>
          <a:lstStyle/>
          <a:p>
            <a:pPr marL="0" lvl="0" indent="0" algn="ctr" rtl="0">
              <a:spcBef>
                <a:spcPts val="0"/>
              </a:spcBef>
              <a:spcAft>
                <a:spcPts val="1200"/>
              </a:spcAft>
              <a:buNone/>
            </a:pPr>
            <a:r>
              <a:rPr lang="en" sz="1600"/>
              <a:t>N = 198 articles published 2008-2019</a:t>
            </a:r>
            <a:endParaRPr/>
          </a:p>
        </p:txBody>
      </p:sp>
      <p:pic>
        <p:nvPicPr>
          <p:cNvPr id="136" name="Google Shape;136;p21"/>
          <p:cNvPicPr preferRelativeResize="0"/>
          <p:nvPr/>
        </p:nvPicPr>
        <p:blipFill>
          <a:blip r:embed="rId4">
            <a:alphaModFix/>
          </a:blip>
          <a:stretch>
            <a:fillRect/>
          </a:stretch>
        </p:blipFill>
        <p:spPr>
          <a:xfrm>
            <a:off x="3061458" y="1251133"/>
            <a:ext cx="967417" cy="1456750"/>
          </a:xfrm>
          <a:prstGeom prst="rect">
            <a:avLst/>
          </a:prstGeom>
          <a:noFill/>
          <a:ln>
            <a:noFill/>
          </a:ln>
        </p:spPr>
      </p:pic>
      <p:pic>
        <p:nvPicPr>
          <p:cNvPr id="137" name="Google Shape;137;p21"/>
          <p:cNvPicPr preferRelativeResize="0"/>
          <p:nvPr/>
        </p:nvPicPr>
        <p:blipFill rotWithShape="1">
          <a:blip r:embed="rId5">
            <a:alphaModFix/>
          </a:blip>
          <a:srcRect l="13415" t="8925" r="14304" b="11310"/>
          <a:stretch/>
        </p:blipFill>
        <p:spPr>
          <a:xfrm>
            <a:off x="5235425" y="1303025"/>
            <a:ext cx="1226100" cy="1352975"/>
          </a:xfrm>
          <a:prstGeom prst="rect">
            <a:avLst/>
          </a:prstGeom>
          <a:noFill/>
          <a:ln>
            <a:noFill/>
          </a:ln>
        </p:spPr>
      </p:pic>
      <p:pic>
        <p:nvPicPr>
          <p:cNvPr id="138" name="Google Shape;138;p21"/>
          <p:cNvPicPr preferRelativeResize="0"/>
          <p:nvPr/>
        </p:nvPicPr>
        <p:blipFill>
          <a:blip r:embed="rId6">
            <a:alphaModFix/>
          </a:blip>
          <a:stretch>
            <a:fillRect/>
          </a:stretch>
        </p:blipFill>
        <p:spPr>
          <a:xfrm>
            <a:off x="4028875" y="1373750"/>
            <a:ext cx="1282251" cy="1282251"/>
          </a:xfrm>
          <a:prstGeom prst="rect">
            <a:avLst/>
          </a:prstGeom>
          <a:noFill/>
          <a:ln>
            <a:noFill/>
          </a:ln>
        </p:spPr>
      </p:pic>
      <p:pic>
        <p:nvPicPr>
          <p:cNvPr id="139" name="Google Shape;139;p21"/>
          <p:cNvPicPr preferRelativeResize="0"/>
          <p:nvPr/>
        </p:nvPicPr>
        <p:blipFill>
          <a:blip r:embed="rId7">
            <a:alphaModFix/>
          </a:blip>
          <a:stretch>
            <a:fillRect/>
          </a:stretch>
        </p:blipFill>
        <p:spPr>
          <a:xfrm>
            <a:off x="3809413" y="2788226"/>
            <a:ext cx="1721175" cy="659300"/>
          </a:xfrm>
          <a:prstGeom prst="rect">
            <a:avLst/>
          </a:prstGeom>
          <a:noFill/>
          <a:ln>
            <a:noFill/>
          </a:ln>
        </p:spPr>
      </p:pic>
      <p:sp>
        <p:nvSpPr>
          <p:cNvPr id="140" name="Google Shape;140;p21"/>
          <p:cNvSpPr txBox="1">
            <a:spLocks noGrp="1"/>
          </p:cNvSpPr>
          <p:nvPr>
            <p:ph type="body" idx="1"/>
          </p:nvPr>
        </p:nvSpPr>
        <p:spPr>
          <a:xfrm>
            <a:off x="339800" y="4235525"/>
            <a:ext cx="2572500" cy="840000"/>
          </a:xfrm>
          <a:prstGeom prst="rect">
            <a:avLst/>
          </a:prstGeom>
        </p:spPr>
        <p:txBody>
          <a:bodyPr spcFirstLastPara="1" wrap="square" lIns="91425" tIns="91425" rIns="91425" bIns="91425" anchor="t" anchorCtr="0">
            <a:normAutofit fontScale="92500" lnSpcReduction="10000"/>
          </a:bodyPr>
          <a:lstStyle/>
          <a:p>
            <a:pPr marL="0" lvl="0" indent="0" algn="ctr" rtl="0">
              <a:spcBef>
                <a:spcPts val="0"/>
              </a:spcBef>
              <a:spcAft>
                <a:spcPts val="1200"/>
              </a:spcAft>
              <a:buNone/>
            </a:pPr>
            <a:r>
              <a:rPr lang="en" sz="1600"/>
              <a:t>N = 12 articles from reverse citation search</a:t>
            </a:r>
            <a:endParaRPr sz="1600"/>
          </a:p>
        </p:txBody>
      </p:sp>
      <p:sp>
        <p:nvSpPr>
          <p:cNvPr id="141" name="Google Shape;141;p21"/>
          <p:cNvSpPr txBox="1"/>
          <p:nvPr/>
        </p:nvSpPr>
        <p:spPr>
          <a:xfrm>
            <a:off x="6913975" y="3372450"/>
            <a:ext cx="191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Average"/>
              <a:ea typeface="Average"/>
              <a:cs typeface="Average"/>
              <a:sym typeface="Average"/>
            </a:endParaRPr>
          </a:p>
        </p:txBody>
      </p:sp>
      <p:sp>
        <p:nvSpPr>
          <p:cNvPr id="142" name="Google Shape;142;p21"/>
          <p:cNvSpPr txBox="1">
            <a:spLocks noGrp="1"/>
          </p:cNvSpPr>
          <p:nvPr>
            <p:ph type="body" idx="1"/>
          </p:nvPr>
        </p:nvSpPr>
        <p:spPr>
          <a:xfrm>
            <a:off x="6615550" y="3661975"/>
            <a:ext cx="2572500" cy="1282200"/>
          </a:xfrm>
          <a:prstGeom prst="rect">
            <a:avLst/>
          </a:prstGeom>
        </p:spPr>
        <p:txBody>
          <a:bodyPr spcFirstLastPara="1" wrap="square" lIns="91425" tIns="91425" rIns="91425" bIns="91425" anchor="t" anchorCtr="0">
            <a:normAutofit/>
          </a:bodyPr>
          <a:lstStyle/>
          <a:p>
            <a:pPr marL="0" lvl="0" indent="0" algn="ctr" rtl="0">
              <a:lnSpc>
                <a:spcPct val="100000"/>
              </a:lnSpc>
              <a:spcBef>
                <a:spcPts val="0"/>
              </a:spcBef>
              <a:spcAft>
                <a:spcPts val="0"/>
              </a:spcAft>
              <a:buNone/>
            </a:pPr>
            <a:r>
              <a:rPr lang="en" sz="1600"/>
              <a:t>Journal scouring for 15 journals, 2008 - 2019</a:t>
            </a:r>
            <a:endParaRPr sz="1600"/>
          </a:p>
          <a:p>
            <a:pPr marL="0" lvl="0" indent="0" algn="ctr" rtl="0">
              <a:spcBef>
                <a:spcPts val="1200"/>
              </a:spcBef>
              <a:spcAft>
                <a:spcPts val="1200"/>
              </a:spcAft>
              <a:buNone/>
            </a:pPr>
            <a:r>
              <a:rPr lang="en" sz="1600"/>
              <a:t>N = 8 articles</a:t>
            </a:r>
            <a:endParaRPr sz="1600"/>
          </a:p>
        </p:txBody>
      </p:sp>
      <p:pic>
        <p:nvPicPr>
          <p:cNvPr id="143" name="Google Shape;143;p21"/>
          <p:cNvPicPr preferRelativeResize="0"/>
          <p:nvPr/>
        </p:nvPicPr>
        <p:blipFill>
          <a:blip r:embed="rId8">
            <a:alphaModFix/>
          </a:blip>
          <a:stretch>
            <a:fillRect/>
          </a:stretch>
        </p:blipFill>
        <p:spPr>
          <a:xfrm>
            <a:off x="6914913" y="1176357"/>
            <a:ext cx="845325" cy="1121168"/>
          </a:xfrm>
          <a:prstGeom prst="rect">
            <a:avLst/>
          </a:prstGeom>
          <a:noFill/>
          <a:ln>
            <a:noFill/>
          </a:ln>
        </p:spPr>
      </p:pic>
      <p:pic>
        <p:nvPicPr>
          <p:cNvPr id="144" name="Google Shape;144;p21"/>
          <p:cNvPicPr preferRelativeResize="0"/>
          <p:nvPr/>
        </p:nvPicPr>
        <p:blipFill>
          <a:blip r:embed="rId9">
            <a:alphaModFix/>
          </a:blip>
          <a:stretch>
            <a:fillRect/>
          </a:stretch>
        </p:blipFill>
        <p:spPr>
          <a:xfrm>
            <a:off x="7668074" y="919578"/>
            <a:ext cx="845325" cy="1122771"/>
          </a:xfrm>
          <a:prstGeom prst="rect">
            <a:avLst/>
          </a:prstGeom>
          <a:noFill/>
          <a:ln>
            <a:noFill/>
          </a:ln>
        </p:spPr>
      </p:pic>
      <p:pic>
        <p:nvPicPr>
          <p:cNvPr id="145" name="Google Shape;145;p21"/>
          <p:cNvPicPr preferRelativeResize="0"/>
          <p:nvPr/>
        </p:nvPicPr>
        <p:blipFill>
          <a:blip r:embed="rId10">
            <a:alphaModFix/>
          </a:blip>
          <a:stretch>
            <a:fillRect/>
          </a:stretch>
        </p:blipFill>
        <p:spPr>
          <a:xfrm>
            <a:off x="8213624" y="1861281"/>
            <a:ext cx="845325" cy="1098505"/>
          </a:xfrm>
          <a:prstGeom prst="rect">
            <a:avLst/>
          </a:prstGeom>
          <a:noFill/>
          <a:ln>
            <a:noFill/>
          </a:ln>
        </p:spPr>
      </p:pic>
      <p:pic>
        <p:nvPicPr>
          <p:cNvPr id="146" name="Google Shape;146;p21"/>
          <p:cNvPicPr preferRelativeResize="0"/>
          <p:nvPr/>
        </p:nvPicPr>
        <p:blipFill>
          <a:blip r:embed="rId11">
            <a:alphaModFix/>
          </a:blip>
          <a:stretch>
            <a:fillRect/>
          </a:stretch>
        </p:blipFill>
        <p:spPr>
          <a:xfrm>
            <a:off x="6700250" y="2145009"/>
            <a:ext cx="845325" cy="1153517"/>
          </a:xfrm>
          <a:prstGeom prst="rect">
            <a:avLst/>
          </a:prstGeom>
          <a:noFill/>
          <a:ln>
            <a:noFill/>
          </a:ln>
        </p:spPr>
      </p:pic>
      <p:pic>
        <p:nvPicPr>
          <p:cNvPr id="147" name="Google Shape;147;p21"/>
          <p:cNvPicPr preferRelativeResize="0"/>
          <p:nvPr/>
        </p:nvPicPr>
        <p:blipFill>
          <a:blip r:embed="rId12">
            <a:alphaModFix/>
          </a:blip>
          <a:stretch>
            <a:fillRect/>
          </a:stretch>
        </p:blipFill>
        <p:spPr>
          <a:xfrm>
            <a:off x="7483364" y="2456143"/>
            <a:ext cx="779404" cy="1121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Inclusion and exclusion of articles</a:t>
            </a:r>
            <a:endParaRPr/>
          </a:p>
        </p:txBody>
      </p:sp>
      <p:sp>
        <p:nvSpPr>
          <p:cNvPr id="153" name="Google Shape;153;p22"/>
          <p:cNvSpPr/>
          <p:nvPr/>
        </p:nvSpPr>
        <p:spPr>
          <a:xfrm>
            <a:off x="330800" y="2374650"/>
            <a:ext cx="2325000" cy="2325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2"/>
          <p:cNvSpPr/>
          <p:nvPr/>
        </p:nvSpPr>
        <p:spPr>
          <a:xfrm>
            <a:off x="6592350" y="2374650"/>
            <a:ext cx="2325000" cy="23250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2"/>
          <p:cNvSpPr txBox="1"/>
          <p:nvPr/>
        </p:nvSpPr>
        <p:spPr>
          <a:xfrm>
            <a:off x="415850" y="2915600"/>
            <a:ext cx="2154900" cy="164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a:latin typeface="Average"/>
                <a:ea typeface="Average"/>
                <a:cs typeface="Average"/>
                <a:sym typeface="Average"/>
              </a:rPr>
              <a:t>Initial corpus of papers:</a:t>
            </a:r>
            <a:endParaRPr sz="1900">
              <a:latin typeface="Average"/>
              <a:ea typeface="Average"/>
              <a:cs typeface="Average"/>
              <a:sym typeface="Average"/>
            </a:endParaRPr>
          </a:p>
          <a:p>
            <a:pPr marL="0" lvl="0" indent="0" algn="ctr" rtl="0">
              <a:spcBef>
                <a:spcPts val="0"/>
              </a:spcBef>
              <a:spcAft>
                <a:spcPts val="0"/>
              </a:spcAft>
              <a:buNone/>
            </a:pPr>
            <a:endParaRPr sz="1900">
              <a:latin typeface="Average"/>
              <a:ea typeface="Average"/>
              <a:cs typeface="Average"/>
              <a:sym typeface="Average"/>
            </a:endParaRPr>
          </a:p>
          <a:p>
            <a:pPr marL="0" lvl="0" indent="0" algn="ctr" rtl="0">
              <a:spcBef>
                <a:spcPts val="0"/>
              </a:spcBef>
              <a:spcAft>
                <a:spcPts val="0"/>
              </a:spcAft>
              <a:buNone/>
            </a:pPr>
            <a:r>
              <a:rPr lang="en" sz="1900">
                <a:latin typeface="Average"/>
                <a:ea typeface="Average"/>
                <a:cs typeface="Average"/>
                <a:sym typeface="Average"/>
              </a:rPr>
              <a:t>409 </a:t>
            </a:r>
            <a:endParaRPr sz="1900">
              <a:latin typeface="Average"/>
              <a:ea typeface="Average"/>
              <a:cs typeface="Average"/>
              <a:sym typeface="Average"/>
            </a:endParaRPr>
          </a:p>
          <a:p>
            <a:pPr marL="0" lvl="0" indent="0" algn="ctr" rtl="0">
              <a:spcBef>
                <a:spcPts val="0"/>
              </a:spcBef>
              <a:spcAft>
                <a:spcPts val="0"/>
              </a:spcAft>
              <a:buNone/>
            </a:pPr>
            <a:endParaRPr sz="1900">
              <a:latin typeface="Average"/>
              <a:ea typeface="Average"/>
              <a:cs typeface="Average"/>
              <a:sym typeface="Average"/>
            </a:endParaRPr>
          </a:p>
        </p:txBody>
      </p:sp>
      <p:sp>
        <p:nvSpPr>
          <p:cNvPr id="156" name="Google Shape;156;p22"/>
          <p:cNvSpPr/>
          <p:nvPr/>
        </p:nvSpPr>
        <p:spPr>
          <a:xfrm>
            <a:off x="2776225" y="3133050"/>
            <a:ext cx="3695700" cy="808200"/>
          </a:xfrm>
          <a:prstGeom prst="rightArrow">
            <a:avLst>
              <a:gd name="adj1" fmla="val 50000"/>
              <a:gd name="adj2" fmla="val 50000"/>
            </a:avLst>
          </a:prstGeom>
          <a:gradFill>
            <a:gsLst>
              <a:gs pos="0">
                <a:schemeClr val="lt2"/>
              </a:gs>
              <a:gs pos="46000">
                <a:srgbClr val="FCD86A"/>
              </a:gs>
              <a:gs pos="100000">
                <a:srgbClr val="F9C62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2"/>
          <p:cNvSpPr txBox="1"/>
          <p:nvPr/>
        </p:nvSpPr>
        <p:spPr>
          <a:xfrm>
            <a:off x="3197500" y="3298650"/>
            <a:ext cx="27681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Average"/>
                <a:ea typeface="Average"/>
                <a:cs typeface="Average"/>
                <a:sym typeface="Average"/>
              </a:rPr>
              <a:t>Screening for inclusion</a:t>
            </a:r>
            <a:endParaRPr sz="1900">
              <a:latin typeface="Average"/>
              <a:ea typeface="Average"/>
              <a:cs typeface="Average"/>
              <a:sym typeface="Average"/>
            </a:endParaRPr>
          </a:p>
        </p:txBody>
      </p:sp>
      <p:sp>
        <p:nvSpPr>
          <p:cNvPr id="158" name="Google Shape;158;p22"/>
          <p:cNvSpPr txBox="1"/>
          <p:nvPr/>
        </p:nvSpPr>
        <p:spPr>
          <a:xfrm>
            <a:off x="6744750" y="2835550"/>
            <a:ext cx="2154900" cy="164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a:latin typeface="Average"/>
                <a:ea typeface="Average"/>
                <a:cs typeface="Average"/>
                <a:sym typeface="Average"/>
              </a:rPr>
              <a:t>Papers for systematic review:</a:t>
            </a:r>
            <a:endParaRPr sz="1900">
              <a:latin typeface="Average"/>
              <a:ea typeface="Average"/>
              <a:cs typeface="Average"/>
              <a:sym typeface="Average"/>
            </a:endParaRPr>
          </a:p>
          <a:p>
            <a:pPr marL="0" lvl="0" indent="0" algn="ctr" rtl="0">
              <a:spcBef>
                <a:spcPts val="0"/>
              </a:spcBef>
              <a:spcAft>
                <a:spcPts val="0"/>
              </a:spcAft>
              <a:buNone/>
            </a:pPr>
            <a:endParaRPr sz="1900">
              <a:latin typeface="Average"/>
              <a:ea typeface="Average"/>
              <a:cs typeface="Average"/>
              <a:sym typeface="Average"/>
            </a:endParaRPr>
          </a:p>
          <a:p>
            <a:pPr marL="0" lvl="0" indent="0" algn="ctr" rtl="0">
              <a:spcBef>
                <a:spcPts val="0"/>
              </a:spcBef>
              <a:spcAft>
                <a:spcPts val="0"/>
              </a:spcAft>
              <a:buNone/>
            </a:pPr>
            <a:r>
              <a:rPr lang="en" sz="1900">
                <a:latin typeface="Average"/>
                <a:ea typeface="Average"/>
                <a:cs typeface="Average"/>
                <a:sym typeface="Average"/>
              </a:rPr>
              <a:t>97</a:t>
            </a:r>
            <a:endParaRPr sz="1900">
              <a:latin typeface="Average"/>
              <a:ea typeface="Average"/>
              <a:cs typeface="Average"/>
              <a:sym typeface="Average"/>
            </a:endParaRPr>
          </a:p>
          <a:p>
            <a:pPr marL="0" lvl="0" indent="0" algn="ctr" rtl="0">
              <a:spcBef>
                <a:spcPts val="0"/>
              </a:spcBef>
              <a:spcAft>
                <a:spcPts val="0"/>
              </a:spcAft>
              <a:buNone/>
            </a:pPr>
            <a:endParaRPr sz="1900">
              <a:latin typeface="Average"/>
              <a:ea typeface="Average"/>
              <a:cs typeface="Average"/>
              <a:sym typeface="Average"/>
            </a:endParaRPr>
          </a:p>
        </p:txBody>
      </p:sp>
      <p:cxnSp>
        <p:nvCxnSpPr>
          <p:cNvPr id="159" name="Google Shape;159;p22"/>
          <p:cNvCxnSpPr/>
          <p:nvPr/>
        </p:nvCxnSpPr>
        <p:spPr>
          <a:xfrm rot="10800000" flipH="1">
            <a:off x="3233688" y="1522950"/>
            <a:ext cx="1683300" cy="1775700"/>
          </a:xfrm>
          <a:prstGeom prst="straightConnector1">
            <a:avLst/>
          </a:prstGeom>
          <a:noFill/>
          <a:ln w="28575" cap="flat" cmpd="sng">
            <a:solidFill>
              <a:schemeClr val="dk2"/>
            </a:solidFill>
            <a:prstDash val="solid"/>
            <a:round/>
            <a:headEnd type="none" w="med" len="med"/>
            <a:tailEnd type="triangle" w="med" len="med"/>
          </a:ln>
        </p:spPr>
      </p:cxnSp>
      <p:sp>
        <p:nvSpPr>
          <p:cNvPr id="160" name="Google Shape;160;p22"/>
          <p:cNvSpPr txBox="1"/>
          <p:nvPr/>
        </p:nvSpPr>
        <p:spPr>
          <a:xfrm>
            <a:off x="5122525" y="1630325"/>
            <a:ext cx="21549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Average"/>
              <a:ea typeface="Average"/>
              <a:cs typeface="Average"/>
              <a:sym typeface="Average"/>
            </a:endParaRPr>
          </a:p>
        </p:txBody>
      </p:sp>
      <p:sp>
        <p:nvSpPr>
          <p:cNvPr id="161" name="Google Shape;161;p22"/>
          <p:cNvSpPr txBox="1"/>
          <p:nvPr/>
        </p:nvSpPr>
        <p:spPr>
          <a:xfrm rot="-2826247">
            <a:off x="2627543" y="1888195"/>
            <a:ext cx="2438192" cy="61559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3"/>
                </a:solidFill>
                <a:latin typeface="Average"/>
                <a:ea typeface="Average"/>
                <a:cs typeface="Average"/>
                <a:sym typeface="Average"/>
              </a:rPr>
              <a:t>K12, pre-service teachers, faculty work beyond teaching</a:t>
            </a:r>
            <a:endParaRPr>
              <a:solidFill>
                <a:schemeClr val="accent3"/>
              </a:solidFill>
              <a:latin typeface="Average"/>
              <a:ea typeface="Average"/>
              <a:cs typeface="Average"/>
              <a:sym typeface="Average"/>
            </a:endParaRPr>
          </a:p>
        </p:txBody>
      </p:sp>
      <p:sp>
        <p:nvSpPr>
          <p:cNvPr id="162" name="Google Shape;162;p22"/>
          <p:cNvSpPr txBox="1"/>
          <p:nvPr/>
        </p:nvSpPr>
        <p:spPr>
          <a:xfrm rot="-2826247">
            <a:off x="3586193" y="2210736"/>
            <a:ext cx="2438192" cy="40013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3"/>
                </a:solidFill>
                <a:latin typeface="Average"/>
                <a:ea typeface="Average"/>
                <a:cs typeface="Average"/>
                <a:sym typeface="Average"/>
              </a:rPr>
              <a:t>Not STEM-specific</a:t>
            </a:r>
            <a:endParaRPr>
              <a:solidFill>
                <a:schemeClr val="accent3"/>
              </a:solidFill>
              <a:latin typeface="Average"/>
              <a:ea typeface="Average"/>
              <a:cs typeface="Average"/>
              <a:sym typeface="Average"/>
            </a:endParaRPr>
          </a:p>
        </p:txBody>
      </p:sp>
      <p:cxnSp>
        <p:nvCxnSpPr>
          <p:cNvPr id="163" name="Google Shape;163;p22"/>
          <p:cNvCxnSpPr/>
          <p:nvPr/>
        </p:nvCxnSpPr>
        <p:spPr>
          <a:xfrm rot="10800000" flipH="1">
            <a:off x="4207713" y="1522950"/>
            <a:ext cx="1683300" cy="1775700"/>
          </a:xfrm>
          <a:prstGeom prst="straightConnector1">
            <a:avLst/>
          </a:prstGeom>
          <a:noFill/>
          <a:ln w="28575" cap="flat" cmpd="sng">
            <a:solidFill>
              <a:schemeClr val="dk2"/>
            </a:solidFill>
            <a:prstDash val="solid"/>
            <a:round/>
            <a:headEnd type="none" w="med" len="med"/>
            <a:tailEnd type="triangle" w="med" len="med"/>
          </a:ln>
        </p:spPr>
      </p:cxnSp>
      <p:sp>
        <p:nvSpPr>
          <p:cNvPr id="164" name="Google Shape;164;p22"/>
          <p:cNvSpPr txBox="1"/>
          <p:nvPr/>
        </p:nvSpPr>
        <p:spPr>
          <a:xfrm rot="-2826247">
            <a:off x="4794743" y="2210736"/>
            <a:ext cx="2438192" cy="40013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3"/>
                </a:solidFill>
                <a:latin typeface="Average"/>
                <a:ea typeface="Average"/>
                <a:cs typeface="Average"/>
                <a:sym typeface="Average"/>
              </a:rPr>
              <a:t>No use of change theory</a:t>
            </a:r>
            <a:endParaRPr>
              <a:solidFill>
                <a:schemeClr val="accent3"/>
              </a:solidFill>
              <a:latin typeface="Average"/>
              <a:ea typeface="Average"/>
              <a:cs typeface="Average"/>
              <a:sym typeface="Average"/>
            </a:endParaRPr>
          </a:p>
        </p:txBody>
      </p:sp>
      <p:cxnSp>
        <p:nvCxnSpPr>
          <p:cNvPr id="165" name="Google Shape;165;p22"/>
          <p:cNvCxnSpPr/>
          <p:nvPr/>
        </p:nvCxnSpPr>
        <p:spPr>
          <a:xfrm rot="10800000" flipH="1">
            <a:off x="5494888" y="1522950"/>
            <a:ext cx="1683300" cy="1775700"/>
          </a:xfrm>
          <a:prstGeom prst="straightConnector1">
            <a:avLst/>
          </a:prstGeom>
          <a:noFill/>
          <a:ln w="28575" cap="flat" cmpd="sng">
            <a:solidFill>
              <a:schemeClr val="dk2"/>
            </a:solidFill>
            <a:prstDash val="solid"/>
            <a:round/>
            <a:headEnd type="none" w="med" len="med"/>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Analyzing articles and synthesizing results</a:t>
            </a:r>
            <a:endParaRPr/>
          </a:p>
        </p:txBody>
      </p:sp>
      <p:sp>
        <p:nvSpPr>
          <p:cNvPr id="171" name="Google Shape;171;p23"/>
          <p:cNvSpPr txBox="1"/>
          <p:nvPr/>
        </p:nvSpPr>
        <p:spPr>
          <a:xfrm>
            <a:off x="311700" y="1321875"/>
            <a:ext cx="83550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1"/>
                </a:solidFill>
                <a:latin typeface="Average"/>
                <a:ea typeface="Average"/>
                <a:cs typeface="Average"/>
                <a:sym typeface="Average"/>
              </a:rPr>
              <a:t>Each article</a:t>
            </a:r>
            <a:r>
              <a:rPr lang="en" sz="1800">
                <a:solidFill>
                  <a:schemeClr val="accent3"/>
                </a:solidFill>
                <a:latin typeface="Average"/>
                <a:ea typeface="Average"/>
                <a:cs typeface="Average"/>
                <a:sym typeface="Average"/>
              </a:rPr>
              <a:t>: Analyze for how change theory informed the work’s</a:t>
            </a:r>
            <a:endParaRPr sz="1800">
              <a:solidFill>
                <a:schemeClr val="accent3"/>
              </a:solidFill>
              <a:latin typeface="Average"/>
              <a:ea typeface="Average"/>
              <a:cs typeface="Average"/>
              <a:sym typeface="Average"/>
            </a:endParaRPr>
          </a:p>
          <a:p>
            <a:pPr marL="457200" lvl="0" indent="-342900" algn="l" rtl="0">
              <a:spcBef>
                <a:spcPts val="0"/>
              </a:spcBef>
              <a:spcAft>
                <a:spcPts val="0"/>
              </a:spcAft>
              <a:buClr>
                <a:schemeClr val="accent3"/>
              </a:buClr>
              <a:buSzPts val="1800"/>
              <a:buFont typeface="Average"/>
              <a:buChar char="●"/>
            </a:pPr>
            <a:r>
              <a:rPr lang="en" sz="1800" b="1">
                <a:solidFill>
                  <a:srgbClr val="EFEFEF"/>
                </a:solidFill>
                <a:latin typeface="Average"/>
                <a:ea typeface="Average"/>
                <a:cs typeface="Average"/>
                <a:sym typeface="Average"/>
              </a:rPr>
              <a:t>Rationale and assumptions</a:t>
            </a:r>
            <a:r>
              <a:rPr lang="en" sz="1800">
                <a:solidFill>
                  <a:schemeClr val="accent3"/>
                </a:solidFill>
                <a:latin typeface="Average"/>
                <a:ea typeface="Average"/>
                <a:cs typeface="Average"/>
                <a:sym typeface="Average"/>
              </a:rPr>
              <a:t> about how change occurs?</a:t>
            </a:r>
            <a:endParaRPr sz="1800">
              <a:solidFill>
                <a:schemeClr val="accent3"/>
              </a:solidFill>
              <a:latin typeface="Average"/>
              <a:ea typeface="Average"/>
              <a:cs typeface="Average"/>
              <a:sym typeface="Average"/>
            </a:endParaRPr>
          </a:p>
          <a:p>
            <a:pPr marL="457200" lvl="0" indent="-342900" algn="l" rtl="0">
              <a:spcBef>
                <a:spcPts val="0"/>
              </a:spcBef>
              <a:spcAft>
                <a:spcPts val="0"/>
              </a:spcAft>
              <a:buClr>
                <a:schemeClr val="accent3"/>
              </a:buClr>
              <a:buSzPts val="1800"/>
              <a:buFont typeface="Average"/>
              <a:buChar char="●"/>
            </a:pPr>
            <a:r>
              <a:rPr lang="en" sz="1800">
                <a:solidFill>
                  <a:schemeClr val="accent3"/>
                </a:solidFill>
                <a:latin typeface="Average"/>
                <a:ea typeface="Average"/>
                <a:cs typeface="Average"/>
                <a:sym typeface="Average"/>
              </a:rPr>
              <a:t>Conceptualizations of the </a:t>
            </a:r>
            <a:r>
              <a:rPr lang="en" sz="1800" b="1">
                <a:solidFill>
                  <a:srgbClr val="EFEFEF"/>
                </a:solidFill>
                <a:latin typeface="Average"/>
                <a:ea typeface="Average"/>
                <a:cs typeface="Average"/>
                <a:sym typeface="Average"/>
              </a:rPr>
              <a:t>context</a:t>
            </a:r>
            <a:r>
              <a:rPr lang="en" sz="1800">
                <a:solidFill>
                  <a:schemeClr val="accent3"/>
                </a:solidFill>
                <a:latin typeface="Average"/>
                <a:ea typeface="Average"/>
                <a:cs typeface="Average"/>
                <a:sym typeface="Average"/>
              </a:rPr>
              <a:t> of change?</a:t>
            </a:r>
            <a:endParaRPr sz="1800">
              <a:solidFill>
                <a:schemeClr val="accent3"/>
              </a:solidFill>
              <a:latin typeface="Average"/>
              <a:ea typeface="Average"/>
              <a:cs typeface="Average"/>
              <a:sym typeface="Average"/>
            </a:endParaRPr>
          </a:p>
          <a:p>
            <a:pPr marL="457200" lvl="0" indent="-342900" algn="l" rtl="0">
              <a:spcBef>
                <a:spcPts val="0"/>
              </a:spcBef>
              <a:spcAft>
                <a:spcPts val="0"/>
              </a:spcAft>
              <a:buClr>
                <a:schemeClr val="accent3"/>
              </a:buClr>
              <a:buSzPts val="1800"/>
              <a:buFont typeface="Average"/>
              <a:buChar char="●"/>
            </a:pPr>
            <a:r>
              <a:rPr lang="en" sz="1800" b="1">
                <a:solidFill>
                  <a:srgbClr val="EFEFEF"/>
                </a:solidFill>
                <a:latin typeface="Average"/>
                <a:ea typeface="Average"/>
                <a:cs typeface="Average"/>
                <a:sym typeface="Average"/>
              </a:rPr>
              <a:t>Indicators</a:t>
            </a:r>
            <a:r>
              <a:rPr lang="en" sz="1800">
                <a:solidFill>
                  <a:schemeClr val="accent3"/>
                </a:solidFill>
                <a:latin typeface="Average"/>
                <a:ea typeface="Average"/>
                <a:cs typeface="Average"/>
                <a:sym typeface="Average"/>
              </a:rPr>
              <a:t> of change?</a:t>
            </a:r>
            <a:endParaRPr sz="1800">
              <a:solidFill>
                <a:schemeClr val="accent3"/>
              </a:solidFill>
              <a:latin typeface="Average"/>
              <a:ea typeface="Average"/>
              <a:cs typeface="Average"/>
              <a:sym typeface="Average"/>
            </a:endParaRPr>
          </a:p>
          <a:p>
            <a:pPr marL="457200" lvl="0" indent="-342900" algn="l" rtl="0">
              <a:spcBef>
                <a:spcPts val="0"/>
              </a:spcBef>
              <a:spcAft>
                <a:spcPts val="0"/>
              </a:spcAft>
              <a:buClr>
                <a:schemeClr val="accent3"/>
              </a:buClr>
              <a:buSzPts val="1800"/>
              <a:buFont typeface="Average"/>
              <a:buChar char="●"/>
            </a:pPr>
            <a:r>
              <a:rPr lang="en" sz="1800" b="1">
                <a:solidFill>
                  <a:srgbClr val="D9D9D9"/>
                </a:solidFill>
                <a:latin typeface="Average"/>
                <a:ea typeface="Average"/>
                <a:cs typeface="Average"/>
                <a:sym typeface="Average"/>
              </a:rPr>
              <a:t>Interventions</a:t>
            </a:r>
            <a:r>
              <a:rPr lang="en" sz="1800">
                <a:solidFill>
                  <a:schemeClr val="accent3"/>
                </a:solidFill>
                <a:latin typeface="Average"/>
                <a:ea typeface="Average"/>
                <a:cs typeface="Average"/>
                <a:sym typeface="Average"/>
              </a:rPr>
              <a:t> to achieve change?</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b="1">
                <a:solidFill>
                  <a:schemeClr val="dk1"/>
                </a:solidFill>
                <a:latin typeface="Average"/>
                <a:ea typeface="Average"/>
                <a:cs typeface="Average"/>
                <a:sym typeface="Average"/>
              </a:rPr>
              <a:t>Each change theory</a:t>
            </a:r>
            <a:r>
              <a:rPr lang="en" sz="1800">
                <a:solidFill>
                  <a:schemeClr val="accent3"/>
                </a:solidFill>
                <a:latin typeface="Average"/>
                <a:ea typeface="Average"/>
                <a:cs typeface="Average"/>
                <a:sym typeface="Average"/>
              </a:rPr>
              <a:t>: Group articles by change theory, write summary for each manuscript in the group → generate detailed summaries for change theory</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b="1">
                <a:solidFill>
                  <a:schemeClr val="dk1"/>
                </a:solidFill>
                <a:latin typeface="Average"/>
                <a:ea typeface="Average"/>
                <a:cs typeface="Average"/>
                <a:sym typeface="Average"/>
              </a:rPr>
              <a:t>Across change theories</a:t>
            </a:r>
            <a:r>
              <a:rPr lang="en" sz="1800" b="1">
                <a:solidFill>
                  <a:schemeClr val="accent3"/>
                </a:solidFill>
                <a:latin typeface="Average"/>
                <a:ea typeface="Average"/>
                <a:cs typeface="Average"/>
                <a:sym typeface="Average"/>
              </a:rPr>
              <a:t>:</a:t>
            </a:r>
            <a:r>
              <a:rPr lang="en" sz="1800">
                <a:solidFill>
                  <a:schemeClr val="accent3"/>
                </a:solidFill>
                <a:latin typeface="Average"/>
                <a:ea typeface="Average"/>
                <a:cs typeface="Average"/>
                <a:sym typeface="Average"/>
              </a:rPr>
              <a:t> Synthesize across theories to identify emergent themes</a:t>
            </a:r>
            <a:endParaRPr sz="1800">
              <a:solidFill>
                <a:schemeClr val="accent3"/>
              </a:solidFill>
              <a:latin typeface="Average"/>
              <a:ea typeface="Average"/>
              <a:cs typeface="Average"/>
              <a:sym typeface="Averag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4"/>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Results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Most commonly-used change theories</a:t>
            </a:r>
            <a:endParaRPr/>
          </a:p>
        </p:txBody>
      </p:sp>
      <p:pic>
        <p:nvPicPr>
          <p:cNvPr id="182" name="Google Shape;182;p25"/>
          <p:cNvPicPr preferRelativeResize="0"/>
          <p:nvPr/>
        </p:nvPicPr>
        <p:blipFill>
          <a:blip r:embed="rId3">
            <a:alphaModFix/>
          </a:blip>
          <a:stretch>
            <a:fillRect/>
          </a:stretch>
        </p:blipFill>
        <p:spPr>
          <a:xfrm>
            <a:off x="387375" y="1333426"/>
            <a:ext cx="8369250" cy="35578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Change theories used by 1 or 2* articles</a:t>
            </a:r>
            <a:endParaRPr/>
          </a:p>
        </p:txBody>
      </p:sp>
      <p:sp>
        <p:nvSpPr>
          <p:cNvPr id="188" name="Google Shape;188;p26"/>
          <p:cNvSpPr txBox="1">
            <a:spLocks noGrp="1"/>
          </p:cNvSpPr>
          <p:nvPr>
            <p:ph type="body" idx="1"/>
          </p:nvPr>
        </p:nvSpPr>
        <p:spPr>
          <a:xfrm>
            <a:off x="311700" y="1152475"/>
            <a:ext cx="3228000" cy="3416400"/>
          </a:xfrm>
          <a:prstGeom prst="rect">
            <a:avLst/>
          </a:prstGeom>
        </p:spPr>
        <p:txBody>
          <a:bodyPr spcFirstLastPara="1" wrap="square" lIns="91425" tIns="91425" rIns="91425" bIns="91425" anchor="t" anchorCtr="0">
            <a:normAutofit fontScale="85000" lnSpcReduction="20000"/>
          </a:bodyPr>
          <a:lstStyle/>
          <a:p>
            <a:pPr marL="0" lvl="0" indent="0" algn="l" rtl="0">
              <a:lnSpc>
                <a:spcPct val="100000"/>
              </a:lnSpc>
              <a:spcBef>
                <a:spcPts val="0"/>
              </a:spcBef>
              <a:spcAft>
                <a:spcPts val="0"/>
              </a:spcAft>
              <a:buNone/>
            </a:pPr>
            <a:r>
              <a:rPr lang="en"/>
              <a:t>4Is*</a:t>
            </a:r>
            <a:endParaRPr/>
          </a:p>
          <a:p>
            <a:pPr marL="0" lvl="0" indent="0" algn="l" rtl="0">
              <a:lnSpc>
                <a:spcPct val="100000"/>
              </a:lnSpc>
              <a:spcBef>
                <a:spcPts val="1200"/>
              </a:spcBef>
              <a:spcAft>
                <a:spcPts val="0"/>
              </a:spcAft>
              <a:buNone/>
            </a:pPr>
            <a:r>
              <a:rPr lang="en"/>
              <a:t>Austin’s Model</a:t>
            </a:r>
            <a:endParaRPr/>
          </a:p>
          <a:p>
            <a:pPr marL="0" lvl="0" indent="0" algn="l" rtl="0">
              <a:lnSpc>
                <a:spcPct val="100000"/>
              </a:lnSpc>
              <a:spcBef>
                <a:spcPts val="1200"/>
              </a:spcBef>
              <a:spcAft>
                <a:spcPts val="0"/>
              </a:spcAft>
              <a:buNone/>
            </a:pPr>
            <a:r>
              <a:rPr lang="en"/>
              <a:t>Biglan’s Model</a:t>
            </a:r>
            <a:endParaRPr/>
          </a:p>
          <a:p>
            <a:pPr marL="0" lvl="0" indent="0" algn="l" rtl="0">
              <a:lnSpc>
                <a:spcPct val="100000"/>
              </a:lnSpc>
              <a:spcBef>
                <a:spcPts val="1200"/>
              </a:spcBef>
              <a:spcAft>
                <a:spcPts val="0"/>
              </a:spcAft>
              <a:buNone/>
            </a:pPr>
            <a:r>
              <a:rPr lang="en"/>
              <a:t>Boundary Spanning</a:t>
            </a:r>
            <a:endParaRPr/>
          </a:p>
          <a:p>
            <a:pPr marL="0" lvl="0" indent="0" algn="l" rtl="0">
              <a:lnSpc>
                <a:spcPct val="100000"/>
              </a:lnSpc>
              <a:spcBef>
                <a:spcPts val="1200"/>
              </a:spcBef>
              <a:spcAft>
                <a:spcPts val="0"/>
              </a:spcAft>
              <a:buNone/>
            </a:pPr>
            <a:r>
              <a:rPr lang="en"/>
              <a:t>CHAT</a:t>
            </a:r>
            <a:endParaRPr/>
          </a:p>
          <a:p>
            <a:pPr marL="0" lvl="0" indent="0" algn="l" rtl="0">
              <a:lnSpc>
                <a:spcPct val="100000"/>
              </a:lnSpc>
              <a:spcBef>
                <a:spcPts val="1200"/>
              </a:spcBef>
              <a:spcAft>
                <a:spcPts val="0"/>
              </a:spcAft>
              <a:buNone/>
            </a:pPr>
            <a:r>
              <a:rPr lang="en"/>
              <a:t>CACAO Model of Change</a:t>
            </a:r>
            <a:endParaRPr/>
          </a:p>
          <a:p>
            <a:pPr marL="0" lvl="0" indent="0" algn="l" rtl="0">
              <a:lnSpc>
                <a:spcPct val="100000"/>
              </a:lnSpc>
              <a:spcBef>
                <a:spcPts val="1200"/>
              </a:spcBef>
              <a:spcAft>
                <a:spcPts val="0"/>
              </a:spcAft>
              <a:buNone/>
            </a:pPr>
            <a:r>
              <a:rPr lang="en"/>
              <a:t>Cognitive apprenticeship</a:t>
            </a:r>
            <a:endParaRPr/>
          </a:p>
          <a:p>
            <a:pPr marL="0" lvl="0" indent="0" algn="l" rtl="0">
              <a:lnSpc>
                <a:spcPct val="100000"/>
              </a:lnSpc>
              <a:spcBef>
                <a:spcPts val="1200"/>
              </a:spcBef>
              <a:spcAft>
                <a:spcPts val="0"/>
              </a:spcAft>
              <a:buNone/>
            </a:pPr>
            <a:r>
              <a:rPr lang="en"/>
              <a:t>Collaborative action-based research</a:t>
            </a:r>
            <a:endParaRPr/>
          </a:p>
          <a:p>
            <a:pPr marL="0" lvl="0" indent="0" algn="l" rtl="0">
              <a:spcBef>
                <a:spcPts val="1200"/>
              </a:spcBef>
              <a:spcAft>
                <a:spcPts val="1200"/>
              </a:spcAft>
              <a:buNone/>
            </a:pPr>
            <a:r>
              <a:rPr lang="en"/>
              <a:t>Complexity leadership</a:t>
            </a:r>
            <a:endParaRPr/>
          </a:p>
        </p:txBody>
      </p:sp>
      <p:sp>
        <p:nvSpPr>
          <p:cNvPr id="189" name="Google Shape;189;p26"/>
          <p:cNvSpPr txBox="1">
            <a:spLocks noGrp="1"/>
          </p:cNvSpPr>
          <p:nvPr>
            <p:ph type="body" idx="1"/>
          </p:nvPr>
        </p:nvSpPr>
        <p:spPr>
          <a:xfrm>
            <a:off x="3639925" y="1152475"/>
            <a:ext cx="27549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500"/>
              <a:t>Double-Loop Learning</a:t>
            </a:r>
            <a:endParaRPr sz="1500"/>
          </a:p>
          <a:p>
            <a:pPr marL="0" lvl="0" indent="0" algn="l" rtl="0">
              <a:spcBef>
                <a:spcPts val="1200"/>
              </a:spcBef>
              <a:spcAft>
                <a:spcPts val="0"/>
              </a:spcAft>
              <a:buNone/>
            </a:pPr>
            <a:r>
              <a:rPr lang="en" sz="1500"/>
              <a:t>Improvement Science</a:t>
            </a:r>
            <a:endParaRPr sz="1500"/>
          </a:p>
          <a:p>
            <a:pPr marL="0" lvl="0" indent="0" algn="l" rtl="0">
              <a:spcBef>
                <a:spcPts val="1200"/>
              </a:spcBef>
              <a:spcAft>
                <a:spcPts val="0"/>
              </a:spcAft>
              <a:buNone/>
            </a:pPr>
            <a:r>
              <a:rPr lang="en" sz="1500"/>
              <a:t>Institutional agents</a:t>
            </a:r>
            <a:endParaRPr sz="1500"/>
          </a:p>
          <a:p>
            <a:pPr marL="0" lvl="0" indent="0" algn="l" rtl="0">
              <a:spcBef>
                <a:spcPts val="1200"/>
              </a:spcBef>
              <a:spcAft>
                <a:spcPts val="0"/>
              </a:spcAft>
              <a:buNone/>
            </a:pPr>
            <a:r>
              <a:rPr lang="en" sz="1500"/>
              <a:t>Institutionalization</a:t>
            </a:r>
            <a:endParaRPr sz="1500"/>
          </a:p>
          <a:p>
            <a:pPr marL="0" lvl="0" indent="0" algn="l" rtl="0">
              <a:spcBef>
                <a:spcPts val="1200"/>
              </a:spcBef>
              <a:spcAft>
                <a:spcPts val="0"/>
              </a:spcAft>
              <a:buNone/>
            </a:pPr>
            <a:r>
              <a:rPr lang="en" sz="1500"/>
              <a:t>Intersectionality</a:t>
            </a:r>
            <a:endParaRPr sz="1500"/>
          </a:p>
          <a:p>
            <a:pPr marL="0" lvl="0" indent="0" algn="l" rtl="0">
              <a:spcBef>
                <a:spcPts val="1200"/>
              </a:spcBef>
              <a:spcAft>
                <a:spcPts val="0"/>
              </a:spcAft>
              <a:buNone/>
            </a:pPr>
            <a:r>
              <a:rPr lang="en" sz="1500"/>
              <a:t>Kotter’s 8 Stages*</a:t>
            </a:r>
            <a:endParaRPr sz="1500"/>
          </a:p>
          <a:p>
            <a:pPr marL="0" lvl="0" indent="0" algn="l" rtl="0">
              <a:spcBef>
                <a:spcPts val="1200"/>
              </a:spcBef>
              <a:spcAft>
                <a:spcPts val="0"/>
              </a:spcAft>
              <a:buNone/>
            </a:pPr>
            <a:r>
              <a:rPr lang="en" sz="1500"/>
              <a:t>Macrosystems</a:t>
            </a:r>
            <a:endParaRPr sz="1500"/>
          </a:p>
          <a:p>
            <a:pPr marL="0" lvl="0" indent="0" algn="l" rtl="0">
              <a:spcBef>
                <a:spcPts val="1200"/>
              </a:spcBef>
              <a:spcAft>
                <a:spcPts val="1200"/>
              </a:spcAft>
              <a:buNone/>
            </a:pPr>
            <a:r>
              <a:rPr lang="en" sz="1500"/>
              <a:t>Moses organizational theory</a:t>
            </a:r>
            <a:endParaRPr sz="1500"/>
          </a:p>
        </p:txBody>
      </p:sp>
      <p:sp>
        <p:nvSpPr>
          <p:cNvPr id="190" name="Google Shape;190;p26"/>
          <p:cNvSpPr txBox="1">
            <a:spLocks noGrp="1"/>
          </p:cNvSpPr>
          <p:nvPr>
            <p:ph type="body" idx="1"/>
          </p:nvPr>
        </p:nvSpPr>
        <p:spPr>
          <a:xfrm>
            <a:off x="6322825" y="1152475"/>
            <a:ext cx="2754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500"/>
              <a:t>Social movement mobilization</a:t>
            </a:r>
            <a:endParaRPr sz="1500"/>
          </a:p>
          <a:p>
            <a:pPr marL="0" lvl="0" indent="0" algn="l" rtl="0">
              <a:spcBef>
                <a:spcPts val="1200"/>
              </a:spcBef>
              <a:spcAft>
                <a:spcPts val="0"/>
              </a:spcAft>
              <a:buNone/>
            </a:pPr>
            <a:r>
              <a:rPr lang="en" sz="1500"/>
              <a:t>Social network theory</a:t>
            </a:r>
            <a:endParaRPr sz="1500"/>
          </a:p>
          <a:p>
            <a:pPr marL="0" lvl="0" indent="0" algn="l" rtl="0">
              <a:spcBef>
                <a:spcPts val="1200"/>
              </a:spcBef>
              <a:spcAft>
                <a:spcPts val="0"/>
              </a:spcAft>
              <a:buNone/>
            </a:pPr>
            <a:r>
              <a:rPr lang="en" sz="1500"/>
              <a:t>Transformational leadership*</a:t>
            </a:r>
            <a:endParaRPr sz="1500"/>
          </a:p>
          <a:p>
            <a:pPr marL="0" lvl="0" indent="0" algn="l" rtl="0">
              <a:spcBef>
                <a:spcPts val="1200"/>
              </a:spcBef>
              <a:spcAft>
                <a:spcPts val="1200"/>
              </a:spcAft>
              <a:buNone/>
            </a:pPr>
            <a:r>
              <a:rPr lang="en" sz="1500"/>
              <a:t>Weick’s sensemaking</a:t>
            </a:r>
            <a:endParaRPr sz="1500"/>
          </a:p>
        </p:txBody>
      </p:sp>
      <p:sp>
        <p:nvSpPr>
          <p:cNvPr id="191" name="Google Shape;191;p26"/>
          <p:cNvSpPr txBox="1"/>
          <p:nvPr/>
        </p:nvSpPr>
        <p:spPr>
          <a:xfrm>
            <a:off x="6412625" y="3260650"/>
            <a:ext cx="25236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accent2"/>
                </a:solidFill>
                <a:latin typeface="Average"/>
                <a:ea typeface="Average"/>
                <a:cs typeface="Average"/>
                <a:sym typeface="Average"/>
              </a:rPr>
              <a:t>Also, 11 articles developed their own change theory.</a:t>
            </a:r>
            <a:endParaRPr sz="1700">
              <a:solidFill>
                <a:schemeClr val="accent2"/>
              </a:solidFill>
              <a:latin typeface="Average"/>
              <a:ea typeface="Average"/>
              <a:cs typeface="Average"/>
              <a:sym typeface="Averag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was theory used: Diffusion of Innovations as an example</a:t>
            </a:r>
            <a:endParaRPr/>
          </a:p>
        </p:txBody>
      </p:sp>
      <p:sp>
        <p:nvSpPr>
          <p:cNvPr id="197" name="Google Shape;197;p27"/>
          <p:cNvSpPr txBox="1">
            <a:spLocks noGrp="1"/>
          </p:cNvSpPr>
          <p:nvPr>
            <p:ph type="body" idx="1"/>
          </p:nvPr>
        </p:nvSpPr>
        <p:spPr>
          <a:xfrm>
            <a:off x="311700" y="1152475"/>
            <a:ext cx="8520600" cy="37953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b="1">
                <a:solidFill>
                  <a:schemeClr val="lt2"/>
                </a:solidFill>
              </a:rPr>
              <a:t>Rationale and assumptions: </a:t>
            </a:r>
            <a:r>
              <a:rPr lang="en"/>
              <a:t>Most often used stages of change to analyze faculty adoption of evidence-based teaching, including prior conditions. Some examined communication channels. </a:t>
            </a:r>
            <a:endParaRPr/>
          </a:p>
          <a:p>
            <a:pPr marL="0" lvl="0" indent="0" algn="l" rtl="0">
              <a:spcBef>
                <a:spcPts val="1200"/>
              </a:spcBef>
              <a:spcAft>
                <a:spcPts val="0"/>
              </a:spcAft>
              <a:buNone/>
            </a:pPr>
            <a:endParaRPr/>
          </a:p>
          <a:p>
            <a:pPr marL="0" lvl="0" indent="0" algn="l" rtl="0">
              <a:spcBef>
                <a:spcPts val="1200"/>
              </a:spcBef>
              <a:spcAft>
                <a:spcPts val="0"/>
              </a:spcAft>
              <a:buNone/>
            </a:pPr>
            <a:r>
              <a:rPr lang="en" b="1">
                <a:solidFill>
                  <a:schemeClr val="lt2"/>
                </a:solidFill>
              </a:rPr>
              <a:t>Context: </a:t>
            </a:r>
            <a:r>
              <a:rPr lang="en"/>
              <a:t>Did not inform conceptualizations of the context of change</a:t>
            </a:r>
            <a:endParaRPr/>
          </a:p>
          <a:p>
            <a:pPr marL="0" lvl="0" indent="0" algn="l" rtl="0">
              <a:spcBef>
                <a:spcPts val="1200"/>
              </a:spcBef>
              <a:spcAft>
                <a:spcPts val="0"/>
              </a:spcAft>
              <a:buNone/>
            </a:pPr>
            <a:endParaRPr/>
          </a:p>
          <a:p>
            <a:pPr marL="0" lvl="0" indent="0" algn="l" rtl="0">
              <a:spcBef>
                <a:spcPts val="1200"/>
              </a:spcBef>
              <a:spcAft>
                <a:spcPts val="0"/>
              </a:spcAft>
              <a:buNone/>
            </a:pPr>
            <a:r>
              <a:rPr lang="en" b="1">
                <a:solidFill>
                  <a:schemeClr val="lt2"/>
                </a:solidFill>
              </a:rPr>
              <a:t>Indicators:</a:t>
            </a:r>
            <a:r>
              <a:rPr lang="en"/>
              <a:t> Focused on faculty teaching practices, including awareness of practices, and the adoption experiences of faculty</a:t>
            </a:r>
            <a:endParaRPr/>
          </a:p>
          <a:p>
            <a:pPr marL="0" lvl="0" indent="0" algn="l" rtl="0">
              <a:spcBef>
                <a:spcPts val="1200"/>
              </a:spcBef>
              <a:spcAft>
                <a:spcPts val="0"/>
              </a:spcAft>
              <a:buNone/>
            </a:pPr>
            <a:endParaRPr/>
          </a:p>
          <a:p>
            <a:pPr marL="0" lvl="0" indent="0" algn="l" rtl="0">
              <a:spcBef>
                <a:spcPts val="1200"/>
              </a:spcBef>
              <a:spcAft>
                <a:spcPts val="1200"/>
              </a:spcAft>
              <a:buNone/>
            </a:pPr>
            <a:r>
              <a:rPr lang="en" b="1">
                <a:solidFill>
                  <a:schemeClr val="lt2"/>
                </a:solidFill>
              </a:rPr>
              <a:t>Interventions: </a:t>
            </a:r>
            <a:r>
              <a:rPr lang="en"/>
              <a:t>Did not generally inform interventions. Exceptions include interventions informed by the general idea that interactions between colleagues can spread ideas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Theme 1: Research focuses mostly on individual change</a:t>
            </a:r>
            <a:endParaRPr/>
          </a:p>
        </p:txBody>
      </p:sp>
      <p:sp>
        <p:nvSpPr>
          <p:cNvPr id="203" name="Google Shape;203;p28"/>
          <p:cNvSpPr txBox="1">
            <a:spLocks noGrp="1"/>
          </p:cNvSpPr>
          <p:nvPr>
            <p:ph type="body" idx="1"/>
          </p:nvPr>
        </p:nvSpPr>
        <p:spPr>
          <a:xfrm>
            <a:off x="4767575" y="1152475"/>
            <a:ext cx="4064700" cy="1535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Theory focused on individual change  = change efforts focused on changing individuals rather than systems</a:t>
            </a:r>
            <a:endParaRPr/>
          </a:p>
        </p:txBody>
      </p:sp>
      <p:pic>
        <p:nvPicPr>
          <p:cNvPr id="204" name="Google Shape;204;p28"/>
          <p:cNvPicPr preferRelativeResize="0"/>
          <p:nvPr/>
        </p:nvPicPr>
        <p:blipFill>
          <a:blip r:embed="rId3">
            <a:alphaModFix/>
          </a:blip>
          <a:stretch>
            <a:fillRect/>
          </a:stretch>
        </p:blipFill>
        <p:spPr>
          <a:xfrm>
            <a:off x="311700" y="1152475"/>
            <a:ext cx="4184625" cy="1778897"/>
          </a:xfrm>
          <a:prstGeom prst="rect">
            <a:avLst/>
          </a:prstGeom>
          <a:noFill/>
          <a:ln>
            <a:noFill/>
          </a:ln>
        </p:spPr>
      </p:pic>
      <p:sp>
        <p:nvSpPr>
          <p:cNvPr id="205" name="Google Shape;205;p28"/>
          <p:cNvSpPr/>
          <p:nvPr/>
        </p:nvSpPr>
        <p:spPr>
          <a:xfrm>
            <a:off x="267000" y="1370200"/>
            <a:ext cx="4305000" cy="379500"/>
          </a:xfrm>
          <a:prstGeom prst="rec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8"/>
          <p:cNvSpPr/>
          <p:nvPr/>
        </p:nvSpPr>
        <p:spPr>
          <a:xfrm>
            <a:off x="267000" y="2266100"/>
            <a:ext cx="4305000" cy="215700"/>
          </a:xfrm>
          <a:prstGeom prst="rec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8"/>
          <p:cNvSpPr txBox="1">
            <a:spLocks noGrp="1"/>
          </p:cNvSpPr>
          <p:nvPr>
            <p:ph type="body" idx="1"/>
          </p:nvPr>
        </p:nvSpPr>
        <p:spPr>
          <a:xfrm>
            <a:off x="4767575" y="3086125"/>
            <a:ext cx="4064700" cy="1535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But other theories highlight the role of the system and could be productive for improving STEM education</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9"/>
          <p:cNvSpPr txBox="1">
            <a:spLocks noGrp="1"/>
          </p:cNvSpPr>
          <p:nvPr>
            <p:ph type="body" idx="1"/>
          </p:nvPr>
        </p:nvSpPr>
        <p:spPr>
          <a:xfrm>
            <a:off x="311700" y="1389600"/>
            <a:ext cx="5037600" cy="11055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 sz="1600"/>
              <a:t>Rather than briefly reviewing a change theory in the introduction of a paper or loosely the spirit of a change theory,</a:t>
            </a:r>
            <a:endParaRPr sz="1600"/>
          </a:p>
        </p:txBody>
      </p:sp>
      <p:pic>
        <p:nvPicPr>
          <p:cNvPr id="213" name="Google Shape;213;p29"/>
          <p:cNvPicPr preferRelativeResize="0"/>
          <p:nvPr/>
        </p:nvPicPr>
        <p:blipFill>
          <a:blip r:embed="rId3">
            <a:alphaModFix/>
          </a:blip>
          <a:stretch>
            <a:fillRect/>
          </a:stretch>
        </p:blipFill>
        <p:spPr>
          <a:xfrm>
            <a:off x="5544075" y="1628825"/>
            <a:ext cx="3393900" cy="2710325"/>
          </a:xfrm>
          <a:prstGeom prst="rect">
            <a:avLst/>
          </a:prstGeom>
          <a:noFill/>
          <a:ln w="19050" cap="flat" cmpd="sng">
            <a:solidFill>
              <a:srgbClr val="980000"/>
            </a:solidFill>
            <a:prstDash val="solid"/>
            <a:round/>
            <a:headEnd type="none" w="sm" len="sm"/>
            <a:tailEnd type="none" w="sm" len="sm"/>
          </a:ln>
        </p:spPr>
      </p:pic>
      <p:sp>
        <p:nvSpPr>
          <p:cNvPr id="214" name="Google Shape;214;p29"/>
          <p:cNvSpPr txBox="1"/>
          <p:nvPr/>
        </p:nvSpPr>
        <p:spPr>
          <a:xfrm rot="1938">
            <a:off x="5544072" y="1559850"/>
            <a:ext cx="1596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Context for change</a:t>
            </a:r>
            <a:endParaRPr sz="800"/>
          </a:p>
        </p:txBody>
      </p:sp>
      <p:sp>
        <p:nvSpPr>
          <p:cNvPr id="215" name="Google Shape;215;p29"/>
          <p:cNvSpPr txBox="1"/>
          <p:nvPr/>
        </p:nvSpPr>
        <p:spPr>
          <a:xfrm rot="-2032448">
            <a:off x="6692658" y="2286415"/>
            <a:ext cx="647505" cy="2923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t>Rationale</a:t>
            </a:r>
            <a:endParaRPr sz="700"/>
          </a:p>
        </p:txBody>
      </p:sp>
      <p:sp>
        <p:nvSpPr>
          <p:cNvPr id="216" name="Google Shape;216;p29"/>
          <p:cNvSpPr txBox="1"/>
          <p:nvPr/>
        </p:nvSpPr>
        <p:spPr>
          <a:xfrm rot="-590516">
            <a:off x="6828065" y="3479431"/>
            <a:ext cx="647631" cy="29227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t>Rationale</a:t>
            </a:r>
            <a:endParaRPr sz="700"/>
          </a:p>
        </p:txBody>
      </p:sp>
      <p:sp>
        <p:nvSpPr>
          <p:cNvPr id="217" name="Google Shape;217;p29"/>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Theme 2: Research often draws on theory in a superficial way</a:t>
            </a:r>
            <a:endParaRPr/>
          </a:p>
        </p:txBody>
      </p:sp>
      <p:sp>
        <p:nvSpPr>
          <p:cNvPr id="218" name="Google Shape;218;p29"/>
          <p:cNvSpPr txBox="1">
            <a:spLocks noGrp="1"/>
          </p:cNvSpPr>
          <p:nvPr>
            <p:ph type="body" idx="1"/>
          </p:nvPr>
        </p:nvSpPr>
        <p:spPr>
          <a:xfrm>
            <a:off x="311700" y="3143975"/>
            <a:ext cx="5037600" cy="1491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600" dirty="0"/>
              <a:t>we need to use change theory as a lens or guide that directly informs specific components of the work, including interventions, focus, research questions, measurement and evaluation, data analysis, and data interpretation. </a:t>
            </a:r>
            <a:endParaRP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13CEA-9417-5B4F-9D9B-57E6EF977647}"/>
              </a:ext>
            </a:extLst>
          </p:cNvPr>
          <p:cNvSpPr>
            <a:spLocks noGrp="1"/>
          </p:cNvSpPr>
          <p:nvPr>
            <p:ph type="title"/>
          </p:nvPr>
        </p:nvSpPr>
        <p:spPr>
          <a:xfrm>
            <a:off x="311700" y="445025"/>
            <a:ext cx="8520600" cy="572700"/>
          </a:xfrm>
        </p:spPr>
        <p:txBody>
          <a:bodyPr wrap="square" anchor="t">
            <a:normAutofit/>
          </a:bodyPr>
          <a:lstStyle/>
          <a:p>
            <a:pPr>
              <a:lnSpc>
                <a:spcPct val="90000"/>
              </a:lnSpc>
            </a:pPr>
            <a:r>
              <a:rPr lang="en-US" sz="2800"/>
              <a:t>Roadmap</a:t>
            </a:r>
          </a:p>
        </p:txBody>
      </p:sp>
      <p:graphicFrame>
        <p:nvGraphicFramePr>
          <p:cNvPr id="5" name="Content Placeholder 2">
            <a:extLst>
              <a:ext uri="{FF2B5EF4-FFF2-40B4-BE49-F238E27FC236}">
                <a16:creationId xmlns:a16="http://schemas.microsoft.com/office/drawing/2014/main" id="{CC00AAE0-6CB1-4D00-963C-2F0DC9E4DC2F}"/>
              </a:ext>
            </a:extLst>
          </p:cNvPr>
          <p:cNvGraphicFramePr>
            <a:graphicFrameLocks noGrp="1"/>
          </p:cNvGraphicFramePr>
          <p:nvPr>
            <p:ph idx="1"/>
            <p:extLst>
              <p:ext uri="{D42A27DB-BD31-4B8C-83A1-F6EECF244321}">
                <p14:modId xmlns:p14="http://schemas.microsoft.com/office/powerpoint/2010/main" val="3092165278"/>
              </p:ext>
            </p:extLst>
          </p:nvPr>
        </p:nvGraphicFramePr>
        <p:xfrm>
          <a:off x="311700" y="1152475"/>
          <a:ext cx="8520600" cy="341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2523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Theme 3: Most research is theoretically disjointed</a:t>
            </a:r>
            <a:endParaRPr/>
          </a:p>
        </p:txBody>
      </p:sp>
      <p:sp>
        <p:nvSpPr>
          <p:cNvPr id="224" name="Google Shape;224;p30"/>
          <p:cNvSpPr txBox="1">
            <a:spLocks noGrp="1"/>
          </p:cNvSpPr>
          <p:nvPr>
            <p:ph type="body" idx="1"/>
          </p:nvPr>
        </p:nvSpPr>
        <p:spPr>
          <a:xfrm>
            <a:off x="311700" y="1152475"/>
            <a:ext cx="8520600" cy="6339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275"/>
              <a:buNone/>
            </a:pPr>
            <a:r>
              <a:rPr lang="en" sz="2000"/>
              <a:t>40 change theories used in 97 papers = striking lack of theoretical coherence</a:t>
            </a:r>
            <a:endParaRPr sz="2000"/>
          </a:p>
          <a:p>
            <a:pPr marL="0" lvl="0" indent="0" algn="l" rtl="0">
              <a:lnSpc>
                <a:spcPct val="95000"/>
              </a:lnSpc>
              <a:spcBef>
                <a:spcPts val="1200"/>
              </a:spcBef>
              <a:spcAft>
                <a:spcPts val="0"/>
              </a:spcAft>
              <a:buSzPts val="275"/>
              <a:buNone/>
            </a:pPr>
            <a:endParaRPr sz="2000"/>
          </a:p>
          <a:p>
            <a:pPr marL="0" lvl="0" indent="0" algn="l" rtl="0">
              <a:lnSpc>
                <a:spcPct val="95000"/>
              </a:lnSpc>
              <a:spcBef>
                <a:spcPts val="1200"/>
              </a:spcBef>
              <a:spcAft>
                <a:spcPts val="1200"/>
              </a:spcAft>
              <a:buSzPts val="275"/>
              <a:buNone/>
            </a:pPr>
            <a:endParaRPr sz="2000"/>
          </a:p>
        </p:txBody>
      </p:sp>
      <p:sp>
        <p:nvSpPr>
          <p:cNvPr id="225" name="Google Shape;225;p30"/>
          <p:cNvSpPr txBox="1"/>
          <p:nvPr/>
        </p:nvSpPr>
        <p:spPr>
          <a:xfrm>
            <a:off x="401675" y="3623925"/>
            <a:ext cx="2367600" cy="431100"/>
          </a:xfrm>
          <a:prstGeom prst="rect">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accent3"/>
                </a:solidFill>
                <a:latin typeface="Average"/>
                <a:ea typeface="Average"/>
                <a:cs typeface="Average"/>
                <a:sym typeface="Average"/>
              </a:rPr>
              <a:t>Diffusion of Innovations</a:t>
            </a:r>
            <a:endParaRPr sz="1600">
              <a:solidFill>
                <a:schemeClr val="accent3"/>
              </a:solidFill>
              <a:latin typeface="Average"/>
              <a:ea typeface="Average"/>
              <a:cs typeface="Average"/>
              <a:sym typeface="Average"/>
            </a:endParaRPr>
          </a:p>
        </p:txBody>
      </p:sp>
      <p:cxnSp>
        <p:nvCxnSpPr>
          <p:cNvPr id="226" name="Google Shape;226;p30"/>
          <p:cNvCxnSpPr>
            <a:stCxn id="225" idx="3"/>
            <a:endCxn id="227" idx="1"/>
          </p:cNvCxnSpPr>
          <p:nvPr/>
        </p:nvCxnSpPr>
        <p:spPr>
          <a:xfrm rot="10800000" flipH="1">
            <a:off x="2769275" y="2982975"/>
            <a:ext cx="1148100" cy="856500"/>
          </a:xfrm>
          <a:prstGeom prst="straightConnector1">
            <a:avLst/>
          </a:prstGeom>
          <a:noFill/>
          <a:ln w="19050" cap="flat" cmpd="sng">
            <a:solidFill>
              <a:schemeClr val="dk2"/>
            </a:solidFill>
            <a:prstDash val="solid"/>
            <a:round/>
            <a:headEnd type="none" w="med" len="med"/>
            <a:tailEnd type="triangle" w="med" len="med"/>
          </a:ln>
        </p:spPr>
      </p:cxnSp>
      <p:sp>
        <p:nvSpPr>
          <p:cNvPr id="228" name="Google Shape;228;p30"/>
          <p:cNvSpPr txBox="1">
            <a:spLocks noGrp="1"/>
          </p:cNvSpPr>
          <p:nvPr>
            <p:ph type="body" idx="1"/>
          </p:nvPr>
        </p:nvSpPr>
        <p:spPr>
          <a:xfrm>
            <a:off x="311700" y="1847950"/>
            <a:ext cx="8520600" cy="8031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1200"/>
              </a:spcAft>
              <a:buSzPts val="275"/>
              <a:buNone/>
            </a:pPr>
            <a:r>
              <a:rPr lang="en" sz="2000"/>
              <a:t>More commonly-used theories were tailored and built upon, which builds our collective knowledge of how change does (and does not) occur</a:t>
            </a:r>
            <a:endParaRPr sz="2000"/>
          </a:p>
        </p:txBody>
      </p:sp>
      <p:sp>
        <p:nvSpPr>
          <p:cNvPr id="227" name="Google Shape;227;p30"/>
          <p:cNvSpPr txBox="1"/>
          <p:nvPr/>
        </p:nvSpPr>
        <p:spPr>
          <a:xfrm>
            <a:off x="3917500" y="2767575"/>
            <a:ext cx="4461000" cy="431100"/>
          </a:xfrm>
          <a:prstGeom prst="rect">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accent3"/>
                </a:solidFill>
                <a:latin typeface="Average"/>
                <a:ea typeface="Average"/>
                <a:cs typeface="Average"/>
                <a:sym typeface="Average"/>
              </a:rPr>
              <a:t>Adoption-innovation continuum </a:t>
            </a:r>
            <a:r>
              <a:rPr lang="en" sz="800">
                <a:solidFill>
                  <a:schemeClr val="accent3"/>
                </a:solidFill>
                <a:latin typeface="Average"/>
                <a:ea typeface="Average"/>
                <a:cs typeface="Average"/>
                <a:sym typeface="Average"/>
              </a:rPr>
              <a:t>(Henderson &amp; Dancy 2008)</a:t>
            </a:r>
            <a:endParaRPr sz="800">
              <a:solidFill>
                <a:schemeClr val="accent3"/>
              </a:solidFill>
              <a:latin typeface="Average"/>
              <a:ea typeface="Average"/>
              <a:cs typeface="Average"/>
              <a:sym typeface="Average"/>
            </a:endParaRPr>
          </a:p>
        </p:txBody>
      </p:sp>
      <p:sp>
        <p:nvSpPr>
          <p:cNvPr id="229" name="Google Shape;229;p30"/>
          <p:cNvSpPr txBox="1"/>
          <p:nvPr/>
        </p:nvSpPr>
        <p:spPr>
          <a:xfrm>
            <a:off x="3917500" y="3315200"/>
            <a:ext cx="3175500" cy="431100"/>
          </a:xfrm>
          <a:prstGeom prst="rect">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accent3"/>
                </a:solidFill>
                <a:latin typeface="Average"/>
                <a:ea typeface="Average"/>
                <a:cs typeface="Average"/>
                <a:sym typeface="Average"/>
              </a:rPr>
              <a:t>Propagation paradigm </a:t>
            </a:r>
            <a:r>
              <a:rPr lang="en" sz="800">
                <a:solidFill>
                  <a:schemeClr val="accent3"/>
                </a:solidFill>
                <a:latin typeface="Average"/>
                <a:ea typeface="Average"/>
                <a:cs typeface="Average"/>
                <a:sym typeface="Average"/>
              </a:rPr>
              <a:t>(Froyd et al.  2017)</a:t>
            </a:r>
            <a:endParaRPr sz="800">
              <a:solidFill>
                <a:schemeClr val="accent3"/>
              </a:solidFill>
              <a:latin typeface="Average"/>
              <a:ea typeface="Average"/>
              <a:cs typeface="Average"/>
              <a:sym typeface="Average"/>
            </a:endParaRPr>
          </a:p>
        </p:txBody>
      </p:sp>
      <p:sp>
        <p:nvSpPr>
          <p:cNvPr id="230" name="Google Shape;230;p30"/>
          <p:cNvSpPr txBox="1"/>
          <p:nvPr/>
        </p:nvSpPr>
        <p:spPr>
          <a:xfrm>
            <a:off x="3917500" y="3862825"/>
            <a:ext cx="5118000" cy="554100"/>
          </a:xfrm>
          <a:prstGeom prst="rect">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accent3"/>
                </a:solidFill>
                <a:latin typeface="Average"/>
                <a:ea typeface="Average"/>
                <a:cs typeface="Average"/>
                <a:sym typeface="Average"/>
              </a:rPr>
              <a:t>Cycles of change and significant adaptation are common </a:t>
            </a:r>
            <a:r>
              <a:rPr lang="en" sz="800">
                <a:solidFill>
                  <a:schemeClr val="accent3"/>
                </a:solidFill>
                <a:latin typeface="Average"/>
                <a:ea typeface="Average"/>
                <a:cs typeface="Average"/>
                <a:sym typeface="Average"/>
              </a:rPr>
              <a:t>(Andrews &amp; Lemons 2015; Freud et al. 2017; Henderson &amp; Dancy 2008; Marbach-Ad &amp; Rietschel, 2016))</a:t>
            </a:r>
            <a:endParaRPr sz="800">
              <a:solidFill>
                <a:schemeClr val="accent3"/>
              </a:solidFill>
              <a:latin typeface="Average"/>
              <a:ea typeface="Average"/>
              <a:cs typeface="Average"/>
              <a:sym typeface="Average"/>
            </a:endParaRPr>
          </a:p>
        </p:txBody>
      </p:sp>
      <p:cxnSp>
        <p:nvCxnSpPr>
          <p:cNvPr id="231" name="Google Shape;231;p30"/>
          <p:cNvCxnSpPr>
            <a:stCxn id="225" idx="3"/>
            <a:endCxn id="230" idx="1"/>
          </p:cNvCxnSpPr>
          <p:nvPr/>
        </p:nvCxnSpPr>
        <p:spPr>
          <a:xfrm>
            <a:off x="2769275" y="3839475"/>
            <a:ext cx="1148100" cy="300300"/>
          </a:xfrm>
          <a:prstGeom prst="straightConnector1">
            <a:avLst/>
          </a:prstGeom>
          <a:noFill/>
          <a:ln w="19050" cap="flat" cmpd="sng">
            <a:solidFill>
              <a:schemeClr val="dk2"/>
            </a:solidFill>
            <a:prstDash val="solid"/>
            <a:round/>
            <a:headEnd type="none" w="med" len="med"/>
            <a:tailEnd type="triangle" w="med" len="med"/>
          </a:ln>
        </p:spPr>
      </p:cxnSp>
      <p:cxnSp>
        <p:nvCxnSpPr>
          <p:cNvPr id="232" name="Google Shape;232;p30"/>
          <p:cNvCxnSpPr/>
          <p:nvPr/>
        </p:nvCxnSpPr>
        <p:spPr>
          <a:xfrm rot="10800000" flipH="1">
            <a:off x="2769275" y="3629175"/>
            <a:ext cx="1105800" cy="210300"/>
          </a:xfrm>
          <a:prstGeom prst="straightConnector1">
            <a:avLst/>
          </a:prstGeom>
          <a:noFill/>
          <a:ln w="19050" cap="flat" cmpd="sng">
            <a:solidFill>
              <a:schemeClr val="dk2"/>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Read the full paper in International Journal of STEM Education</a:t>
            </a:r>
            <a:endParaRPr dirty="0"/>
          </a:p>
        </p:txBody>
      </p:sp>
      <p:pic>
        <p:nvPicPr>
          <p:cNvPr id="251" name="Google Shape;251;p33"/>
          <p:cNvPicPr preferRelativeResize="0"/>
          <p:nvPr/>
        </p:nvPicPr>
        <p:blipFill>
          <a:blip r:embed="rId3">
            <a:alphaModFix/>
          </a:blip>
          <a:stretch>
            <a:fillRect/>
          </a:stretch>
        </p:blipFill>
        <p:spPr>
          <a:xfrm>
            <a:off x="1143000" y="1606575"/>
            <a:ext cx="6945926" cy="2980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F2F2-3FAA-154D-8495-31987A33781C}"/>
              </a:ext>
            </a:extLst>
          </p:cNvPr>
          <p:cNvSpPr>
            <a:spLocks noGrp="1"/>
          </p:cNvSpPr>
          <p:nvPr>
            <p:ph type="title"/>
          </p:nvPr>
        </p:nvSpPr>
        <p:spPr>
          <a:xfrm>
            <a:off x="490250" y="526350"/>
            <a:ext cx="8371362" cy="4090800"/>
          </a:xfrm>
        </p:spPr>
        <p:txBody>
          <a:bodyPr wrap="square" anchor="ctr">
            <a:normAutofit/>
          </a:bodyPr>
          <a:lstStyle/>
          <a:p>
            <a:r>
              <a:rPr lang="en-US" dirty="0"/>
              <a:t>A critical look</a:t>
            </a:r>
          </a:p>
        </p:txBody>
      </p:sp>
    </p:spTree>
    <p:extLst>
      <p:ext uri="{BB962C8B-B14F-4D97-AF65-F5344CB8AC3E}">
        <p14:creationId xmlns:p14="http://schemas.microsoft.com/office/powerpoint/2010/main" val="1471147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A7CB8-BC3F-B148-A1B7-A4ED55B3318F}"/>
              </a:ext>
            </a:extLst>
          </p:cNvPr>
          <p:cNvSpPr>
            <a:spLocks noGrp="1"/>
          </p:cNvSpPr>
          <p:nvPr>
            <p:ph type="title"/>
          </p:nvPr>
        </p:nvSpPr>
        <p:spPr>
          <a:xfrm>
            <a:off x="311700" y="459210"/>
            <a:ext cx="8520600" cy="1890600"/>
          </a:xfrm>
        </p:spPr>
        <p:txBody>
          <a:bodyPr wrap="square" anchor="b">
            <a:normAutofit/>
          </a:bodyPr>
          <a:lstStyle/>
          <a:p>
            <a:pPr>
              <a:lnSpc>
                <a:spcPct val="90000"/>
              </a:lnSpc>
            </a:pPr>
            <a:r>
              <a:rPr lang="en-US" sz="5700" dirty="0"/>
              <a:t>Challenges Identified Through this Synthesis</a:t>
            </a:r>
          </a:p>
        </p:txBody>
      </p:sp>
      <p:sp>
        <p:nvSpPr>
          <p:cNvPr id="3" name="Text Placeholder 2">
            <a:extLst>
              <a:ext uri="{FF2B5EF4-FFF2-40B4-BE49-F238E27FC236}">
                <a16:creationId xmlns:a16="http://schemas.microsoft.com/office/drawing/2014/main" id="{E76EEA14-4B37-EA45-9673-8501DBB36343}"/>
              </a:ext>
            </a:extLst>
          </p:cNvPr>
          <p:cNvSpPr>
            <a:spLocks noGrp="1"/>
          </p:cNvSpPr>
          <p:nvPr>
            <p:ph type="body" idx="1"/>
          </p:nvPr>
        </p:nvSpPr>
        <p:spPr>
          <a:xfrm>
            <a:off x="311700" y="2349810"/>
            <a:ext cx="8520600" cy="2179415"/>
          </a:xfrm>
        </p:spPr>
        <p:txBody>
          <a:bodyPr wrap="square" anchor="ctr">
            <a:normAutofit/>
          </a:bodyPr>
          <a:lstStyle/>
          <a:p>
            <a:pPr>
              <a:lnSpc>
                <a:spcPct val="105000"/>
              </a:lnSpc>
              <a:spcAft>
                <a:spcPts val="600"/>
              </a:spcAft>
            </a:pPr>
            <a:r>
              <a:rPr lang="en-US" dirty="0"/>
              <a:t>Lack of formal opportunities for people to learn about change</a:t>
            </a:r>
          </a:p>
          <a:p>
            <a:pPr>
              <a:lnSpc>
                <a:spcPct val="105000"/>
              </a:lnSpc>
              <a:spcAft>
                <a:spcPts val="600"/>
              </a:spcAft>
            </a:pPr>
            <a:r>
              <a:rPr lang="en-US" dirty="0"/>
              <a:t>Very little research reviewed focused on diversity, equity, and inclusion</a:t>
            </a:r>
          </a:p>
          <a:p>
            <a:pPr>
              <a:lnSpc>
                <a:spcPct val="105000"/>
              </a:lnSpc>
              <a:spcAft>
                <a:spcPts val="600"/>
              </a:spcAft>
            </a:pPr>
            <a:r>
              <a:rPr lang="en-US" dirty="0"/>
              <a:t>Research was theoretically disjoint (many theories, not reused)</a:t>
            </a:r>
          </a:p>
        </p:txBody>
      </p:sp>
    </p:spTree>
    <p:extLst>
      <p:ext uri="{BB962C8B-B14F-4D97-AF65-F5344CB8AC3E}">
        <p14:creationId xmlns:p14="http://schemas.microsoft.com/office/powerpoint/2010/main" val="2158828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A7CB8-BC3F-B148-A1B7-A4ED55B3318F}"/>
              </a:ext>
            </a:extLst>
          </p:cNvPr>
          <p:cNvSpPr>
            <a:spLocks noGrp="1"/>
          </p:cNvSpPr>
          <p:nvPr>
            <p:ph type="title"/>
          </p:nvPr>
        </p:nvSpPr>
        <p:spPr>
          <a:xfrm>
            <a:off x="311700" y="459210"/>
            <a:ext cx="8520600" cy="1890600"/>
          </a:xfrm>
        </p:spPr>
        <p:txBody>
          <a:bodyPr wrap="square" anchor="b">
            <a:normAutofit/>
          </a:bodyPr>
          <a:lstStyle/>
          <a:p>
            <a:pPr>
              <a:lnSpc>
                <a:spcPct val="90000"/>
              </a:lnSpc>
            </a:pPr>
            <a:r>
              <a:rPr lang="en-US" sz="5700" dirty="0"/>
              <a:t>Recommendations from (this &amp; other) Syntheses</a:t>
            </a:r>
          </a:p>
        </p:txBody>
      </p:sp>
      <p:sp>
        <p:nvSpPr>
          <p:cNvPr id="3" name="Text Placeholder 2">
            <a:extLst>
              <a:ext uri="{FF2B5EF4-FFF2-40B4-BE49-F238E27FC236}">
                <a16:creationId xmlns:a16="http://schemas.microsoft.com/office/drawing/2014/main" id="{E76EEA14-4B37-EA45-9673-8501DBB36343}"/>
              </a:ext>
            </a:extLst>
          </p:cNvPr>
          <p:cNvSpPr>
            <a:spLocks noGrp="1"/>
          </p:cNvSpPr>
          <p:nvPr>
            <p:ph type="body" idx="1"/>
          </p:nvPr>
        </p:nvSpPr>
        <p:spPr>
          <a:xfrm>
            <a:off x="311700" y="2349810"/>
            <a:ext cx="8520600" cy="2625951"/>
          </a:xfrm>
        </p:spPr>
        <p:txBody>
          <a:bodyPr wrap="square" anchor="ctr">
            <a:normAutofit/>
          </a:bodyPr>
          <a:lstStyle/>
          <a:p>
            <a:pPr algn="l">
              <a:lnSpc>
                <a:spcPct val="105000"/>
              </a:lnSpc>
              <a:spcAft>
                <a:spcPts val="600"/>
              </a:spcAft>
            </a:pPr>
            <a:r>
              <a:rPr lang="en-US" dirty="0"/>
              <a:t>Remove barriers </a:t>
            </a:r>
            <a:r>
              <a:rPr lang="en-US" i="1" dirty="0"/>
              <a:t>and</a:t>
            </a:r>
            <a:r>
              <a:rPr lang="en-US" dirty="0"/>
              <a:t> create drivers for change (e.g., incentives)</a:t>
            </a:r>
          </a:p>
          <a:p>
            <a:pPr algn="l">
              <a:lnSpc>
                <a:spcPct val="105000"/>
              </a:lnSpc>
              <a:spcAft>
                <a:spcPts val="600"/>
              </a:spcAft>
            </a:pPr>
            <a:r>
              <a:rPr lang="en-US" dirty="0"/>
              <a:t>Communication is critical between change agents and stakeholders at all levels</a:t>
            </a:r>
          </a:p>
          <a:p>
            <a:pPr algn="l">
              <a:lnSpc>
                <a:spcPct val="105000"/>
              </a:lnSpc>
              <a:spcAft>
                <a:spcPts val="600"/>
              </a:spcAft>
            </a:pPr>
            <a:r>
              <a:rPr lang="en-US" dirty="0"/>
              <a:t>Afford individuals agency to participate, take ownership, and accommodate their own individual goals</a:t>
            </a:r>
          </a:p>
          <a:p>
            <a:pPr algn="l">
              <a:lnSpc>
                <a:spcPct val="105000"/>
              </a:lnSpc>
              <a:spcAft>
                <a:spcPts val="600"/>
              </a:spcAft>
            </a:pPr>
            <a:r>
              <a:rPr lang="en-US" dirty="0"/>
              <a:t>For sustainability: you need to establish a culture that will perpetuate what you want to see and inhibit what you don’t</a:t>
            </a:r>
          </a:p>
          <a:p>
            <a:pPr algn="l">
              <a:lnSpc>
                <a:spcPct val="105000"/>
              </a:lnSpc>
              <a:spcAft>
                <a:spcPts val="600"/>
              </a:spcAft>
            </a:pPr>
            <a:r>
              <a:rPr lang="en-US" dirty="0"/>
              <a:t>Systems are complicated! Use multiple theories, tactics, etc. to address them all.</a:t>
            </a:r>
          </a:p>
        </p:txBody>
      </p:sp>
    </p:spTree>
    <p:extLst>
      <p:ext uri="{BB962C8B-B14F-4D97-AF65-F5344CB8AC3E}">
        <p14:creationId xmlns:p14="http://schemas.microsoft.com/office/powerpoint/2010/main" val="3915166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D340-9294-6446-B3AB-A8E12B3384F9}"/>
              </a:ext>
            </a:extLst>
          </p:cNvPr>
          <p:cNvSpPr>
            <a:spLocks noGrp="1"/>
          </p:cNvSpPr>
          <p:nvPr>
            <p:ph type="title"/>
          </p:nvPr>
        </p:nvSpPr>
        <p:spPr/>
        <p:txBody>
          <a:bodyPr>
            <a:normAutofit fontScale="90000"/>
          </a:bodyPr>
          <a:lstStyle/>
          <a:p>
            <a:r>
              <a:rPr lang="en-US" dirty="0"/>
              <a:t>Critical Questions</a:t>
            </a:r>
          </a:p>
        </p:txBody>
      </p:sp>
      <p:sp>
        <p:nvSpPr>
          <p:cNvPr id="3" name="Text Placeholder 2">
            <a:extLst>
              <a:ext uri="{FF2B5EF4-FFF2-40B4-BE49-F238E27FC236}">
                <a16:creationId xmlns:a16="http://schemas.microsoft.com/office/drawing/2014/main" id="{8EC01A9B-3CE0-2A45-B7A7-EA02D8ED3BA2}"/>
              </a:ext>
            </a:extLst>
          </p:cNvPr>
          <p:cNvSpPr>
            <a:spLocks noGrp="1"/>
          </p:cNvSpPr>
          <p:nvPr>
            <p:ph type="body" idx="1"/>
          </p:nvPr>
        </p:nvSpPr>
        <p:spPr>
          <a:xfrm>
            <a:off x="311700" y="1017724"/>
            <a:ext cx="8520600" cy="3969911"/>
          </a:xfrm>
        </p:spPr>
        <p:txBody>
          <a:bodyPr>
            <a:normAutofit/>
          </a:bodyPr>
          <a:lstStyle/>
          <a:p>
            <a:pPr marL="114300" indent="0">
              <a:buNone/>
            </a:pPr>
            <a:r>
              <a:rPr lang="en-US" dirty="0"/>
              <a:t>Aimed at scholarship about change:</a:t>
            </a:r>
          </a:p>
          <a:p>
            <a:r>
              <a:rPr lang="en-US" dirty="0"/>
              <a:t>How do we enhance collaboration between experts in change and DEI?</a:t>
            </a:r>
          </a:p>
          <a:p>
            <a:r>
              <a:rPr lang="en-US" dirty="0"/>
              <a:t>How do we create more generalizable knowledge about how change happens?</a:t>
            </a:r>
          </a:p>
          <a:p>
            <a:pPr marL="114300" indent="0">
              <a:buNone/>
            </a:pPr>
            <a:endParaRPr lang="en-US" dirty="0"/>
          </a:p>
          <a:p>
            <a:pPr marL="114300" indent="0">
              <a:buNone/>
            </a:pPr>
            <a:r>
              <a:rPr lang="en-US" dirty="0"/>
              <a:t>Aimed at change agents:</a:t>
            </a:r>
          </a:p>
          <a:p>
            <a:r>
              <a:rPr lang="en-US" dirty="0"/>
              <a:t>How do we build on lessons learned elsewhere to implement real change?</a:t>
            </a:r>
          </a:p>
          <a:p>
            <a:r>
              <a:rPr lang="en-US" dirty="0"/>
              <a:t>What theories (that go </a:t>
            </a:r>
            <a:r>
              <a:rPr lang="en-US" i="1" dirty="0"/>
              <a:t>beyond</a:t>
            </a:r>
            <a:r>
              <a:rPr lang="en-US" dirty="0"/>
              <a:t> individual change) can we leverage to increase our chances of success?</a:t>
            </a:r>
          </a:p>
          <a:p>
            <a:pPr marL="114300" indent="0">
              <a:buNone/>
            </a:pPr>
            <a:endParaRPr lang="en-US" dirty="0"/>
          </a:p>
          <a:p>
            <a:pPr marL="114300" indent="0">
              <a:buNone/>
            </a:pPr>
            <a:r>
              <a:rPr lang="en-US" dirty="0"/>
              <a:t>Aimed at attendees here:</a:t>
            </a:r>
          </a:p>
          <a:p>
            <a:r>
              <a:rPr lang="en-US" dirty="0"/>
              <a:t>How can integrate theories of change with the lessons of this workshop to maximize our collective impact – making change and </a:t>
            </a:r>
            <a:r>
              <a:rPr lang="en-US"/>
              <a:t>centering equity?</a:t>
            </a:r>
            <a:endParaRPr lang="en-US" dirty="0"/>
          </a:p>
        </p:txBody>
      </p:sp>
    </p:spTree>
    <p:extLst>
      <p:ext uri="{BB962C8B-B14F-4D97-AF65-F5344CB8AC3E}">
        <p14:creationId xmlns:p14="http://schemas.microsoft.com/office/powerpoint/2010/main" val="1033112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F2F2-3FAA-154D-8495-31987A33781C}"/>
              </a:ext>
            </a:extLst>
          </p:cNvPr>
          <p:cNvSpPr>
            <a:spLocks noGrp="1"/>
          </p:cNvSpPr>
          <p:nvPr>
            <p:ph type="title"/>
          </p:nvPr>
        </p:nvSpPr>
        <p:spPr>
          <a:xfrm>
            <a:off x="490250" y="526350"/>
            <a:ext cx="8371362" cy="4090800"/>
          </a:xfrm>
        </p:spPr>
        <p:txBody>
          <a:bodyPr wrap="square" anchor="ctr">
            <a:normAutofit/>
          </a:bodyPr>
          <a:lstStyle/>
          <a:p>
            <a:r>
              <a:rPr lang="en-US" dirty="0"/>
              <a:t>Discussion</a:t>
            </a:r>
          </a:p>
        </p:txBody>
      </p:sp>
    </p:spTree>
    <p:extLst>
      <p:ext uri="{BB962C8B-B14F-4D97-AF65-F5344CB8AC3E}">
        <p14:creationId xmlns:p14="http://schemas.microsoft.com/office/powerpoint/2010/main" val="2659292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chemeClr val="accent3"/>
                </a:solidFill>
              </a:rPr>
              <a:t>Questions, Comments, Ideas</a:t>
            </a:r>
            <a:endParaRPr dirty="0">
              <a:solidFill>
                <a:schemeClr val="accent3"/>
              </a:solidFill>
            </a:endParaRPr>
          </a:p>
        </p:txBody>
      </p:sp>
      <p:sp>
        <p:nvSpPr>
          <p:cNvPr id="265" name="Google Shape;265;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en" dirty="0"/>
              <a:t>Daniel Reinholz (@</a:t>
            </a:r>
            <a:r>
              <a:rPr lang="en" dirty="0" err="1"/>
              <a:t>DR_DanR</a:t>
            </a:r>
            <a:r>
              <a:rPr lang="en" dirty="0"/>
              <a:t>), </a:t>
            </a:r>
            <a:r>
              <a:rPr lang="en" u="sng" dirty="0">
                <a:solidFill>
                  <a:schemeClr val="hlink"/>
                </a:solidFill>
                <a:hlinkClick r:id="rId3"/>
              </a:rPr>
              <a:t>daniel.reinholz@sdsu.edu</a:t>
            </a:r>
            <a:endParaRPr lang="en-US" dirty="0"/>
          </a:p>
          <a:p>
            <a:pPr marL="0" lvl="0" indent="0">
              <a:spcBef>
                <a:spcPts val="1200"/>
              </a:spcBef>
              <a:spcAft>
                <a:spcPts val="1200"/>
              </a:spcAft>
              <a:buNone/>
            </a:pPr>
            <a:r>
              <a:rPr lang="en-US" dirty="0"/>
              <a:t>Naneh Apkarian (@</a:t>
            </a:r>
            <a:r>
              <a:rPr lang="en-US" dirty="0" err="1"/>
              <a:t>NanehApkarian</a:t>
            </a:r>
            <a:r>
              <a:rPr lang="en-US" dirty="0"/>
              <a:t>), </a:t>
            </a:r>
            <a:r>
              <a:rPr lang="en-US" dirty="0">
                <a:hlinkClick r:id="rId4"/>
              </a:rPr>
              <a:t>Naneh.Apkarian@asu.edu</a:t>
            </a:r>
            <a:r>
              <a:rPr lang="en-US" dirty="0"/>
              <a:t> </a:t>
            </a:r>
          </a:p>
          <a:p>
            <a:pPr marL="0" lvl="0" indent="0" algn="l" rtl="0">
              <a:spcBef>
                <a:spcPts val="1200"/>
              </a:spcBef>
              <a:spcAft>
                <a:spcPts val="1200"/>
              </a:spcAft>
              <a:buNone/>
            </a:pPr>
            <a:r>
              <a:rPr lang="en-US" dirty="0"/>
              <a:t>Join ASCN Working Group 1 for further discussions about change theory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F2F2-3FAA-154D-8495-31987A33781C}"/>
              </a:ext>
            </a:extLst>
          </p:cNvPr>
          <p:cNvSpPr>
            <a:spLocks noGrp="1"/>
          </p:cNvSpPr>
          <p:nvPr>
            <p:ph type="title"/>
          </p:nvPr>
        </p:nvSpPr>
        <p:spPr>
          <a:xfrm>
            <a:off x="490250" y="526350"/>
            <a:ext cx="8371362" cy="4090800"/>
          </a:xfrm>
        </p:spPr>
        <p:txBody>
          <a:bodyPr wrap="square" anchor="ctr">
            <a:normAutofit/>
          </a:bodyPr>
          <a:lstStyle/>
          <a:p>
            <a:r>
              <a:rPr lang="en-US" dirty="0"/>
              <a:t>Introduction to Change Theory</a:t>
            </a:r>
          </a:p>
        </p:txBody>
      </p:sp>
    </p:spTree>
    <p:extLst>
      <p:ext uri="{BB962C8B-B14F-4D97-AF65-F5344CB8AC3E}">
        <p14:creationId xmlns:p14="http://schemas.microsoft.com/office/powerpoint/2010/main" val="4189844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B0770EEE-1CA8-7240-8EA1-5AF359EED569}"/>
              </a:ext>
            </a:extLst>
          </p:cNvPr>
          <p:cNvPicPr>
            <a:picLocks noChangeAspect="1"/>
          </p:cNvPicPr>
          <p:nvPr/>
        </p:nvPicPr>
        <p:blipFill rotWithShape="1">
          <a:blip r:embed="rId3"/>
          <a:srcRect t="12387" b="3343"/>
          <a:stretch/>
        </p:blipFill>
        <p:spPr>
          <a:xfrm>
            <a:off x="20" y="10"/>
            <a:ext cx="9143980" cy="514349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00"/>
              <a:t>Researchers and change agents increasingly draw on change theory</a:t>
            </a:r>
            <a:endParaRPr sz="2600"/>
          </a:p>
        </p:txBody>
      </p:sp>
      <p:sp>
        <p:nvSpPr>
          <p:cNvPr id="66" name="Google Shape;66;p14"/>
          <p:cNvSpPr txBox="1">
            <a:spLocks noGrp="1"/>
          </p:cNvSpPr>
          <p:nvPr>
            <p:ph type="body" idx="1"/>
          </p:nvPr>
        </p:nvSpPr>
        <p:spPr>
          <a:xfrm>
            <a:off x="4789852" y="3944650"/>
            <a:ext cx="3907500" cy="1009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dirty="0"/>
              <a:t>Funding agencies now routinely ask proposers to draw on change theory</a:t>
            </a:r>
            <a:endParaRPr dirty="0"/>
          </a:p>
        </p:txBody>
      </p:sp>
      <p:pic>
        <p:nvPicPr>
          <p:cNvPr id="67" name="Google Shape;67;p14"/>
          <p:cNvPicPr preferRelativeResize="0"/>
          <p:nvPr/>
        </p:nvPicPr>
        <p:blipFill>
          <a:blip r:embed="rId3">
            <a:alphaModFix/>
          </a:blip>
          <a:stretch>
            <a:fillRect/>
          </a:stretch>
        </p:blipFill>
        <p:spPr>
          <a:xfrm>
            <a:off x="7155700" y="1652587"/>
            <a:ext cx="1416500" cy="1423925"/>
          </a:xfrm>
          <a:prstGeom prst="rect">
            <a:avLst/>
          </a:prstGeom>
          <a:noFill/>
          <a:ln>
            <a:noFill/>
          </a:ln>
        </p:spPr>
      </p:pic>
      <p:pic>
        <p:nvPicPr>
          <p:cNvPr id="68" name="Google Shape;68;p14"/>
          <p:cNvPicPr preferRelativeResize="0"/>
          <p:nvPr/>
        </p:nvPicPr>
        <p:blipFill>
          <a:blip r:embed="rId4">
            <a:alphaModFix/>
          </a:blip>
          <a:stretch>
            <a:fillRect/>
          </a:stretch>
        </p:blipFill>
        <p:spPr>
          <a:xfrm>
            <a:off x="4695421" y="3353139"/>
            <a:ext cx="2983526" cy="491475"/>
          </a:xfrm>
          <a:prstGeom prst="rect">
            <a:avLst/>
          </a:prstGeom>
          <a:noFill/>
          <a:ln>
            <a:noFill/>
          </a:ln>
        </p:spPr>
      </p:pic>
      <p:pic>
        <p:nvPicPr>
          <p:cNvPr id="69" name="Google Shape;69;p14"/>
          <p:cNvPicPr preferRelativeResize="0"/>
          <p:nvPr/>
        </p:nvPicPr>
        <p:blipFill>
          <a:blip r:embed="rId5">
            <a:alphaModFix/>
          </a:blip>
          <a:stretch>
            <a:fillRect/>
          </a:stretch>
        </p:blipFill>
        <p:spPr>
          <a:xfrm flipH="1">
            <a:off x="138200" y="3537650"/>
            <a:ext cx="1416500" cy="1416500"/>
          </a:xfrm>
          <a:prstGeom prst="rect">
            <a:avLst/>
          </a:prstGeom>
          <a:noFill/>
          <a:ln>
            <a:noFill/>
          </a:ln>
        </p:spPr>
      </p:pic>
      <p:sp>
        <p:nvSpPr>
          <p:cNvPr id="70" name="Google Shape;70;p14"/>
          <p:cNvSpPr/>
          <p:nvPr/>
        </p:nvSpPr>
        <p:spPr>
          <a:xfrm>
            <a:off x="571800" y="1435900"/>
            <a:ext cx="3357900" cy="18573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txBox="1"/>
          <p:nvPr/>
        </p:nvSpPr>
        <p:spPr>
          <a:xfrm>
            <a:off x="818850" y="1779700"/>
            <a:ext cx="2863800" cy="116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Average"/>
                <a:ea typeface="Average"/>
                <a:cs typeface="Average"/>
                <a:sym typeface="Average"/>
              </a:rPr>
              <a:t>What have others learned about how to make change happen in STEM higher education?</a:t>
            </a:r>
            <a:endParaRPr sz="1600">
              <a:latin typeface="Average"/>
              <a:ea typeface="Average"/>
              <a:cs typeface="Average"/>
              <a:sym typeface="Average"/>
            </a:endParaRPr>
          </a:p>
        </p:txBody>
      </p:sp>
      <p:pic>
        <p:nvPicPr>
          <p:cNvPr id="5" name="Picture 4" descr="A picture containing shape&#10;&#10;Description automatically generated">
            <a:extLst>
              <a:ext uri="{FF2B5EF4-FFF2-40B4-BE49-F238E27FC236}">
                <a16:creationId xmlns:a16="http://schemas.microsoft.com/office/drawing/2014/main" id="{D394D037-9228-284C-A5AC-A1F7FB1B5953}"/>
              </a:ext>
            </a:extLst>
          </p:cNvPr>
          <p:cNvPicPr>
            <a:picLocks noChangeAspect="1"/>
          </p:cNvPicPr>
          <p:nvPr/>
        </p:nvPicPr>
        <p:blipFill>
          <a:blip r:embed="rId6"/>
          <a:stretch>
            <a:fillRect/>
          </a:stretch>
        </p:blipFill>
        <p:spPr>
          <a:xfrm>
            <a:off x="5214302" y="1299806"/>
            <a:ext cx="1520791" cy="1721206"/>
          </a:xfrm>
          <a:prstGeom prst="rect">
            <a:avLst/>
          </a:prstGeom>
        </p:spPr>
      </p:pic>
    </p:spTree>
    <p:extLst>
      <p:ext uri="{BB962C8B-B14F-4D97-AF65-F5344CB8AC3E}">
        <p14:creationId xmlns:p14="http://schemas.microsoft.com/office/powerpoint/2010/main" val="296984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But...identifying fruitful change theories is challenging</a:t>
            </a:r>
            <a:endParaRPr/>
          </a:p>
        </p:txBody>
      </p:sp>
      <p:sp>
        <p:nvSpPr>
          <p:cNvPr id="77" name="Google Shape;77;p15"/>
          <p:cNvSpPr txBox="1">
            <a:spLocks noGrp="1"/>
          </p:cNvSpPr>
          <p:nvPr>
            <p:ph type="body" idx="1"/>
          </p:nvPr>
        </p:nvSpPr>
        <p:spPr>
          <a:xfrm>
            <a:off x="818875" y="4049825"/>
            <a:ext cx="2900100" cy="6561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SzPts val="935"/>
              <a:buNone/>
            </a:pPr>
            <a:r>
              <a:rPr lang="en" sz="1829"/>
              <a:t>Relevant theories come from diverse disciplines (in which we are not trained)</a:t>
            </a:r>
            <a:endParaRPr sz="1829"/>
          </a:p>
        </p:txBody>
      </p:sp>
      <p:sp>
        <p:nvSpPr>
          <p:cNvPr id="78" name="Google Shape;78;p15"/>
          <p:cNvSpPr txBox="1">
            <a:spLocks noGrp="1"/>
          </p:cNvSpPr>
          <p:nvPr>
            <p:ph type="body" idx="1"/>
          </p:nvPr>
        </p:nvSpPr>
        <p:spPr>
          <a:xfrm>
            <a:off x="4971725" y="3865525"/>
            <a:ext cx="3320700" cy="6561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t>Scholars studying change in STEM are relatively siloed by discipline</a:t>
            </a:r>
            <a:endParaRPr/>
          </a:p>
        </p:txBody>
      </p:sp>
      <p:pic>
        <p:nvPicPr>
          <p:cNvPr id="79" name="Google Shape;79;p15"/>
          <p:cNvPicPr preferRelativeResize="0"/>
          <p:nvPr/>
        </p:nvPicPr>
        <p:blipFill>
          <a:blip r:embed="rId3">
            <a:alphaModFix/>
          </a:blip>
          <a:stretch>
            <a:fillRect/>
          </a:stretch>
        </p:blipFill>
        <p:spPr>
          <a:xfrm>
            <a:off x="1702150" y="1148700"/>
            <a:ext cx="1394258" cy="1859000"/>
          </a:xfrm>
          <a:prstGeom prst="rect">
            <a:avLst/>
          </a:prstGeom>
          <a:noFill/>
          <a:ln>
            <a:noFill/>
          </a:ln>
        </p:spPr>
      </p:pic>
      <p:pic>
        <p:nvPicPr>
          <p:cNvPr id="80" name="Google Shape;80;p15"/>
          <p:cNvPicPr preferRelativeResize="0"/>
          <p:nvPr/>
        </p:nvPicPr>
        <p:blipFill>
          <a:blip r:embed="rId4">
            <a:alphaModFix/>
          </a:blip>
          <a:stretch>
            <a:fillRect/>
          </a:stretch>
        </p:blipFill>
        <p:spPr>
          <a:xfrm>
            <a:off x="2722146" y="1880229"/>
            <a:ext cx="1280850" cy="1985293"/>
          </a:xfrm>
          <a:prstGeom prst="rect">
            <a:avLst/>
          </a:prstGeom>
          <a:noFill/>
          <a:ln>
            <a:noFill/>
          </a:ln>
        </p:spPr>
      </p:pic>
      <p:grpSp>
        <p:nvGrpSpPr>
          <p:cNvPr id="81" name="Google Shape;81;p15"/>
          <p:cNvGrpSpPr/>
          <p:nvPr/>
        </p:nvGrpSpPr>
        <p:grpSpPr>
          <a:xfrm>
            <a:off x="4979604" y="1803804"/>
            <a:ext cx="3443521" cy="1859000"/>
            <a:chOff x="4979604" y="1803804"/>
            <a:chExt cx="3443521" cy="1859000"/>
          </a:xfrm>
        </p:grpSpPr>
        <p:pic>
          <p:nvPicPr>
            <p:cNvPr id="82" name="Google Shape;82;p15"/>
            <p:cNvPicPr preferRelativeResize="0"/>
            <p:nvPr/>
          </p:nvPicPr>
          <p:blipFill>
            <a:blip r:embed="rId5">
              <a:alphaModFix/>
            </a:blip>
            <a:stretch>
              <a:fillRect/>
            </a:stretch>
          </p:blipFill>
          <p:spPr>
            <a:xfrm>
              <a:off x="4979604" y="1803804"/>
              <a:ext cx="3304936" cy="1859000"/>
            </a:xfrm>
            <a:prstGeom prst="rect">
              <a:avLst/>
            </a:prstGeom>
            <a:noFill/>
            <a:ln>
              <a:noFill/>
            </a:ln>
          </p:spPr>
        </p:pic>
        <p:sp>
          <p:nvSpPr>
            <p:cNvPr id="83" name="Google Shape;83;p15"/>
            <p:cNvSpPr txBox="1"/>
            <p:nvPr/>
          </p:nvSpPr>
          <p:spPr>
            <a:xfrm>
              <a:off x="5333325" y="2724150"/>
              <a:ext cx="7089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Average"/>
                  <a:ea typeface="Average"/>
                  <a:cs typeface="Average"/>
                  <a:sym typeface="Average"/>
                </a:rPr>
                <a:t>Math</a:t>
              </a:r>
              <a:endParaRPr sz="1100">
                <a:latin typeface="Average"/>
                <a:ea typeface="Average"/>
                <a:cs typeface="Average"/>
                <a:sym typeface="Average"/>
              </a:endParaRPr>
            </a:p>
          </p:txBody>
        </p:sp>
        <p:sp>
          <p:nvSpPr>
            <p:cNvPr id="84" name="Google Shape;84;p15"/>
            <p:cNvSpPr txBox="1"/>
            <p:nvPr/>
          </p:nvSpPr>
          <p:spPr>
            <a:xfrm>
              <a:off x="5906275" y="2724150"/>
              <a:ext cx="9183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Average"/>
                  <a:ea typeface="Average"/>
                  <a:cs typeface="Average"/>
                  <a:sym typeface="Average"/>
                </a:rPr>
                <a:t>Chemistry</a:t>
              </a:r>
              <a:endParaRPr sz="1100">
                <a:latin typeface="Average"/>
                <a:ea typeface="Average"/>
                <a:cs typeface="Average"/>
                <a:sym typeface="Average"/>
              </a:endParaRPr>
            </a:p>
          </p:txBody>
        </p:sp>
        <p:sp>
          <p:nvSpPr>
            <p:cNvPr id="85" name="Google Shape;85;p15"/>
            <p:cNvSpPr txBox="1"/>
            <p:nvPr/>
          </p:nvSpPr>
          <p:spPr>
            <a:xfrm>
              <a:off x="6762325" y="2724150"/>
              <a:ext cx="7455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Average"/>
                  <a:ea typeface="Average"/>
                  <a:cs typeface="Average"/>
                  <a:sym typeface="Average"/>
                </a:rPr>
                <a:t>Biology</a:t>
              </a:r>
              <a:endParaRPr sz="1100">
                <a:latin typeface="Average"/>
                <a:ea typeface="Average"/>
                <a:cs typeface="Average"/>
                <a:sym typeface="Average"/>
              </a:endParaRPr>
            </a:p>
          </p:txBody>
        </p:sp>
        <p:sp>
          <p:nvSpPr>
            <p:cNvPr id="86" name="Google Shape;86;p15"/>
            <p:cNvSpPr txBox="1"/>
            <p:nvPr/>
          </p:nvSpPr>
          <p:spPr>
            <a:xfrm>
              <a:off x="7355425" y="2724150"/>
              <a:ext cx="1067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Average"/>
                  <a:ea typeface="Average"/>
                  <a:cs typeface="Average"/>
                  <a:sym typeface="Average"/>
                </a:rPr>
                <a:t>Engineering</a:t>
              </a:r>
              <a:endParaRPr sz="1100">
                <a:latin typeface="Average"/>
                <a:ea typeface="Average"/>
                <a:cs typeface="Average"/>
                <a:sym typeface="Average"/>
              </a:endParaRPr>
            </a:p>
          </p:txBody>
        </p:sp>
      </p:grpSp>
      <p:pic>
        <p:nvPicPr>
          <p:cNvPr id="87" name="Google Shape;87;p15"/>
          <p:cNvPicPr preferRelativeResize="0"/>
          <p:nvPr/>
        </p:nvPicPr>
        <p:blipFill>
          <a:blip r:embed="rId6">
            <a:alphaModFix/>
          </a:blip>
          <a:stretch>
            <a:fillRect/>
          </a:stretch>
        </p:blipFill>
        <p:spPr>
          <a:xfrm>
            <a:off x="471194" y="2224300"/>
            <a:ext cx="1280856" cy="185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Yet change theory is crucial</a:t>
            </a:r>
            <a:endParaRPr/>
          </a:p>
        </p:txBody>
      </p:sp>
      <p:sp>
        <p:nvSpPr>
          <p:cNvPr id="93" name="Google Shape;9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Change theory can help us:</a:t>
            </a:r>
            <a:endParaRPr/>
          </a:p>
          <a:p>
            <a:pPr marL="457200" lvl="0" indent="-342900" algn="l" rtl="0">
              <a:spcBef>
                <a:spcPts val="1200"/>
              </a:spcBef>
              <a:spcAft>
                <a:spcPts val="0"/>
              </a:spcAft>
              <a:buSzPts val="1800"/>
              <a:buChar char="●"/>
            </a:pPr>
            <a:r>
              <a:rPr lang="en"/>
              <a:t>Contribute to and draw on what is known about enacting change</a:t>
            </a:r>
            <a:endParaRPr/>
          </a:p>
          <a:p>
            <a:pPr marL="457200" lvl="0" indent="-342900" algn="l" rtl="0">
              <a:spcBef>
                <a:spcPts val="0"/>
              </a:spcBef>
              <a:spcAft>
                <a:spcPts val="0"/>
              </a:spcAft>
              <a:buSzPts val="1800"/>
              <a:buChar char="●"/>
            </a:pPr>
            <a:r>
              <a:rPr lang="en"/>
              <a:t>Generalize across projects that are essentially N = 1</a:t>
            </a:r>
            <a:endParaRPr/>
          </a:p>
          <a:p>
            <a:pPr marL="457200" lvl="0" indent="-342900" algn="l" rtl="0">
              <a:spcBef>
                <a:spcPts val="0"/>
              </a:spcBef>
              <a:spcAft>
                <a:spcPts val="0"/>
              </a:spcAft>
              <a:buSzPts val="1800"/>
              <a:buChar char="●"/>
            </a:pPr>
            <a:r>
              <a:rPr lang="en"/>
              <a:t>Explain how our own work relates to that conducted by others</a:t>
            </a:r>
            <a:endParaRPr/>
          </a:p>
          <a:p>
            <a:pPr marL="0" lvl="0" indent="0" algn="l" rtl="0">
              <a:spcBef>
                <a:spcPts val="12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311700" y="445025"/>
            <a:ext cx="3999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Change theory is….</a:t>
            </a:r>
            <a:endParaRPr/>
          </a:p>
        </p:txBody>
      </p:sp>
      <p:sp>
        <p:nvSpPr>
          <p:cNvPr id="105" name="Google Shape;105;p18"/>
          <p:cNvSpPr txBox="1">
            <a:spLocks noGrp="1"/>
          </p:cNvSpPr>
          <p:nvPr>
            <p:ph type="body" idx="1"/>
          </p:nvPr>
        </p:nvSpPr>
        <p:spPr>
          <a:xfrm>
            <a:off x="311700" y="1152475"/>
            <a:ext cx="3999900" cy="3892500"/>
          </a:xfrm>
          <a:prstGeom prst="rect">
            <a:avLst/>
          </a:prstGeom>
        </p:spPr>
        <p:txBody>
          <a:bodyPr spcFirstLastPara="1" wrap="square" lIns="91425" tIns="91425" rIns="91425" bIns="91425" anchor="t" anchorCtr="0">
            <a:normAutofit fontScale="85000" lnSpcReduction="10000"/>
          </a:bodyPr>
          <a:lstStyle/>
          <a:p>
            <a:pPr marL="457200" lvl="0" indent="-336550" algn="l" rtl="0">
              <a:spcBef>
                <a:spcPts val="0"/>
              </a:spcBef>
              <a:spcAft>
                <a:spcPts val="0"/>
              </a:spcAft>
              <a:buSzPct val="100000"/>
              <a:buChar char="●"/>
            </a:pPr>
            <a:r>
              <a:rPr lang="en" sz="2000"/>
              <a:t>a framework of ideas, supported by evidence, that explains some aspect of how or why systemic change in STEM higher education occurs</a:t>
            </a:r>
            <a:endParaRPr sz="2000"/>
          </a:p>
          <a:p>
            <a:pPr marL="457200" lvl="0" indent="0" algn="l" rtl="0">
              <a:spcBef>
                <a:spcPts val="1200"/>
              </a:spcBef>
              <a:spcAft>
                <a:spcPts val="0"/>
              </a:spcAft>
              <a:buNone/>
            </a:pPr>
            <a:endParaRPr sz="2000"/>
          </a:p>
          <a:p>
            <a:pPr marL="457200" lvl="0" indent="-336550" algn="l" rtl="0">
              <a:spcBef>
                <a:spcPts val="1200"/>
              </a:spcBef>
              <a:spcAft>
                <a:spcPts val="0"/>
              </a:spcAft>
              <a:buSzPct val="100000"/>
              <a:buChar char="●"/>
            </a:pPr>
            <a:r>
              <a:rPr lang="en" sz="2000"/>
              <a:t>generalizable beyond a single project</a:t>
            </a:r>
            <a:endParaRPr sz="2000"/>
          </a:p>
          <a:p>
            <a:pPr marL="457200" lvl="0" indent="0" algn="l" rtl="0">
              <a:spcBef>
                <a:spcPts val="1200"/>
              </a:spcBef>
              <a:spcAft>
                <a:spcPts val="0"/>
              </a:spcAft>
              <a:buNone/>
            </a:pPr>
            <a:endParaRPr sz="2000"/>
          </a:p>
          <a:p>
            <a:pPr marL="457200" lvl="0" indent="-336550" algn="l" rtl="0">
              <a:spcBef>
                <a:spcPts val="1200"/>
              </a:spcBef>
              <a:spcAft>
                <a:spcPts val="0"/>
              </a:spcAft>
              <a:buSzPct val="100000"/>
              <a:buChar char="●"/>
            </a:pPr>
            <a:r>
              <a:rPr lang="en" sz="2000"/>
              <a:t>disseminated through scholarly channels and thereby contribute to collective knowledge</a:t>
            </a:r>
            <a:endParaRPr sz="2000"/>
          </a:p>
        </p:txBody>
      </p:sp>
      <p:sp>
        <p:nvSpPr>
          <p:cNvPr id="106" name="Google Shape;106;p18"/>
          <p:cNvSpPr txBox="1">
            <a:spLocks noGrp="1"/>
          </p:cNvSpPr>
          <p:nvPr>
            <p:ph type="body" idx="2"/>
          </p:nvPr>
        </p:nvSpPr>
        <p:spPr>
          <a:xfrm>
            <a:off x="4832400" y="1152475"/>
            <a:ext cx="3999900" cy="3892500"/>
          </a:xfrm>
          <a:prstGeom prst="rect">
            <a:avLst/>
          </a:prstGeom>
        </p:spPr>
        <p:txBody>
          <a:bodyPr spcFirstLastPara="1" wrap="square" lIns="91425" tIns="91425" rIns="91425" bIns="91425" anchor="t" anchorCtr="0">
            <a:normAutofit/>
          </a:bodyPr>
          <a:lstStyle/>
          <a:p>
            <a:pPr marL="457200" lvl="0" indent="-336550" algn="l" rtl="0">
              <a:lnSpc>
                <a:spcPct val="95000"/>
              </a:lnSpc>
              <a:spcBef>
                <a:spcPts val="0"/>
              </a:spcBef>
              <a:spcAft>
                <a:spcPts val="0"/>
              </a:spcAft>
              <a:buSzPts val="1700"/>
              <a:buChar char="●"/>
            </a:pPr>
            <a:r>
              <a:rPr lang="en" sz="1700"/>
              <a:t>an approach to design and evaluation that makes explicit how a particular project is actually supposed to make change happen, and underlying assumptions                 </a:t>
            </a:r>
            <a:endParaRPr sz="1700"/>
          </a:p>
          <a:p>
            <a:pPr marL="0" lvl="0" indent="0" algn="l" rtl="0">
              <a:lnSpc>
                <a:spcPct val="95000"/>
              </a:lnSpc>
              <a:spcBef>
                <a:spcPts val="1200"/>
              </a:spcBef>
              <a:spcAft>
                <a:spcPts val="0"/>
              </a:spcAft>
              <a:buSzPts val="1018"/>
              <a:buNone/>
            </a:pPr>
            <a:endParaRPr sz="1700"/>
          </a:p>
          <a:p>
            <a:pPr marL="457200" lvl="0" indent="-336550" algn="l" rtl="0">
              <a:lnSpc>
                <a:spcPct val="95000"/>
              </a:lnSpc>
              <a:spcBef>
                <a:spcPts val="1200"/>
              </a:spcBef>
              <a:spcAft>
                <a:spcPts val="0"/>
              </a:spcAft>
              <a:buSzPts val="1700"/>
              <a:buChar char="●"/>
            </a:pPr>
            <a:r>
              <a:rPr lang="en" sz="1700"/>
              <a:t>tailored to a single change initiative</a:t>
            </a:r>
            <a:endParaRPr sz="1700"/>
          </a:p>
          <a:p>
            <a:pPr marL="457200" lvl="0" indent="0" algn="l" rtl="0">
              <a:lnSpc>
                <a:spcPct val="95000"/>
              </a:lnSpc>
              <a:spcBef>
                <a:spcPts val="1200"/>
              </a:spcBef>
              <a:spcAft>
                <a:spcPts val="0"/>
              </a:spcAft>
              <a:buSzPts val="1018"/>
              <a:buNone/>
            </a:pPr>
            <a:endParaRPr sz="1700"/>
          </a:p>
          <a:p>
            <a:pPr marL="457200" lvl="0" indent="-336550" algn="l" rtl="0">
              <a:lnSpc>
                <a:spcPct val="95000"/>
              </a:lnSpc>
              <a:spcBef>
                <a:spcPts val="1200"/>
              </a:spcBef>
              <a:spcAft>
                <a:spcPts val="0"/>
              </a:spcAft>
              <a:buSzPts val="1700"/>
              <a:buChar char="●"/>
            </a:pPr>
            <a:r>
              <a:rPr lang="en" sz="1700"/>
              <a:t>created and used primarily (or exclusively) by the project team</a:t>
            </a:r>
            <a:endParaRPr sz="1700"/>
          </a:p>
        </p:txBody>
      </p:sp>
      <p:sp>
        <p:nvSpPr>
          <p:cNvPr id="107" name="Google Shape;107;p18"/>
          <p:cNvSpPr txBox="1">
            <a:spLocks noGrp="1"/>
          </p:cNvSpPr>
          <p:nvPr>
            <p:ph type="title"/>
          </p:nvPr>
        </p:nvSpPr>
        <p:spPr>
          <a:xfrm>
            <a:off x="4832400" y="445025"/>
            <a:ext cx="3999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Theory of change is...</a:t>
            </a:r>
            <a:endParaRPr/>
          </a:p>
        </p:txBody>
      </p:sp>
      <p:cxnSp>
        <p:nvCxnSpPr>
          <p:cNvPr id="108" name="Google Shape;108;p18"/>
          <p:cNvCxnSpPr/>
          <p:nvPr/>
        </p:nvCxnSpPr>
        <p:spPr>
          <a:xfrm>
            <a:off x="4480400" y="270275"/>
            <a:ext cx="27000" cy="4693500"/>
          </a:xfrm>
          <a:prstGeom prst="straightConnector1">
            <a:avLst/>
          </a:prstGeom>
          <a:noFill/>
          <a:ln w="9525" cap="flat" cmpd="sng">
            <a:solidFill>
              <a:schemeClr val="dk2"/>
            </a:solidFill>
            <a:prstDash val="solid"/>
            <a:round/>
            <a:headEnd type="none" w="med" len="med"/>
            <a:tailEnd type="none" w="med" len="med"/>
          </a:ln>
        </p:spPr>
      </p:cxnSp>
      <p:grpSp>
        <p:nvGrpSpPr>
          <p:cNvPr id="109" name="Google Shape;109;p18"/>
          <p:cNvGrpSpPr/>
          <p:nvPr/>
        </p:nvGrpSpPr>
        <p:grpSpPr>
          <a:xfrm>
            <a:off x="2325250" y="162075"/>
            <a:ext cx="3989026" cy="944500"/>
            <a:chOff x="2325250" y="162075"/>
            <a:chExt cx="3989026" cy="944500"/>
          </a:xfrm>
        </p:grpSpPr>
        <p:pic>
          <p:nvPicPr>
            <p:cNvPr id="110" name="Google Shape;110;p18"/>
            <p:cNvPicPr preferRelativeResize="0"/>
            <p:nvPr/>
          </p:nvPicPr>
          <p:blipFill rotWithShape="1">
            <a:blip r:embed="rId3">
              <a:alphaModFix/>
            </a:blip>
            <a:srcRect t="32111"/>
            <a:stretch/>
          </p:blipFill>
          <p:spPr>
            <a:xfrm>
              <a:off x="2325250" y="162075"/>
              <a:ext cx="3989025" cy="944500"/>
            </a:xfrm>
            <a:prstGeom prst="rect">
              <a:avLst/>
            </a:prstGeom>
            <a:noFill/>
            <a:ln>
              <a:noFill/>
            </a:ln>
          </p:spPr>
        </p:pic>
        <p:pic>
          <p:nvPicPr>
            <p:cNvPr id="111" name="Google Shape;111;p18"/>
            <p:cNvPicPr preferRelativeResize="0"/>
            <p:nvPr/>
          </p:nvPicPr>
          <p:blipFill rotWithShape="1">
            <a:blip r:embed="rId3">
              <a:alphaModFix/>
            </a:blip>
            <a:srcRect l="69903" b="77810"/>
            <a:stretch/>
          </p:blipFill>
          <p:spPr>
            <a:xfrm>
              <a:off x="5113725" y="797875"/>
              <a:ext cx="1200551" cy="3087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9"/>
          <p:cNvPicPr preferRelativeResize="0"/>
          <p:nvPr/>
        </p:nvPicPr>
        <p:blipFill>
          <a:blip r:embed="rId3">
            <a:alphaModFix/>
          </a:blip>
          <a:stretch>
            <a:fillRect/>
          </a:stretch>
        </p:blipFill>
        <p:spPr>
          <a:xfrm>
            <a:off x="5544075" y="1857425"/>
            <a:ext cx="3393900" cy="2710325"/>
          </a:xfrm>
          <a:prstGeom prst="rect">
            <a:avLst/>
          </a:prstGeom>
          <a:noFill/>
          <a:ln w="19050" cap="flat" cmpd="sng">
            <a:solidFill>
              <a:srgbClr val="980000"/>
            </a:solidFill>
            <a:prstDash val="solid"/>
            <a:round/>
            <a:headEnd type="none" w="sm" len="sm"/>
            <a:tailEnd type="none" w="sm" len="sm"/>
          </a:ln>
        </p:spPr>
      </p:pic>
      <p:sp>
        <p:nvSpPr>
          <p:cNvPr id="117" name="Google Shape;117;p19"/>
          <p:cNvSpPr txBox="1"/>
          <p:nvPr/>
        </p:nvSpPr>
        <p:spPr>
          <a:xfrm>
            <a:off x="5523525" y="1288025"/>
            <a:ext cx="34350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latin typeface="Average"/>
                <a:ea typeface="Average"/>
                <a:cs typeface="Average"/>
                <a:sym typeface="Average"/>
              </a:rPr>
              <a:t>Sample theory of change diagram </a:t>
            </a:r>
            <a:endParaRPr sz="1600">
              <a:solidFill>
                <a:schemeClr val="dk1"/>
              </a:solidFill>
              <a:latin typeface="Average"/>
              <a:ea typeface="Average"/>
              <a:cs typeface="Average"/>
              <a:sym typeface="Average"/>
            </a:endParaRPr>
          </a:p>
          <a:p>
            <a:pPr marL="0" lvl="0" indent="0" algn="ctr" rtl="0">
              <a:spcBef>
                <a:spcPts val="0"/>
              </a:spcBef>
              <a:spcAft>
                <a:spcPts val="0"/>
              </a:spcAft>
              <a:buNone/>
            </a:pPr>
            <a:r>
              <a:rPr lang="en" sz="900">
                <a:solidFill>
                  <a:schemeClr val="dk1"/>
                </a:solidFill>
                <a:latin typeface="Average"/>
                <a:ea typeface="Average"/>
                <a:cs typeface="Average"/>
                <a:sym typeface="Average"/>
              </a:rPr>
              <a:t>(adapted from Reinholz &amp; Andrews 2020)</a:t>
            </a:r>
            <a:endParaRPr sz="900">
              <a:solidFill>
                <a:schemeClr val="dk1"/>
              </a:solidFill>
              <a:latin typeface="Average"/>
              <a:ea typeface="Average"/>
              <a:cs typeface="Average"/>
              <a:sym typeface="Average"/>
            </a:endParaRPr>
          </a:p>
        </p:txBody>
      </p:sp>
      <p:sp>
        <p:nvSpPr>
          <p:cNvPr id="118" name="Google Shape;118;p19"/>
          <p:cNvSpPr txBox="1"/>
          <p:nvPr/>
        </p:nvSpPr>
        <p:spPr>
          <a:xfrm>
            <a:off x="114575" y="1265450"/>
            <a:ext cx="5409000" cy="4032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solidFill>
                  <a:schemeClr val="accent3"/>
                </a:solidFill>
                <a:latin typeface="Average"/>
                <a:ea typeface="Average"/>
                <a:cs typeface="Average"/>
                <a:sym typeface="Average"/>
              </a:rPr>
              <a:t>Four components of a theory of change:</a:t>
            </a:r>
            <a:endParaRPr sz="1800" u="sng">
              <a:solidFill>
                <a:schemeClr val="accent3"/>
              </a:solidFill>
              <a:latin typeface="Average"/>
              <a:ea typeface="Average"/>
              <a:cs typeface="Average"/>
              <a:sym typeface="Average"/>
            </a:endParaRPr>
          </a:p>
          <a:p>
            <a:pPr marL="0" lvl="0" indent="0" algn="l" rtl="0">
              <a:spcBef>
                <a:spcPts val="0"/>
              </a:spcBef>
              <a:spcAft>
                <a:spcPts val="0"/>
              </a:spcAft>
              <a:buNone/>
            </a:pPr>
            <a:endParaRPr>
              <a:solidFill>
                <a:schemeClr val="accent3"/>
              </a:solidFill>
              <a:latin typeface="Average"/>
              <a:ea typeface="Average"/>
              <a:cs typeface="Average"/>
              <a:sym typeface="Average"/>
            </a:endParaRPr>
          </a:p>
          <a:p>
            <a:pPr marL="0" lvl="0" indent="0" algn="l" rtl="0">
              <a:spcBef>
                <a:spcPts val="0"/>
              </a:spcBef>
              <a:spcAft>
                <a:spcPts val="0"/>
              </a:spcAft>
              <a:buNone/>
            </a:pPr>
            <a:r>
              <a:rPr lang="en" sz="1700" b="1">
                <a:solidFill>
                  <a:schemeClr val="accent3"/>
                </a:solidFill>
                <a:latin typeface="Average"/>
                <a:ea typeface="Average"/>
                <a:cs typeface="Average"/>
                <a:sym typeface="Average"/>
              </a:rPr>
              <a:t>Rationale and assumptions</a:t>
            </a:r>
            <a:r>
              <a:rPr lang="en" sz="1700">
                <a:solidFill>
                  <a:schemeClr val="accent3"/>
                </a:solidFill>
                <a:latin typeface="Average"/>
                <a:ea typeface="Average"/>
                <a:cs typeface="Average"/>
                <a:sym typeface="Average"/>
              </a:rPr>
              <a:t> - how does change actually happen and what implicit ideas might we be relying on</a:t>
            </a:r>
            <a:endParaRPr sz="1700">
              <a:solidFill>
                <a:schemeClr val="accent3"/>
              </a:solidFill>
              <a:latin typeface="Average"/>
              <a:ea typeface="Average"/>
              <a:cs typeface="Average"/>
              <a:sym typeface="Average"/>
            </a:endParaRPr>
          </a:p>
          <a:p>
            <a:pPr marL="0" lvl="0" indent="0" algn="l" rtl="0">
              <a:spcBef>
                <a:spcPts val="0"/>
              </a:spcBef>
              <a:spcAft>
                <a:spcPts val="0"/>
              </a:spcAft>
              <a:buNone/>
            </a:pPr>
            <a:endParaRPr sz="1700">
              <a:solidFill>
                <a:schemeClr val="accent3"/>
              </a:solidFill>
              <a:latin typeface="Average"/>
              <a:ea typeface="Average"/>
              <a:cs typeface="Average"/>
              <a:sym typeface="Average"/>
            </a:endParaRPr>
          </a:p>
          <a:p>
            <a:pPr marL="0" lvl="0" indent="0" algn="l" rtl="0">
              <a:spcBef>
                <a:spcPts val="0"/>
              </a:spcBef>
              <a:spcAft>
                <a:spcPts val="0"/>
              </a:spcAft>
              <a:buNone/>
            </a:pPr>
            <a:r>
              <a:rPr lang="en" sz="1700" b="1">
                <a:solidFill>
                  <a:schemeClr val="accent3"/>
                </a:solidFill>
                <a:latin typeface="Average"/>
                <a:ea typeface="Average"/>
                <a:cs typeface="Average"/>
                <a:sym typeface="Average"/>
              </a:rPr>
              <a:t>Context </a:t>
            </a:r>
            <a:r>
              <a:rPr lang="en" sz="1700">
                <a:solidFill>
                  <a:schemeClr val="accent3"/>
                </a:solidFill>
                <a:latin typeface="Average"/>
                <a:ea typeface="Average"/>
                <a:cs typeface="Average"/>
                <a:sym typeface="Average"/>
              </a:rPr>
              <a:t>- identifying, describing, and relating parts of a system</a:t>
            </a:r>
            <a:endParaRPr sz="1700">
              <a:solidFill>
                <a:schemeClr val="accent3"/>
              </a:solidFill>
              <a:latin typeface="Average"/>
              <a:ea typeface="Average"/>
              <a:cs typeface="Average"/>
              <a:sym typeface="Average"/>
            </a:endParaRPr>
          </a:p>
          <a:p>
            <a:pPr marL="0" lvl="0" indent="0" algn="l" rtl="0">
              <a:spcBef>
                <a:spcPts val="0"/>
              </a:spcBef>
              <a:spcAft>
                <a:spcPts val="0"/>
              </a:spcAft>
              <a:buNone/>
            </a:pPr>
            <a:endParaRPr sz="1700">
              <a:solidFill>
                <a:schemeClr val="accent3"/>
              </a:solidFill>
              <a:latin typeface="Average"/>
              <a:ea typeface="Average"/>
              <a:cs typeface="Average"/>
              <a:sym typeface="Average"/>
            </a:endParaRPr>
          </a:p>
          <a:p>
            <a:pPr marL="0" lvl="0" indent="0" algn="l" rtl="0">
              <a:spcBef>
                <a:spcPts val="0"/>
              </a:spcBef>
              <a:spcAft>
                <a:spcPts val="0"/>
              </a:spcAft>
              <a:buNone/>
            </a:pPr>
            <a:r>
              <a:rPr lang="en" sz="1700" b="1">
                <a:solidFill>
                  <a:schemeClr val="accent3"/>
                </a:solidFill>
                <a:latin typeface="Average"/>
                <a:ea typeface="Average"/>
                <a:cs typeface="Average"/>
                <a:sym typeface="Average"/>
              </a:rPr>
              <a:t>Indicators </a:t>
            </a:r>
            <a:r>
              <a:rPr lang="en" sz="1700">
                <a:solidFill>
                  <a:schemeClr val="accent3"/>
                </a:solidFill>
                <a:latin typeface="Average"/>
                <a:ea typeface="Average"/>
                <a:cs typeface="Average"/>
                <a:sym typeface="Average"/>
              </a:rPr>
              <a:t>- metrics of progress toward short-term goals (preconditions) and longterm outcomes</a:t>
            </a:r>
            <a:endParaRPr sz="1700">
              <a:solidFill>
                <a:schemeClr val="accent3"/>
              </a:solidFill>
              <a:latin typeface="Average"/>
              <a:ea typeface="Average"/>
              <a:cs typeface="Average"/>
              <a:sym typeface="Average"/>
            </a:endParaRPr>
          </a:p>
          <a:p>
            <a:pPr marL="0" lvl="0" indent="0" algn="l" rtl="0">
              <a:spcBef>
                <a:spcPts val="0"/>
              </a:spcBef>
              <a:spcAft>
                <a:spcPts val="0"/>
              </a:spcAft>
              <a:buNone/>
            </a:pPr>
            <a:endParaRPr sz="1700">
              <a:solidFill>
                <a:schemeClr val="accent3"/>
              </a:solidFill>
              <a:latin typeface="Average"/>
              <a:ea typeface="Average"/>
              <a:cs typeface="Average"/>
              <a:sym typeface="Average"/>
            </a:endParaRPr>
          </a:p>
          <a:p>
            <a:pPr marL="0" lvl="0" indent="0" algn="l" rtl="0">
              <a:spcBef>
                <a:spcPts val="0"/>
              </a:spcBef>
              <a:spcAft>
                <a:spcPts val="0"/>
              </a:spcAft>
              <a:buNone/>
            </a:pPr>
            <a:r>
              <a:rPr lang="en" sz="1700" b="1">
                <a:solidFill>
                  <a:schemeClr val="accent3"/>
                </a:solidFill>
                <a:latin typeface="Average"/>
                <a:ea typeface="Average"/>
                <a:cs typeface="Average"/>
                <a:sym typeface="Average"/>
              </a:rPr>
              <a:t>Interventions </a:t>
            </a:r>
            <a:r>
              <a:rPr lang="en" sz="1700">
                <a:solidFill>
                  <a:schemeClr val="accent3"/>
                </a:solidFill>
                <a:latin typeface="Average"/>
                <a:ea typeface="Average"/>
                <a:cs typeface="Average"/>
                <a:sym typeface="Average"/>
              </a:rPr>
              <a:t>- the concrete steps taken to achieve the desired outcomes</a:t>
            </a:r>
            <a:endParaRPr sz="1700">
              <a:solidFill>
                <a:schemeClr val="accent3"/>
              </a:solidFill>
              <a:latin typeface="Average"/>
              <a:ea typeface="Average"/>
              <a:cs typeface="Average"/>
              <a:sym typeface="Average"/>
            </a:endParaRPr>
          </a:p>
          <a:p>
            <a:pPr marL="0" lvl="0" indent="0" algn="l" rtl="0">
              <a:spcBef>
                <a:spcPts val="0"/>
              </a:spcBef>
              <a:spcAft>
                <a:spcPts val="0"/>
              </a:spcAft>
              <a:buNone/>
            </a:pPr>
            <a:endParaRPr sz="1700">
              <a:solidFill>
                <a:schemeClr val="accent3"/>
              </a:solidFill>
              <a:latin typeface="Average"/>
              <a:ea typeface="Average"/>
              <a:cs typeface="Average"/>
              <a:sym typeface="Average"/>
            </a:endParaRPr>
          </a:p>
          <a:p>
            <a:pPr marL="0" lvl="0" indent="0" algn="l" rtl="0">
              <a:spcBef>
                <a:spcPts val="0"/>
              </a:spcBef>
              <a:spcAft>
                <a:spcPts val="0"/>
              </a:spcAft>
              <a:buNone/>
            </a:pPr>
            <a:endParaRPr>
              <a:solidFill>
                <a:schemeClr val="accent3"/>
              </a:solidFill>
              <a:latin typeface="Average"/>
              <a:ea typeface="Average"/>
              <a:cs typeface="Average"/>
              <a:sym typeface="Average"/>
            </a:endParaRPr>
          </a:p>
        </p:txBody>
      </p:sp>
      <p:sp>
        <p:nvSpPr>
          <p:cNvPr id="119" name="Google Shape;119;p19"/>
          <p:cNvSpPr txBox="1"/>
          <p:nvPr/>
        </p:nvSpPr>
        <p:spPr>
          <a:xfrm rot="1938">
            <a:off x="5523522" y="1799825"/>
            <a:ext cx="1596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Context for change</a:t>
            </a:r>
            <a:endParaRPr sz="800"/>
          </a:p>
        </p:txBody>
      </p:sp>
      <p:sp>
        <p:nvSpPr>
          <p:cNvPr id="120" name="Google Shape;120;p19"/>
          <p:cNvSpPr txBox="1"/>
          <p:nvPr/>
        </p:nvSpPr>
        <p:spPr>
          <a:xfrm rot="-2032448">
            <a:off x="6692658" y="2515015"/>
            <a:ext cx="647505" cy="2923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t>Rationale</a:t>
            </a:r>
            <a:endParaRPr sz="700"/>
          </a:p>
        </p:txBody>
      </p:sp>
      <p:sp>
        <p:nvSpPr>
          <p:cNvPr id="121" name="Google Shape;121;p19"/>
          <p:cNvSpPr txBox="1"/>
          <p:nvPr/>
        </p:nvSpPr>
        <p:spPr>
          <a:xfrm rot="-590516">
            <a:off x="6828065" y="3708031"/>
            <a:ext cx="647631" cy="29227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t>Rationale</a:t>
            </a:r>
            <a:endParaRPr sz="700"/>
          </a:p>
        </p:txBody>
      </p:sp>
      <p:sp>
        <p:nvSpPr>
          <p:cNvPr id="122" name="Google Shape;122;p19"/>
          <p:cNvSpPr txBox="1"/>
          <p:nvPr/>
        </p:nvSpPr>
        <p:spPr>
          <a:xfrm>
            <a:off x="407025" y="192800"/>
            <a:ext cx="84372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dk1"/>
                </a:solidFill>
                <a:latin typeface="Oswald"/>
                <a:ea typeface="Oswald"/>
                <a:cs typeface="Oswald"/>
                <a:sym typeface="Oswald"/>
              </a:rPr>
              <a:t>We examined how researchers have used change theory to inform four components of a theory of change</a:t>
            </a:r>
            <a:endParaRPr sz="2200">
              <a:solidFill>
                <a:schemeClr val="dk1"/>
              </a:solidFill>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1591</TotalTime>
  <Words>1989</Words>
  <Application>Microsoft Office PowerPoint</Application>
  <PresentationFormat>On-screen Show (16:9)</PresentationFormat>
  <Paragraphs>200</Paragraphs>
  <Slides>27</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Oswald</vt:lpstr>
      <vt:lpstr>Average</vt:lpstr>
      <vt:lpstr>Times New Roman</vt:lpstr>
      <vt:lpstr>Arial</vt:lpstr>
      <vt:lpstr>Slate</vt:lpstr>
      <vt:lpstr>A critical look at change: How can theory help scale and sustain equitable practices?</vt:lpstr>
      <vt:lpstr>Roadmap</vt:lpstr>
      <vt:lpstr>Introduction to Change Theory</vt:lpstr>
      <vt:lpstr>PowerPoint Presentation</vt:lpstr>
      <vt:lpstr>Researchers and change agents increasingly draw on change theory</vt:lpstr>
      <vt:lpstr>But...identifying fruitful change theories is challenging</vt:lpstr>
      <vt:lpstr>Yet change theory is crucial</vt:lpstr>
      <vt:lpstr>Change theory is….</vt:lpstr>
      <vt:lpstr>PowerPoint Presentation</vt:lpstr>
      <vt:lpstr>Systematic Review</vt:lpstr>
      <vt:lpstr>Approaches to identifying articles</vt:lpstr>
      <vt:lpstr>Inclusion and exclusion of articles</vt:lpstr>
      <vt:lpstr>Analyzing articles and synthesizing results</vt:lpstr>
      <vt:lpstr>Results</vt:lpstr>
      <vt:lpstr>Most commonly-used change theories</vt:lpstr>
      <vt:lpstr>Change theories used by 1 or 2* articles</vt:lpstr>
      <vt:lpstr>How was theory used: Diffusion of Innovations as an example</vt:lpstr>
      <vt:lpstr>Theme 1: Research focuses mostly on individual change</vt:lpstr>
      <vt:lpstr>Theme 2: Research often draws on theory in a superficial way</vt:lpstr>
      <vt:lpstr>Theme 3: Most research is theoretically disjointed</vt:lpstr>
      <vt:lpstr>Read the full paper in International Journal of STEM Education</vt:lpstr>
      <vt:lpstr>A critical look</vt:lpstr>
      <vt:lpstr>Challenges Identified Through this Synthesis</vt:lpstr>
      <vt:lpstr>Recommendations from (this &amp; other) Syntheses</vt:lpstr>
      <vt:lpstr>Critical Questions</vt:lpstr>
      <vt:lpstr>Discussion</vt:lpstr>
      <vt:lpstr>Questions, Comments, Ideas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Change Theory in STEM Higher Education</dc:title>
  <dc:creator>Sierra Sutherland</dc:creator>
  <cp:lastModifiedBy>Sierra Sutherland</cp:lastModifiedBy>
  <cp:revision>22</cp:revision>
  <dcterms:modified xsi:type="dcterms:W3CDTF">2022-03-14T17:27:22Z</dcterms:modified>
</cp:coreProperties>
</file>