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Layouts/slideLayout15.xml" ContentType="application/vnd.openxmlformats-officedocument.presentationml.slideLayout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Default Extension="jpeg" ContentType="image/jpeg"/>
  <Override PartName="/docProps/app.xml" ContentType="application/vnd.openxmlformats-officedocument.extended-propertie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Default Extension="xml" ContentType="application/xml"/>
  <Override PartName="/ppt/slides/slide19.xml" ContentType="application/vnd.openxmlformats-officedocument.presentationml.slide+xml"/>
  <Override PartName="/ppt/slideLayouts/slideLayout16.xml" ContentType="application/vnd.openxmlformats-officedocument.presentationml.slideLayout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slideLayouts/slideLayout12.xml" ContentType="application/vnd.openxmlformats-officedocument.presentationml.slideLayout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theme/theme3.xml" ContentType="application/vnd.openxmlformats-officedocument.theme+xml"/>
  <Override PartName="/ppt/slideLayouts/slideLayout2.xml" ContentType="application/vnd.openxmlformats-officedocument.presentationml.slideLayout+xml"/>
  <Default Extension="png" ContentType="image/png"/>
  <Override PartName="/ppt/slideLayouts/slideLayout17.xml" ContentType="application/vnd.openxmlformats-officedocument.presentationml.slideLayout+xml"/>
  <Default Extension="gif" ContentType="image/gif"/>
  <Override PartName="/ppt/slides/slide16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Layouts/slideLayout14.xml" ContentType="application/vnd.openxmlformats-officedocument.presentationml.slideLayout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Override PartName="/ppt/slideLayouts/slideLayout19.xml" ContentType="application/vnd.openxmlformats-officedocument.presentationml.slideLayout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712" r:id="rId1"/>
  </p:sldMasterIdLst>
  <p:notesMasterIdLst>
    <p:notesMasterId r:id="rId23"/>
  </p:notesMasterIdLst>
  <p:handoutMasterIdLst>
    <p:handoutMasterId r:id="rId24"/>
  </p:handoutMasterIdLst>
  <p:sldIdLst>
    <p:sldId id="256" r:id="rId2"/>
    <p:sldId id="264" r:id="rId3"/>
    <p:sldId id="268" r:id="rId4"/>
    <p:sldId id="269" r:id="rId5"/>
    <p:sldId id="277" r:id="rId6"/>
    <p:sldId id="282" r:id="rId7"/>
    <p:sldId id="270" r:id="rId8"/>
    <p:sldId id="273" r:id="rId9"/>
    <p:sldId id="274" r:id="rId10"/>
    <p:sldId id="275" r:id="rId11"/>
    <p:sldId id="276" r:id="rId12"/>
    <p:sldId id="267" r:id="rId13"/>
    <p:sldId id="290" r:id="rId14"/>
    <p:sldId id="291" r:id="rId15"/>
    <p:sldId id="278" r:id="rId16"/>
    <p:sldId id="279" r:id="rId17"/>
    <p:sldId id="280" r:id="rId18"/>
    <p:sldId id="281" r:id="rId19"/>
    <p:sldId id="295" r:id="rId20"/>
    <p:sldId id="296" r:id="rId21"/>
    <p:sldId id="294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22" d="100"/>
          <a:sy n="122" d="100"/>
        </p:scale>
        <p:origin x="-132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179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handoutMaster" Target="handoutMasters/handoutMaster1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699C35-F89D-674F-B30C-B4B62DC2CDAE}" type="datetimeFigureOut">
              <a:rPr lang="en-US" smtClean="0"/>
              <a:pPr/>
              <a:t>5/9/11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E96A6F-AD00-E346-A069-D3FE041B27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60197701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778F6F-8E25-F544-A8E7-06C871485CBD}" type="datetimeFigureOut">
              <a:rPr lang="en-US" smtClean="0"/>
              <a:pPr/>
              <a:t>5/9/11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5F7875-55AC-CC4B-B312-9B063B28C88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8610647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39003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400" y="4208929"/>
            <a:ext cx="5458968" cy="10486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0" y="5257800"/>
            <a:ext cx="5458968" cy="62179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90525"/>
            <a:ext cx="5504688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2200" b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B9F3766-1F9C-9D43-8A9B-7D40E2FAE555}" type="datetime1">
              <a:rPr lang="en-US" smtClean="0"/>
              <a:t>5/9/11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8688" y="6356350"/>
            <a:ext cx="4736592" cy="365125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MSRI, May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6494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FC54BC8-5815-894D-9A22-B06A0481834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C7798-56B5-3649-BE92-88EAEF8915C5}" type="datetime1">
              <a:rPr lang="en-US" smtClean="0"/>
              <a:t>5/9/11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MSRI, May 2011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54BC8-5815-894D-9A22-B06A0481834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26AEF-2C81-674B-9B35-B906C58358D2}" type="datetime1">
              <a:rPr lang="en-US" smtClean="0"/>
              <a:t>5/9/11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MSRI, May 2011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54BC8-5815-894D-9A22-B06A0481834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B3D12-0087-1D4A-9CDF-0C33D758B95D}" type="datetime1">
              <a:rPr lang="en-US" smtClean="0"/>
              <a:t>5/9/11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MSRI, May 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54BC8-5815-894D-9A22-B06A0481834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3FA0B-C250-E149-843B-E3E31EBBC327}" type="datetime1">
              <a:rPr lang="en-US" smtClean="0"/>
              <a:t>5/9/11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MSRI, May 2011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54BC8-5815-894D-9A22-B06A0481834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052" y="990600"/>
            <a:ext cx="3566160" cy="5135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3C8D8-F288-914C-B3E2-BEB81D9CA628}" type="datetime1">
              <a:rPr lang="en-US" smtClean="0"/>
              <a:t>5/9/11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MSRI, May 2011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54BC8-5815-894D-9A22-B06A0481834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46811" y="268288"/>
            <a:ext cx="4114800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1365" y="6124014"/>
            <a:ext cx="1752600" cy="365125"/>
          </a:xfrm>
        </p:spPr>
        <p:txBody>
          <a:bodyPr/>
          <a:lstStyle>
            <a:lvl1pPr algn="l">
              <a:defRPr/>
            </a:lvl1pPr>
          </a:lstStyle>
          <a:p>
            <a:fld id="{A842EEE7-8EEE-ED4B-987C-A75F36A221C1}" type="datetime1">
              <a:rPr lang="en-US" smtClean="0"/>
              <a:t>5/9/11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3863788" cy="365125"/>
          </a:xfrm>
        </p:spPr>
        <p:txBody>
          <a:bodyPr/>
          <a:lstStyle/>
          <a:p>
            <a:r>
              <a:rPr lang="en-US" smtClean="0"/>
              <a:t>MSRI, May 2011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54BC8-5815-894D-9A22-B06A0481834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760258" y="990600"/>
            <a:ext cx="4096512" cy="561181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dirty="0" smtClean="0"/>
              <a:t>Click icon to add picture</a:t>
            </a:r>
            <a:endParaRPr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16775" y="268288"/>
            <a:ext cx="1639457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6858000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9ECF2-28C8-3C41-8DF9-61988B231380}" type="datetime1">
              <a:rPr lang="en-US" smtClean="0"/>
              <a:t>5/9/11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MSRI, May 2011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54BC8-5815-894D-9A22-B06A0481834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4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35471" y="268288"/>
            <a:ext cx="720761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3006726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AAE95-4FC4-EE40-A8A7-78F454FB4787}" type="datetime1">
              <a:rPr lang="en-US" smtClean="0"/>
              <a:t>5/9/11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MSRI, May 2011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54BC8-5815-894D-9A22-B06A0481834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3352800" y="268288"/>
            <a:ext cx="47019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/>
          </p:nvPr>
        </p:nvSpPr>
        <p:spPr>
          <a:xfrm>
            <a:off x="33528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/>
          </p:nvPr>
        </p:nvSpPr>
        <p:spPr>
          <a:xfrm>
            <a:off x="57505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AC822-498B-B740-80FF-016C2A65EF56}" type="datetime1">
              <a:rPr lang="en-US" smtClean="0"/>
              <a:t>5/9/11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MSRI, May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54BC8-5815-894D-9A22-B06A0481834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3799" y="1035424"/>
            <a:ext cx="1322295" cy="5090739"/>
          </a:xfrm>
        </p:spPr>
        <p:txBody>
          <a:bodyPr vert="eaVert" anchor="t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35424"/>
            <a:ext cx="6019800" cy="510978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AA93B-4574-F84B-BA03-54FB598B2E1B}" type="datetime1">
              <a:rPr lang="en-US" smtClean="0"/>
              <a:t>5/9/11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MSRI, May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54BC8-5815-894D-9A22-B06A0481834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C575F60F-3E76-684E-A4F5-63D9592244F5}" type="datetime1">
              <a:rPr lang="en-US" smtClean="0"/>
              <a:t>5/9/11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MSRI, May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54BC8-5815-894D-9A22-B06A0481834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2560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399" y="4171950"/>
            <a:ext cx="5457919" cy="1085850"/>
          </a:xfrm>
        </p:spPr>
        <p:txBody>
          <a:bodyPr>
            <a:normAutofit/>
          </a:bodyPr>
          <a:lstStyle>
            <a:lvl1pPr>
              <a:defRPr sz="4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1" y="5257799"/>
            <a:ext cx="5457918" cy="618565"/>
          </a:xfr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spcBef>
                <a:spcPct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89965"/>
            <a:ext cx="5499847" cy="365125"/>
          </a:xfrm>
        </p:spPr>
        <p:txBody>
          <a:bodyPr/>
          <a:lstStyle>
            <a:lvl1pPr>
              <a:defRPr sz="2200" b="0" baseline="0">
                <a:solidFill>
                  <a:schemeClr val="bg1"/>
                </a:solidFill>
              </a:defRPr>
            </a:lvl1pPr>
          </a:lstStyle>
          <a:p>
            <a:fld id="{69AD6A2B-C768-174F-BD99-584A8DF3F6F3}" type="datetime1">
              <a:rPr lang="en-US" smtClean="0"/>
              <a:t>5/9/11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3847" y="6356350"/>
            <a:ext cx="4734112" cy="365125"/>
          </a:xfrm>
        </p:spPr>
        <p:txBody>
          <a:bodyPr/>
          <a:lstStyle/>
          <a:p>
            <a:r>
              <a:rPr lang="en-US" smtClean="0"/>
              <a:t>MSRI, May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5459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FC54BC8-5815-894D-9A22-B06A0481834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200400" y="2877671"/>
            <a:ext cx="5646867" cy="128016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dirty="0" smtClean="0"/>
              <a:t>Click icon to add picture</a:t>
            </a:r>
            <a:endParaRPr dirty="0"/>
          </a:p>
        </p:txBody>
      </p:sp>
      <p:sp>
        <p:nvSpPr>
          <p:cNvPr id="10" name="Rectangle 9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, Content,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8423" y="914400"/>
            <a:ext cx="6508377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8423" y="2209800"/>
            <a:ext cx="6508377" cy="3916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CDC84755-5D06-E84B-B8C0-E1F1BE09D16D}" type="datetime1">
              <a:rPr lang="en-US" smtClean="0"/>
              <a:t>5/9/11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8423" y="6356350"/>
            <a:ext cx="4926852" cy="365125"/>
          </a:xfrm>
        </p:spPr>
        <p:txBody>
          <a:bodyPr/>
          <a:lstStyle/>
          <a:p>
            <a:r>
              <a:rPr lang="en-US" smtClean="0"/>
              <a:t>MSRI, May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1694" y="361016"/>
            <a:ext cx="506506" cy="365125"/>
          </a:xfrm>
        </p:spPr>
        <p:txBody>
          <a:bodyPr/>
          <a:lstStyle/>
          <a:p>
            <a:fld id="{FFC54BC8-5815-894D-9A22-B06A0481834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5" y="1976718"/>
            <a:ext cx="1645920" cy="46257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dirty="0" smtClean="0"/>
              <a:t>Click icon to add picture</a:t>
            </a:r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58952" y="268288"/>
            <a:ext cx="1099073" cy="635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1" y="3429000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1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600" y="6356350"/>
            <a:ext cx="1622612" cy="365125"/>
          </a:xfrm>
        </p:spPr>
        <p:txBody>
          <a:bodyPr/>
          <a:lstStyle/>
          <a:p>
            <a:fld id="{68E38CC0-F804-3643-B73F-D15C5FBE35BA}" type="datetime1">
              <a:rPr lang="en-US" smtClean="0"/>
              <a:t>5/9/11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5311588" cy="365125"/>
          </a:xfrm>
        </p:spPr>
        <p:txBody>
          <a:bodyPr/>
          <a:lstStyle/>
          <a:p>
            <a:r>
              <a:rPr lang="en-US" smtClean="0"/>
              <a:t>MSRI, May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Section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4773706"/>
            <a:ext cx="2971800" cy="1844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354" y="3429001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354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1212" y="6104965"/>
            <a:ext cx="506506" cy="365125"/>
          </a:xfrm>
        </p:spPr>
        <p:txBody>
          <a:bodyPr/>
          <a:lstStyle/>
          <a:p>
            <a:fld id="{FFC54BC8-5815-894D-9A22-B06A0481834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4" y="268288"/>
            <a:ext cx="2971800" cy="443865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dirty="0" smtClean="0"/>
              <a:t>Click icon to add picture</a:t>
            </a:r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244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85ADA-55AC-7647-A38D-93EEF861AFA1}" type="datetime1">
              <a:rPr lang="en-US" smtClean="0"/>
              <a:t>5/9/11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MSRI, May 2011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54BC8-5815-894D-9A22-B06A0481834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8835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79391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79391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BCC42-D704-EE49-931C-B15C8096AAA3}" type="datetime1">
              <a:rPr lang="en-US" smtClean="0"/>
              <a:t>5/9/11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MSRI, May 2011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54BC8-5815-894D-9A22-B06A0481834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214562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7758F-5377-EC46-B388-C00F9E1E343D}" type="datetime1">
              <a:rPr lang="en-US" smtClean="0"/>
              <a:t>5/9/11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MSRI, May 2011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54BC8-5815-894D-9A22-B06A0481834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57199" y="4224973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theme" Target="../theme/theme1.xml"/><Relationship Id="rId21" Type="http://schemas.openxmlformats.org/officeDocument/2006/relationships/image" Target="../media/image1.gif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6508377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209800"/>
            <a:ext cx="6508377" cy="3916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98659" y="6356350"/>
            <a:ext cx="17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EF0FFA72-0927-014C-BCF8-B72774D18D48}" type="datetime1">
              <a:rPr lang="en-US" smtClean="0"/>
              <a:t>5/9/11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812" y="6356350"/>
            <a:ext cx="6007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smtClean="0"/>
              <a:t>MSRI, May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6494" y="361016"/>
            <a:ext cx="506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0" b="1">
                <a:solidFill>
                  <a:schemeClr val="bg1"/>
                </a:solidFill>
              </a:defRPr>
            </a:lvl1pPr>
          </a:lstStyle>
          <a:p>
            <a:fld id="{FFC54BC8-5815-894D-9A22-B06A0481834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round75.gif"/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8085862" y="5987049"/>
            <a:ext cx="712837" cy="73860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  <p:sldLayoutId id="2147483730" r:id="rId18"/>
    <p:sldLayoutId id="2147483731" r:id="rId19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00000"/>
        <a:buFont typeface="Wingdings 2" pitchFamily="18" charset="2"/>
        <a:buChar char="¡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8583" y="4208929"/>
            <a:ext cx="8220785" cy="1048684"/>
          </a:xfrm>
        </p:spPr>
        <p:txBody>
          <a:bodyPr>
            <a:normAutofit fontScale="90000"/>
          </a:bodyPr>
          <a:lstStyle/>
          <a:p>
            <a:r>
              <a:rPr lang="en-US" sz="3200" dirty="0" smtClean="0">
                <a:solidFill>
                  <a:schemeClr val="tx1"/>
                </a:solidFill>
              </a:rPr>
              <a:t>Why </a:t>
            </a:r>
            <a:r>
              <a:rPr lang="en-US" sz="3200" dirty="0" smtClean="0">
                <a:solidFill>
                  <a:schemeClr val="tx1"/>
                </a:solidFill>
              </a:rPr>
              <a:t>content knowledge matters in </a:t>
            </a:r>
            <a:r>
              <a:rPr lang="en-US" sz="3200" dirty="0" smtClean="0">
                <a:solidFill>
                  <a:schemeClr val="tx1"/>
                </a:solidFill>
              </a:rPr>
              <a:t>teaching: Implications for teacher education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8846" y="5257799"/>
            <a:ext cx="7110522" cy="1247813"/>
          </a:xfrm>
        </p:spPr>
        <p:txBody>
          <a:bodyPr/>
          <a:lstStyle/>
          <a:p>
            <a:pPr algn="ctr"/>
            <a:r>
              <a:rPr lang="en-US" dirty="0" smtClean="0"/>
              <a:t>Denise A. Spangler</a:t>
            </a:r>
          </a:p>
          <a:p>
            <a:pPr algn="ctr"/>
            <a:r>
              <a:rPr lang="en-US" dirty="0" smtClean="0"/>
              <a:t>University of Georgia</a:t>
            </a:r>
          </a:p>
        </p:txBody>
      </p:sp>
      <p:pic>
        <p:nvPicPr>
          <p:cNvPr id="5" name="Picture 4" descr="COE 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7305" y="458991"/>
            <a:ext cx="4292063" cy="952381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MSRI, May 2011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 response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4" name="그림 1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09799"/>
            <a:ext cx="7663374" cy="391636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MSRI, May 2011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089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 response 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4" name="그림 1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2033" y="2057400"/>
            <a:ext cx="7514858" cy="382506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MSRI, May 2011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2444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Implication </a:t>
            </a:r>
            <a:r>
              <a:rPr lang="en-US" dirty="0" smtClean="0"/>
              <a:t>for teacher education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2209800"/>
            <a:ext cx="7980846" cy="3916363"/>
          </a:xfrm>
        </p:spPr>
        <p:txBody>
          <a:bodyPr>
            <a:normAutofit/>
          </a:bodyPr>
          <a:lstStyle/>
          <a:p>
            <a:r>
              <a:rPr lang="en-US" dirty="0" smtClean="0"/>
              <a:t>Focus  on p</a:t>
            </a:r>
            <a:r>
              <a:rPr lang="en-US" dirty="0" smtClean="0"/>
              <a:t>lanning but shift</a:t>
            </a:r>
          </a:p>
          <a:p>
            <a:pPr lvl="1"/>
            <a:r>
              <a:rPr lang="en-US" dirty="0" smtClean="0"/>
              <a:t>Away </a:t>
            </a:r>
            <a:r>
              <a:rPr lang="en-US" dirty="0" smtClean="0"/>
              <a:t>from lesson planning</a:t>
            </a:r>
          </a:p>
          <a:p>
            <a:pPr lvl="1"/>
            <a:r>
              <a:rPr lang="en-US" dirty="0" smtClean="0"/>
              <a:t>Toward task planning</a:t>
            </a:r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 smtClean="0"/>
              <a:t>Task </a:t>
            </a:r>
            <a:r>
              <a:rPr lang="en-US" dirty="0" smtClean="0"/>
              <a:t>dialogues (Crespo, Oslund, &amp; Parks, 2011)</a:t>
            </a:r>
          </a:p>
          <a:p>
            <a:pPr marL="685800" lvl="3" indent="0">
              <a:buNone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MSRI, May 2011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3628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Task Dialogues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Task–we solve it in class</a:t>
            </a:r>
          </a:p>
          <a:p>
            <a:r>
              <a:rPr lang="en-US" dirty="0" smtClean="0"/>
              <a:t>I give them possible student solutions</a:t>
            </a:r>
            <a:endParaRPr lang="en-US" dirty="0"/>
          </a:p>
          <a:p>
            <a:pPr lvl="1"/>
            <a:r>
              <a:rPr lang="en-US" dirty="0"/>
              <a:t>1 correct</a:t>
            </a:r>
          </a:p>
          <a:p>
            <a:pPr lvl="1"/>
            <a:r>
              <a:rPr lang="en-US" dirty="0"/>
              <a:t>2-3 incorrect or incomplete</a:t>
            </a:r>
          </a:p>
          <a:p>
            <a:r>
              <a:rPr lang="en-US" dirty="0"/>
              <a:t>What mathematical thinking could be behind that response?</a:t>
            </a:r>
          </a:p>
          <a:p>
            <a:r>
              <a:rPr lang="en-US" dirty="0"/>
              <a:t>What question could I ask next to test whether or not that is what the child was thinking? How would the child respond if it was or was not what she was thinking?</a:t>
            </a:r>
          </a:p>
          <a:p>
            <a:r>
              <a:rPr lang="en-US" dirty="0"/>
              <a:t>What is my next move?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MSRI, May 2011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80546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Field Experience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They do the task dialogue task with children</a:t>
            </a:r>
          </a:p>
          <a:p>
            <a:r>
              <a:rPr lang="en-US" dirty="0" smtClean="0"/>
              <a:t>They also do 3-5 other tasks that day, and in their plans THEY have to posit student responses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MSRI, May 2011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62971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Task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</a:t>
            </a:r>
            <a:r>
              <a:rPr lang="en-US" dirty="0"/>
              <a:t>a soccer championship there are </a:t>
            </a:r>
            <a:r>
              <a:rPr lang="en-US" dirty="0" smtClean="0"/>
              <a:t>6 </a:t>
            </a:r>
            <a:r>
              <a:rPr lang="en-US" dirty="0"/>
              <a:t>teams. If all teams are going to play each other, how many games will there be in the championship?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MSRI, May 2011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3418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Response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will be </a:t>
            </a:r>
            <a:r>
              <a:rPr lang="en-US" dirty="0" smtClean="0"/>
              <a:t>3 </a:t>
            </a:r>
            <a:r>
              <a:rPr lang="en-US" dirty="0"/>
              <a:t>games because </a:t>
            </a:r>
            <a:endParaRPr lang="en-US" dirty="0" smtClean="0"/>
          </a:p>
          <a:p>
            <a:pPr lvl="1"/>
            <a:r>
              <a:rPr lang="en-US" dirty="0" smtClean="0"/>
              <a:t>Team </a:t>
            </a:r>
            <a:r>
              <a:rPr lang="en-US" dirty="0"/>
              <a:t>A will play Team </a:t>
            </a:r>
            <a:r>
              <a:rPr lang="en-US" dirty="0" smtClean="0"/>
              <a:t>B</a:t>
            </a:r>
          </a:p>
          <a:p>
            <a:pPr lvl="1"/>
            <a:r>
              <a:rPr lang="en-US" dirty="0" smtClean="0"/>
              <a:t>Team </a:t>
            </a:r>
            <a:r>
              <a:rPr lang="en-US" dirty="0"/>
              <a:t>C will </a:t>
            </a:r>
            <a:r>
              <a:rPr lang="en-US" dirty="0" smtClean="0"/>
              <a:t>play </a:t>
            </a:r>
            <a:r>
              <a:rPr lang="en-US" dirty="0"/>
              <a:t>Team </a:t>
            </a:r>
            <a:r>
              <a:rPr lang="en-US" dirty="0" smtClean="0"/>
              <a:t>D</a:t>
            </a:r>
          </a:p>
          <a:p>
            <a:pPr lvl="1"/>
            <a:r>
              <a:rPr lang="en-US" dirty="0" smtClean="0"/>
              <a:t>Team E will play Team </a:t>
            </a:r>
            <a:r>
              <a:rPr lang="en-US" dirty="0" smtClean="0"/>
              <a:t>F.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MSRI, May 2011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0589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Response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will be </a:t>
            </a:r>
            <a:r>
              <a:rPr lang="en-US" dirty="0" smtClean="0"/>
              <a:t>30 games </a:t>
            </a:r>
            <a:r>
              <a:rPr lang="en-US" dirty="0"/>
              <a:t>because each team plays </a:t>
            </a:r>
            <a:r>
              <a:rPr lang="en-US" dirty="0" smtClean="0"/>
              <a:t>5 </a:t>
            </a:r>
            <a:r>
              <a:rPr lang="en-US" dirty="0"/>
              <a:t>other teams. There are </a:t>
            </a:r>
            <a:r>
              <a:rPr lang="en-US" dirty="0" smtClean="0"/>
              <a:t>6 </a:t>
            </a:r>
            <a:r>
              <a:rPr lang="en-US" dirty="0"/>
              <a:t>teams so 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5 + 5 + 5 + 5 + 5 + 5 = 30.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MSRI, May 2011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55755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Response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will be 15 games:</a:t>
            </a:r>
          </a:p>
          <a:p>
            <a:pPr marL="0" indent="0">
              <a:buNone/>
            </a:pPr>
            <a:r>
              <a:rPr lang="en-US" dirty="0" smtClean="0"/>
              <a:t>AB	BC	CD	DE	EF</a:t>
            </a:r>
          </a:p>
          <a:p>
            <a:pPr marL="0" indent="0">
              <a:buNone/>
            </a:pPr>
            <a:r>
              <a:rPr lang="en-US" dirty="0" smtClean="0"/>
              <a:t>AC	BD	CE	DF</a:t>
            </a:r>
          </a:p>
          <a:p>
            <a:pPr marL="0" indent="0">
              <a:buNone/>
            </a:pPr>
            <a:r>
              <a:rPr lang="en-US" dirty="0" smtClean="0"/>
              <a:t>AD	BE	CF</a:t>
            </a:r>
          </a:p>
          <a:p>
            <a:pPr marL="0" indent="0">
              <a:buNone/>
            </a:pPr>
            <a:r>
              <a:rPr lang="en-US" dirty="0" smtClean="0"/>
              <a:t>AE	BF</a:t>
            </a:r>
          </a:p>
          <a:p>
            <a:pPr marL="0" indent="0">
              <a:buNone/>
            </a:pPr>
            <a:r>
              <a:rPr lang="en-US" dirty="0" smtClean="0"/>
              <a:t>AF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MSRI, May 2011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62192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Observations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PST with lower content knowledge tend to</a:t>
            </a:r>
          </a:p>
          <a:p>
            <a:pPr lvl="1"/>
            <a:r>
              <a:rPr lang="en-US" dirty="0" smtClean="0"/>
              <a:t>Have difficulty seeing children’s mathematical thinking, especially when it’s different from their own</a:t>
            </a:r>
          </a:p>
          <a:p>
            <a:pPr lvl="1"/>
            <a:r>
              <a:rPr lang="en-US" dirty="0" smtClean="0"/>
              <a:t>Assume they know what children are thinking and do not ask</a:t>
            </a:r>
          </a:p>
          <a:p>
            <a:pPr lvl="1"/>
            <a:r>
              <a:rPr lang="en-US" dirty="0" smtClean="0"/>
              <a:t>Push children to do it their way</a:t>
            </a:r>
          </a:p>
          <a:p>
            <a:pPr lvl="1"/>
            <a:r>
              <a:rPr lang="en-US" dirty="0" smtClean="0"/>
              <a:t>Ask bite-sized questions, leading/directive questions</a:t>
            </a:r>
          </a:p>
          <a:p>
            <a:pPr lvl="1"/>
            <a:r>
              <a:rPr lang="en-US" dirty="0" smtClean="0"/>
              <a:t>Start over rather than building from existing ideas</a:t>
            </a:r>
          </a:p>
          <a:p>
            <a:pPr lvl="1"/>
            <a:r>
              <a:rPr lang="en-US" dirty="0" smtClean="0"/>
              <a:t>Don’t push on correct answers</a:t>
            </a:r>
          </a:p>
          <a:p>
            <a:pPr lvl="1"/>
            <a:r>
              <a:rPr lang="en-US" dirty="0" smtClean="0"/>
              <a:t>Don’t make an effort to connect solution strategies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MSRI, May 2011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Knowledge for Teaching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2209800"/>
            <a:ext cx="7654963" cy="4204390"/>
          </a:xfrm>
        </p:spPr>
        <p:txBody>
          <a:bodyPr>
            <a:normAutofit/>
          </a:bodyPr>
          <a:lstStyle/>
          <a:p>
            <a:pPr lvl="1">
              <a:buNone/>
            </a:pPr>
            <a:endParaRPr lang="en-US" dirty="0" smtClean="0"/>
          </a:p>
          <a:p>
            <a:pPr lvl="1"/>
            <a:r>
              <a:rPr lang="en-US" dirty="0" smtClean="0"/>
              <a:t>Knowing mathematics to pass a test ≠ knowing mathematics in the ways needed to teach it.</a:t>
            </a:r>
          </a:p>
          <a:p>
            <a:pPr lvl="1"/>
            <a:r>
              <a:rPr lang="en-US" dirty="0" smtClean="0"/>
              <a:t>Teaching mathematics involves knowing </a:t>
            </a:r>
          </a:p>
          <a:p>
            <a:pPr lvl="2"/>
            <a:r>
              <a:rPr lang="en-US" dirty="0" smtClean="0"/>
              <a:t>Representations</a:t>
            </a:r>
          </a:p>
          <a:p>
            <a:pPr lvl="2"/>
            <a:r>
              <a:rPr lang="en-US" dirty="0" smtClean="0"/>
              <a:t>Analogies</a:t>
            </a:r>
          </a:p>
          <a:p>
            <a:pPr lvl="2"/>
            <a:r>
              <a:rPr lang="en-US" dirty="0" smtClean="0"/>
              <a:t>Illustrations</a:t>
            </a:r>
          </a:p>
          <a:p>
            <a:pPr lvl="2"/>
            <a:r>
              <a:rPr lang="en-US" dirty="0" smtClean="0"/>
              <a:t>Examples</a:t>
            </a:r>
          </a:p>
          <a:p>
            <a:pPr lvl="2"/>
            <a:r>
              <a:rPr lang="en-US" dirty="0" smtClean="0"/>
              <a:t>Explanations</a:t>
            </a:r>
          </a:p>
          <a:p>
            <a:pPr lvl="2"/>
            <a:r>
              <a:rPr lang="en-US" dirty="0" smtClean="0"/>
              <a:t>Demonstrations</a:t>
            </a:r>
          </a:p>
          <a:p>
            <a:pPr marL="457200" lvl="2" indent="0" algn="r">
              <a:buNone/>
            </a:pPr>
            <a:r>
              <a:rPr lang="en-US" dirty="0" smtClean="0"/>
              <a:t>Shulman, 1986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MSRI, May 2011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Observations, cont’d.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PST with higher content knowledge tend to</a:t>
            </a:r>
          </a:p>
          <a:p>
            <a:pPr lvl="1"/>
            <a:r>
              <a:rPr lang="en-US" dirty="0" smtClean="0"/>
              <a:t>Ask more open questions</a:t>
            </a:r>
          </a:p>
          <a:p>
            <a:pPr lvl="1"/>
            <a:r>
              <a:rPr lang="en-US" dirty="0" smtClean="0"/>
              <a:t>Try to get students to figure things out for themselves</a:t>
            </a:r>
          </a:p>
          <a:p>
            <a:pPr lvl="1"/>
            <a:r>
              <a:rPr lang="en-US" dirty="0" smtClean="0"/>
              <a:t>Push students to analyze their solutions and go on from there rather than starting over</a:t>
            </a:r>
          </a:p>
          <a:p>
            <a:pPr lvl="1"/>
            <a:r>
              <a:rPr lang="en-US" dirty="0" smtClean="0"/>
              <a:t>Pay attention to process as much as final answer</a:t>
            </a:r>
          </a:p>
          <a:p>
            <a:pPr lvl="1"/>
            <a:r>
              <a:rPr lang="en-US" dirty="0" smtClean="0"/>
              <a:t>Link solution strategies</a:t>
            </a:r>
          </a:p>
          <a:p>
            <a:pPr lvl="1"/>
            <a:r>
              <a:rPr lang="en-US" dirty="0" smtClean="0"/>
              <a:t>Extend correct solutions to push for generalizations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MSRI, May 2011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Focusing on preservice or inservice teachers’ content knowledge is necessary but not sufficient.</a:t>
            </a:r>
          </a:p>
          <a:p>
            <a:r>
              <a:rPr lang="en-US" dirty="0" smtClean="0"/>
              <a:t>Need to develop OUR repertoire of tasks/activities to tap into the </a:t>
            </a:r>
            <a:r>
              <a:rPr lang="en-US" i="1" dirty="0" smtClean="0"/>
              <a:t>application</a:t>
            </a:r>
            <a:r>
              <a:rPr lang="en-US" dirty="0" smtClean="0"/>
              <a:t> of that content knowledge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MSRI, May 2011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And also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Knowing</a:t>
            </a:r>
          </a:p>
          <a:p>
            <a:pPr lvl="1"/>
            <a:r>
              <a:rPr lang="en-US" dirty="0" smtClean="0"/>
              <a:t>What makes a topic easy or hard</a:t>
            </a:r>
          </a:p>
          <a:p>
            <a:pPr lvl="1"/>
            <a:r>
              <a:rPr lang="en-US" dirty="0" smtClean="0"/>
              <a:t>Students’ preconceptions and misconceptions</a:t>
            </a:r>
          </a:p>
          <a:p>
            <a:pPr lvl="1"/>
            <a:r>
              <a:rPr lang="en-US" dirty="0" smtClean="0"/>
              <a:t>Strategies to address misconceptions</a:t>
            </a:r>
          </a:p>
          <a:p>
            <a:pPr marL="228600" lvl="1" indent="0" algn="r">
              <a:buNone/>
            </a:pPr>
            <a:endParaRPr lang="en-US" dirty="0" smtClean="0"/>
          </a:p>
          <a:p>
            <a:pPr marL="228600" lvl="1" indent="0" algn="r">
              <a:buNone/>
            </a:pPr>
            <a:r>
              <a:rPr lang="en-US" dirty="0" smtClean="0"/>
              <a:t>Shulman, 1986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MSRI, May 2011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1910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recent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Conducted by Jisun Kim, University of Georgia</a:t>
            </a:r>
          </a:p>
          <a:p>
            <a:r>
              <a:rPr lang="en-US" dirty="0" smtClean="0"/>
              <a:t>5 </a:t>
            </a:r>
            <a:r>
              <a:rPr lang="en-US" dirty="0" smtClean="0"/>
              <a:t>geometry/measurement </a:t>
            </a:r>
            <a:r>
              <a:rPr lang="en-US" dirty="0" smtClean="0"/>
              <a:t>tasks, given one at a time over a semester</a:t>
            </a:r>
          </a:p>
          <a:p>
            <a:r>
              <a:rPr lang="en-US" dirty="0" smtClean="0"/>
              <a:t>Preservice teachers had to</a:t>
            </a:r>
          </a:p>
          <a:p>
            <a:pPr lvl="1"/>
            <a:r>
              <a:rPr lang="en-US" dirty="0" smtClean="0"/>
              <a:t>Solve the task</a:t>
            </a:r>
          </a:p>
          <a:p>
            <a:pPr lvl="1"/>
            <a:r>
              <a:rPr lang="en-US" dirty="0" smtClean="0"/>
              <a:t>Examine student solutions to determine if they were correct</a:t>
            </a:r>
          </a:p>
          <a:p>
            <a:pPr lvl="1"/>
            <a:r>
              <a:rPr lang="en-US" dirty="0" smtClean="0"/>
              <a:t>Identify </a:t>
            </a:r>
            <a:r>
              <a:rPr lang="en-US" i="1" dirty="0" smtClean="0"/>
              <a:t>causes </a:t>
            </a:r>
            <a:r>
              <a:rPr lang="en-US" dirty="0" smtClean="0"/>
              <a:t>of errors</a:t>
            </a:r>
          </a:p>
          <a:p>
            <a:pPr lvl="1"/>
            <a:r>
              <a:rPr lang="en-US" dirty="0" smtClean="0"/>
              <a:t>Propose instructional strategies to address the causes of the errors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MSRI, May 2011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6202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Findings of the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2209800"/>
            <a:ext cx="8014264" cy="3916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Preservice teachers </a:t>
            </a:r>
          </a:p>
          <a:p>
            <a:r>
              <a:rPr lang="en-US" dirty="0" smtClean="0"/>
              <a:t>generally</a:t>
            </a:r>
            <a:r>
              <a:rPr lang="en-US" dirty="0" smtClean="0"/>
              <a:t> got the correct answer themselves, </a:t>
            </a:r>
            <a:r>
              <a:rPr lang="en-US" dirty="0" smtClean="0"/>
              <a:t>but in some cases they exhibited the same misconceptions as the students </a:t>
            </a:r>
            <a:r>
              <a:rPr lang="en-US" i="1" dirty="0" smtClean="0"/>
              <a:t>even though the topic had been addressed in a course</a:t>
            </a:r>
            <a:r>
              <a:rPr lang="en-US" dirty="0" smtClean="0"/>
              <a:t>.</a:t>
            </a:r>
          </a:p>
          <a:p>
            <a:r>
              <a:rPr lang="en-US" dirty="0" smtClean="0"/>
              <a:t>focused on the answer, not the </a:t>
            </a:r>
            <a:r>
              <a:rPr lang="en-US" dirty="0" smtClean="0"/>
              <a:t>solution path.</a:t>
            </a:r>
            <a:endParaRPr lang="en-US" dirty="0" smtClean="0"/>
          </a:p>
          <a:p>
            <a:r>
              <a:rPr lang="en-US" dirty="0" smtClean="0"/>
              <a:t>did not attend to </a:t>
            </a:r>
            <a:r>
              <a:rPr lang="en-US" dirty="0" smtClean="0"/>
              <a:t>intuitive or visual </a:t>
            </a:r>
            <a:r>
              <a:rPr lang="en-US" dirty="0" smtClean="0"/>
              <a:t>thinking.</a:t>
            </a:r>
          </a:p>
          <a:p>
            <a:r>
              <a:rPr lang="en-US" dirty="0"/>
              <a:t>a</a:t>
            </a:r>
            <a:r>
              <a:rPr lang="en-US" dirty="0" smtClean="0"/>
              <a:t>ttributed errors mostly to faulty procedural knowledge.</a:t>
            </a:r>
          </a:p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MSRI, May 2011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52796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Findings, Cont’d.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Diagnoses did not match prescriptions.</a:t>
            </a:r>
          </a:p>
          <a:p>
            <a:r>
              <a:rPr lang="en-US" dirty="0"/>
              <a:t>Small, weak repertoire of instructional strategies; often wanted to “tell” students the correct answer</a:t>
            </a:r>
            <a:r>
              <a:rPr lang="en-US" dirty="0" smtClean="0"/>
              <a:t>.</a:t>
            </a:r>
          </a:p>
          <a:p>
            <a:r>
              <a:rPr lang="en-US" dirty="0" smtClean="0"/>
              <a:t>Used examples from class for instructional strategies.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MSRI, May 2011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035414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Tasks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Rectangle </a:t>
            </a:r>
            <a:r>
              <a:rPr lang="en-US" dirty="0"/>
              <a:t>I has a larger perimeter than </a:t>
            </a:r>
            <a:r>
              <a:rPr lang="en-US" dirty="0" smtClean="0"/>
              <a:t>Rectangle </a:t>
            </a:r>
            <a:r>
              <a:rPr lang="en-US" dirty="0"/>
              <a:t>II. Can you conclude that </a:t>
            </a:r>
            <a:r>
              <a:rPr lang="en-US" dirty="0" smtClean="0"/>
              <a:t>Rectangle </a:t>
            </a:r>
            <a:r>
              <a:rPr lang="en-US" dirty="0"/>
              <a:t>I also has a larger area than </a:t>
            </a:r>
            <a:r>
              <a:rPr lang="en-US" dirty="0" smtClean="0"/>
              <a:t>Rectangle </a:t>
            </a:r>
            <a:r>
              <a:rPr lang="en-US" dirty="0"/>
              <a:t>II? Why or Why not?</a:t>
            </a:r>
            <a:r>
              <a:rPr lang="en-US" dirty="0" smtClean="0"/>
              <a:t> </a:t>
            </a:r>
          </a:p>
          <a:p>
            <a:r>
              <a:rPr lang="en-US" dirty="0" smtClean="0"/>
              <a:t>Compare areas of 2 triangles where one is obtuse</a:t>
            </a:r>
          </a:p>
          <a:p>
            <a:r>
              <a:rPr lang="en-US" dirty="0" smtClean="0"/>
              <a:t>Possible triangles (</a:t>
            </a:r>
            <a:r>
              <a:rPr lang="en-US" dirty="0" smtClean="0"/>
              <a:t>more than one obtuse angle, 3 acute angles)</a:t>
            </a:r>
          </a:p>
          <a:p>
            <a:r>
              <a:rPr lang="en-US" dirty="0" smtClean="0"/>
              <a:t>Determine if two triangles are similar</a:t>
            </a:r>
          </a:p>
          <a:p>
            <a:r>
              <a:rPr lang="en-US" dirty="0" smtClean="0"/>
              <a:t>Quadruple the volume of a rectangular solid</a:t>
            </a:r>
          </a:p>
          <a:p>
            <a:endParaRPr lang="en-US" dirty="0" smtClean="0"/>
          </a:p>
          <a:p>
            <a:endParaRPr lang="en-US" i="1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MSRI, May 2011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28042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 response 1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9" name="그림 1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199" y="2815272"/>
            <a:ext cx="7897301" cy="279980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MSRI, May 2011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97277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 response 2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7" name="그림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199" y="2209800"/>
            <a:ext cx="7997555" cy="391636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MSRI, May 2011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32453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aza">
  <a:themeElements>
    <a:clrScheme name="Plaza">
      <a:dk1>
        <a:sysClr val="windowText" lastClr="000000"/>
      </a:dk1>
      <a:lt1>
        <a:sysClr val="window" lastClr="FFFFFF"/>
      </a:lt1>
      <a:dk2>
        <a:srgbClr val="333333"/>
      </a:dk2>
      <a:lt2>
        <a:srgbClr val="CCCCCC"/>
      </a:lt2>
      <a:accent1>
        <a:srgbClr val="990000"/>
      </a:accent1>
      <a:accent2>
        <a:srgbClr val="580101"/>
      </a:accent2>
      <a:accent3>
        <a:srgbClr val="E94A00"/>
      </a:accent3>
      <a:accent4>
        <a:srgbClr val="EB8F00"/>
      </a:accent4>
      <a:accent5>
        <a:srgbClr val="A4A4A4"/>
      </a:accent5>
      <a:accent6>
        <a:srgbClr val="666666"/>
      </a:accent6>
      <a:hlink>
        <a:srgbClr val="D01010"/>
      </a:hlink>
      <a:folHlink>
        <a:srgbClr val="E6682E"/>
      </a:folHlink>
    </a:clrScheme>
    <a:fontScheme name="Plaza">
      <a:majorFont>
        <a:latin typeface="Century Gothic"/>
        <a:ea typeface=""/>
        <a:cs typeface=""/>
        <a:font script="Jpan" typeface="メイリオ"/>
      </a:majorFont>
      <a:minorFont>
        <a:latin typeface="Century Gothic"/>
        <a:ea typeface=""/>
        <a:cs typeface=""/>
        <a:font script="Jpan" typeface="メイリオ"/>
      </a:minorFont>
    </a:fontScheme>
    <a:fmtScheme name="Plaza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5000"/>
              </a:schemeClr>
            </a:gs>
            <a:gs pos="100000">
              <a:schemeClr val="phClr">
                <a:tint val="10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0000"/>
                <a:satMod val="120000"/>
              </a:schemeClr>
            </a:gs>
            <a:gs pos="35000">
              <a:schemeClr val="phClr">
                <a:shade val="100000"/>
                <a:satMod val="150000"/>
              </a:schemeClr>
            </a:gs>
            <a:gs pos="70000">
              <a:schemeClr val="phClr">
                <a:tint val="100000"/>
                <a:shade val="100000"/>
                <a:satMod val="200000"/>
                <a:greenMod val="100000"/>
              </a:schemeClr>
            </a:gs>
            <a:gs pos="100000">
              <a:schemeClr val="phClr"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190500" dist="63500" dir="5400000">
              <a:srgbClr val="FFFFFF">
                <a:alpha val="65000"/>
              </a:srgbClr>
            </a:innerShdw>
          </a:effectLst>
          <a:scene3d>
            <a:camera prst="orthographicFront">
              <a:rot lat="0" lon="0" rev="0"/>
            </a:camera>
            <a:lightRig rig="twoPt" dir="r">
              <a:rot lat="0" lon="0" rev="6000000"/>
            </a:lightRig>
          </a:scene3d>
          <a:sp3d prstMaterial="matte">
            <a:bevelT w="0" h="0" prst="relaxedInset"/>
          </a:sp3d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88900" dist="38100" dir="6600000" sx="101000" sy="101000" rotWithShape="0">
              <a:srgbClr val="000000">
                <a:alpha val="50000"/>
              </a:srgbClr>
            </a:outerShdw>
          </a:effectLst>
          <a:scene3d>
            <a:camera prst="perspectiveFront" fov="3000000"/>
            <a:lightRig rig="morning" dir="tl">
              <a:rot lat="0" lon="0" rev="1800000"/>
            </a:lightRig>
          </a:scene3d>
          <a:sp3d contourW="38100" prstMaterial="softEdge">
            <a:bevelT w="25400" h="38100"/>
            <a:contourClr>
              <a:schemeClr val="phClr">
                <a:tint val="6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Plaza.thmx</Template>
  <TotalTime>4274</TotalTime>
  <Words>812</Words>
  <Application>Microsoft Macintosh PowerPoint</Application>
  <PresentationFormat>On-screen Show (4:3)</PresentationFormat>
  <Paragraphs>124</Paragraphs>
  <Slides>21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Plaza</vt:lpstr>
      <vt:lpstr>Why content knowledge matters in teaching: Implications for teacher education</vt:lpstr>
      <vt:lpstr>Mathematical Knowledge for Teaching</vt:lpstr>
      <vt:lpstr>And also</vt:lpstr>
      <vt:lpstr>A recent study</vt:lpstr>
      <vt:lpstr>Findings of the study</vt:lpstr>
      <vt:lpstr>Findings, Cont’d.</vt:lpstr>
      <vt:lpstr>Tasks</vt:lpstr>
      <vt:lpstr>Student response 1</vt:lpstr>
      <vt:lpstr>Student response 2</vt:lpstr>
      <vt:lpstr>Student response 3</vt:lpstr>
      <vt:lpstr>Student response 4</vt:lpstr>
      <vt:lpstr>Implication for teacher education</vt:lpstr>
      <vt:lpstr>Task Dialogues</vt:lpstr>
      <vt:lpstr>Field Experience</vt:lpstr>
      <vt:lpstr>Example Task</vt:lpstr>
      <vt:lpstr>Response 1</vt:lpstr>
      <vt:lpstr>Response 2</vt:lpstr>
      <vt:lpstr>Response 3</vt:lpstr>
      <vt:lpstr>Observations</vt:lpstr>
      <vt:lpstr>Observations, cont’d.</vt:lpstr>
      <vt:lpstr>Conclusion</vt:lpstr>
    </vt:vector>
  </TitlesOfParts>
  <Company>COE/UGA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Denise Mewborn</dc:creator>
  <cp:lastModifiedBy>Denise Spanger Mewborn</cp:lastModifiedBy>
  <cp:revision>73</cp:revision>
  <dcterms:created xsi:type="dcterms:W3CDTF">2011-05-09T16:55:39Z</dcterms:created>
  <dcterms:modified xsi:type="dcterms:W3CDTF">2011-05-09T18:23:59Z</dcterms:modified>
</cp:coreProperties>
</file>