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Default Extension="jpeg" ContentType="image/jpeg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Layouts/slideLayout17.xml" ContentType="application/vnd.openxmlformats-officedocument.presentationml.slideLayout+xml"/>
  <Default Extension="gif" ContentType="image/gif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12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4" r:id="rId3"/>
    <p:sldId id="268" r:id="rId4"/>
    <p:sldId id="269" r:id="rId5"/>
    <p:sldId id="277" r:id="rId6"/>
    <p:sldId id="282" r:id="rId7"/>
    <p:sldId id="270" r:id="rId8"/>
    <p:sldId id="273" r:id="rId9"/>
    <p:sldId id="274" r:id="rId10"/>
    <p:sldId id="275" r:id="rId11"/>
    <p:sldId id="276" r:id="rId12"/>
    <p:sldId id="267" r:id="rId13"/>
    <p:sldId id="290" r:id="rId14"/>
    <p:sldId id="291" r:id="rId15"/>
    <p:sldId id="278" r:id="rId16"/>
    <p:sldId id="279" r:id="rId17"/>
    <p:sldId id="280" r:id="rId18"/>
    <p:sldId id="281" r:id="rId19"/>
    <p:sldId id="295" r:id="rId20"/>
    <p:sldId id="296" r:id="rId21"/>
    <p:sldId id="294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22" d="100"/>
          <a:sy n="122" d="100"/>
        </p:scale>
        <p:origin x="-13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79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699C35-F89D-674F-B30C-B4B62DC2CDAE}" type="datetimeFigureOut">
              <a:rPr lang="en-US" smtClean="0"/>
              <a:pPr/>
              <a:t>5/9/11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E96A6F-AD00-E346-A069-D3FE041B27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019770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78F6F-8E25-F544-A8E7-06C871485CBD}" type="datetimeFigureOut">
              <a:rPr lang="en-US" smtClean="0"/>
              <a:pPr/>
              <a:t>5/9/11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5F7875-55AC-CC4B-B312-9B063B28C8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861064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B9F3766-1F9C-9D43-8A9B-7D40E2FAE555}" type="datetime1">
              <a:rPr lang="en-US" smtClean="0"/>
              <a:t>5/9/11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MSRI, May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FFC54BC8-5815-894D-9A22-B06A048183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C7798-56B5-3649-BE92-88EAEF8915C5}" type="datetime1">
              <a:rPr lang="en-US" smtClean="0"/>
              <a:t>5/9/11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4BC8-5815-894D-9A22-B06A048183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26AEF-2C81-674B-9B35-B906C58358D2}" type="datetime1">
              <a:rPr lang="en-US" smtClean="0"/>
              <a:t>5/9/11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4BC8-5815-894D-9A22-B06A048183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B3D12-0087-1D4A-9CDF-0C33D758B95D}" type="datetime1">
              <a:rPr lang="en-US" smtClean="0"/>
              <a:t>5/9/11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4BC8-5815-894D-9A22-B06A048183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3FA0B-C250-E149-843B-E3E31EBBC327}" type="datetime1">
              <a:rPr lang="en-US" smtClean="0"/>
              <a:t>5/9/11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4BC8-5815-894D-9A22-B06A048183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3C8D8-F288-914C-B3E2-BEB81D9CA628}" type="datetime1">
              <a:rPr lang="en-US" smtClean="0"/>
              <a:t>5/9/11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4BC8-5815-894D-9A22-B06A048183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A842EEE7-8EEE-ED4B-987C-A75F36A221C1}" type="datetime1">
              <a:rPr lang="en-US" smtClean="0"/>
              <a:t>5/9/11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4BC8-5815-894D-9A22-B06A048183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9ECF2-28C8-3C41-8DF9-61988B231380}" type="datetime1">
              <a:rPr lang="en-US" smtClean="0"/>
              <a:t>5/9/11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4BC8-5815-894D-9A22-B06A048183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AAE95-4FC4-EE40-A8A7-78F454FB4787}" type="datetime1">
              <a:rPr lang="en-US" smtClean="0"/>
              <a:t>5/9/11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4BC8-5815-894D-9A22-B06A048183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AC822-498B-B740-80FF-016C2A65EF56}" type="datetime1">
              <a:rPr lang="en-US" smtClean="0"/>
              <a:t>5/9/11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4BC8-5815-894D-9A22-B06A048183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AA93B-4574-F84B-BA03-54FB598B2E1B}" type="datetime1">
              <a:rPr lang="en-US" smtClean="0"/>
              <a:t>5/9/11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4BC8-5815-894D-9A22-B06A048183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C575F60F-3E76-684E-A4F5-63D9592244F5}" type="datetime1">
              <a:rPr lang="en-US" smtClean="0"/>
              <a:t>5/9/11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4BC8-5815-894D-9A22-B06A048183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69AD6A2B-C768-174F-BD99-584A8DF3F6F3}" type="datetime1">
              <a:rPr lang="en-US" smtClean="0"/>
              <a:t>5/9/11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FFC54BC8-5815-894D-9A22-B06A048183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CDC84755-5D06-E84B-B8C0-E1F1BE09D16D}" type="datetime1">
              <a:rPr lang="en-US" smtClean="0"/>
              <a:t>5/9/11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FFC54BC8-5815-894D-9A22-B06A048183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68E38CC0-F804-3643-B73F-D15C5FBE35BA}" type="datetime1">
              <a:rPr lang="en-US" smtClean="0"/>
              <a:t>5/9/11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FFC54BC8-5815-894D-9A22-B06A048183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85ADA-55AC-7647-A38D-93EEF861AFA1}" type="datetime1">
              <a:rPr lang="en-US" smtClean="0"/>
              <a:t>5/9/11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4BC8-5815-894D-9A22-B06A048183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BCC42-D704-EE49-931C-B15C8096AAA3}" type="datetime1">
              <a:rPr lang="en-US" smtClean="0"/>
              <a:t>5/9/11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4BC8-5815-894D-9A22-B06A048183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7758F-5377-EC46-B388-C00F9E1E343D}" type="datetime1">
              <a:rPr lang="en-US" smtClean="0"/>
              <a:t>5/9/11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54BC8-5815-894D-9A22-B06A048183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21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F0FFA72-0927-014C-BCF8-B72774D18D48}" type="datetime1">
              <a:rPr lang="en-US" smtClean="0"/>
              <a:t>5/9/11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MSRI, May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FFC54BC8-5815-894D-9A22-B06A0481834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round75.gif"/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8085862" y="5987049"/>
            <a:ext cx="712837" cy="73860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8583" y="4208929"/>
            <a:ext cx="8220785" cy="1048684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Why </a:t>
            </a:r>
            <a:r>
              <a:rPr lang="en-US" sz="3200" dirty="0" smtClean="0">
                <a:solidFill>
                  <a:schemeClr val="tx1"/>
                </a:solidFill>
              </a:rPr>
              <a:t>content knowledge matters in </a:t>
            </a:r>
            <a:r>
              <a:rPr lang="en-US" sz="3200" dirty="0" smtClean="0">
                <a:solidFill>
                  <a:schemeClr val="tx1"/>
                </a:solidFill>
              </a:rPr>
              <a:t>teaching: Implications for teacher education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846" y="5257799"/>
            <a:ext cx="7110522" cy="1247813"/>
          </a:xfrm>
        </p:spPr>
        <p:txBody>
          <a:bodyPr/>
          <a:lstStyle/>
          <a:p>
            <a:pPr algn="ctr"/>
            <a:r>
              <a:rPr lang="en-US" dirty="0" smtClean="0"/>
              <a:t>Denise A. Spangler</a:t>
            </a:r>
          </a:p>
          <a:p>
            <a:pPr algn="ctr"/>
            <a:r>
              <a:rPr lang="en-US" dirty="0" smtClean="0"/>
              <a:t>University of Georgia</a:t>
            </a:r>
          </a:p>
        </p:txBody>
      </p:sp>
      <p:pic>
        <p:nvPicPr>
          <p:cNvPr id="5" name="Picture 4" descr="COE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7305" y="458991"/>
            <a:ext cx="4292063" cy="952381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response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4" name="그림 1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09799"/>
            <a:ext cx="7663374" cy="391636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089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response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그림 1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033" y="2057400"/>
            <a:ext cx="7514858" cy="382506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2444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 </a:t>
            </a:r>
            <a:r>
              <a:rPr lang="en-US" dirty="0" smtClean="0"/>
              <a:t>for teacher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980846" cy="3916363"/>
          </a:xfrm>
        </p:spPr>
        <p:txBody>
          <a:bodyPr>
            <a:normAutofit/>
          </a:bodyPr>
          <a:lstStyle/>
          <a:p>
            <a:r>
              <a:rPr lang="en-US" dirty="0" smtClean="0"/>
              <a:t>Focus  on p</a:t>
            </a:r>
            <a:r>
              <a:rPr lang="en-US" dirty="0" smtClean="0"/>
              <a:t>lanning but shift</a:t>
            </a:r>
          </a:p>
          <a:p>
            <a:pPr lvl="1"/>
            <a:r>
              <a:rPr lang="en-US" dirty="0" smtClean="0"/>
              <a:t>Away </a:t>
            </a:r>
            <a:r>
              <a:rPr lang="en-US" dirty="0" smtClean="0"/>
              <a:t>from lesson planning</a:t>
            </a:r>
          </a:p>
          <a:p>
            <a:pPr lvl="1"/>
            <a:r>
              <a:rPr lang="en-US" dirty="0" smtClean="0"/>
              <a:t>Toward task planning</a:t>
            </a:r>
            <a:endParaRPr lang="en-US" dirty="0" smtClean="0"/>
          </a:p>
          <a:p>
            <a:pPr lvl="3"/>
            <a:endParaRPr lang="en-US" dirty="0" smtClean="0"/>
          </a:p>
          <a:p>
            <a:r>
              <a:rPr lang="en-US" dirty="0" smtClean="0"/>
              <a:t>Task </a:t>
            </a:r>
            <a:r>
              <a:rPr lang="en-US" dirty="0" smtClean="0"/>
              <a:t>dialogues (Crespo, Oslund, &amp; Parks, 2011)</a:t>
            </a:r>
          </a:p>
          <a:p>
            <a:pPr marL="685800" lvl="3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3628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Dialogues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Task–we solve it in class</a:t>
            </a:r>
          </a:p>
          <a:p>
            <a:r>
              <a:rPr lang="en-US" dirty="0" smtClean="0"/>
              <a:t>I give them possible student solutions</a:t>
            </a:r>
            <a:endParaRPr lang="en-US" dirty="0"/>
          </a:p>
          <a:p>
            <a:pPr lvl="1"/>
            <a:r>
              <a:rPr lang="en-US" dirty="0"/>
              <a:t>1 correct</a:t>
            </a:r>
          </a:p>
          <a:p>
            <a:pPr lvl="1"/>
            <a:r>
              <a:rPr lang="en-US" dirty="0"/>
              <a:t>2-3 incorrect or incomplete</a:t>
            </a:r>
          </a:p>
          <a:p>
            <a:r>
              <a:rPr lang="en-US" dirty="0"/>
              <a:t>What mathematical thinking could be behind that response?</a:t>
            </a:r>
          </a:p>
          <a:p>
            <a:r>
              <a:rPr lang="en-US" dirty="0"/>
              <a:t>What question could I ask next to test whether or not that is what the child was thinking? How would the child respond if it was or was not what she was thinking?</a:t>
            </a:r>
          </a:p>
          <a:p>
            <a:r>
              <a:rPr lang="en-US" dirty="0"/>
              <a:t>What is my next move?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0546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do the task dialogue task with children</a:t>
            </a:r>
          </a:p>
          <a:p>
            <a:r>
              <a:rPr lang="en-US" dirty="0" smtClean="0"/>
              <a:t>They also do 3-5 other tasks that day, and in their plans THEY have to posit student responses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2971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a soccer championship there are </a:t>
            </a:r>
            <a:r>
              <a:rPr lang="en-US" dirty="0" smtClean="0"/>
              <a:t>6 </a:t>
            </a:r>
            <a:r>
              <a:rPr lang="en-US" dirty="0"/>
              <a:t>teams. If all teams are going to play each other, how many games will there be in the championship?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3418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will be </a:t>
            </a:r>
            <a:r>
              <a:rPr lang="en-US" dirty="0" smtClean="0"/>
              <a:t>3 </a:t>
            </a:r>
            <a:r>
              <a:rPr lang="en-US" dirty="0"/>
              <a:t>games because </a:t>
            </a:r>
            <a:endParaRPr lang="en-US" dirty="0" smtClean="0"/>
          </a:p>
          <a:p>
            <a:pPr lvl="1"/>
            <a:r>
              <a:rPr lang="en-US" dirty="0" smtClean="0"/>
              <a:t>Team </a:t>
            </a:r>
            <a:r>
              <a:rPr lang="en-US" dirty="0"/>
              <a:t>A will play Team </a:t>
            </a:r>
            <a:r>
              <a:rPr lang="en-US" dirty="0" smtClean="0"/>
              <a:t>B</a:t>
            </a:r>
          </a:p>
          <a:p>
            <a:pPr lvl="1"/>
            <a:r>
              <a:rPr lang="en-US" dirty="0" smtClean="0"/>
              <a:t>Team </a:t>
            </a:r>
            <a:r>
              <a:rPr lang="en-US" dirty="0"/>
              <a:t>C will </a:t>
            </a:r>
            <a:r>
              <a:rPr lang="en-US" dirty="0" smtClean="0"/>
              <a:t>play </a:t>
            </a:r>
            <a:r>
              <a:rPr lang="en-US" dirty="0"/>
              <a:t>Team </a:t>
            </a:r>
            <a:r>
              <a:rPr lang="en-US" dirty="0" smtClean="0"/>
              <a:t>D</a:t>
            </a:r>
          </a:p>
          <a:p>
            <a:pPr lvl="1"/>
            <a:r>
              <a:rPr lang="en-US" dirty="0" smtClean="0"/>
              <a:t>Team E will play Team </a:t>
            </a:r>
            <a:r>
              <a:rPr lang="en-US" dirty="0" smtClean="0"/>
              <a:t>F.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0589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will be </a:t>
            </a:r>
            <a:r>
              <a:rPr lang="en-US" dirty="0" smtClean="0"/>
              <a:t>30 games </a:t>
            </a:r>
            <a:r>
              <a:rPr lang="en-US" dirty="0"/>
              <a:t>because each team plays </a:t>
            </a:r>
            <a:r>
              <a:rPr lang="en-US" dirty="0" smtClean="0"/>
              <a:t>5 </a:t>
            </a:r>
            <a:r>
              <a:rPr lang="en-US" dirty="0"/>
              <a:t>other teams. There are </a:t>
            </a:r>
            <a:r>
              <a:rPr lang="en-US" dirty="0" smtClean="0"/>
              <a:t>6 </a:t>
            </a:r>
            <a:r>
              <a:rPr lang="en-US" dirty="0"/>
              <a:t>teams so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5 + 5 + 5 + 5 + 5 + 5 = 30.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5755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will be 15 games:</a:t>
            </a:r>
          </a:p>
          <a:p>
            <a:pPr marL="0" indent="0">
              <a:buNone/>
            </a:pPr>
            <a:r>
              <a:rPr lang="en-US" dirty="0" smtClean="0"/>
              <a:t>AB	BC	CD	DE	EF</a:t>
            </a:r>
          </a:p>
          <a:p>
            <a:pPr marL="0" indent="0">
              <a:buNone/>
            </a:pPr>
            <a:r>
              <a:rPr lang="en-US" dirty="0" smtClean="0"/>
              <a:t>AC	BD	CE	DF</a:t>
            </a:r>
          </a:p>
          <a:p>
            <a:pPr marL="0" indent="0">
              <a:buNone/>
            </a:pPr>
            <a:r>
              <a:rPr lang="en-US" dirty="0" smtClean="0"/>
              <a:t>AD	BE	CF</a:t>
            </a:r>
          </a:p>
          <a:p>
            <a:pPr marL="0" indent="0">
              <a:buNone/>
            </a:pPr>
            <a:r>
              <a:rPr lang="en-US" dirty="0" smtClean="0"/>
              <a:t>AE	BF</a:t>
            </a:r>
          </a:p>
          <a:p>
            <a:pPr marL="0" indent="0">
              <a:buNone/>
            </a:pPr>
            <a:r>
              <a:rPr lang="en-US" dirty="0" smtClean="0"/>
              <a:t>AF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2192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PST with lower content knowledge tend to</a:t>
            </a:r>
          </a:p>
          <a:p>
            <a:pPr lvl="1"/>
            <a:r>
              <a:rPr lang="en-US" dirty="0" smtClean="0"/>
              <a:t>Have difficulty seeing children’s mathematical thinking, especially when it’s different from their own</a:t>
            </a:r>
          </a:p>
          <a:p>
            <a:pPr lvl="1"/>
            <a:r>
              <a:rPr lang="en-US" dirty="0" smtClean="0"/>
              <a:t>Assume they know what children are thinking and do not ask</a:t>
            </a:r>
          </a:p>
          <a:p>
            <a:pPr lvl="1"/>
            <a:r>
              <a:rPr lang="en-US" dirty="0" smtClean="0"/>
              <a:t>Push children to do it their way</a:t>
            </a:r>
          </a:p>
          <a:p>
            <a:pPr lvl="1"/>
            <a:r>
              <a:rPr lang="en-US" dirty="0" smtClean="0"/>
              <a:t>Ask bite-sized questions, leading/directive questions</a:t>
            </a:r>
          </a:p>
          <a:p>
            <a:pPr lvl="1"/>
            <a:r>
              <a:rPr lang="en-US" dirty="0" smtClean="0"/>
              <a:t>Start over rather than building from existing ideas</a:t>
            </a:r>
          </a:p>
          <a:p>
            <a:pPr lvl="1"/>
            <a:r>
              <a:rPr lang="en-US" dirty="0" smtClean="0"/>
              <a:t>Don’t push on correct answers</a:t>
            </a:r>
          </a:p>
          <a:p>
            <a:pPr lvl="1"/>
            <a:r>
              <a:rPr lang="en-US" dirty="0" smtClean="0"/>
              <a:t>Don’t make an effort to connect solution strategies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Mathematical Knowledge for Teaching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654963" cy="4204390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Knowing mathematics to pass a test ≠ knowing mathematics in the ways needed to teach it.</a:t>
            </a:r>
          </a:p>
          <a:p>
            <a:pPr lvl="1"/>
            <a:r>
              <a:rPr lang="en-US" dirty="0" smtClean="0"/>
              <a:t>Teaching mathematics involves knowing </a:t>
            </a:r>
          </a:p>
          <a:p>
            <a:pPr lvl="2"/>
            <a:r>
              <a:rPr lang="en-US" dirty="0" smtClean="0"/>
              <a:t>Representations</a:t>
            </a:r>
          </a:p>
          <a:p>
            <a:pPr lvl="2"/>
            <a:r>
              <a:rPr lang="en-US" dirty="0" smtClean="0"/>
              <a:t>Analogies</a:t>
            </a:r>
          </a:p>
          <a:p>
            <a:pPr lvl="2"/>
            <a:r>
              <a:rPr lang="en-US" dirty="0" smtClean="0"/>
              <a:t>Illustrations</a:t>
            </a:r>
          </a:p>
          <a:p>
            <a:pPr lvl="2"/>
            <a:r>
              <a:rPr lang="en-US" dirty="0" smtClean="0"/>
              <a:t>Examples</a:t>
            </a:r>
          </a:p>
          <a:p>
            <a:pPr lvl="2"/>
            <a:r>
              <a:rPr lang="en-US" dirty="0" smtClean="0"/>
              <a:t>Explanations</a:t>
            </a:r>
          </a:p>
          <a:p>
            <a:pPr lvl="2"/>
            <a:r>
              <a:rPr lang="en-US" dirty="0" smtClean="0"/>
              <a:t>Demonstrations</a:t>
            </a:r>
          </a:p>
          <a:p>
            <a:pPr marL="457200" lvl="2" indent="0" algn="r">
              <a:buNone/>
            </a:pPr>
            <a:r>
              <a:rPr lang="en-US" dirty="0" smtClean="0"/>
              <a:t>Shulman, 1986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Observations, cont’d.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PST with higher content knowledge tend to</a:t>
            </a:r>
          </a:p>
          <a:p>
            <a:pPr lvl="1"/>
            <a:r>
              <a:rPr lang="en-US" dirty="0" smtClean="0"/>
              <a:t>Ask more open questions</a:t>
            </a:r>
          </a:p>
          <a:p>
            <a:pPr lvl="1"/>
            <a:r>
              <a:rPr lang="en-US" dirty="0" smtClean="0"/>
              <a:t>Try to get students to figure things out for themselves</a:t>
            </a:r>
          </a:p>
          <a:p>
            <a:pPr lvl="1"/>
            <a:r>
              <a:rPr lang="en-US" dirty="0" smtClean="0"/>
              <a:t>Push students to analyze their solutions and go on from there rather than starting over</a:t>
            </a:r>
          </a:p>
          <a:p>
            <a:pPr lvl="1"/>
            <a:r>
              <a:rPr lang="en-US" dirty="0" smtClean="0"/>
              <a:t>Pay attention to process as much as final answer</a:t>
            </a:r>
          </a:p>
          <a:p>
            <a:pPr lvl="1"/>
            <a:r>
              <a:rPr lang="en-US" dirty="0" smtClean="0"/>
              <a:t>Link solution strategies</a:t>
            </a:r>
          </a:p>
          <a:p>
            <a:pPr lvl="1"/>
            <a:r>
              <a:rPr lang="en-US" dirty="0" smtClean="0"/>
              <a:t>Extend correct solutions to push for generalizations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Focusing on preservice or inservice teachers’ content knowledge is necessary but not sufficient.</a:t>
            </a:r>
          </a:p>
          <a:p>
            <a:r>
              <a:rPr lang="en-US" dirty="0" smtClean="0"/>
              <a:t>Need to develop OUR repertoire of tasks/activities to tap into the </a:t>
            </a:r>
            <a:r>
              <a:rPr lang="en-US" i="1" dirty="0" smtClean="0"/>
              <a:t>application</a:t>
            </a:r>
            <a:r>
              <a:rPr lang="en-US" dirty="0" smtClean="0"/>
              <a:t> of that content knowledge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also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Knowing</a:t>
            </a:r>
          </a:p>
          <a:p>
            <a:pPr lvl="1"/>
            <a:r>
              <a:rPr lang="en-US" dirty="0" smtClean="0"/>
              <a:t>What makes a topic easy or hard</a:t>
            </a:r>
          </a:p>
          <a:p>
            <a:pPr lvl="1"/>
            <a:r>
              <a:rPr lang="en-US" dirty="0" smtClean="0"/>
              <a:t>Students’ preconceptions and misconceptions</a:t>
            </a:r>
          </a:p>
          <a:p>
            <a:pPr lvl="1"/>
            <a:r>
              <a:rPr lang="en-US" dirty="0" smtClean="0"/>
              <a:t>Strategies to address misconceptions</a:t>
            </a:r>
          </a:p>
          <a:p>
            <a:pPr marL="228600" lvl="1" indent="0" algn="r">
              <a:buNone/>
            </a:pPr>
            <a:endParaRPr lang="en-US" dirty="0" smtClean="0"/>
          </a:p>
          <a:p>
            <a:pPr marL="228600" lvl="1" indent="0" algn="r">
              <a:buNone/>
            </a:pPr>
            <a:r>
              <a:rPr lang="en-US" dirty="0" smtClean="0"/>
              <a:t>Shulman, 1986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1910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recent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Conducted by Jisun Kim, University of Georgia</a:t>
            </a:r>
          </a:p>
          <a:p>
            <a:r>
              <a:rPr lang="en-US" dirty="0" smtClean="0"/>
              <a:t>5 </a:t>
            </a:r>
            <a:r>
              <a:rPr lang="en-US" dirty="0" smtClean="0"/>
              <a:t>geometry/measurement </a:t>
            </a:r>
            <a:r>
              <a:rPr lang="en-US" dirty="0" smtClean="0"/>
              <a:t>tasks, given one at a time over a semester</a:t>
            </a:r>
          </a:p>
          <a:p>
            <a:r>
              <a:rPr lang="en-US" dirty="0" smtClean="0"/>
              <a:t>Preservice teachers had to</a:t>
            </a:r>
          </a:p>
          <a:p>
            <a:pPr lvl="1"/>
            <a:r>
              <a:rPr lang="en-US" dirty="0" smtClean="0"/>
              <a:t>Solve the task</a:t>
            </a:r>
          </a:p>
          <a:p>
            <a:pPr lvl="1"/>
            <a:r>
              <a:rPr lang="en-US" dirty="0" smtClean="0"/>
              <a:t>Examine student solutions to determine if they were correct</a:t>
            </a:r>
          </a:p>
          <a:p>
            <a:pPr lvl="1"/>
            <a:r>
              <a:rPr lang="en-US" dirty="0" smtClean="0"/>
              <a:t>Identify </a:t>
            </a:r>
            <a:r>
              <a:rPr lang="en-US" i="1" dirty="0" smtClean="0"/>
              <a:t>causes </a:t>
            </a:r>
            <a:r>
              <a:rPr lang="en-US" dirty="0" smtClean="0"/>
              <a:t>of errors</a:t>
            </a:r>
          </a:p>
          <a:p>
            <a:pPr lvl="1"/>
            <a:r>
              <a:rPr lang="en-US" dirty="0" smtClean="0"/>
              <a:t>Propose instructional strategies to address the causes of the errors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6202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 of the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8014264" cy="3916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Preservice teachers </a:t>
            </a:r>
          </a:p>
          <a:p>
            <a:r>
              <a:rPr lang="en-US" dirty="0" smtClean="0"/>
              <a:t>generally</a:t>
            </a:r>
            <a:r>
              <a:rPr lang="en-US" dirty="0" smtClean="0"/>
              <a:t> got the correct answer themselves, </a:t>
            </a:r>
            <a:r>
              <a:rPr lang="en-US" dirty="0" smtClean="0"/>
              <a:t>but in some cases they exhibited the same misconceptions as the students </a:t>
            </a:r>
            <a:r>
              <a:rPr lang="en-US" i="1" dirty="0" smtClean="0"/>
              <a:t>even though the topic had been addressed in a course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focused on the answer, not the </a:t>
            </a:r>
            <a:r>
              <a:rPr lang="en-US" dirty="0" smtClean="0"/>
              <a:t>solution path.</a:t>
            </a:r>
            <a:endParaRPr lang="en-US" dirty="0" smtClean="0"/>
          </a:p>
          <a:p>
            <a:r>
              <a:rPr lang="en-US" dirty="0" smtClean="0"/>
              <a:t>did not attend to </a:t>
            </a:r>
            <a:r>
              <a:rPr lang="en-US" dirty="0" smtClean="0"/>
              <a:t>intuitive or visual </a:t>
            </a:r>
            <a:r>
              <a:rPr lang="en-US" dirty="0" smtClean="0"/>
              <a:t>thinking.</a:t>
            </a:r>
          </a:p>
          <a:p>
            <a:r>
              <a:rPr lang="en-US" dirty="0"/>
              <a:t>a</a:t>
            </a:r>
            <a:r>
              <a:rPr lang="en-US" dirty="0" smtClean="0"/>
              <a:t>ttributed errors mostly to faulty procedural knowledge.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2796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Findings, Cont’d.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Diagnoses did not match prescriptions.</a:t>
            </a:r>
          </a:p>
          <a:p>
            <a:r>
              <a:rPr lang="en-US" dirty="0"/>
              <a:t>Small, weak repertoire of instructional strategies; often wanted to “tell” students the correct answer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Used examples from class for instructional strategies.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3541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Rectangle </a:t>
            </a:r>
            <a:r>
              <a:rPr lang="en-US" dirty="0"/>
              <a:t>I has a larger perimeter than </a:t>
            </a:r>
            <a:r>
              <a:rPr lang="en-US" dirty="0" smtClean="0"/>
              <a:t>Rectangle </a:t>
            </a:r>
            <a:r>
              <a:rPr lang="en-US" dirty="0"/>
              <a:t>II. Can you conclude that </a:t>
            </a:r>
            <a:r>
              <a:rPr lang="en-US" dirty="0" smtClean="0"/>
              <a:t>Rectangle </a:t>
            </a:r>
            <a:r>
              <a:rPr lang="en-US" dirty="0"/>
              <a:t>I also has a larger area than </a:t>
            </a:r>
            <a:r>
              <a:rPr lang="en-US" dirty="0" smtClean="0"/>
              <a:t>Rectangle </a:t>
            </a:r>
            <a:r>
              <a:rPr lang="en-US" dirty="0"/>
              <a:t>II? Why or Why not?</a:t>
            </a:r>
            <a:r>
              <a:rPr lang="en-US" dirty="0" smtClean="0"/>
              <a:t> </a:t>
            </a:r>
          </a:p>
          <a:p>
            <a:r>
              <a:rPr lang="en-US" dirty="0" smtClean="0"/>
              <a:t>Compare areas of 2 triangles where one is obtuse</a:t>
            </a:r>
          </a:p>
          <a:p>
            <a:r>
              <a:rPr lang="en-US" dirty="0" smtClean="0"/>
              <a:t>Possible triangles (</a:t>
            </a:r>
            <a:r>
              <a:rPr lang="en-US" dirty="0" smtClean="0"/>
              <a:t>more than one obtuse angle, 3 acute angles)</a:t>
            </a:r>
          </a:p>
          <a:p>
            <a:r>
              <a:rPr lang="en-US" dirty="0" smtClean="0"/>
              <a:t>Determine if two triangles are similar</a:t>
            </a:r>
          </a:p>
          <a:p>
            <a:r>
              <a:rPr lang="en-US" dirty="0" smtClean="0"/>
              <a:t>Quadruple the volume of a rectangular solid</a:t>
            </a:r>
          </a:p>
          <a:p>
            <a:endParaRPr lang="en-US" dirty="0" smtClean="0"/>
          </a:p>
          <a:p>
            <a:endParaRPr lang="en-US" i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2804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response 1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9" name="그림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199" y="2815272"/>
            <a:ext cx="7897301" cy="279980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7277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response 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7" name="그림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199" y="2209800"/>
            <a:ext cx="7997555" cy="391636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MSRI, May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2453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</a:majorFont>
      <a:minorFont>
        <a:latin typeface="Century Gothic"/>
        <a:ea typeface=""/>
        <a:cs typeface=""/>
        <a:font script="Jpan" typeface="メイリオ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4274</TotalTime>
  <Words>812</Words>
  <Application>Microsoft Macintosh PowerPoint</Application>
  <PresentationFormat>On-screen Show (4:3)</PresentationFormat>
  <Paragraphs>124</Paragraphs>
  <Slides>21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Plaza</vt:lpstr>
      <vt:lpstr>Why content knowledge matters in teaching: Implications for teacher education</vt:lpstr>
      <vt:lpstr>Mathematical Knowledge for Teaching</vt:lpstr>
      <vt:lpstr>And also</vt:lpstr>
      <vt:lpstr>A recent study</vt:lpstr>
      <vt:lpstr>Findings of the study</vt:lpstr>
      <vt:lpstr>Findings, Cont’d.</vt:lpstr>
      <vt:lpstr>Tasks</vt:lpstr>
      <vt:lpstr>Student response 1</vt:lpstr>
      <vt:lpstr>Student response 2</vt:lpstr>
      <vt:lpstr>Student response 3</vt:lpstr>
      <vt:lpstr>Student response 4</vt:lpstr>
      <vt:lpstr>Implication for teacher education</vt:lpstr>
      <vt:lpstr>Task Dialogues</vt:lpstr>
      <vt:lpstr>Field Experience</vt:lpstr>
      <vt:lpstr>Example Task</vt:lpstr>
      <vt:lpstr>Response 1</vt:lpstr>
      <vt:lpstr>Response 2</vt:lpstr>
      <vt:lpstr>Response 3</vt:lpstr>
      <vt:lpstr>Observations</vt:lpstr>
      <vt:lpstr>Observations, cont’d.</vt:lpstr>
      <vt:lpstr>Conclusion</vt:lpstr>
    </vt:vector>
  </TitlesOfParts>
  <Company>COE/UGA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Denise Mewborn</dc:creator>
  <cp:lastModifiedBy>Denise Spanger Mewborn</cp:lastModifiedBy>
  <cp:revision>73</cp:revision>
  <dcterms:created xsi:type="dcterms:W3CDTF">2011-05-09T16:55:39Z</dcterms:created>
  <dcterms:modified xsi:type="dcterms:W3CDTF">2011-05-09T18:23:59Z</dcterms:modified>
</cp:coreProperties>
</file>