
<file path=[Content_Types].xml><?xml version="1.0" encoding="utf-8"?>
<Types xmlns="http://schemas.openxmlformats.org/package/2006/content-types">
  <Override PartName="/ppt/slideLayouts/slideLayout67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77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s/slide9.xml" ContentType="application/vnd.openxmlformats-officedocument.presentationml.slide+xml"/>
  <Override PartName="/ppt/slideMasters/slideMaster7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notesSlides/notesSlide2.xml" ContentType="application/vnd.openxmlformats-officedocument.presentationml.notesSlide+xml"/>
  <Override PartName="/ppt/slideLayouts/slideLayout2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Default Extension="jpeg" ContentType="image/jpeg"/>
  <Override PartName="/ppt/notesSlides/notesSlide11.xml" ContentType="application/vnd.openxmlformats-officedocument.presentationml.notesSlide+xml"/>
  <Override PartName="/ppt/slideLayouts/slideLayout63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72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49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68.xml" ContentType="application/vnd.openxmlformats-officedocument.presentationml.slideLayout+xml"/>
  <Override PartName="/ppt/slides/slide19.xml" ContentType="application/vnd.openxmlformats-officedocument.presentationml.slide+xml"/>
  <Override PartName="/ppt/slideLayouts/slideLayout7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3.xml" ContentType="application/vnd.openxmlformats-officedocument.presentationml.notesSlide+xml"/>
  <Override PartName="/ppt/slideLayouts/slideLayout2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notesSlides/notesSlide8.xml" ContentType="application/vnd.openxmlformats-officedocument.presentationml.notesSlide+xml"/>
  <Override PartName="/ppt/slideLayouts/slideLayout64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14.xml" ContentType="application/vnd.openxmlformats-officedocument.presentationml.slide+xml"/>
  <Override PartName="/ppt/slideLayouts/slideLayout73.xml" ContentType="application/vnd.openxmlformats-officedocument.presentationml.slideLayout+xml"/>
  <Default Extension="bin" ContentType="application/vnd.openxmlformats-officedocument.presentationml.printerSettings"/>
  <Override PartName="/ppt/slideLayouts/slideLayout83.xml" ContentType="application/vnd.openxmlformats-officedocument.presentationml.slideLayout+xml"/>
  <Default Extension="xml" ContentType="application/xml"/>
  <Override PartName="/ppt/slides/slide5.xml" ContentType="application/vnd.openxmlformats-officedocument.presentationml.slide+xml"/>
  <Override PartName="/ppt/slideLayouts/slideLayout6.xml" ContentType="application/vnd.openxmlformats-officedocument.presentationml.slideLayout+xml"/>
  <Override PartName="/ppt/slideMasters/slideMaster3.xml" ContentType="application/vnd.openxmlformats-officedocument.presentationml.slideMaster+xml"/>
  <Override PartName="/ppt/tableStyles.xml" ContentType="application/vnd.openxmlformats-officedocument.presentationml.tableStyles+xml"/>
  <Override PartName="/ppt/slideLayouts/slideLayout69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app.xml" ContentType="application/vnd.openxmlformats-officedocument.extended-properties+xml"/>
  <Override PartName="/ppt/slideLayouts/slideLayout30.xml" ContentType="application/vnd.openxmlformats-officedocument.presentationml.slideLayout+xml"/>
  <Override PartName="/docProps/core.xml" ContentType="application/vnd.openxmlformats-package.core-properties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notesSlides/notesSlide4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9.xml" ContentType="application/vnd.openxmlformats-officedocument.theme+xml"/>
  <Override PartName="/ppt/notesSlides/notesSlide9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15.xml" ContentType="application/vnd.openxmlformats-officedocument.presentationml.slide+xml"/>
  <Override PartName="/ppt/slideLayouts/slideLayout74.xml" ContentType="application/vnd.openxmlformats-officedocument.presentationml.slideLayout+xml"/>
  <Override PartName="/ppt/slideLayouts/slideLayout84.xml" ContentType="application/vnd.openxmlformats-officedocument.presentationml.slideLayout+xml"/>
  <Default Extension="png" ContentType="image/png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37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5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5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16.xml" ContentType="application/vnd.openxmlformats-officedocument.presentationml.slide+xml"/>
  <Override PartName="/ppt/slideLayouts/slideLayout75.xml" ContentType="application/vnd.openxmlformats-officedocument.presentationml.slideLayout+xml"/>
  <Override PartName="/ppt/viewProps.xml" ContentType="application/vnd.openxmlformats-officedocument.presentationml.viewProps+xml"/>
  <Default Extension="rels" ContentType="application/vnd.openxmlformats-package.relationships+xml"/>
  <Override PartName="/ppt/slideLayouts/slideLayout85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13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6.xml" ContentType="application/vnd.openxmlformats-officedocument.presentationml.notesSlide+xml"/>
  <Override PartName="/ppt/slideLayouts/slideLayout28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38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47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6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76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notesSlides/notesSlide7.xml" ContentType="application/vnd.openxmlformats-officedocument.presentationml.notesSlide+xml"/>
  <Override PartName="/ppt/slideLayouts/slideLayout29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7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6" r:id="rId8"/>
  </p:sldMasterIdLst>
  <p:notesMasterIdLst>
    <p:notesMasterId r:id="rId32"/>
  </p:notesMasterIdLst>
  <p:sldIdLst>
    <p:sldId id="256" r:id="rId9"/>
    <p:sldId id="286" r:id="rId10"/>
    <p:sldId id="257" r:id="rId11"/>
    <p:sldId id="258" r:id="rId12"/>
    <p:sldId id="270" r:id="rId13"/>
    <p:sldId id="259" r:id="rId14"/>
    <p:sldId id="271" r:id="rId15"/>
    <p:sldId id="260" r:id="rId16"/>
    <p:sldId id="261" r:id="rId17"/>
    <p:sldId id="272" r:id="rId18"/>
    <p:sldId id="273" r:id="rId19"/>
    <p:sldId id="284" r:id="rId20"/>
    <p:sldId id="285" r:id="rId21"/>
    <p:sldId id="262" r:id="rId22"/>
    <p:sldId id="263" r:id="rId23"/>
    <p:sldId id="264" r:id="rId24"/>
    <p:sldId id="268" r:id="rId25"/>
    <p:sldId id="265" r:id="rId26"/>
    <p:sldId id="266" r:id="rId27"/>
    <p:sldId id="267" r:id="rId28"/>
    <p:sldId id="275" r:id="rId29"/>
    <p:sldId id="274" r:id="rId30"/>
    <p:sldId id="269" r:id="rId3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-128"/>
        <a:cs typeface="ヒラギノ角ゴ ProN W3" charset="-128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13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6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r>
              <a:rPr lang="en-US" dirty="0" smtClean="0">
                <a:solidFill>
                  <a:srgbClr val="4B4E92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\</a:t>
            </a:r>
            <a:endParaRPr lang="en-US" dirty="0">
              <a:solidFill>
                <a:srgbClr val="4B4E92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fld id="{3D17EAF2-B75E-3942-BD56-88D3AC756C2F}" type="slidenum">
              <a:rPr lang="en-US">
                <a:ea typeface="ＭＳ Ｐゴシック" charset="-128"/>
                <a:cs typeface="ＭＳ Ｐゴシック" charset="-128"/>
              </a:rPr>
              <a:pPr/>
              <a:t>13</a:t>
            </a:fld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endParaRPr lang="en-US" dirty="0">
              <a:solidFill>
                <a:srgbClr val="4B4E92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endParaRPr lang="en-US" dirty="0">
              <a:solidFill>
                <a:srgbClr val="4B4E92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r>
              <a:rPr lang="en-US">
                <a:solidFill>
                  <a:srgbClr val="4B4E92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HAND-WAVE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r>
              <a:rPr lang="en-US">
                <a:solidFill>
                  <a:srgbClr val="4B4E92"/>
                </a:solidFill>
                <a:ea typeface="Gill Sans" charset="0"/>
                <a:cs typeface="Gill Sans" charset="0"/>
                <a:sym typeface="Gill Sans" charset="0"/>
              </a:rPr>
              <a:t>SKIP this slide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r>
              <a:rPr lang="en-US">
                <a:solidFill>
                  <a:srgbClr val="4B4E92"/>
                </a:solidFill>
                <a:ea typeface="Gill Sans" charset="0"/>
                <a:cs typeface="Gill Sans" charset="0"/>
                <a:sym typeface="Gill Sans" charset="0"/>
              </a:rPr>
              <a:t>Just a couple of other comments here.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r>
              <a:rPr lang="en-US">
                <a:solidFill>
                  <a:srgbClr val="4B4E92"/>
                </a:solidFill>
                <a:ea typeface="Gill Sans" charset="0"/>
                <a:cs typeface="Gill Sans" charset="0"/>
                <a:sym typeface="Gill Sans" charset="0"/>
              </a:rPr>
              <a:t>Because we don’t want to leave it to chance that students have learned what we think is important before they achieve licensure, we’re also designing a system of performance assessments focused on high-leverage practices and content.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endParaRPr lang="en-US" dirty="0">
              <a:solidFill>
                <a:srgbClr val="4B4E92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endParaRPr lang="en-US" dirty="0">
              <a:solidFill>
                <a:srgbClr val="4B4E92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endParaRPr lang="en-US" dirty="0">
              <a:solidFill>
                <a:srgbClr val="4B4E92"/>
              </a:solidFill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endParaRPr lang="en-US" dirty="0">
              <a:solidFill>
                <a:srgbClr val="4B4E92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endParaRPr lang="en-US" dirty="0">
              <a:solidFill>
                <a:srgbClr val="4B4E92"/>
              </a:solidFill>
              <a:ea typeface="Gill Sans" charset="0"/>
              <a:cs typeface="Gill Sans" charset="0"/>
              <a:sym typeface="Gill Sans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514350" indent="-514350">
              <a:lnSpc>
                <a:spcPct val="90000"/>
              </a:lnSpc>
              <a:spcBef>
                <a:spcPts val="425"/>
              </a:spcBef>
            </a:pPr>
            <a:endParaRPr lang="en-US" dirty="0">
              <a:solidFill>
                <a:srgbClr val="4B4E92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spcBef>
                <a:spcPts val="425"/>
              </a:spcBef>
            </a:pPr>
            <a:r>
              <a:rPr lang="en-US" dirty="0">
                <a:solidFill>
                  <a:srgbClr val="4B4E92"/>
                </a:solidFill>
                <a:ea typeface="Gill Sans" charset="0"/>
                <a:cs typeface="Gill Sans" charset="0"/>
                <a:sym typeface="Gill Sans" charset="0"/>
              </a:rPr>
              <a:t>MOVE QUICKLY OVER THIS SLIDE!</a:t>
            </a:r>
          </a:p>
          <a:p>
            <a:pPr>
              <a:spcBef>
                <a:spcPts val="425"/>
              </a:spcBef>
            </a:pPr>
            <a:r>
              <a:rPr lang="en-US" dirty="0">
                <a:solidFill>
                  <a:srgbClr val="4B4E92"/>
                </a:solidFill>
                <a:ea typeface="Gill Sans" charset="0"/>
                <a:cs typeface="Gill Sans" charset="0"/>
                <a:sym typeface="Gill Sans" charset="0"/>
              </a:rPr>
              <a:t>It doesn’t have to be this way, even in a democracy. Think about France and Singapore, for example.</a:t>
            </a:r>
          </a:p>
          <a:p>
            <a:pPr>
              <a:spcBef>
                <a:spcPts val="425"/>
              </a:spcBef>
            </a:pPr>
            <a:r>
              <a:rPr lang="en-US" dirty="0">
                <a:solidFill>
                  <a:srgbClr val="4B4E92"/>
                </a:solidFill>
                <a:ea typeface="Gill Sans" charset="0"/>
                <a:cs typeface="Gill Sans" charset="0"/>
                <a:sym typeface="Gill Sans" charset="0"/>
              </a:rPr>
              <a:t>[Go through bullets.]</a:t>
            </a:r>
          </a:p>
          <a:p>
            <a:pPr>
              <a:spcBef>
                <a:spcPts val="425"/>
              </a:spcBef>
            </a:pPr>
            <a:r>
              <a:rPr lang="en-US" dirty="0">
                <a:solidFill>
                  <a:srgbClr val="4B4E92"/>
                </a:solidFill>
                <a:ea typeface="Gill Sans" charset="0"/>
                <a:cs typeface="Gill Sans" charset="0"/>
                <a:sym typeface="Gill Sans" charset="0"/>
              </a:rPr>
              <a:t>These countries have built a coherent educational infrastructure that supports both student and teacher learning––in a way we never have in this country.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fld id="{F81606F1-5165-C845-8BE5-C4339A8DA776}" type="slidenum">
              <a:rPr lang="en-US">
                <a:ea typeface="ＭＳ Ｐゴシック" charset="-128"/>
                <a:cs typeface="ＭＳ Ｐゴシック" charset="-128"/>
              </a:rPr>
              <a:pPr/>
              <a:t>12</a:t>
            </a:fld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Leading</a:t>
            </a:r>
            <a:r>
              <a:rPr lang="en-US" baseline="0" dirty="0" smtClean="0">
                <a:ea typeface="ＭＳ Ｐゴシック" charset="-128"/>
                <a:cs typeface="ＭＳ Ｐゴシック" charset="-128"/>
              </a:rPr>
              <a:t> a discussion – different types of discussions</a:t>
            </a:r>
          </a:p>
          <a:p>
            <a:pPr eaLnBrk="1" hangingPunct="1"/>
            <a:r>
              <a:rPr lang="en-US" baseline="0" dirty="0" smtClean="0">
                <a:ea typeface="ＭＳ Ｐゴシック" charset="-128"/>
                <a:cs typeface="ＭＳ Ｐゴシック" charset="-128"/>
              </a:rPr>
              <a:t>Explanations: in math versus in reading</a:t>
            </a:r>
          </a:p>
          <a:p>
            <a:pPr eaLnBrk="1" hangingPunct="1"/>
            <a:r>
              <a:rPr lang="en-US" baseline="0" dirty="0" smtClean="0">
                <a:ea typeface="ＭＳ Ｐゴシック" charset="-128"/>
                <a:cs typeface="ＭＳ Ｐゴシック" charset="-128"/>
              </a:rPr>
              <a:t>Argument:  differences across subjects</a:t>
            </a:r>
          </a:p>
          <a:p>
            <a:pPr eaLnBrk="1" hangingPunct="1"/>
            <a:endParaRPr lang="en-US" baseline="0" dirty="0" smtClean="0"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baseline="0" dirty="0" smtClean="0">
                <a:ea typeface="ＭＳ Ｐゴシック" charset="-128"/>
                <a:cs typeface="ＭＳ Ｐゴシック" charset="-128"/>
              </a:rPr>
              <a:t>Even in literacy where such terms exist more – e.g., writing workshop or guided reading  -- under-decomposition into the specific practices that comprise the work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B0FD2F0-97F7-FC45-B581-C4F5DC3663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C7EDCF5-8EF0-D043-AFAC-70C7D1CC90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844675"/>
            <a:ext cx="1943100" cy="5013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844675"/>
            <a:ext cx="5676900" cy="5013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E2FD9DA-2124-8843-93C8-8AB95CFF13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078F5E8-72BF-1D41-8ADD-EC6077122E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6376928-CA65-0645-A7D0-215136CCCE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64DEBD9-F0B7-9F40-A46E-17C6AE55A5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838" y="1504950"/>
            <a:ext cx="4270375" cy="534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504950"/>
            <a:ext cx="4270375" cy="534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8365F78-28CE-5640-BA03-E91E9BD430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6A82E29-B97B-C643-BF24-357BA184FE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FC590A1-CF49-1844-B14C-8FE364DFF3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54ADC99-E964-614A-86A8-4E85033E64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73F639AE-C3CB-954E-880A-282DD6A18C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8155918-31FA-1949-905F-AD4C1CC071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8CE4446-96AD-4046-8A84-A678954260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C24DBE0-07C6-584A-94FC-AF71DBF125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2275" y="0"/>
            <a:ext cx="2185988" cy="684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550" y="0"/>
            <a:ext cx="6410325" cy="6845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83D09C9-76F9-1840-8D1F-D5EDEDA1B8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EACDF76-776A-7243-8055-057065FAA1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6FBCA40-FC2A-6B47-B674-4C0426F821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ADB96EB-E660-E94E-966F-51AC344974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5188" y="2006600"/>
            <a:ext cx="1828800" cy="485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46388" y="2006600"/>
            <a:ext cx="1828800" cy="485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DD3D69A-A3CD-5B45-8AAE-8B53A7C123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C24581B-DED1-7B49-83AF-F9FB43E61F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598AB96-BE8D-714B-A85F-63295C3B82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5AD4D2C-720A-EA4A-9CCE-D1536A33D9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79C10D9-3493-3D4C-BA2E-7CDBBA629C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3D02193-A90B-8A46-9844-A09156074C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A94B02C-6C6B-2643-857A-6940F3A621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65B3838-A599-D14D-8026-AC92709433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2275" y="0"/>
            <a:ext cx="2185988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550" y="0"/>
            <a:ext cx="6410325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85BC67F-211E-8D42-BB41-54AEA1CF08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62F4385-9136-E943-961D-B174C0E07D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3967155-AF50-5E44-8C0E-D21F413784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A0C6989-AB31-7243-A17D-930F254756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3D00E1A4-2FDF-AD46-88E6-9EB44EDE49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DA565F3-8AB9-AC48-83D2-3FE49DF371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CBD934F-8EC2-8547-905D-5088FB6001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3886200"/>
            <a:ext cx="3124200" cy="2971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886200"/>
            <a:ext cx="3124200" cy="2971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7A081FE-C05D-4740-BECE-EA732A5E9C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8F72E6E-B011-D145-8B99-3E5EA39BC2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FF76297-37F5-0A46-9EC3-B21C3EA69A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E38E29D-8242-F249-A026-855EA2E0EB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4E2BBD8-6E39-9544-B766-EC25ED2F18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2275" y="0"/>
            <a:ext cx="2185988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550" y="0"/>
            <a:ext cx="6410325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3AACD48-3064-B64E-971B-4EFBF71A70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04D7BDE-8E10-354D-8047-5F68CF4DEC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BD3DB7F-0F58-ED41-A64B-C2CF1C73DC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D79B1C4-D15F-CD42-A075-B5B882DA97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538" y="1517650"/>
            <a:ext cx="4270375" cy="534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517650"/>
            <a:ext cx="4270375" cy="534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D050730-E2B8-584C-8F23-9BE4C71F62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B3D79A7-4419-C74E-8177-EDD86E8FF2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D8AF4E7-764E-2A47-BE50-8A71DBBA58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92A52BA-057E-4B4F-B782-90A3677781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D0ADBC3-D391-5444-9D2D-C3467E0EC5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3287F99-9729-1F42-97C3-25A876A1F7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33EF0A46-8A9E-1048-B628-E561116A71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7C01D9-E997-414F-B463-040C6BFBE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2275" y="0"/>
            <a:ext cx="2185988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550" y="0"/>
            <a:ext cx="6410325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77347FF2-4B71-B147-A57A-D6CC0DB2E9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40BE3CF-F1A8-0E4A-B6A3-823196B047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EB7107F-1708-6E40-9E46-62B6565291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B1114F2-EEBF-3040-AEDB-8260C8677A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5102112-C725-FE4D-9228-77E203FC80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2D3B702-36F9-C44A-ABEB-39FB4805E0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BED4A61-5235-D240-B176-8EA09C36ED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31709150-59FF-7844-BFC6-277F153186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9539967-D0B4-B94F-AE50-BC409536EC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D274FAB-D04C-4940-B26D-2EC7CFD2F8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C8C1370-C51E-BC49-98CF-42C268293D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7A4652B0-E3D8-F14A-BA8E-942F0529A4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2275" y="0"/>
            <a:ext cx="2185988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550" y="0"/>
            <a:ext cx="6410325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8679464-1155-6240-B434-E9B2F6EB21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944E4DD-82AD-F545-BA81-72BC401FC0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EA5E140-F9F4-014F-945B-67006BD171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1102CF-1A12-0142-9337-B911904501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C961829-EF4D-5644-98A9-C3B4FD7875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000" y="1785938"/>
            <a:ext cx="4249738" cy="5072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138" y="1785938"/>
            <a:ext cx="4249737" cy="5072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5CFE32A-ADED-684F-90B8-AAAFF680D1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05F07ED-B352-2B40-95DF-88C557CFF8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2D32579-6243-0F46-99C7-B5B166AC04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E8FB658-9250-4146-B2C4-E76F706F52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9EE38A1-A2D4-F343-BC10-14AA3F5999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7DD09B04-9A99-8348-BDC4-281D97D559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3DD07B8-599C-A74A-A7C4-D2CE67C570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0"/>
            <a:ext cx="2162175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" y="0"/>
            <a:ext cx="63373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5264C93-4244-BE44-9F6F-B2CAD21BB2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ECF99CE-EDC0-C24E-9F74-BB3F629FAA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228F328-3A5F-C14D-B2CB-4F6D5111A3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28E490B-B2BA-F146-A19A-EC39DBB48F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5E56258-87E4-B644-8C0B-236F0836C2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538" y="1517650"/>
            <a:ext cx="4270375" cy="534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517650"/>
            <a:ext cx="4270375" cy="534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EB7E626-F9F0-1846-90BA-C1AA0A3D28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D7381E3-E882-AB48-B622-3570948317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30CE2BE-E159-E942-AA93-CBDF9A91A7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F9669C3-C58C-5340-8EF4-6A702F81E1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3F571529-359E-9446-8BF4-65E71425DD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6F62D64-7A95-284A-840D-B86926CFD8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10C0AA3-C9CE-E243-9F1F-1BCA7A2D66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2275" y="0"/>
            <a:ext cx="2185988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9550" y="0"/>
            <a:ext cx="6410325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23E2D2E-F639-F34D-BC4D-1806F19266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1636771-AD3E-6B41-B8A1-3800230168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844675"/>
            <a:ext cx="77724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3886200"/>
            <a:ext cx="6400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defRPr>
            </a:lvl1pPr>
          </a:lstStyle>
          <a:p>
            <a:fld id="{B0819A81-E0DE-8144-9DA6-08B629EB33D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9pPr>
    </p:titleStyle>
    <p:bodyStyle>
      <a:lvl1pPr algn="ctr" rtl="0" fontAlgn="base">
        <a:spcBef>
          <a:spcPts val="700"/>
        </a:spcBef>
        <a:spcAft>
          <a:spcPct val="0"/>
        </a:spcAft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1pPr>
      <a:lvl2pPr marL="419100" algn="ctr" rtl="0" fontAlgn="base">
        <a:spcBef>
          <a:spcPts val="700"/>
        </a:spcBef>
        <a:spcAft>
          <a:spcPct val="0"/>
        </a:spcAft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2pPr>
      <a:lvl3pPr marL="876300" algn="ctr" rtl="0" fontAlgn="base">
        <a:spcBef>
          <a:spcPts val="600"/>
        </a:spcBef>
        <a:spcAft>
          <a:spcPct val="0"/>
        </a:spcAft>
        <a:defRPr sz="24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3pPr>
      <a:lvl4pPr marL="1333500" algn="ctr" rtl="0" fontAlgn="base">
        <a:spcBef>
          <a:spcPts val="500"/>
        </a:spcBef>
        <a:spcAft>
          <a:spcPct val="0"/>
        </a:spcAft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4pPr>
      <a:lvl5pPr marL="1790700" algn="ctr" rtl="0" fontAlgn="base">
        <a:spcBef>
          <a:spcPts val="500"/>
        </a:spcBef>
        <a:spcAft>
          <a:spcPct val="0"/>
        </a:spcAft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5pPr>
      <a:lvl6pPr marL="2247900" algn="ctr" rtl="0" fontAlgn="base">
        <a:spcBef>
          <a:spcPts val="500"/>
        </a:spcBef>
        <a:spcAft>
          <a:spcPct val="0"/>
        </a:spcAft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6pPr>
      <a:lvl7pPr marL="2705100" algn="ctr" rtl="0" fontAlgn="base">
        <a:spcBef>
          <a:spcPts val="500"/>
        </a:spcBef>
        <a:spcAft>
          <a:spcPct val="0"/>
        </a:spcAft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7pPr>
      <a:lvl8pPr marL="3162300" algn="ctr" rtl="0" fontAlgn="base">
        <a:spcBef>
          <a:spcPts val="500"/>
        </a:spcBef>
        <a:spcAft>
          <a:spcPct val="0"/>
        </a:spcAft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8pPr>
      <a:lvl9pPr marL="3619500" algn="ctr" rtl="0" fontAlgn="base">
        <a:spcBef>
          <a:spcPts val="500"/>
        </a:spcBef>
        <a:spcAft>
          <a:spcPct val="0"/>
        </a:spcAft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9550" y="0"/>
            <a:ext cx="8748713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504950"/>
            <a:ext cx="869315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205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defRPr>
            </a:lvl1pPr>
          </a:lstStyle>
          <a:p>
            <a:fld id="{64D01CDA-ACA9-1A4B-8F12-A2D07DFB94B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9pPr>
    </p:titleStyle>
    <p:bodyStyle>
      <a:lvl1pPr marL="342900" indent="-34290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•"/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1pPr>
      <a:lvl2pPr marL="704850" indent="-28575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–"/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2pPr>
      <a:lvl3pPr marL="1104900" indent="-228600" algn="l" rtl="0" fontAlgn="base">
        <a:spcBef>
          <a:spcPts val="6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•"/>
        <a:defRPr sz="24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3pPr>
      <a:lvl4pPr marL="15621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–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4pPr>
      <a:lvl5pPr marL="20193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9550" y="0"/>
            <a:ext cx="8748713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65188" y="2006600"/>
            <a:ext cx="3810000" cy="485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307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2EDEB"/>
                </a:solidFill>
                <a:ea typeface="Gill Sans" charset="0"/>
                <a:cs typeface="Gill Sans" charset="0"/>
              </a:defRPr>
            </a:lvl1pPr>
          </a:lstStyle>
          <a:p>
            <a:fld id="{42965988-06B4-7044-A7DD-AD6E10CCF44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9pPr>
    </p:titleStyle>
    <p:bodyStyle>
      <a:lvl1pPr marL="342900" indent="-34290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•"/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1pPr>
      <a:lvl2pPr marL="704850" indent="-28575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–"/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2pPr>
      <a:lvl3pPr marL="1104900" indent="-228600" algn="l" rtl="0" fontAlgn="base">
        <a:spcBef>
          <a:spcPts val="6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•"/>
        <a:defRPr sz="24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3pPr>
      <a:lvl4pPr marL="15621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–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4pPr>
      <a:lvl5pPr marL="20193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9550" y="0"/>
            <a:ext cx="8748713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2EDEB"/>
                </a:solidFill>
                <a:ea typeface="Gill Sans" charset="0"/>
                <a:cs typeface="Gill Sans" charset="0"/>
              </a:defRPr>
            </a:lvl1pPr>
          </a:lstStyle>
          <a:p>
            <a:fld id="{F3F0576C-0CB9-A84D-8AF6-3D3335FE191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9pPr>
    </p:titleStyle>
    <p:bodyStyle>
      <a:lvl1pPr marL="342900" indent="-34290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•"/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–"/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l" rtl="0" fontAlgn="base">
        <a:spcBef>
          <a:spcPts val="6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•"/>
        <a:defRPr sz="24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–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5pPr>
      <a:lvl6pPr marL="25146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6pPr>
      <a:lvl7pPr marL="29718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7pPr>
      <a:lvl8pPr marL="34290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8pPr>
      <a:lvl9pPr marL="38862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9550" y="0"/>
            <a:ext cx="8748713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17650"/>
            <a:ext cx="869315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512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2EDEB"/>
                </a:solidFill>
                <a:ea typeface="Gill Sans" charset="0"/>
                <a:cs typeface="Gill Sans" charset="0"/>
              </a:defRPr>
            </a:lvl1pPr>
          </a:lstStyle>
          <a:p>
            <a:fld id="{D41D7BBC-D877-E94C-BE3F-4E3F79A73E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9pPr>
    </p:titleStyle>
    <p:bodyStyle>
      <a:lvl1pPr marL="342900" indent="-34290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•"/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1pPr>
      <a:lvl2pPr marL="704850" indent="-28575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–"/>
        <a:defRPr sz="28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2pPr>
      <a:lvl3pPr marL="1104900" indent="-228600" algn="l" rtl="0" fontAlgn="base">
        <a:spcBef>
          <a:spcPts val="6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•"/>
        <a:defRPr sz="24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3pPr>
      <a:lvl4pPr marL="15621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–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4pPr>
      <a:lvl5pPr marL="20193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Gill Sans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09550" y="0"/>
            <a:ext cx="8748713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6146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2EDEB"/>
                </a:solidFill>
                <a:latin typeface="+mn-lt"/>
                <a:ea typeface="Calibri" charset="0"/>
                <a:cs typeface="Calibri" charset="0"/>
                <a:sym typeface="Calibri" charset="0"/>
              </a:defRPr>
            </a:lvl1pPr>
          </a:lstStyle>
          <a:p>
            <a:fld id="{F2FF5E61-21E6-E74D-ABC2-401E69EF245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122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9pPr>
    </p:titleStyle>
    <p:bodyStyle>
      <a:lvl1pPr marL="342900" indent="-34290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Calibri" charset="0"/>
        <a:buChar char="•"/>
        <a:defRPr sz="28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1pPr>
      <a:lvl2pPr marL="742950" indent="-28575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Calibri" charset="0"/>
        <a:buChar char="–"/>
        <a:defRPr sz="28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2pPr>
      <a:lvl3pPr marL="1143000" indent="-228600" algn="l" rtl="0" fontAlgn="base">
        <a:spcBef>
          <a:spcPts val="600"/>
        </a:spcBef>
        <a:spcAft>
          <a:spcPct val="0"/>
        </a:spcAft>
        <a:buClr>
          <a:srgbClr val="212167"/>
        </a:buClr>
        <a:buSzPct val="100000"/>
        <a:buFont typeface="Calibri" charset="0"/>
        <a:buChar char="•"/>
        <a:defRPr sz="24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3pPr>
      <a:lvl4pPr marL="16002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–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4pPr>
      <a:lvl5pPr marL="20574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5pPr>
      <a:lvl6pPr marL="25146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6pPr>
      <a:lvl7pPr marL="29718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7pPr>
      <a:lvl8pPr marL="34290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8pPr>
      <a:lvl9pPr marL="38862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69875" y="0"/>
            <a:ext cx="8551863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4000" y="1785938"/>
            <a:ext cx="8651875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717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2EDEB"/>
                </a:solidFill>
                <a:ea typeface="Gill Sans" charset="0"/>
                <a:cs typeface="Gill Sans" charset="0"/>
              </a:defRPr>
            </a:lvl1pPr>
          </a:lstStyle>
          <a:p>
            <a:fld id="{AA6BA7D1-8780-DD47-835C-B95715371A9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212167"/>
          </a:solidFill>
          <a:latin typeface="Gill Sans" charset="0"/>
          <a:ea typeface="ヒラギノ角ゴ ProN W6" charset="-128"/>
          <a:cs typeface="ヒラギノ角ゴ ProN W6" charset="-128"/>
          <a:sym typeface="Gill Sans" charset="0"/>
        </a:defRPr>
      </a:lvl9pPr>
    </p:titleStyle>
    <p:bodyStyle>
      <a:lvl1pPr marL="342900" indent="-342900" algn="l" rtl="0" fontAlgn="base">
        <a:spcBef>
          <a:spcPts val="900"/>
        </a:spcBef>
        <a:spcAft>
          <a:spcPct val="0"/>
        </a:spcAft>
        <a:buClr>
          <a:srgbClr val="161645"/>
        </a:buClr>
        <a:buSzPct val="100000"/>
        <a:buFont typeface="Gill Sans" charset="0"/>
        <a:buChar char="•"/>
        <a:defRPr sz="36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1pPr>
      <a:lvl2pPr marL="704850" indent="-285750" algn="l" rtl="0" fontAlgn="base">
        <a:spcBef>
          <a:spcPts val="800"/>
        </a:spcBef>
        <a:spcAft>
          <a:spcPct val="0"/>
        </a:spcAft>
        <a:buClr>
          <a:srgbClr val="161645"/>
        </a:buClr>
        <a:buSzPct val="100000"/>
        <a:buFont typeface="Gill Sans" charset="0"/>
        <a:buChar char="–"/>
        <a:defRPr sz="32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2pPr>
      <a:lvl3pPr marL="1104900" indent="-228600" algn="l" rtl="0" fontAlgn="base">
        <a:spcBef>
          <a:spcPts val="700"/>
        </a:spcBef>
        <a:spcAft>
          <a:spcPct val="0"/>
        </a:spcAft>
        <a:buClr>
          <a:srgbClr val="161645"/>
        </a:buClr>
        <a:buSzPct val="100000"/>
        <a:buFont typeface="Gill Sans" charset="0"/>
        <a:buChar char="•"/>
        <a:defRPr sz="28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3pPr>
      <a:lvl4pPr marL="1562100" indent="-228600" algn="l" rtl="0" fontAlgn="base">
        <a:spcBef>
          <a:spcPts val="600"/>
        </a:spcBef>
        <a:spcAft>
          <a:spcPct val="0"/>
        </a:spcAft>
        <a:buClr>
          <a:srgbClr val="161645"/>
        </a:buClr>
        <a:buSzPct val="100000"/>
        <a:buFont typeface="Gill Sans" charset="0"/>
        <a:buChar char="–"/>
        <a:defRPr sz="24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4pPr>
      <a:lvl5pPr marL="2019300" indent="-228600" algn="l" rtl="0" fontAlgn="base">
        <a:spcBef>
          <a:spcPts val="600"/>
        </a:spcBef>
        <a:spcAft>
          <a:spcPct val="0"/>
        </a:spcAft>
        <a:buClr>
          <a:srgbClr val="161645"/>
        </a:buClr>
        <a:buSzPct val="100000"/>
        <a:buFont typeface="Gill Sans" charset="0"/>
        <a:buChar char="»"/>
        <a:defRPr sz="24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5pPr>
      <a:lvl6pPr marL="2476500" indent="-228600" algn="l" rtl="0" fontAlgn="base">
        <a:spcBef>
          <a:spcPts val="600"/>
        </a:spcBef>
        <a:spcAft>
          <a:spcPct val="0"/>
        </a:spcAft>
        <a:buClr>
          <a:srgbClr val="161645"/>
        </a:buClr>
        <a:buSzPct val="100000"/>
        <a:buFont typeface="Gill Sans" charset="0"/>
        <a:buChar char="»"/>
        <a:defRPr sz="24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6pPr>
      <a:lvl7pPr marL="2933700" indent="-228600" algn="l" rtl="0" fontAlgn="base">
        <a:spcBef>
          <a:spcPts val="600"/>
        </a:spcBef>
        <a:spcAft>
          <a:spcPct val="0"/>
        </a:spcAft>
        <a:buClr>
          <a:srgbClr val="161645"/>
        </a:buClr>
        <a:buSzPct val="100000"/>
        <a:buFont typeface="Gill Sans" charset="0"/>
        <a:buChar char="»"/>
        <a:defRPr sz="24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7pPr>
      <a:lvl8pPr marL="3390900" indent="-228600" algn="l" rtl="0" fontAlgn="base">
        <a:spcBef>
          <a:spcPts val="600"/>
        </a:spcBef>
        <a:spcAft>
          <a:spcPct val="0"/>
        </a:spcAft>
        <a:buClr>
          <a:srgbClr val="161645"/>
        </a:buClr>
        <a:buSzPct val="100000"/>
        <a:buFont typeface="Gill Sans" charset="0"/>
        <a:buChar char="»"/>
        <a:defRPr sz="24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8pPr>
      <a:lvl9pPr marL="3848100" indent="-228600" algn="l" rtl="0" fontAlgn="base">
        <a:spcBef>
          <a:spcPts val="600"/>
        </a:spcBef>
        <a:spcAft>
          <a:spcPct val="0"/>
        </a:spcAft>
        <a:buClr>
          <a:srgbClr val="161645"/>
        </a:buClr>
        <a:buSzPct val="100000"/>
        <a:buFont typeface="Gill Sans" charset="0"/>
        <a:buChar char="»"/>
        <a:defRPr sz="2400">
          <a:solidFill>
            <a:srgbClr val="161645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09550" y="0"/>
            <a:ext cx="8748713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alibri Bold" charset="0"/>
              </a:rPr>
              <a:t>Click to edit Master title style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6538" y="1517650"/>
            <a:ext cx="869315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Calibri" charset="0"/>
              </a:rPr>
              <a:t>Click to edit Master text styles</a:t>
            </a:r>
          </a:p>
          <a:p>
            <a:pPr lvl="1"/>
            <a:r>
              <a:rPr lang="en-US">
                <a:sym typeface="Calibri" charset="0"/>
              </a:rPr>
              <a:t>Second level</a:t>
            </a:r>
          </a:p>
          <a:p>
            <a:pPr lvl="2"/>
            <a:r>
              <a:rPr lang="en-US">
                <a:sym typeface="Calibri" charset="0"/>
              </a:rPr>
              <a:t>Third level</a:t>
            </a:r>
          </a:p>
          <a:p>
            <a:pPr lvl="3"/>
            <a:r>
              <a:rPr lang="en-US">
                <a:sym typeface="Calibri" charset="0"/>
              </a:rPr>
              <a:t>Fourth level</a:t>
            </a:r>
          </a:p>
          <a:p>
            <a:pPr lvl="4"/>
            <a:r>
              <a:rPr lang="en-US">
                <a:sym typeface="Calibri" charset="0"/>
              </a:rPr>
              <a:t>Fifth level</a:t>
            </a:r>
          </a:p>
        </p:txBody>
      </p:sp>
      <p:sp>
        <p:nvSpPr>
          <p:cNvPr id="9221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2EDEB"/>
                </a:solidFill>
                <a:latin typeface="+mn-lt"/>
                <a:ea typeface="Calibri" charset="0"/>
                <a:cs typeface="Calibri" charset="0"/>
                <a:sym typeface="Calibri" charset="0"/>
              </a:defRPr>
            </a:lvl1pPr>
          </a:lstStyle>
          <a:p>
            <a:fld id="{63477888-016E-CB47-BDF6-E1EAF0EDFC2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+mj-lt"/>
          <a:ea typeface="+mj-ea"/>
          <a:cs typeface="+mj-cs"/>
          <a:sym typeface="Calibri Bold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Calibri Bold" charset="0"/>
          <a:ea typeface="ヒラギノ角ゴ ProN W6" charset="-128"/>
          <a:cs typeface="ヒラギノ角ゴ ProN W6" charset="-128"/>
          <a:sym typeface="Calibri Bold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Calibri Bold" charset="0"/>
          <a:ea typeface="ヒラギノ角ゴ ProN W6" charset="-128"/>
          <a:cs typeface="ヒラギノ角ゴ ProN W6" charset="-128"/>
          <a:sym typeface="Calibri Bold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Calibri Bold" charset="0"/>
          <a:ea typeface="ヒラギノ角ゴ ProN W6" charset="-128"/>
          <a:cs typeface="ヒラギノ角ゴ ProN W6" charset="-128"/>
          <a:sym typeface="Calibri Bold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Calibri Bold" charset="0"/>
          <a:ea typeface="ヒラギノ角ゴ ProN W6" charset="-128"/>
          <a:cs typeface="ヒラギノ角ゴ ProN W6" charset="-128"/>
          <a:sym typeface="Calibri Bol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Calibri Bold" charset="0"/>
          <a:ea typeface="ヒラギノ角ゴ ProN W6" charset="-128"/>
          <a:cs typeface="ヒラギノ角ゴ ProN W6" charset="-128"/>
          <a:sym typeface="Calibri Bol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Calibri Bold" charset="0"/>
          <a:ea typeface="ヒラギノ角ゴ ProN W6" charset="-128"/>
          <a:cs typeface="ヒラギノ角ゴ ProN W6" charset="-128"/>
          <a:sym typeface="Calibri Bol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Calibri Bold" charset="0"/>
          <a:ea typeface="ヒラギノ角ゴ ProN W6" charset="-128"/>
          <a:cs typeface="ヒラギノ角ゴ ProN W6" charset="-128"/>
          <a:sym typeface="Calibri Bol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12267"/>
          </a:solidFill>
          <a:latin typeface="Calibri Bold" charset="0"/>
          <a:ea typeface="ヒラギノ角ゴ ProN W6" charset="-128"/>
          <a:cs typeface="ヒラギノ角ゴ ProN W6" charset="-128"/>
          <a:sym typeface="Calibri Bold" charset="0"/>
        </a:defRPr>
      </a:lvl9pPr>
    </p:titleStyle>
    <p:bodyStyle>
      <a:lvl1pPr marL="342900" indent="-34290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Calibri" charset="0"/>
        <a:buChar char="•"/>
        <a:defRPr sz="28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1pPr>
      <a:lvl2pPr marL="704850" indent="-285750" algn="l" rtl="0" fontAlgn="base">
        <a:spcBef>
          <a:spcPts val="700"/>
        </a:spcBef>
        <a:spcAft>
          <a:spcPct val="0"/>
        </a:spcAft>
        <a:buClr>
          <a:srgbClr val="212167"/>
        </a:buClr>
        <a:buSzPct val="100000"/>
        <a:buFont typeface="Calibri" charset="0"/>
        <a:buChar char="–"/>
        <a:defRPr sz="28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2pPr>
      <a:lvl3pPr marL="1104900" indent="-228600" algn="l" rtl="0" fontAlgn="base">
        <a:spcBef>
          <a:spcPts val="600"/>
        </a:spcBef>
        <a:spcAft>
          <a:spcPct val="0"/>
        </a:spcAft>
        <a:buClr>
          <a:srgbClr val="212167"/>
        </a:buClr>
        <a:buSzPct val="100000"/>
        <a:buFont typeface="Calibri" charset="0"/>
        <a:buChar char="•"/>
        <a:defRPr sz="24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3pPr>
      <a:lvl4pPr marL="15621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–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4pPr>
      <a:lvl5pPr marL="20193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212167"/>
        </a:buClr>
        <a:buSzPct val="100000"/>
        <a:buFont typeface="Calibri" charset="0"/>
        <a:buChar char="»"/>
        <a:defRPr sz="2000">
          <a:solidFill>
            <a:srgbClr val="212167"/>
          </a:solidFill>
          <a:latin typeface="+mn-lt"/>
          <a:ea typeface="+mn-ea"/>
          <a:cs typeface="+mn-cs"/>
          <a:sym typeface="Calibri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1.png"/><Relationship Id="rId3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151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D17D1F15-6337-F041-9BC8-91C4963E8FD7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1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-604838" y="2203450"/>
            <a:ext cx="10050463" cy="2187575"/>
          </a:xfrm>
          <a:ln/>
        </p:spPr>
        <p:txBody>
          <a:bodyPr/>
          <a:lstStyle/>
          <a:p>
            <a:pPr marL="419100"/>
            <a:r>
              <a:rPr lang="en-US" sz="4100" dirty="0">
                <a:solidFill>
                  <a:srgbClr val="FFFFFF"/>
                </a:solidFill>
              </a:rPr>
              <a:t>Learning to Teach </a:t>
            </a:r>
            <a:br>
              <a:rPr lang="en-US" sz="4100" dirty="0">
                <a:solidFill>
                  <a:srgbClr val="FFFFFF"/>
                </a:solidFill>
              </a:rPr>
            </a:br>
            <a:r>
              <a:rPr lang="en-US" sz="4100" dirty="0">
                <a:solidFill>
                  <a:srgbClr val="FFFFFF"/>
                </a:solidFill>
              </a:rPr>
              <a:t>Something in Particular: </a:t>
            </a:r>
            <a:br>
              <a:rPr lang="en-US" sz="4100" dirty="0">
                <a:solidFill>
                  <a:srgbClr val="FFFFFF"/>
                </a:solidFill>
              </a:rPr>
            </a:br>
            <a:r>
              <a:rPr lang="en-US" sz="3300" b="0" dirty="0">
                <a:solidFill>
                  <a:srgbClr val="FFFFFF"/>
                </a:solidFill>
              </a:rPr>
              <a:t>A Common Core for the Training </a:t>
            </a:r>
            <a:r>
              <a:rPr lang="en-US" sz="3300" b="0" dirty="0" smtClean="0">
                <a:solidFill>
                  <a:srgbClr val="FFFFFF"/>
                </a:solidFill>
              </a:rPr>
              <a:t>of Teachers</a:t>
            </a:r>
            <a:endParaRPr lang="en-US" sz="3300" b="0" dirty="0">
              <a:solidFill>
                <a:srgbClr val="FFFFFF"/>
              </a:solidFill>
              <a:ea typeface="ヒラギノ角ゴ ProN W3" charset="-128"/>
              <a:cs typeface="ヒラギノ角ゴ ProN W3" charset="-128"/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-762000" y="4000500"/>
            <a:ext cx="11277600" cy="2857500"/>
          </a:xfrm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dirty="0">
              <a:solidFill>
                <a:srgbClr val="F2EDEB"/>
              </a:solidFill>
            </a:endParaRPr>
          </a:p>
          <a:p>
            <a:r>
              <a:rPr lang="en-US" dirty="0">
                <a:solidFill>
                  <a:srgbClr val="F2EDEB"/>
                </a:solidFill>
              </a:rPr>
              <a:t>Deborah Loewenberg Ball and Francesca M. Forzani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sz="2100" dirty="0">
                <a:solidFill>
                  <a:srgbClr val="F2EDEB"/>
                </a:solidFill>
              </a:rPr>
              <a:t>May 11, 2011 </a:t>
            </a:r>
            <a:r>
              <a:rPr lang="en-US" sz="2100" dirty="0" err="1">
                <a:solidFill>
                  <a:srgbClr val="F2EDEB"/>
                </a:solidFill>
                <a:latin typeface="Wingdings" charset="2"/>
                <a:ea typeface="Wingdings" charset="2"/>
                <a:cs typeface="Wingdings" charset="2"/>
                <a:sym typeface="Wingdings" charset="2"/>
              </a:rPr>
              <a:t></a:t>
            </a:r>
            <a:r>
              <a:rPr lang="en-US" sz="2100" dirty="0">
                <a:solidFill>
                  <a:srgbClr val="F2EDEB"/>
                </a:solidFill>
              </a:rPr>
              <a:t> Mathematical Sciences Research Institute, Berkeley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F2EDEB"/>
                </a:solidFill>
              </a:rPr>
              <a:t>The Mathematical Education of Teachers</a:t>
            </a:r>
          </a:p>
        </p:txBody>
      </p:sp>
      <p:pic>
        <p:nvPicPr>
          <p:cNvPr id="10246" name="Picture 6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2213" y="150813"/>
            <a:ext cx="2143125" cy="1685925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pic>
        <p:nvPicPr>
          <p:cNvPr id="10247" name="Picture 7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4138" y="185738"/>
            <a:ext cx="1065212" cy="1622425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pic>
        <p:nvPicPr>
          <p:cNvPr id="10248" name="Picture 8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4963" y="242888"/>
            <a:ext cx="2255837" cy="1535112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pic>
        <p:nvPicPr>
          <p:cNvPr id="10249" name="Picture 9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16613" y="165100"/>
            <a:ext cx="2717800" cy="16129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sp>
        <p:nvSpPr>
          <p:cNvPr id="10250" name="Rectangle 10"/>
          <p:cNvSpPr>
            <a:spLocks/>
          </p:cNvSpPr>
          <p:nvPr/>
        </p:nvSpPr>
        <p:spPr bwMode="auto">
          <a:xfrm>
            <a:off x="254000" y="1930400"/>
            <a:ext cx="8529638" cy="219075"/>
          </a:xfrm>
          <a:prstGeom prst="rect">
            <a:avLst/>
          </a:prstGeom>
          <a:solidFill>
            <a:srgbClr val="FF0000"/>
          </a:solidFill>
          <a:ln w="9525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376AF-334B-1940-8F3D-B7BBB1E2AE3D}" type="slidenum">
              <a:rPr lang="en-US"/>
              <a:pPr/>
              <a:t>10</a:t>
            </a:fld>
            <a:endParaRPr lang="en-US"/>
          </a:p>
        </p:txBody>
      </p:sp>
      <p:sp>
        <p:nvSpPr>
          <p:cNvPr id="26625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Alternative systems: </a:t>
            </a:r>
            <a:br>
              <a:rPr lang="en-US"/>
            </a:br>
            <a:r>
              <a:rPr lang="en-US"/>
              <a:t>France, Finland, Singapore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38600" y="1660525"/>
            <a:ext cx="5105400" cy="5197475"/>
          </a:xfrm>
          <a:ln/>
        </p:spPr>
        <p:txBody>
          <a:bodyPr/>
          <a:lstStyle/>
          <a:p>
            <a:pPr marL="254000" indent="-254000">
              <a:spcBef>
                <a:spcPct val="0"/>
              </a:spcBef>
              <a:buFont typeface="Arial" charset="0"/>
              <a:buChar char="•"/>
            </a:pPr>
            <a:r>
              <a:rPr lang="en-US"/>
              <a:t>Common K-12 curricula and criterion-referenced exams</a:t>
            </a:r>
          </a:p>
          <a:p>
            <a:pPr marL="254000" indent="-254000">
              <a:buFont typeface="Arial" charset="0"/>
              <a:buChar char="•"/>
            </a:pPr>
            <a:r>
              <a:rPr lang="en-US"/>
              <a:t>Prospective teachers study the common curriculum in detail and practice how to teach it</a:t>
            </a:r>
          </a:p>
          <a:p>
            <a:pPr marL="254000" indent="-254000">
              <a:buFont typeface="Arial" charset="0"/>
              <a:buChar char="•"/>
            </a:pPr>
            <a:r>
              <a:rPr lang="en-US"/>
              <a:t>Inspection system evaluates teachers’ instructional capability in reference to the common curriculum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CACAF1E4-87AD-024B-99B9-F370565CA21B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10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20000">
            <a:off x="2071688" y="2149475"/>
            <a:ext cx="1541462" cy="1889125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200000">
            <a:off x="1025525" y="1820863"/>
            <a:ext cx="1263650" cy="1370012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60513" y="3494088"/>
            <a:ext cx="1257300" cy="9906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AAA64-A0D9-1340-8C53-EECAF59693DF}" type="slidenum">
              <a:rPr lang="en-US"/>
              <a:pPr/>
              <a:t>11</a:t>
            </a:fld>
            <a:endParaRPr lang="en-US"/>
          </a:p>
        </p:txBody>
      </p:sp>
      <p:sp>
        <p:nvSpPr>
          <p:cNvPr id="28673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The dawn of a new day in the U.S.?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E71E380E-89C7-7549-8EF7-6254602BD400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11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88925" y="3194050"/>
            <a:ext cx="4730750" cy="3663950"/>
          </a:xfrm>
          <a:ln/>
        </p:spPr>
        <p:txBody>
          <a:bodyPr/>
          <a:lstStyle/>
          <a:p>
            <a:pPr marL="304800" indent="-304800">
              <a:spcBef>
                <a:spcPct val="0"/>
              </a:spcBef>
            </a:pPr>
            <a:r>
              <a:rPr lang="en-US"/>
              <a:t>Common Core State Standards</a:t>
            </a:r>
          </a:p>
          <a:p>
            <a:pPr marL="304800" indent="-304800"/>
            <a:r>
              <a:rPr lang="en-US"/>
              <a:t>Widespread agreement that teachers matter</a:t>
            </a:r>
          </a:p>
          <a:p>
            <a:pPr marL="304800" indent="-304800"/>
            <a:r>
              <a:rPr lang="en-US"/>
              <a:t>Major shift: teaching can –– and </a:t>
            </a:r>
            <a:r>
              <a:rPr lang="en-US" i="1"/>
              <a:t>must </a:t>
            </a:r>
            <a:r>
              <a:rPr lang="en-US"/>
              <a:t>be –– taught</a:t>
            </a: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3" y="879475"/>
            <a:ext cx="2574925" cy="19304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8313" y="2747963"/>
            <a:ext cx="2484437" cy="3189287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8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algn="ctr" eaLnBrk="1" hangingPunct="1"/>
            <a:r>
              <a:rPr lang="en-US" sz="3600" dirty="0" smtClean="0">
                <a:ea typeface="Calibri"/>
                <a:cs typeface="Calibri"/>
              </a:rPr>
              <a:t>Problems in designing </a:t>
            </a:r>
            <a:br>
              <a:rPr lang="en-US" sz="3600" dirty="0" smtClean="0">
                <a:ea typeface="Calibri"/>
                <a:cs typeface="Calibri"/>
              </a:rPr>
            </a:br>
            <a:r>
              <a:rPr lang="en-US" sz="3600" dirty="0" smtClean="0">
                <a:ea typeface="Calibri"/>
                <a:cs typeface="Calibri"/>
              </a:rPr>
              <a:t>practice-based teacher education</a:t>
            </a:r>
          </a:p>
        </p:txBody>
      </p:sp>
      <p:sp>
        <p:nvSpPr>
          <p:cNvPr id="18435" name="Content Placeholder 27"/>
          <p:cNvSpPr>
            <a:spLocks noGrp="1"/>
          </p:cNvSpPr>
          <p:nvPr>
            <p:ph idx="1"/>
          </p:nvPr>
        </p:nvSpPr>
        <p:spPr>
          <a:xfrm>
            <a:off x="0" y="1168400"/>
            <a:ext cx="9144000" cy="4775201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>
                <a:ea typeface="Calibri"/>
                <a:cs typeface="Calibri"/>
              </a:rPr>
              <a:t>Developing a common and sufficiently precise language for the work of teaching</a:t>
            </a:r>
            <a:r>
              <a:rPr lang="en-US" sz="2000" dirty="0" smtClean="0">
                <a:ea typeface="Calibri"/>
                <a:cs typeface="Calibri"/>
              </a:rPr>
              <a:t> </a:t>
            </a:r>
            <a:r>
              <a:rPr lang="en-US" sz="1600" dirty="0" smtClean="0">
                <a:ea typeface="Calibri"/>
                <a:cs typeface="Calibri"/>
              </a:rPr>
              <a:t>(Grossman, et al..)</a:t>
            </a:r>
            <a:endParaRPr lang="en-US" sz="1400" dirty="0" smtClean="0">
              <a:ea typeface="Calibri"/>
              <a:cs typeface="Calibri"/>
            </a:endParaRPr>
          </a:p>
          <a:p>
            <a:pPr marL="857250" lvl="1" indent="-457200" eaLnBrk="1" hangingPunct="1"/>
            <a:r>
              <a:rPr lang="en-US" sz="1600" dirty="0" smtClean="0">
                <a:ea typeface="Calibri"/>
                <a:cs typeface="Calibri"/>
              </a:rPr>
              <a:t>Teaching practice has not been decomposed into practically-sensible parts </a:t>
            </a:r>
          </a:p>
          <a:p>
            <a:pPr marL="857250" lvl="1" indent="-457200" eaLnBrk="1" hangingPunct="1"/>
            <a:r>
              <a:rPr lang="en-US" sz="1600" dirty="0" smtClean="0">
                <a:ea typeface="Calibri"/>
                <a:cs typeface="Calibri"/>
              </a:rPr>
              <a:t>Lack of useful terms for the parts, and where there </a:t>
            </a:r>
            <a:r>
              <a:rPr lang="en-US" sz="1600" u="sng" dirty="0" smtClean="0">
                <a:ea typeface="Calibri"/>
                <a:cs typeface="Calibri"/>
              </a:rPr>
              <a:t>is</a:t>
            </a:r>
            <a:r>
              <a:rPr lang="en-US" sz="1600" dirty="0" smtClean="0">
                <a:ea typeface="Calibri"/>
                <a:cs typeface="Calibri"/>
              </a:rPr>
              <a:t> language, it is often not shared 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>
                <a:ea typeface="Calibri"/>
                <a:cs typeface="Calibri"/>
              </a:rPr>
              <a:t>Articulating teaching practices at a useful grain size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>
                <a:ea typeface="Calibri"/>
                <a:cs typeface="Calibri"/>
              </a:rPr>
              <a:t>Managing the specific versus general aspects of teaching proficiency</a:t>
            </a:r>
          </a:p>
          <a:p>
            <a:pPr marL="857250" lvl="1" indent="-457200" eaLnBrk="1" hangingPunct="1"/>
            <a:r>
              <a:rPr lang="en-US" sz="1800" dirty="0" smtClean="0">
                <a:ea typeface="Calibri"/>
                <a:cs typeface="Calibri"/>
              </a:rPr>
              <a:t>Subject-specific versus generic</a:t>
            </a:r>
          </a:p>
          <a:p>
            <a:pPr marL="857250" lvl="1" indent="-457200" eaLnBrk="1" hangingPunct="1"/>
            <a:r>
              <a:rPr lang="en-US" sz="1800" dirty="0" smtClean="0">
                <a:ea typeface="Calibri"/>
                <a:cs typeface="Calibri"/>
              </a:rPr>
              <a:t>Local and contextualized versus general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>
                <a:ea typeface="Calibri"/>
                <a:cs typeface="Calibri"/>
              </a:rPr>
              <a:t>Distinguishing the highly predictable and routine (“textbook cases”) from the uncertain and highly complex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sz="2400" dirty="0" smtClean="0">
                <a:ea typeface="Calibri"/>
                <a:cs typeface="Calibri"/>
              </a:rPr>
              <a:t>Determining what is worth trying to teach about practice, and when</a:t>
            </a:r>
          </a:p>
          <a:p>
            <a:pPr marL="857250" lvl="1" indent="-457200" eaLnBrk="1" hangingPunct="1"/>
            <a:r>
              <a:rPr lang="en-US" sz="1800" dirty="0" smtClean="0">
                <a:ea typeface="Calibri"/>
                <a:cs typeface="Calibri"/>
              </a:rPr>
              <a:t>What is of most risk to students when beginners lack skill</a:t>
            </a:r>
          </a:p>
          <a:p>
            <a:pPr marL="857250" lvl="1" indent="-457200" eaLnBrk="1" hangingPunct="1"/>
            <a:r>
              <a:rPr lang="en-US" sz="1800" dirty="0" smtClean="0">
                <a:ea typeface="Calibri"/>
                <a:cs typeface="Calibri"/>
              </a:rPr>
              <a:t>What can –– or must –– be learned over time</a:t>
            </a:r>
            <a:endParaRPr lang="en-US" sz="2400" dirty="0" smtClean="0">
              <a:cs typeface="Calibri"/>
            </a:endParaRPr>
          </a:p>
          <a:p>
            <a:pPr marL="857250" lvl="1" indent="-457200" eaLnBrk="1" hangingPunct="1"/>
            <a:endParaRPr lang="en-US" sz="1800" dirty="0" smtClean="0">
              <a:ea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11430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Identifying high-leverage practices (</a:t>
            </a:r>
            <a:r>
              <a:rPr lang="en-US" sz="3600" dirty="0" err="1" smtClean="0"/>
              <a:t>HLPs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1067" y="1651000"/>
            <a:ext cx="8652933" cy="4038600"/>
          </a:xfrm>
        </p:spPr>
        <p:txBody>
          <a:bodyPr/>
          <a:lstStyle/>
          <a:p>
            <a:pPr marL="406400" indent="-406400" eaLnBrk="1" hangingPunct="1">
              <a:lnSpc>
                <a:spcPct val="90000"/>
              </a:lnSpc>
              <a:buNone/>
            </a:pPr>
            <a:r>
              <a:rPr lang="en-US" sz="2800" dirty="0" smtClean="0"/>
              <a:t>At Michigan, </a:t>
            </a:r>
            <a:r>
              <a:rPr lang="en-US" sz="2800" dirty="0"/>
              <a:t>we have tried to manage</a:t>
            </a:r>
            <a:r>
              <a:rPr lang="en-US" sz="2800" dirty="0" smtClean="0"/>
              <a:t> three (#1, 2, and 5) of </a:t>
            </a:r>
            <a:r>
              <a:rPr lang="en-US" sz="2800" dirty="0"/>
              <a:t>these problems by</a:t>
            </a:r>
            <a:r>
              <a:rPr lang="en-US" sz="2800" dirty="0" smtClean="0"/>
              <a:t>:</a:t>
            </a:r>
          </a:p>
          <a:p>
            <a:pPr marL="406400" indent="-406400" eaLnBrk="1" hangingPunct="1">
              <a:lnSpc>
                <a:spcPct val="90000"/>
              </a:lnSpc>
              <a:buFont typeface="Times" charset="0"/>
              <a:buChar char="•"/>
            </a:pPr>
            <a:r>
              <a:rPr lang="en-US" sz="2800" dirty="0"/>
              <a:t>E</a:t>
            </a:r>
            <a:r>
              <a:rPr lang="en-US" sz="2800" dirty="0" smtClean="0"/>
              <a:t>nlisting </a:t>
            </a:r>
            <a:r>
              <a:rPr lang="en-US" sz="2800" dirty="0"/>
              <a:t>the experience and imagination of a broad range of practitioners and researchers to create a comprehensive “map” of the work of teaching</a:t>
            </a:r>
            <a:endParaRPr lang="en-US" sz="2800" dirty="0" smtClean="0"/>
          </a:p>
          <a:p>
            <a:pPr marL="406400" indent="-406400" eaLnBrk="1" hangingPunct="1">
              <a:lnSpc>
                <a:spcPct val="90000"/>
              </a:lnSpc>
              <a:buFont typeface="Times" charset="0"/>
              <a:buChar char="•"/>
            </a:pPr>
            <a:r>
              <a:rPr lang="en-US" sz="2800" dirty="0"/>
              <a:t>S</a:t>
            </a:r>
            <a:r>
              <a:rPr lang="en-US" sz="2800" dirty="0" smtClean="0"/>
              <a:t>pecifying </a:t>
            </a:r>
            <a:r>
              <a:rPr lang="en-US" sz="2800" dirty="0"/>
              <a:t>and using criteria for identifying those aspects of the work that are the most “high-leverage” for beginners</a:t>
            </a:r>
          </a:p>
          <a:p>
            <a:pPr marL="406400" indent="-406400" eaLnBrk="1" hangingPunct="1">
              <a:lnSpc>
                <a:spcPct val="90000"/>
              </a:lnSpc>
              <a:buFont typeface="Times" charset="0"/>
              <a:buChar char="•"/>
            </a:pPr>
            <a:r>
              <a:rPr lang="en-US" sz="2800" dirty="0"/>
              <a:t>Deliberately choosing tasks and activities at grain sizes</a:t>
            </a:r>
            <a:r>
              <a:rPr lang="en-US" sz="2800" dirty="0" smtClean="0"/>
              <a:t> useful for a curriculum of learning to teach </a:t>
            </a:r>
            <a:endParaRPr lang="en-US" sz="2400" dirty="0" smtClean="0">
              <a:solidFill>
                <a:srgbClr val="E3CE12"/>
              </a:solidFill>
            </a:endParaRPr>
          </a:p>
          <a:p>
            <a:pPr marL="406400" indent="-406400" eaLnBrk="1" hangingPunct="1">
              <a:lnSpc>
                <a:spcPct val="90000"/>
              </a:lnSpc>
              <a:buFont typeface="Times" charset="0"/>
              <a:buChar char="•"/>
            </a:pPr>
            <a:endParaRPr lang="en-US" sz="2000" dirty="0"/>
          </a:p>
          <a:p>
            <a:pPr marL="406400" indent="-406400" eaLnBrk="1" hangingPunct="1">
              <a:lnSpc>
                <a:spcPct val="90000"/>
              </a:lnSpc>
              <a:buFont typeface="Wingdings" charset="2"/>
              <a:buChar char="§"/>
            </a:pPr>
            <a:endParaRPr lang="en-US" sz="1800" dirty="0"/>
          </a:p>
          <a:p>
            <a:pPr marL="406400" indent="-406400" eaLnBrk="1" hangingPunct="1">
              <a:lnSpc>
                <a:spcPct val="90000"/>
              </a:lnSpc>
              <a:buFont typeface="Wingdings" charset="2"/>
              <a:buChar char="§"/>
            </a:pPr>
            <a:endParaRPr lang="en-US" sz="1800" dirty="0"/>
          </a:p>
          <a:p>
            <a:pPr marL="406400" indent="-406400" eaLnBrk="1" hangingPunct="1">
              <a:lnSpc>
                <a:spcPct val="90000"/>
              </a:lnSpc>
              <a:buFont typeface="Wingdings" charset="2"/>
              <a:buChar char="§"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EEDF9-B6A7-0844-A1E0-418C671F7E10}" type="slidenum">
              <a:rPr lang="en-US"/>
              <a:pPr/>
              <a:t>14</a:t>
            </a:fld>
            <a:endParaRPr lang="en-US"/>
          </a:p>
        </p:txBody>
      </p:sp>
      <p:sp>
        <p:nvSpPr>
          <p:cNvPr id="29697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High-leverage practices and </a:t>
            </a:r>
            <a:br>
              <a:rPr lang="en-US"/>
            </a:br>
            <a:r>
              <a:rPr lang="en-US"/>
              <a:t>high-leverage content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High-leverage practices are instructional tasks and activities that powerfully promote student learning and are fundamental to competent beginning teaching.</a:t>
            </a:r>
          </a:p>
          <a:p>
            <a:endParaRPr lang="en-US"/>
          </a:p>
          <a:p>
            <a:r>
              <a:rPr lang="en-US"/>
              <a:t>High-leverage content is those topics, practices, ideas, and texts that are foundational to the K-12 curriculum, including the Common Core, and essential for beginning teachers to understand and be able to teach.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C29E8F32-8D2A-DC49-8544-066C25814935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14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82FFC-CF3F-7248-AC3B-3CF7E19267CE}" type="slidenum">
              <a:rPr lang="en-US"/>
              <a:pPr/>
              <a:t>15</a:t>
            </a:fld>
            <a:endParaRPr lang="en-US"/>
          </a:p>
        </p:txBody>
      </p:sp>
      <p:sp>
        <p:nvSpPr>
          <p:cNvPr id="31745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Examples of </a:t>
            </a:r>
            <a:br>
              <a:rPr lang="en-US"/>
            </a:br>
            <a:r>
              <a:rPr lang="en-US"/>
              <a:t>high-leverage practices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Explaining specific content ideas and processes</a:t>
            </a:r>
          </a:p>
          <a:p>
            <a:r>
              <a:rPr lang="en-US"/>
              <a:t>Choosing and using representations, examples, and models of core content</a:t>
            </a:r>
          </a:p>
          <a:p>
            <a:r>
              <a:rPr lang="en-US"/>
              <a:t>Setting up and managing small-group work</a:t>
            </a:r>
          </a:p>
          <a:p>
            <a:r>
              <a:rPr lang="en-US"/>
              <a:t>Recognizing and identifying common patterns of student thinking in a content domain</a:t>
            </a:r>
          </a:p>
          <a:p>
            <a:r>
              <a:rPr lang="en-US"/>
              <a:t>Selecting and using specific methods to assess students’ learning on an on-going basis</a:t>
            </a:r>
          </a:p>
          <a:p>
            <a:r>
              <a:rPr lang="en-US"/>
              <a:t>Conducting a meeting with a parent or caregiver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F135B9E7-4D0C-6E4F-A4C4-6A7B0E34E055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15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7B3366-D219-714A-8C12-7D01F277A5A9}" type="slidenum">
              <a:rPr lang="en-US"/>
              <a:pPr/>
              <a:t>16</a:t>
            </a:fld>
            <a:endParaRPr lang="en-US"/>
          </a:p>
        </p:txBody>
      </p:sp>
      <p:sp>
        <p:nvSpPr>
          <p:cNvPr id="33793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>
          <a:xfrm>
            <a:off x="209550" y="0"/>
            <a:ext cx="8705850" cy="2057400"/>
          </a:xfrm>
          <a:ln/>
        </p:spPr>
        <p:txBody>
          <a:bodyPr/>
          <a:lstStyle/>
          <a:p>
            <a:r>
              <a:rPr lang="en-US" dirty="0"/>
              <a:t>Examples of high-leverage content for elementary math teachers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810000"/>
          </a:xfrm>
          <a:ln/>
        </p:spPr>
        <p:txBody>
          <a:bodyPr/>
          <a:lstStyle/>
          <a:p>
            <a:r>
              <a:rPr lang="en-US" dirty="0"/>
              <a:t>Place value</a:t>
            </a:r>
          </a:p>
          <a:p>
            <a:r>
              <a:rPr lang="en-US" dirty="0"/>
              <a:t>Computational procedures with whole numbers and decimals</a:t>
            </a:r>
          </a:p>
          <a:p>
            <a:r>
              <a:rPr lang="en-US" dirty="0" smtClean="0"/>
              <a:t>Fractions</a:t>
            </a:r>
          </a:p>
          <a:p>
            <a:r>
              <a:rPr lang="en-US" dirty="0" smtClean="0"/>
              <a:t>Model mathematical ideas</a:t>
            </a:r>
          </a:p>
          <a:p>
            <a:r>
              <a:rPr lang="en-US" dirty="0" smtClean="0"/>
              <a:t>Reasoning </a:t>
            </a:r>
          </a:p>
          <a:p>
            <a:r>
              <a:rPr lang="en-US" dirty="0" smtClean="0"/>
              <a:t>Construct viable mathematical arguments and critique the arguments of others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8416D362-B75A-BB40-AFAD-5D4DF061D6F5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16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B0DDB-1A2C-1D48-AC77-49C2BFE3AD8B}" type="slidenum">
              <a:rPr lang="en-US"/>
              <a:pPr/>
              <a:t>17</a:t>
            </a:fld>
            <a:endParaRPr lang="en-US"/>
          </a:p>
        </p:txBody>
      </p:sp>
      <p:sp>
        <p:nvSpPr>
          <p:cNvPr id="43009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smtClean="0"/>
              <a:t>Teaching practice</a:t>
            </a:r>
            <a:endParaRPr lang="en-US" dirty="0"/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AEC7A954-EFEF-804E-93E8-C1A75821BA91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17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9188" y="1762125"/>
            <a:ext cx="6972300" cy="37211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280A4A70-D1D9-5F43-A27D-702E4E34FCA0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18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The idea of “practice” in learning to teach is not new</a:t>
            </a: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077200" cy="5105400"/>
          </a:xfrm>
          <a:ln/>
        </p:spPr>
        <p:txBody>
          <a:bodyPr/>
          <a:lstStyle/>
          <a:p>
            <a:pPr marL="304800" indent="-304800">
              <a:spcBef>
                <a:spcPct val="0"/>
              </a:spcBef>
              <a:buFont typeface="Arial" charset="0"/>
              <a:buChar char="•"/>
            </a:pPr>
            <a:r>
              <a:rPr lang="en-US"/>
              <a:t>Teachers cite experience as most important source of learning </a:t>
            </a:r>
            <a:r>
              <a:rPr lang="en-US" sz="1600"/>
              <a:t>(Jackson, Lortie)</a:t>
            </a:r>
            <a:endParaRPr lang="en-US"/>
          </a:p>
          <a:p>
            <a:pPr marL="304800" indent="-304800">
              <a:buFont typeface="Arial" charset="0"/>
              <a:buChar char="•"/>
            </a:pPr>
            <a:r>
              <a:rPr lang="en-US"/>
              <a:t>Student teaching (or “practice teaching”) long a key component of teacher education</a:t>
            </a:r>
          </a:p>
          <a:p>
            <a:pPr marL="304800" indent="-304800">
              <a:buFont typeface="Arial" charset="0"/>
              <a:buChar char="•"/>
            </a:pPr>
            <a:r>
              <a:rPr lang="en-US"/>
              <a:t>Most programs include substantial practicum or field experience 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C34E7-4690-7340-B9AF-8C5B57B1556A}" type="slidenum">
              <a:rPr lang="en-US"/>
              <a:pPr/>
              <a:t>19</a:t>
            </a:fld>
            <a:endParaRPr lang="en-US"/>
          </a:p>
        </p:txBody>
      </p:sp>
      <p:sp>
        <p:nvSpPr>
          <p:cNvPr id="46081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Building an explicit approach to the teaching of practice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304800" indent="-304800">
              <a:spcBef>
                <a:spcPct val="0"/>
              </a:spcBef>
            </a:pPr>
            <a:r>
              <a:rPr lang="en-US"/>
              <a:t>Beyond the equivalent of “seat time”</a:t>
            </a:r>
          </a:p>
          <a:p>
            <a:pPr marL="304800" indent="-304800"/>
            <a:r>
              <a:rPr lang="en-US"/>
              <a:t>Differentiating the long-held faith in “experience” and “practice” to build a curriculum for learning practice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BE12E2FF-7C6D-6343-98CA-B9D01C606497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19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"/>
            <a:ext cx="7924800" cy="1524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Acknowledgements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76400"/>
            <a:ext cx="3581400" cy="4267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Bob Bain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Hyman Bass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Tim Boerst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 err="1"/>
              <a:t>Tabbye</a:t>
            </a:r>
            <a:r>
              <a:rPr lang="en-US" sz="2400" dirty="0"/>
              <a:t> </a:t>
            </a:r>
            <a:r>
              <a:rPr lang="en-US" sz="2400" dirty="0" err="1"/>
              <a:t>Chavous</a:t>
            </a:r>
            <a:endParaRPr lang="en-US" sz="2400" dirty="0"/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Betsy Davis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Donald Freeman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Lauren McArthur Harris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Teresa McMahon</a:t>
            </a:r>
          </a:p>
          <a:p>
            <a:pPr marL="0" indent="0" eaLnBrk="1" hangingPunct="1">
              <a:lnSpc>
                <a:spcPct val="90000"/>
              </a:lnSpc>
            </a:pPr>
            <a:endParaRPr lang="en-US" sz="2400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1676400"/>
            <a:ext cx="3352800" cy="4267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Vicki </a:t>
            </a:r>
            <a:r>
              <a:rPr lang="en-US" sz="2400" dirty="0" err="1"/>
              <a:t>Haviland</a:t>
            </a:r>
            <a:endParaRPr lang="en-US" sz="2400" dirty="0"/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Pat </a:t>
            </a:r>
            <a:r>
              <a:rPr lang="en-US" sz="2400" dirty="0" err="1"/>
              <a:t>Herbst</a:t>
            </a:r>
            <a:endParaRPr lang="en-US" sz="2400" dirty="0"/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Joe </a:t>
            </a:r>
            <a:r>
              <a:rPr lang="en-US" sz="2400" dirty="0" err="1"/>
              <a:t>Krajcik</a:t>
            </a:r>
            <a:endParaRPr lang="en-US" sz="2400" dirty="0"/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Pamela Moss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Annemarie </a:t>
            </a:r>
            <a:r>
              <a:rPr lang="en-US" sz="2400" dirty="0" err="1"/>
              <a:t>Palincsar</a:t>
            </a:r>
            <a:endParaRPr lang="en-US" sz="2400" dirty="0"/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Cathy </a:t>
            </a:r>
            <a:r>
              <a:rPr lang="en-US" sz="2400" dirty="0" err="1"/>
              <a:t>Reischl</a:t>
            </a:r>
            <a:endParaRPr lang="en-US" sz="2400" dirty="0"/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Lesley </a:t>
            </a:r>
            <a:r>
              <a:rPr lang="en-US" sz="2400" dirty="0" smtClean="0"/>
              <a:t>Rex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 smtClean="0"/>
              <a:t>Meghan </a:t>
            </a:r>
            <a:r>
              <a:rPr lang="en-US" sz="2400" dirty="0" err="1" smtClean="0"/>
              <a:t>Shaughnessy</a:t>
            </a:r>
            <a:endParaRPr lang="en-US" sz="2400" dirty="0" smtClean="0"/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/>
              <a:t>Laurie Sleep</a:t>
            </a:r>
          </a:p>
          <a:p>
            <a:pPr marL="0" indent="0" eaLnBrk="1" hangingPunct="1"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8EF06749-A0AD-3649-83AE-410AF27530B4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20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15875"/>
            <a:ext cx="8839200" cy="1643063"/>
          </a:xfrm>
          <a:ln/>
        </p:spPr>
        <p:txBody>
          <a:bodyPr/>
          <a:lstStyle/>
          <a:p>
            <a:r>
              <a:rPr lang="en-US" sz="3600"/>
              <a:t>Core components of </a:t>
            </a:r>
            <a:br>
              <a:rPr lang="en-US" sz="3600"/>
            </a:br>
            <a:r>
              <a:rPr lang="en-US" sz="3600"/>
              <a:t>practice-centered teacher education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69875" y="1658938"/>
            <a:ext cx="8534400" cy="5199062"/>
          </a:xfrm>
          <a:ln/>
        </p:spPr>
        <p:txBody>
          <a:bodyPr/>
          <a:lstStyle/>
          <a:p>
            <a:pPr marL="304800" indent="-304800">
              <a:spcBef>
                <a:spcPct val="0"/>
              </a:spcBef>
              <a:buFont typeface="Arial" charset="0"/>
              <a:buChar char="•"/>
            </a:pPr>
            <a:r>
              <a:rPr lang="en-US" sz="2800" b="1" dirty="0"/>
              <a:t>Curriculum</a:t>
            </a:r>
            <a:r>
              <a:rPr lang="en-US" sz="2800" dirty="0"/>
              <a:t>: What is there to learn in order to become a competent beginning teacher?</a:t>
            </a:r>
          </a:p>
          <a:p>
            <a:pPr marL="304800" indent="-304800">
              <a:buFont typeface="Arial" charset="0"/>
              <a:buChar char="•"/>
            </a:pPr>
            <a:r>
              <a:rPr lang="en-US" sz="2800" b="1" dirty="0"/>
              <a:t>Instructional activities and settings</a:t>
            </a:r>
            <a:r>
              <a:rPr lang="en-US" sz="2800" dirty="0"/>
              <a:t>: What specific approaches and settings work best to prepare and support novices as they </a:t>
            </a:r>
            <a:r>
              <a:rPr lang="en-US" sz="2800" i="1" dirty="0"/>
              <a:t>do </a:t>
            </a:r>
            <a:r>
              <a:rPr lang="en-US" sz="2800" dirty="0"/>
              <a:t>the complex relational, psychological, social, and intellectual work of teaching?</a:t>
            </a:r>
          </a:p>
          <a:p>
            <a:pPr marL="304800" indent="-304800">
              <a:buFont typeface="Arial" charset="0"/>
              <a:buChar char="•"/>
            </a:pPr>
            <a:r>
              <a:rPr lang="en-US" sz="2800" b="1" dirty="0"/>
              <a:t>Assessment</a:t>
            </a:r>
            <a:r>
              <a:rPr lang="en-US" sz="2800" dirty="0"/>
              <a:t>: How do we know when beginning teachers are ready to take responsibility for their own classrooms?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9DADB-E2DD-1143-8801-7B0087173B6C}" type="slidenum">
              <a:rPr lang="en-US"/>
              <a:pPr/>
              <a:t>21</a:t>
            </a:fld>
            <a:endParaRPr lang="en-US"/>
          </a:p>
        </p:txBody>
      </p:sp>
      <p:sp>
        <p:nvSpPr>
          <p:cNvPr id="35841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209550" y="176213"/>
            <a:ext cx="8748713" cy="1143000"/>
          </a:xfrm>
          <a:ln/>
        </p:spPr>
        <p:txBody>
          <a:bodyPr/>
          <a:lstStyle/>
          <a:p>
            <a:r>
              <a:rPr lang="en-US"/>
              <a:t>An assessment </a:t>
            </a:r>
            <a:r>
              <a:rPr lang="en-US" i="1"/>
              <a:t>system</a:t>
            </a:r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6213" y="1187450"/>
            <a:ext cx="8772525" cy="4162425"/>
          </a:xfrm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400"/>
              <a:t>Tapping multiple aspects of practice</a:t>
            </a:r>
            <a:endParaRPr lang="en-US" sz="2500"/>
          </a:p>
          <a:p>
            <a:pPr>
              <a:spcBef>
                <a:spcPts val="538"/>
              </a:spcBef>
            </a:pPr>
            <a:r>
              <a:rPr lang="en-US" sz="2400"/>
              <a:t>Warranted by logic, connection to student growth, wisdom of practice, research</a:t>
            </a:r>
            <a:endParaRPr lang="en-US" sz="2500"/>
          </a:p>
          <a:p>
            <a:pPr>
              <a:spcBef>
                <a:spcPts val="538"/>
              </a:spcBef>
            </a:pPr>
            <a:r>
              <a:rPr lang="en-US" sz="2400"/>
              <a:t>Linked to student learning gains</a:t>
            </a:r>
            <a:endParaRPr lang="en-US" sz="2500"/>
          </a:p>
          <a:p>
            <a:pPr>
              <a:spcBef>
                <a:spcPts val="538"/>
              </a:spcBef>
            </a:pPr>
            <a:r>
              <a:rPr lang="en-US" sz="2400"/>
              <a:t>Geared to specific K-12 curriculum (CCSS)</a:t>
            </a:r>
            <a:endParaRPr lang="en-US" sz="2500"/>
          </a:p>
          <a:p>
            <a:pPr>
              <a:spcBef>
                <a:spcPts val="538"/>
              </a:spcBef>
            </a:pPr>
            <a:r>
              <a:rPr lang="en-US" sz="2400"/>
              <a:t>Offering useful information for improvement</a:t>
            </a:r>
            <a:endParaRPr lang="en-US" sz="2500"/>
          </a:p>
          <a:p>
            <a:pPr>
              <a:spcBef>
                <a:spcPts val="538"/>
              </a:spcBef>
            </a:pPr>
            <a:r>
              <a:rPr lang="en-US" sz="2400"/>
              <a:t>Connected to an ongoing R&amp;D agenda to adjust and improve metrics</a:t>
            </a:r>
            <a:endParaRPr lang="en-US" sz="2500"/>
          </a:p>
          <a:p>
            <a:pPr>
              <a:spcBef>
                <a:spcPts val="538"/>
              </a:spcBef>
            </a:pPr>
            <a:r>
              <a:rPr lang="en-US" sz="2400"/>
              <a:t>Including detailed articulations of effective and less effective practice as well as video exemplars, to support learning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3C049FEF-A559-3D4D-99DA-B6FF47934D62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21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A3D34-6A58-D24A-906F-CC8E9A86FB84}" type="slidenum">
              <a:rPr lang="en-US"/>
              <a:pPr/>
              <a:t>22</a:t>
            </a:fld>
            <a:endParaRPr lang="en-US"/>
          </a:p>
        </p:txBody>
      </p:sp>
      <p:sp>
        <p:nvSpPr>
          <p:cNvPr id="37889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37891" name="Rectangle 3"/>
          <p:cNvSpPr>
            <a:spLocks/>
          </p:cNvSpPr>
          <p:nvPr/>
        </p:nvSpPr>
        <p:spPr bwMode="auto">
          <a:xfrm>
            <a:off x="4827588" y="2006600"/>
            <a:ext cx="3810000" cy="41148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>
            <a:prstTxWarp prst="textNoShape">
              <a:avLst/>
            </a:prstTxWarp>
          </a:bodyPr>
          <a:lstStyle/>
          <a:p>
            <a:pPr marL="304800" indent="-304800" algn="l">
              <a:spcBef>
                <a:spcPts val="663"/>
              </a:spcBef>
              <a:buClr>
                <a:srgbClr val="212167"/>
              </a:buClr>
              <a:buSzPct val="100000"/>
              <a:buFont typeface="Gill Sans" charset="0"/>
              <a:buChar char="•"/>
            </a:pPr>
            <a:r>
              <a:rPr lang="en-US" sz="2800">
                <a:solidFill>
                  <a:srgbClr val="212167"/>
                </a:solidFill>
                <a:ea typeface="Gill Sans" charset="0"/>
                <a:cs typeface="Gill Sans" charset="0"/>
              </a:rPr>
              <a:t>Click to edit Master text styles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xfrm>
            <a:off x="196850" y="-241300"/>
            <a:ext cx="8748713" cy="1495425"/>
          </a:xfrm>
          <a:ln/>
        </p:spPr>
        <p:txBody>
          <a:bodyPr/>
          <a:lstStyle/>
          <a:p>
            <a:r>
              <a:rPr lang="en-US"/>
              <a:t>Assessing practice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D29977E3-4063-DC4C-A1A3-8776EE0E1562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22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  <p:graphicFrame>
        <p:nvGraphicFramePr>
          <p:cNvPr id="37894" name="Group 6"/>
          <p:cNvGraphicFramePr>
            <a:graphicFrameLocks noGrp="1"/>
          </p:cNvGraphicFramePr>
          <p:nvPr/>
        </p:nvGraphicFramePr>
        <p:xfrm>
          <a:off x="134938" y="954088"/>
          <a:ext cx="8824912" cy="5105719"/>
        </p:xfrm>
        <a:graphic>
          <a:graphicData uri="http://schemas.openxmlformats.org/drawingml/2006/table">
            <a:tbl>
              <a:tblPr/>
              <a:tblGrid>
                <a:gridCol w="2941637"/>
                <a:gridCol w="2941638"/>
                <a:gridCol w="2941637"/>
              </a:tblGrid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Practice to be assessed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CC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Mode of assessment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CC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Details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CC4B"/>
                    </a:solidFill>
                  </a:tcPr>
                </a:tc>
              </a:tr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Diagnosing common patterns of student thinking in computational procedures with decimals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Online, in response to video clips or written student work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Candidate will evaluate student productions, identify the common pattern or error and next steps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</a:tr>
              <a:tr h="148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Eliciting and probing student thinking about adding mixed fractions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“Standardized” student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Candidate will interview a “standardized” student who responds according to script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</a:tr>
              <a:tr h="148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Conducting a whole-class discussion of a problem with multiple solutions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Live classroom episode in response to prompt; live or remote observation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12167"/>
                        </a:buClr>
                        <a:buSzPct val="100000"/>
                        <a:buFont typeface="Gill Sans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  <a:ea typeface="ヒラギノ角ゴ ProN W3" charset="-128"/>
                          <a:cs typeface="ヒラギノ角ゴ ProN W3" charset="-128"/>
                          <a:sym typeface="Gill Sans" charset="0"/>
                        </a:rPr>
                        <a:t>Candidate will be given a short period of time in which to design and enact instruction in response to a specific prompt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ED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4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151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DD47-219C-BB44-8F4D-14D36064D9A6}" type="slidenum">
              <a:rPr lang="en-US"/>
              <a:pPr/>
              <a:t>23</a:t>
            </a:fld>
            <a:endParaRPr lang="en-US"/>
          </a:p>
        </p:txBody>
      </p:sp>
      <p:sp>
        <p:nvSpPr>
          <p:cNvPr id="54273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5427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153400" cy="4111625"/>
          </a:xfrm>
          <a:ln w="38100">
            <a:solidFill>
              <a:srgbClr val="FF0000"/>
            </a:solidFill>
          </a:ln>
        </p:spPr>
        <p:txBody>
          <a:bodyPr/>
          <a:lstStyle/>
          <a:p>
            <a:r>
              <a:rPr lang="en-US" sz="2900">
                <a:solidFill>
                  <a:srgbClr val="F2EDEB"/>
                </a:solidFill>
              </a:rPr>
              <a:t>THANK YOU!</a:t>
            </a:r>
            <a:br>
              <a:rPr lang="en-US" sz="2900">
                <a:solidFill>
                  <a:srgbClr val="F2EDEB"/>
                </a:solidFill>
              </a:rPr>
            </a:br>
            <a:r>
              <a:rPr lang="en-US" sz="2600" b="0">
                <a:solidFill>
                  <a:srgbClr val="F2EDEB"/>
                </a:solidFill>
              </a:rPr>
              <a:t>dball@umich.edu</a:t>
            </a:r>
            <a:r>
              <a:rPr lang="en-US" sz="2600" b="0">
                <a:ea typeface="ヒラギノ角ゴ ProN W3" charset="-128"/>
                <a:cs typeface="ヒラギノ角ゴ ProN W3" charset="-128"/>
              </a:rPr>
              <a:t/>
            </a:r>
            <a:br>
              <a:rPr lang="en-US" sz="2600" b="0">
                <a:ea typeface="ヒラギノ角ゴ ProN W3" charset="-128"/>
                <a:cs typeface="ヒラギノ角ゴ ProN W3" charset="-128"/>
              </a:rPr>
            </a:br>
            <a:r>
              <a:rPr lang="en-US" sz="2600" b="0">
                <a:ea typeface="ヒラギノ角ゴ ProN W3" charset="-128"/>
                <a:cs typeface="ヒラギノ角ゴ ProN W3" charset="-128"/>
              </a:rPr>
              <a:t/>
            </a:r>
            <a:br>
              <a:rPr lang="en-US" sz="2600" b="0">
                <a:ea typeface="ヒラギノ角ゴ ProN W3" charset="-128"/>
                <a:cs typeface="ヒラギノ角ゴ ProN W3" charset="-128"/>
              </a:rPr>
            </a:br>
            <a:r>
              <a:rPr lang="en-US" sz="2800" b="0">
                <a:solidFill>
                  <a:srgbClr val="F2EDEB"/>
                </a:solidFill>
              </a:rPr>
              <a:t>Slides will be posted on </a:t>
            </a:r>
            <a:r>
              <a:rPr lang="en-US" sz="2800" b="0">
                <a:solidFill>
                  <a:srgbClr val="F2EDEB"/>
                </a:solidFill>
                <a:ea typeface="ヒラギノ角ゴ ProN W3" charset="-128"/>
                <a:cs typeface="ヒラギノ角ゴ ProN W3" charset="-128"/>
              </a:rPr>
              <a:t/>
            </a:r>
            <a:br>
              <a:rPr lang="en-US" sz="2800" b="0">
                <a:solidFill>
                  <a:srgbClr val="F2EDEB"/>
                </a:solidFill>
                <a:ea typeface="ヒラギノ角ゴ ProN W3" charset="-128"/>
                <a:cs typeface="ヒラギノ角ゴ ProN W3" charset="-128"/>
              </a:rPr>
            </a:br>
            <a:r>
              <a:rPr lang="en-US" sz="2800" b="0">
                <a:solidFill>
                  <a:srgbClr val="F2EDEB"/>
                </a:solidFill>
              </a:rPr>
              <a:t>Deborah Ball’s website</a:t>
            </a:r>
            <a:r>
              <a:rPr lang="en-US" sz="2800" b="0">
                <a:solidFill>
                  <a:srgbClr val="F2EDEB"/>
                </a:solidFill>
                <a:ea typeface="ヒラギノ角ゴ ProN W3" charset="-128"/>
                <a:cs typeface="ヒラギノ角ゴ ProN W3" charset="-128"/>
              </a:rPr>
              <a:t/>
            </a:r>
            <a:br>
              <a:rPr lang="en-US" sz="2800" b="0">
                <a:solidFill>
                  <a:srgbClr val="F2EDEB"/>
                </a:solidFill>
                <a:ea typeface="ヒラギノ角ゴ ProN W3" charset="-128"/>
                <a:cs typeface="ヒラギノ角ゴ ProN W3" charset="-128"/>
              </a:rPr>
            </a:br>
            <a:r>
              <a:rPr lang="en-US" sz="2800" b="0">
                <a:solidFill>
                  <a:srgbClr val="F2EDEB"/>
                </a:solidFill>
              </a:rPr>
              <a:t>Google “Deborah Ball”</a:t>
            </a:r>
            <a:r>
              <a:rPr lang="en-US" sz="3000" b="0">
                <a:ea typeface="ヒラギノ角ゴ ProN W3" charset="-128"/>
                <a:cs typeface="ヒラギノ角ゴ ProN W3" charset="-128"/>
              </a:rPr>
              <a:t/>
            </a:r>
            <a:br>
              <a:rPr lang="en-US" sz="3000" b="0">
                <a:ea typeface="ヒラギノ角ゴ ProN W3" charset="-128"/>
                <a:cs typeface="ヒラギノ角ゴ ProN W3" charset="-128"/>
              </a:rPr>
            </a:br>
            <a:r>
              <a:rPr lang="en-US" sz="2600" b="0">
                <a:ea typeface="ヒラギノ角ゴ ProN W3" charset="-128"/>
                <a:cs typeface="ヒラギノ角ゴ ProN W3" charset="-128"/>
              </a:rPr>
              <a:t/>
            </a:r>
            <a:br>
              <a:rPr lang="en-US" sz="2600" b="0">
                <a:ea typeface="ヒラギノ角ゴ ProN W3" charset="-128"/>
                <a:cs typeface="ヒラギノ角ゴ ProN W3" charset="-128"/>
              </a:rPr>
            </a:br>
            <a:r>
              <a:rPr lang="en-US" sz="2600" b="0">
                <a:ea typeface="ヒラギノ角ゴ ProN W3" charset="-128"/>
                <a:cs typeface="ヒラギノ角ゴ ProN W3" charset="-128"/>
              </a:rPr>
              <a:t/>
            </a:r>
            <a:br>
              <a:rPr lang="en-US" sz="2600" b="0">
                <a:ea typeface="ヒラギノ角ゴ ProN W3" charset="-128"/>
                <a:cs typeface="ヒラギノ角ゴ ProN W3" charset="-128"/>
              </a:rPr>
            </a:br>
            <a:endParaRPr lang="en-US" sz="2600" b="0">
              <a:ea typeface="ヒラギノ角ゴ ProN W3" charset="-128"/>
              <a:cs typeface="ヒラギノ角ゴ ProN W3" charset="-128"/>
            </a:endParaRP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5D147CDD-BE32-204B-8311-05DA5E60CE25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23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A4DE1-96FA-F040-A2C4-DEDCDC9FAD15}" type="slidenum">
              <a:rPr lang="en-US"/>
              <a:pPr/>
              <a:t>3</a:t>
            </a:fld>
            <a:endParaRPr lang="en-US"/>
          </a:p>
        </p:txBody>
      </p:sp>
      <p:sp>
        <p:nvSpPr>
          <p:cNvPr id="13313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sz="4000"/>
              <a:t>Three headlines: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0850" y="1143000"/>
            <a:ext cx="8693150" cy="4648200"/>
          </a:xfrm>
          <a:ln/>
        </p:spPr>
        <p:txBody>
          <a:bodyPr/>
          <a:lstStyle/>
          <a:p>
            <a:pPr marL="476250" indent="-476250">
              <a:spcBef>
                <a:spcPct val="0"/>
              </a:spcBef>
              <a:buSzPct val="99000"/>
              <a:buFontTx/>
              <a:buAutoNum type="arabicPeriod"/>
            </a:pPr>
            <a:r>
              <a:rPr lang="en-US" dirty="0"/>
              <a:t>The Common Core, the new INTASC standards, and  interest in teachers’ clinical education are significant </a:t>
            </a:r>
            <a:r>
              <a:rPr lang="en-US" b="1" dirty="0"/>
              <a:t>resources </a:t>
            </a:r>
            <a:r>
              <a:rPr lang="en-US" dirty="0"/>
              <a:t>for the improvement of teacher education. </a:t>
            </a:r>
          </a:p>
          <a:p>
            <a:pPr marL="476250" indent="-476250">
              <a:buSzPct val="99000"/>
              <a:buFontTx/>
              <a:buAutoNum type="arabicPeriod"/>
            </a:pPr>
            <a:r>
              <a:rPr lang="en-US" dirty="0"/>
              <a:t>To realize the potential of the Common Core, we will need to rebuild the </a:t>
            </a:r>
            <a:r>
              <a:rPr lang="en-US" b="1" dirty="0"/>
              <a:t>curriculum for learning to teach</a:t>
            </a:r>
            <a:r>
              <a:rPr lang="en-US" dirty="0"/>
              <a:t> fundamentally, including designing new approaches to training and new assessments.</a:t>
            </a:r>
          </a:p>
          <a:p>
            <a:pPr marL="476250" indent="-476250">
              <a:buSzPct val="99000"/>
              <a:buFontTx/>
              <a:buAutoNum type="arabicPeriod"/>
            </a:pPr>
            <a:r>
              <a:rPr lang="en-US" dirty="0"/>
              <a:t>We will also need to build the </a:t>
            </a:r>
            <a:r>
              <a:rPr lang="en-US" b="1" dirty="0"/>
              <a:t>capability of teacher educators</a:t>
            </a:r>
            <a:r>
              <a:rPr lang="en-US" dirty="0"/>
              <a:t> to teach that curriculum effectively.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B082DF7C-EB89-094E-A11B-EB8D68D92FC6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3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5E000-0DFF-494C-806B-CCD025AAA7BC}" type="slidenum">
              <a:rPr lang="en-US"/>
              <a:pPr/>
              <a:t>4</a:t>
            </a:fld>
            <a:endParaRPr lang="en-US"/>
          </a:p>
        </p:txBody>
      </p:sp>
      <p:sp>
        <p:nvSpPr>
          <p:cNvPr id="15361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Standards for plumbing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36538" y="1393825"/>
            <a:ext cx="8767762" cy="5464175"/>
          </a:xfrm>
          <a:ln/>
        </p:spPr>
        <p:txBody>
          <a:bodyPr/>
          <a:lstStyle/>
          <a:p>
            <a:pPr marL="304800" indent="-304800">
              <a:spcBef>
                <a:spcPct val="0"/>
              </a:spcBef>
              <a:buFont typeface="Arial" charset="0"/>
              <a:buChar char="•"/>
            </a:pPr>
            <a:r>
              <a:rPr lang="en-US"/>
              <a:t>Install copper and copper alloy piping</a:t>
            </a:r>
          </a:p>
          <a:p>
            <a:pPr marL="304800" indent="-304800">
              <a:buFont typeface="Arial" charset="0"/>
              <a:buChar char="•"/>
            </a:pPr>
            <a:r>
              <a:rPr lang="en-US"/>
              <a:t>Build a plumbing trap</a:t>
            </a:r>
          </a:p>
          <a:p>
            <a:pPr marL="304800" indent="-304800">
              <a:buFont typeface="Arial" charset="0"/>
              <a:buChar char="•"/>
            </a:pPr>
            <a:r>
              <a:rPr lang="en-US"/>
              <a:t>Vent a sanitary drainage system</a:t>
            </a:r>
          </a:p>
          <a:p>
            <a:pPr marL="304800" indent="-304800">
              <a:buFont typeface="Arial" charset="0"/>
              <a:buChar char="•"/>
            </a:pPr>
            <a:r>
              <a:rPr lang="en-US"/>
              <a:t>Disassemble and rebuild a centrifugal compressor</a:t>
            </a:r>
          </a:p>
          <a:p>
            <a:pPr marL="304800" indent="-304800">
              <a:buFont typeface="Arial" charset="0"/>
              <a:buChar char="•"/>
            </a:pPr>
            <a:r>
              <a:rPr lang="en-US"/>
              <a:t>Maintain joints, connections, supports, and hangars</a:t>
            </a:r>
          </a:p>
          <a:p>
            <a:pPr marL="304800" indent="-304800">
              <a:buFont typeface="Arial" charset="0"/>
              <a:buChar char="•"/>
            </a:pPr>
            <a:r>
              <a:rPr lang="en-US"/>
              <a:t>Install and maintain storm drainage systems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E3CD966D-11CF-704F-877E-80C722CC2BA7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4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A6468-6E90-4A49-87F2-E042565A88AE}" type="slidenum">
              <a:rPr lang="en-US"/>
              <a:pPr/>
              <a:t>5</a:t>
            </a:fld>
            <a:endParaRPr lang="en-US"/>
          </a:p>
        </p:txBody>
      </p:sp>
      <p:sp>
        <p:nvSpPr>
          <p:cNvPr id="17409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20638"/>
            <a:ext cx="8610600" cy="1557337"/>
          </a:xfrm>
          <a:ln/>
        </p:spPr>
        <p:txBody>
          <a:bodyPr/>
          <a:lstStyle/>
          <a:p>
            <a:r>
              <a:rPr lang="en-US"/>
              <a:t>Plumbing training and assessment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267200" y="1577975"/>
            <a:ext cx="4876800" cy="5280025"/>
          </a:xfrm>
          <a:ln/>
        </p:spPr>
        <p:txBody>
          <a:bodyPr/>
          <a:lstStyle/>
          <a:p>
            <a:pPr marL="254000" indent="-254000">
              <a:spcBef>
                <a:spcPct val="0"/>
              </a:spcBef>
              <a:buFont typeface="Arial" charset="0"/>
              <a:buChar char="•"/>
            </a:pPr>
            <a:r>
              <a:rPr lang="en-US"/>
              <a:t>Clear, detailed performance expectations</a:t>
            </a:r>
          </a:p>
          <a:p>
            <a:pPr marL="254000" indent="-254000">
              <a:buFont typeface="Arial" charset="0"/>
              <a:buChar char="•"/>
            </a:pPr>
            <a:r>
              <a:rPr lang="en-US"/>
              <a:t>5 year apprenticeship</a:t>
            </a:r>
          </a:p>
          <a:p>
            <a:pPr marL="254000" indent="-254000">
              <a:buFont typeface="Arial" charset="0"/>
              <a:buChar char="•"/>
            </a:pPr>
            <a:r>
              <a:rPr lang="en-US"/>
              <a:t>1700-2000 hours on-the-job training</a:t>
            </a:r>
          </a:p>
          <a:p>
            <a:pPr marL="254000" indent="-254000">
              <a:buFont typeface="Arial" charset="0"/>
              <a:buChar char="•"/>
            </a:pPr>
            <a:r>
              <a:rPr lang="en-US"/>
              <a:t>246 hours related classroom instruction</a:t>
            </a:r>
          </a:p>
          <a:p>
            <a:pPr marL="254000" indent="-254000">
              <a:buFont typeface="Arial" charset="0"/>
              <a:buChar char="•"/>
            </a:pPr>
            <a:r>
              <a:rPr lang="en-US"/>
              <a:t>1-year probationary period with on-the-job evaluations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24C58B36-F929-2443-94D4-F1045527E101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5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6950" y="1436688"/>
            <a:ext cx="2924175" cy="42672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539ECF-E95E-814A-B29D-FB01CE65E4AF}" type="slidenum">
              <a:rPr lang="en-US"/>
              <a:pPr/>
              <a:t>6</a:t>
            </a:fld>
            <a:endParaRPr lang="en-US"/>
          </a:p>
        </p:txBody>
      </p:sp>
      <p:sp>
        <p:nvSpPr>
          <p:cNvPr id="19457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Standards for medical practice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304800" indent="-304800">
              <a:spcBef>
                <a:spcPct val="0"/>
              </a:spcBef>
            </a:pPr>
            <a:r>
              <a:rPr lang="en-US"/>
              <a:t>e.g., Conduct a chest examination:</a:t>
            </a:r>
          </a:p>
          <a:p>
            <a:pPr lvl="1">
              <a:buFont typeface="Times" charset="0"/>
              <a:buChar char="•"/>
            </a:pPr>
            <a:r>
              <a:rPr lang="en-US"/>
              <a:t>Observe respiratory efforts and note presence/absence of respiratory distress</a:t>
            </a:r>
          </a:p>
          <a:p>
            <a:pPr lvl="1">
              <a:buFont typeface="Times" charset="0"/>
              <a:buChar char="•"/>
            </a:pPr>
            <a:r>
              <a:rPr lang="en-US"/>
              <a:t>Confirm midline tracheal position with gentle palpation anteriorally</a:t>
            </a:r>
          </a:p>
          <a:p>
            <a:pPr lvl="1">
              <a:buFont typeface="Times" charset="0"/>
              <a:buChar char="•"/>
            </a:pPr>
            <a:r>
              <a:rPr lang="en-US"/>
              <a:t>Percuss the chest on left and right</a:t>
            </a:r>
          </a:p>
          <a:p>
            <a:pPr lvl="1">
              <a:buFont typeface="Times" charset="0"/>
              <a:buChar char="•"/>
            </a:pPr>
            <a:r>
              <a:rPr lang="en-US"/>
              <a:t>Ascultate the chest using using the diaphragm of the stethoscope on both right and left sides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D3938B90-F6F3-D14E-8EAD-CD0D389018D0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6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CB228-F6BF-7F4B-B0FD-C6A5BBE99FBF}" type="slidenum">
              <a:rPr lang="en-US"/>
              <a:pPr/>
              <a:t>7</a:t>
            </a:fld>
            <a:endParaRPr lang="en-US"/>
          </a:p>
        </p:txBody>
      </p:sp>
      <p:sp>
        <p:nvSpPr>
          <p:cNvPr id="21505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xfrm>
            <a:off x="209550" y="0"/>
            <a:ext cx="8748713" cy="1416050"/>
          </a:xfrm>
          <a:ln/>
        </p:spPr>
        <p:txBody>
          <a:bodyPr/>
          <a:lstStyle/>
          <a:p>
            <a:r>
              <a:rPr lang="en-US"/>
              <a:t>Physician training and assessment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8166100" y="6388100"/>
            <a:ext cx="292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82EFBA2C-4635-1A43-86F5-225C7DCB2822}" type="slidenum">
              <a:rPr lang="en-US" sz="1600">
                <a:solidFill>
                  <a:srgbClr val="F2EDEB"/>
                </a:solidFill>
                <a:ea typeface="Gill Sans" charset="0"/>
                <a:cs typeface="Gill Sans" charset="0"/>
              </a:rPr>
              <a:pPr algn="r"/>
              <a:t>7</a:t>
            </a:fld>
            <a:endParaRPr lang="en-US" sz="1600">
              <a:solidFill>
                <a:srgbClr val="F2EDEB"/>
              </a:solidFill>
              <a:ea typeface="Gill Sans" charset="0"/>
              <a:cs typeface="Gill Sans" charset="0"/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463" y="1339850"/>
            <a:ext cx="7751762" cy="44958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A280B-BCF7-E245-A513-C76A269D17C2}" type="slidenum">
              <a:rPr lang="en-US"/>
              <a:pPr/>
              <a:t>8</a:t>
            </a:fld>
            <a:endParaRPr lang="en-US"/>
          </a:p>
        </p:txBody>
      </p:sp>
      <p:sp>
        <p:nvSpPr>
          <p:cNvPr id="23553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No equivalent in teaching</a:t>
            </a:r>
            <a:br>
              <a:rPr lang="en-US"/>
            </a:br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Objectives for coursework, student teaching, and other clinical experiences are imprecise and vague and vary significantly from one program to the next</a:t>
            </a:r>
          </a:p>
          <a:p>
            <a:r>
              <a:rPr lang="en-US"/>
              <a:t>Students of teaching rarely probe and practice the work of teaching specific content in much depth</a:t>
            </a:r>
          </a:p>
          <a:p>
            <a:r>
              <a:rPr lang="en-US"/>
              <a:t>Performance expectations for graduates of teacher education are underspecified and weakly assessed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9B37AB13-D84C-0146-A953-D3E735CF07C5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8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888CA-D9DB-1E40-8760-E1137D80B6BC}" type="slidenum">
              <a:rPr lang="en-US"/>
              <a:pPr/>
              <a:t>9</a:t>
            </a:fld>
            <a:endParaRPr lang="en-US"/>
          </a:p>
        </p:txBody>
      </p:sp>
      <p:sp>
        <p:nvSpPr>
          <p:cNvPr id="24577" name="Rectangle 1"/>
          <p:cNvSpPr>
            <a:spLocks/>
          </p:cNvSpPr>
          <p:nvPr/>
        </p:nvSpPr>
        <p:spPr bwMode="auto">
          <a:xfrm>
            <a:off x="0" y="6042025"/>
            <a:ext cx="9156700" cy="815975"/>
          </a:xfrm>
          <a:prstGeom prst="rect">
            <a:avLst/>
          </a:prstGeom>
          <a:solidFill>
            <a:schemeClr val="accent1"/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324600"/>
            <a:ext cx="4581525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Vague standards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87375" y="1517650"/>
            <a:ext cx="7778750" cy="5340350"/>
          </a:xfrm>
          <a:ln/>
        </p:spPr>
        <p:txBody>
          <a:bodyPr/>
          <a:lstStyle/>
          <a:p>
            <a:pPr marL="590550" lvl="1" indent="-228600">
              <a:spcBef>
                <a:spcPct val="0"/>
              </a:spcBef>
            </a:pPr>
            <a:endParaRPr lang="en-US"/>
          </a:p>
          <a:p>
            <a:pPr marL="590550" lvl="1" indent="-228600">
              <a:spcBef>
                <a:spcPct val="0"/>
              </a:spcBef>
            </a:pPr>
            <a:r>
              <a:rPr lang="en-US" sz="2400" i="1">
                <a:solidFill>
                  <a:srgbClr val="A1162B"/>
                </a:solidFill>
              </a:rPr>
              <a:t>“The teacher uses a variety of instructional strategies to engage students in challenging academic content.” </a:t>
            </a:r>
          </a:p>
          <a:p>
            <a:pPr marL="590550" lvl="1" indent="-228600">
              <a:spcBef>
                <a:spcPct val="0"/>
              </a:spcBef>
            </a:pPr>
            <a:endParaRPr lang="en-US"/>
          </a:p>
          <a:p>
            <a:pPr marL="590550" lvl="1" indent="-228600">
              <a:spcBef>
                <a:spcPct val="0"/>
              </a:spcBef>
            </a:pPr>
            <a:r>
              <a:rPr lang="en-US" b="1"/>
              <a:t>rather than </a:t>
            </a:r>
            <a:endParaRPr lang="en-US"/>
          </a:p>
          <a:p>
            <a:pPr marL="590550" lvl="1" indent="-228600">
              <a:spcBef>
                <a:spcPct val="0"/>
              </a:spcBef>
            </a:pPr>
            <a:r>
              <a:rPr lang="en-US" sz="2400" i="1">
                <a:solidFill>
                  <a:srgbClr val="A1162B"/>
                </a:solidFill>
              </a:rPr>
              <a:t>“The teacher elicits solutions to a geometry task and conducts a discussion comparing the solutions.” </a:t>
            </a:r>
            <a:endParaRPr lang="en-US"/>
          </a:p>
          <a:p>
            <a:pPr marL="590550" lvl="1" indent="-228600">
              <a:spcBef>
                <a:spcPct val="0"/>
              </a:spcBef>
            </a:pPr>
            <a:r>
              <a:rPr lang="en-US" b="1">
                <a:solidFill>
                  <a:srgbClr val="212267"/>
                </a:solidFill>
              </a:rPr>
              <a:t>or</a:t>
            </a:r>
            <a:endParaRPr lang="en-US"/>
          </a:p>
          <a:p>
            <a:pPr marL="590550" lvl="1" indent="-228600">
              <a:spcBef>
                <a:spcPct val="0"/>
              </a:spcBef>
            </a:pPr>
            <a:r>
              <a:rPr lang="en-US" sz="2400" i="1">
                <a:solidFill>
                  <a:srgbClr val="A1162B"/>
                </a:solidFill>
              </a:rPr>
              <a:t>“The teacher poses a focused task to engage students in considering how to apply the definition of a fraction.” 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8162925" y="6388100"/>
            <a:ext cx="295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pPr algn="r"/>
            <a:fld id="{7E8CB61F-79B5-7D4B-85EE-FBFD221F35CB}" type="slidenum">
              <a:rPr lang="en-US" sz="1600">
                <a:solidFill>
                  <a:srgbClr val="F2EDEB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pPr algn="r"/>
              <a:t>9</a:t>
            </a:fld>
            <a:endParaRPr lang="en-US" sz="1600">
              <a:solidFill>
                <a:srgbClr val="F2EDEB"/>
              </a:solidFill>
              <a:latin typeface="Calibri" charset="0"/>
              <a:ea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uild="p" autoUpdateAnimBg="0"/>
    </p:bldLst>
  </p:timing>
</p:sld>
</file>

<file path=ppt/theme/theme1.xml><?xml version="1.0" encoding="utf-8"?>
<a:theme xmlns:a="http://schemas.openxmlformats.org/drawingml/2006/main" name="Default - Title Slide">
  <a:themeElements>
    <a:clrScheme name="">
      <a:dk1>
        <a:srgbClr val="4B4E92"/>
      </a:dk1>
      <a:lt1>
        <a:srgbClr val="F2EDEB"/>
      </a:lt1>
      <a:dk2>
        <a:srgbClr val="000000"/>
      </a:dk2>
      <a:lt2>
        <a:srgbClr val="808080"/>
      </a:lt2>
      <a:accent1>
        <a:srgbClr val="0F1361"/>
      </a:accent1>
      <a:accent2>
        <a:srgbClr val="333399"/>
      </a:accent2>
      <a:accent3>
        <a:srgbClr val="F7F4F3"/>
      </a:accent3>
      <a:accent4>
        <a:srgbClr val="3F417C"/>
      </a:accent4>
      <a:accent5>
        <a:srgbClr val="AA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Slide">
      <a:majorFont>
        <a:latin typeface="Gill Sans"/>
        <a:ea typeface="ヒラギノ角ゴ ProN W6"/>
        <a:cs typeface="ヒラギノ角ゴ ProN W6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Default - Title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- Title and Content">
  <a:themeElements>
    <a:clrScheme name="">
      <a:dk1>
        <a:srgbClr val="4B4E92"/>
      </a:dk1>
      <a:lt1>
        <a:srgbClr val="F2EDEB"/>
      </a:lt1>
      <a:dk2>
        <a:srgbClr val="000000"/>
      </a:dk2>
      <a:lt2>
        <a:srgbClr val="808080"/>
      </a:lt2>
      <a:accent1>
        <a:srgbClr val="0F1361"/>
      </a:accent1>
      <a:accent2>
        <a:srgbClr val="333399"/>
      </a:accent2>
      <a:accent3>
        <a:srgbClr val="F7F4F3"/>
      </a:accent3>
      <a:accent4>
        <a:srgbClr val="3F417C"/>
      </a:accent4>
      <a:accent5>
        <a:srgbClr val="AA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and Content">
      <a:majorFont>
        <a:latin typeface="Gill Sans"/>
        <a:ea typeface="ヒラギノ角ゴ ProN W6"/>
        <a:cs typeface="ヒラギノ角ゴ ProN W6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- Two Content">
  <a:themeElements>
    <a:clrScheme name="">
      <a:dk1>
        <a:srgbClr val="4B4E92"/>
      </a:dk1>
      <a:lt1>
        <a:srgbClr val="FFFFFF"/>
      </a:lt1>
      <a:dk2>
        <a:srgbClr val="000000"/>
      </a:dk2>
      <a:lt2>
        <a:srgbClr val="000000"/>
      </a:lt2>
      <a:accent1>
        <a:srgbClr val="0F1361"/>
      </a:accent1>
      <a:accent2>
        <a:srgbClr val="333399"/>
      </a:accent2>
      <a:accent3>
        <a:srgbClr val="FFFFFF"/>
      </a:accent3>
      <a:accent4>
        <a:srgbClr val="3F417C"/>
      </a:accent4>
      <a:accent5>
        <a:srgbClr val="AA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wo Content">
      <a:majorFont>
        <a:latin typeface="Gill Sans"/>
        <a:ea typeface="ヒラギノ角ゴ ProN W6"/>
        <a:cs typeface="ヒラギノ角ゴ ProN W6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Default - Two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- Title Only">
  <a:themeElements>
    <a:clrScheme name="">
      <a:dk1>
        <a:srgbClr val="4B4E92"/>
      </a:dk1>
      <a:lt1>
        <a:srgbClr val="FFFFFF"/>
      </a:lt1>
      <a:dk2>
        <a:srgbClr val="000000"/>
      </a:dk2>
      <a:lt2>
        <a:srgbClr val="808080"/>
      </a:lt2>
      <a:accent1>
        <a:srgbClr val="0F1361"/>
      </a:accent1>
      <a:accent2>
        <a:srgbClr val="333399"/>
      </a:accent2>
      <a:accent3>
        <a:srgbClr val="FFFFFF"/>
      </a:accent3>
      <a:accent4>
        <a:srgbClr val="3F417C"/>
      </a:accent4>
      <a:accent5>
        <a:srgbClr val="AA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Only">
      <a:majorFont>
        <a:latin typeface="Gill Sans"/>
        <a:ea typeface="ヒラギノ角ゴ ProN W6"/>
        <a:cs typeface="ヒラギノ角ゴ ProN W6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Default - Title On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efault - Title and Content">
  <a:themeElements>
    <a:clrScheme name="">
      <a:dk1>
        <a:srgbClr val="4B4E92"/>
      </a:dk1>
      <a:lt1>
        <a:srgbClr val="FFFFFF"/>
      </a:lt1>
      <a:dk2>
        <a:srgbClr val="000000"/>
      </a:dk2>
      <a:lt2>
        <a:srgbClr val="808080"/>
      </a:lt2>
      <a:accent1>
        <a:srgbClr val="0F1361"/>
      </a:accent1>
      <a:accent2>
        <a:srgbClr val="333399"/>
      </a:accent2>
      <a:accent3>
        <a:srgbClr val="FFFFFF"/>
      </a:accent3>
      <a:accent4>
        <a:srgbClr val="3F417C"/>
      </a:accent4>
      <a:accent5>
        <a:srgbClr val="AA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and Content">
      <a:majorFont>
        <a:latin typeface="Gill Sans"/>
        <a:ea typeface="ヒラギノ角ゴ ProN W6"/>
        <a:cs typeface="ヒラギノ角ゴ ProN W6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Default - Title and Cont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Default - Title Only">
  <a:themeElements>
    <a:clrScheme name="">
      <a:dk1>
        <a:srgbClr val="4B4E92"/>
      </a:dk1>
      <a:lt1>
        <a:srgbClr val="F2EDEB"/>
      </a:lt1>
      <a:dk2>
        <a:srgbClr val="000000"/>
      </a:dk2>
      <a:lt2>
        <a:srgbClr val="808080"/>
      </a:lt2>
      <a:accent1>
        <a:srgbClr val="0F1361"/>
      </a:accent1>
      <a:accent2>
        <a:srgbClr val="333399"/>
      </a:accent2>
      <a:accent3>
        <a:srgbClr val="F7F4F3"/>
      </a:accent3>
      <a:accent4>
        <a:srgbClr val="3F417C"/>
      </a:accent4>
      <a:accent5>
        <a:srgbClr val="AA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Only">
      <a:majorFont>
        <a:latin typeface="Gill Sans"/>
        <a:ea typeface="ヒラギノ角ゴ ProN W6"/>
        <a:cs typeface="ヒラギノ角ゴ ProN W6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Default - Title On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Default - Title and Content copy">
  <a:themeElements>
    <a:clrScheme name="">
      <a:dk1>
        <a:srgbClr val="4B4E92"/>
      </a:dk1>
      <a:lt1>
        <a:srgbClr val="FFFCF8"/>
      </a:lt1>
      <a:dk2>
        <a:srgbClr val="000000"/>
      </a:dk2>
      <a:lt2>
        <a:srgbClr val="000000"/>
      </a:lt2>
      <a:accent1>
        <a:srgbClr val="0F1361"/>
      </a:accent1>
      <a:accent2>
        <a:srgbClr val="333399"/>
      </a:accent2>
      <a:accent3>
        <a:srgbClr val="FFFDFB"/>
      </a:accent3>
      <a:accent4>
        <a:srgbClr val="3F417C"/>
      </a:accent4>
      <a:accent5>
        <a:srgbClr val="AA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and Content copy">
      <a:majorFont>
        <a:latin typeface="Gill Sans"/>
        <a:ea typeface="ヒラギノ角ゴ ProN W6"/>
        <a:cs typeface="ヒラギノ角ゴ ProN W6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Default - Title and Content cop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Default - Title and Content copy">
  <a:themeElements>
    <a:clrScheme name="">
      <a:dk1>
        <a:srgbClr val="4B4E92"/>
      </a:dk1>
      <a:lt1>
        <a:srgbClr val="F2EDEB"/>
      </a:lt1>
      <a:dk2>
        <a:srgbClr val="000000"/>
      </a:dk2>
      <a:lt2>
        <a:srgbClr val="808080"/>
      </a:lt2>
      <a:accent1>
        <a:srgbClr val="0F1361"/>
      </a:accent1>
      <a:accent2>
        <a:srgbClr val="333399"/>
      </a:accent2>
      <a:accent3>
        <a:srgbClr val="F7F4F3"/>
      </a:accent3>
      <a:accent4>
        <a:srgbClr val="3F417C"/>
      </a:accent4>
      <a:accent5>
        <a:srgbClr val="AA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and Content copy">
      <a:majorFont>
        <a:latin typeface="Calibri Bold"/>
        <a:ea typeface="ヒラギノ角ゴ ProN W6"/>
        <a:cs typeface="ヒラギノ角ゴ ProN W6"/>
      </a:majorFont>
      <a:minorFont>
        <a:latin typeface="Calibri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-128"/>
            <a:cs typeface="ヒラギノ角ゴ ProN W3" charset="-128"/>
            <a:sym typeface="Gill Sans" charset="0"/>
          </a:defRPr>
        </a:defPPr>
      </a:lstStyle>
    </a:lnDef>
  </a:objectDefaults>
  <a:extraClrSchemeLst>
    <a:extraClrScheme>
      <a:clrScheme name="Default - Title and Content cop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Pages>0</Pages>
  <Words>1499</Words>
  <Characters>0</Characters>
  <Application>Microsoft Macintosh PowerPoint</Application>
  <PresentationFormat>On-screen Show (4:3)</PresentationFormat>
  <Lines>0</Lines>
  <Paragraphs>192</Paragraphs>
  <Slides>23</Slides>
  <Notes>16</Notes>
  <HiddenSlides>0</HiddenSlides>
  <MMClips>0</MMClips>
  <ScaleCrop>false</ScaleCrop>
  <HeadingPairs>
    <vt:vector size="4" baseType="variant">
      <vt:variant>
        <vt:lpstr>Design Template</vt:lpstr>
      </vt:variant>
      <vt:variant>
        <vt:i4>8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Default - Title Slide</vt:lpstr>
      <vt:lpstr>Default - Title and Content</vt:lpstr>
      <vt:lpstr>Default - Two Content</vt:lpstr>
      <vt:lpstr>Default - Title Only</vt:lpstr>
      <vt:lpstr>Default - Title and Content</vt:lpstr>
      <vt:lpstr>Default - Title Only</vt:lpstr>
      <vt:lpstr>Default - Title and Content copy</vt:lpstr>
      <vt:lpstr>Default - Title and Content copy</vt:lpstr>
      <vt:lpstr>Learning to Teach  Something in Particular:  A Common Core for the Training of Teachers</vt:lpstr>
      <vt:lpstr>Acknowledgements</vt:lpstr>
      <vt:lpstr>Three headlines:</vt:lpstr>
      <vt:lpstr>Standards for plumbing</vt:lpstr>
      <vt:lpstr>Plumbing training and assessment</vt:lpstr>
      <vt:lpstr>Standards for medical practice</vt:lpstr>
      <vt:lpstr>Physician training and assessment</vt:lpstr>
      <vt:lpstr>No equivalent in teaching </vt:lpstr>
      <vt:lpstr>Vague standards</vt:lpstr>
      <vt:lpstr>Alternative systems:  France, Finland, Singapore</vt:lpstr>
      <vt:lpstr>The dawn of a new day in the U.S.?</vt:lpstr>
      <vt:lpstr>Problems in designing  practice-based teacher education</vt:lpstr>
      <vt:lpstr>Identifying high-leverage practices (HLPs)</vt:lpstr>
      <vt:lpstr>High-leverage practices and  high-leverage content</vt:lpstr>
      <vt:lpstr>Examples of  high-leverage practices</vt:lpstr>
      <vt:lpstr>Examples of high-leverage content for elementary math teachers</vt:lpstr>
      <vt:lpstr>Teaching practice</vt:lpstr>
      <vt:lpstr>The idea of “practice” in learning to teach is not new</vt:lpstr>
      <vt:lpstr>Building an explicit approach to the teaching of practice</vt:lpstr>
      <vt:lpstr>Core components of  practice-centered teacher education</vt:lpstr>
      <vt:lpstr>An assessment system</vt:lpstr>
      <vt:lpstr>Assessing practice</vt:lpstr>
      <vt:lpstr>THANK YOU! dball@umich.edu  Slides will be posted on  Deborah Ball’s website Google “Deborah Ball”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Deborah Ball</dc:creator>
  <cp:keywords/>
  <dc:description/>
  <cp:lastModifiedBy>Deborah Ball</cp:lastModifiedBy>
  <cp:revision>12</cp:revision>
  <dcterms:created xsi:type="dcterms:W3CDTF">2011-05-14T20:56:52Z</dcterms:created>
  <dcterms:modified xsi:type="dcterms:W3CDTF">2011-05-14T20:57:39Z</dcterms:modified>
</cp:coreProperties>
</file>