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6" r:id="rId9"/>
    <p:sldId id="270" r:id="rId10"/>
    <p:sldId id="281" r:id="rId11"/>
    <p:sldId id="259" r:id="rId12"/>
    <p:sldId id="271" r:id="rId13"/>
    <p:sldId id="272" r:id="rId14"/>
    <p:sldId id="273" r:id="rId15"/>
    <p:sldId id="275" r:id="rId16"/>
    <p:sldId id="277" r:id="rId17"/>
    <p:sldId id="265" r:id="rId18"/>
    <p:sldId id="260" r:id="rId19"/>
    <p:sldId id="278" r:id="rId20"/>
    <p:sldId id="280" r:id="rId21"/>
    <p:sldId id="279" r:id="rId22"/>
    <p:sldId id="262" r:id="rId23"/>
    <p:sldId id="26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6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0EBA-9C57-7549-B623-8458F52C65C1}" type="datetimeFigureOut">
              <a:rPr lang="en-US" smtClean="0"/>
              <a:t>5/12/11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CB74C-AF2D-5646-B37F-2218C09A6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33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F9EE96-E9FE-3F44-B598-C2DFBA9AD2AB}" type="slidenum">
              <a:rPr lang="en-US"/>
              <a:pPr/>
              <a:t>19</a:t>
            </a:fld>
            <a:endParaRPr lang="en-US"/>
          </a:p>
        </p:txBody>
      </p:sp>
      <p:sp>
        <p:nvSpPr>
          <p:cNvPr id="443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C7567F-0ECC-2743-9EA5-A3888306A705}" type="slidenum">
              <a:rPr lang="en-US"/>
              <a:pPr/>
              <a:t>22</a:t>
            </a:fld>
            <a:endParaRPr lang="en-US"/>
          </a:p>
        </p:txBody>
      </p:sp>
      <p:sp>
        <p:nvSpPr>
          <p:cNvPr id="441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F9EE96-E9FE-3F44-B598-C2DFBA9AD2AB}" type="slidenum">
              <a:rPr lang="en-US"/>
              <a:pPr/>
              <a:t>23</a:t>
            </a:fld>
            <a:endParaRPr lang="en-US"/>
          </a:p>
        </p:txBody>
      </p:sp>
      <p:sp>
        <p:nvSpPr>
          <p:cNvPr id="443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186DB2A-A904-494C-B22B-1E7387CC68C5}" type="datetimeFigureOut">
              <a:rPr lang="en-US" smtClean="0"/>
              <a:t>5/12/11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674AD51-26BF-4E4B-8440-0AF6F7D024F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MSRI Conference:  The Mathematical Education of Teachers</a:t>
            </a:r>
          </a:p>
          <a:p>
            <a:r>
              <a:rPr lang="en-US" dirty="0" smtClean="0"/>
              <a:t>May 12, 2011</a:t>
            </a:r>
          </a:p>
          <a:p>
            <a:endParaRPr lang="en-US" dirty="0"/>
          </a:p>
          <a:p>
            <a:r>
              <a:rPr lang="en-US" dirty="0" smtClean="0"/>
              <a:t>Zalman Usiskin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Univrsity</a:t>
            </a:r>
            <a:r>
              <a:rPr lang="en-US" dirty="0" smtClean="0"/>
              <a:t> of Chicago</a:t>
            </a:r>
          </a:p>
          <a:p>
            <a:r>
              <a:rPr lang="en-US" dirty="0" err="1"/>
              <a:t>z</a:t>
            </a:r>
            <a:r>
              <a:rPr lang="en-US" dirty="0" err="1" smtClean="0"/>
              <a:t>-usiskin@uchicago.edu</a:t>
            </a:r>
            <a:r>
              <a:rPr lang="en-US" dirty="0" smtClean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Curriculum and Teacher Education in Light of the Common 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83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91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most frustrating aspect of working with </a:t>
            </a:r>
            <a:r>
              <a:rPr lang="en-US" dirty="0" err="1" smtClean="0"/>
              <a:t>inservice</a:t>
            </a:r>
            <a:r>
              <a:rPr lang="en-US" dirty="0" smtClean="0"/>
              <a:t> teachers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Many teachers have not studied enough mathematics that is relevant to the mathematics they teach.  Any advice we offer is distorted by a lens of ignorance.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58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91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Mathematics taken by the best undergraduate mathematics majors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44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Dominated by analysis (calculus, real variables, differential equations)</a:t>
            </a:r>
          </a:p>
          <a:p>
            <a:r>
              <a:rPr lang="en-US" dirty="0" smtClean="0"/>
              <a:t>Higher (abstract) algebra </a:t>
            </a:r>
          </a:p>
          <a:p>
            <a:r>
              <a:rPr lang="en-US" dirty="0" smtClean="0"/>
              <a:t>Often with little to no coursework in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geometry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modeling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statistics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9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91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Prospective mathematics teachers need more:  Geometry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eneral definition of congruence and similarity through transformations</a:t>
            </a:r>
          </a:p>
          <a:p>
            <a:r>
              <a:rPr lang="en-US" dirty="0" smtClean="0"/>
              <a:t>Applications of transformations to graphs of functions and relations</a:t>
            </a:r>
            <a:endParaRPr lang="en-US" dirty="0"/>
          </a:p>
          <a:p>
            <a:r>
              <a:rPr lang="en-US" dirty="0" smtClean="0"/>
              <a:t>Matrices for </a:t>
            </a:r>
            <a:r>
              <a:rPr lang="en-US" dirty="0" err="1" smtClean="0"/>
              <a:t>isometries</a:t>
            </a:r>
            <a:r>
              <a:rPr lang="en-US" dirty="0" smtClean="0"/>
              <a:t> and similarities</a:t>
            </a:r>
          </a:p>
          <a:p>
            <a:r>
              <a:rPr lang="en-US" dirty="0" smtClean="0"/>
              <a:t>Transformations as functions; inverse transformations; identity transformation; </a:t>
            </a:r>
            <a:r>
              <a:rPr lang="en-US" dirty="0" err="1" smtClean="0"/>
              <a:t>compostion</a:t>
            </a:r>
            <a:r>
              <a:rPr lang="en-US" dirty="0" smtClean="0"/>
              <a:t> of transformations </a:t>
            </a:r>
          </a:p>
        </p:txBody>
      </p:sp>
    </p:spTree>
    <p:extLst>
      <p:ext uri="{BB962C8B-B14F-4D97-AF65-F5344CB8AC3E}">
        <p14:creationId xmlns:p14="http://schemas.microsoft.com/office/powerpoint/2010/main" val="1138227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91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Prospective mathematics teachers need more: 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Modeling emanates from real situations that seek out mathematics for their resolution, not from applications of a particular mathematical topic that one wants to apply.</a:t>
            </a:r>
          </a:p>
          <a:p>
            <a:r>
              <a:rPr lang="en-US" dirty="0" smtClean="0"/>
              <a:t>The ideas of modeling begin in the early elementary grades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6613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91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Prospective mathematics teachers need more: 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Three kinds of statistics courses, from three different departments: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304866"/>
              </p:ext>
            </p:extLst>
          </p:nvPr>
        </p:nvGraphicFramePr>
        <p:xfrm>
          <a:off x="1524000" y="2942390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953"/>
                <a:gridCol w="426604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Course emphases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Mathematics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Emphasizes properties</a:t>
                      </a:r>
                      <a:r>
                        <a:rPr lang="en-US" baseline="0" dirty="0" smtClean="0"/>
                        <a:t> of d</a:t>
                      </a:r>
                      <a:r>
                        <a:rPr lang="en-US" dirty="0" smtClean="0"/>
                        <a:t>istributions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Statistics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Emphasizes</a:t>
                      </a:r>
                      <a:r>
                        <a:rPr lang="en-US" baseline="0" dirty="0" smtClean="0"/>
                        <a:t> work with data sets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Education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Emphasizes tests and comparisons</a:t>
                      </a:r>
                      <a:r>
                        <a:rPr lang="en-US" baseline="0" dirty="0" smtClean="0"/>
                        <a:t> of groups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109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91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Prospective mathematics teachers need more: 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Computer algebra systems</a:t>
            </a:r>
          </a:p>
          <a:p>
            <a:r>
              <a:rPr lang="en-US" dirty="0" smtClean="0"/>
              <a:t>Dynamic geometry</a:t>
            </a:r>
          </a:p>
          <a:p>
            <a:r>
              <a:rPr lang="en-US" dirty="0" smtClean="0"/>
              <a:t>Spreadsheets</a:t>
            </a:r>
          </a:p>
          <a:p>
            <a:r>
              <a:rPr lang="en-US" dirty="0" smtClean="0"/>
              <a:t>Statistical software</a:t>
            </a:r>
          </a:p>
          <a:p>
            <a:r>
              <a:rPr lang="en-US" dirty="0" smtClean="0"/>
              <a:t>Simulations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2549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can no longer tolerate teachers of middle school mathematics who have no certification to teach mathematics.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We need to push for specialized teachers of mathematics in the elementary school.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26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914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mathematics that teachers need is a type of applied mathematics.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It has mathematics as its academic base.</a:t>
            </a:r>
          </a:p>
          <a:p>
            <a:r>
              <a:rPr lang="en-US" dirty="0" smtClean="0"/>
              <a:t>It involves a context (the classroom) from which problems arise.</a:t>
            </a:r>
          </a:p>
          <a:p>
            <a:r>
              <a:rPr lang="en-US" dirty="0" smtClean="0"/>
              <a:t>It involves a specialized mathematics – “teachers’ mathematics” – that is particularly pertinent to that context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959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0768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number of mathematically well-prepared teachers depends 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(1) the </a:t>
            </a:r>
            <a:r>
              <a:rPr lang="en-US" dirty="0"/>
              <a:t>number of mathematically well-prepared students leaving high school plus the number of students who are not so well-prepared but can be ramped up in college;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2) the percent of (1) who can be attracted to </a:t>
            </a:r>
            <a:r>
              <a:rPr lang="en-US" dirty="0" smtClean="0"/>
              <a:t>	 	 consider </a:t>
            </a:r>
            <a:r>
              <a:rPr lang="en-US" dirty="0"/>
              <a:t>a major in mathematics;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3) the percent of (2) who become majors; </a:t>
            </a:r>
            <a:r>
              <a:rPr lang="en-US" dirty="0" smtClean="0"/>
              <a:t>and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4) the percent of majors who wish to teach </a:t>
            </a:r>
            <a:r>
              <a:rPr lang="en-US" dirty="0" smtClean="0"/>
              <a:t>	  	 below </a:t>
            </a:r>
            <a:r>
              <a:rPr lang="en-US" dirty="0"/>
              <a:t>the college level. </a:t>
            </a:r>
          </a:p>
        </p:txBody>
      </p:sp>
    </p:spTree>
    <p:extLst>
      <p:ext uri="{BB962C8B-B14F-4D97-AF65-F5344CB8AC3E}">
        <p14:creationId xmlns:p14="http://schemas.microsoft.com/office/powerpoint/2010/main" val="811968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39800" y="202600"/>
            <a:ext cx="7185025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Number of </a:t>
            </a:r>
            <a:r>
              <a:rPr lang="en-US" sz="3600" dirty="0"/>
              <a:t>students with each score on AP Calculus Exams </a:t>
            </a:r>
            <a:r>
              <a:rPr lang="en-US" sz="3600" dirty="0" smtClean="0"/>
              <a:t>in 2010</a:t>
            </a:r>
            <a:endParaRPr lang="en-US" dirty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981200"/>
            <a:ext cx="8534400" cy="4267200"/>
          </a:xfrm>
        </p:spPr>
        <p:txBody>
          <a:bodyPr>
            <a:normAutofit/>
          </a:bodyPr>
          <a:lstStyle/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2000" b="1" dirty="0" smtClean="0"/>
              <a:t>  </a:t>
            </a:r>
            <a:endParaRPr lang="en-US" sz="1600" b="1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600" b="1" dirty="0"/>
              <a:t>		</a:t>
            </a:r>
            <a:endParaRPr lang="en-US" sz="1600" b="1" dirty="0" smtClean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b="1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b="1" dirty="0" smtClean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b="1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b="1" dirty="0" smtClean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b="1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b="1" dirty="0" smtClean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dirty="0" smtClean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endParaRPr lang="en-US" sz="16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600" dirty="0" smtClean="0"/>
              <a:t>			Source</a:t>
            </a:r>
            <a:r>
              <a:rPr lang="en-US" sz="1600" dirty="0"/>
              <a:t>:  The College Board, </a:t>
            </a:r>
            <a:r>
              <a:rPr lang="en-US" sz="1600" dirty="0" smtClean="0"/>
              <a:t>Student Score Distributions</a:t>
            </a:r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600" b="1" dirty="0"/>
              <a:t>	</a:t>
            </a:r>
            <a:r>
              <a:rPr lang="en-US" sz="1600" b="1" dirty="0" smtClean="0"/>
              <a:t>			  </a:t>
            </a:r>
            <a:r>
              <a:rPr lang="en-US" sz="1600" dirty="0" smtClean="0"/>
              <a:t> AP Exams – May 2010</a:t>
            </a: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474963"/>
              </p:ext>
            </p:extLst>
          </p:nvPr>
        </p:nvGraphicFramePr>
        <p:xfrm>
          <a:off x="1507291" y="1614250"/>
          <a:ext cx="6096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 score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Calculus</a:t>
                      </a:r>
                      <a:r>
                        <a:rPr lang="en-US" baseline="0" dirty="0" smtClean="0"/>
                        <a:t> AB  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Calculus AB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Calculus BC  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Calculus BC 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52,148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39,012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49.4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40,418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12,164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15.4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44,376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18.0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14,218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18.0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27,590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 4,573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 5.8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81,335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33.1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 9,031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11.4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Totals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245,867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78,996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≥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  84,940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55.7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65,394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82.8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377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Categories of preK-12 Teacher Education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3868446"/>
              </p:ext>
            </p:extLst>
          </p:nvPr>
        </p:nvGraphicFramePr>
        <p:xfrm>
          <a:off x="301625" y="1527175"/>
          <a:ext cx="850423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9497"/>
                <a:gridCol w="2132621"/>
                <a:gridCol w="2126060"/>
                <a:gridCol w="2126060"/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Elementary</a:t>
                      </a:r>
                      <a:r>
                        <a:rPr lang="en-US" sz="2400" baseline="0" dirty="0" smtClean="0"/>
                        <a:t> (preK-6)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Middle (6-9)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Senior</a:t>
                      </a:r>
                      <a:r>
                        <a:rPr lang="en-US" sz="2400" baseline="0" dirty="0" smtClean="0"/>
                        <a:t> High (9-12)</a:t>
                      </a:r>
                      <a:endParaRPr lang="en-US" sz="2400" dirty="0"/>
                    </a:p>
                  </a:txBody>
                  <a:tcPr marL="94491" marR="9449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Pre-service</a:t>
                      </a:r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</a:t>
                      </a:r>
                      <a:endParaRPr lang="en-US" sz="2400" dirty="0"/>
                    </a:p>
                  </a:txBody>
                  <a:tcPr marL="94491" marR="9449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Inservice</a:t>
                      </a:r>
                      <a:r>
                        <a:rPr lang="en-US" sz="2400" dirty="0" smtClean="0"/>
                        <a:t> general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P, S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P, S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P, S</a:t>
                      </a:r>
                      <a:endParaRPr lang="en-US" sz="2400" dirty="0"/>
                    </a:p>
                  </a:txBody>
                  <a:tcPr marL="94491" marR="9449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Inservice</a:t>
                      </a:r>
                      <a:r>
                        <a:rPr lang="en-US" sz="2400" dirty="0" smtClean="0"/>
                        <a:t> specific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S, D, I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S, D, I</a:t>
                      </a:r>
                      <a:endParaRPr lang="en-US" sz="2400" dirty="0"/>
                    </a:p>
                  </a:txBody>
                  <a:tcPr marL="94491" marR="94491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</a:t>
                      </a:r>
                      <a:r>
                        <a:rPr lang="en-US" sz="2400" smtClean="0"/>
                        <a:t>, D, I</a:t>
                      </a:r>
                      <a:endParaRPr lang="en-US" sz="2400" dirty="0"/>
                    </a:p>
                  </a:txBody>
                  <a:tcPr marL="94491" marR="94491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22500" y="4714875"/>
            <a:ext cx="3890809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Avenues of </a:t>
            </a:r>
            <a:r>
              <a:rPr lang="en-US" b="1" dirty="0" smtClean="0"/>
              <a:t>education:</a:t>
            </a:r>
          </a:p>
          <a:p>
            <a:r>
              <a:rPr lang="en-US" b="1" dirty="0" smtClean="0"/>
              <a:t>C = college or university courses</a:t>
            </a:r>
          </a:p>
          <a:p>
            <a:r>
              <a:rPr lang="en-US" b="1" dirty="0"/>
              <a:t>P</a:t>
            </a:r>
            <a:r>
              <a:rPr lang="en-US" b="1" dirty="0" smtClean="0"/>
              <a:t> = professional organization meetings</a:t>
            </a:r>
          </a:p>
          <a:p>
            <a:r>
              <a:rPr lang="en-US" b="1" dirty="0" smtClean="0"/>
              <a:t>S = school or school district </a:t>
            </a:r>
            <a:r>
              <a:rPr lang="en-US" b="1" dirty="0" err="1" smtClean="0"/>
              <a:t>inservices</a:t>
            </a:r>
            <a:endParaRPr lang="en-US" b="1" dirty="0" smtClean="0"/>
          </a:p>
          <a:p>
            <a:r>
              <a:rPr lang="en-US" b="1" dirty="0" smtClean="0"/>
              <a:t>D = developers’ conferences</a:t>
            </a:r>
          </a:p>
          <a:p>
            <a:r>
              <a:rPr lang="en-US" b="1" dirty="0" smtClean="0"/>
              <a:t>I  = instructional materials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04054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can we get more of our best students to want to become teachers of mathematics in our schools?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581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       </a:t>
            </a:r>
            <a:r>
              <a:rPr lang="en-US" sz="2800" dirty="0" smtClean="0"/>
              <a:t>Thank you!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9481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39800" y="225224"/>
            <a:ext cx="7185025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Number of AP Calculus Exams </a:t>
            </a:r>
            <a:br>
              <a:rPr lang="en-US" sz="3600" dirty="0"/>
            </a:br>
            <a:r>
              <a:rPr lang="en-US" sz="3600" dirty="0"/>
              <a:t>2000-</a:t>
            </a:r>
            <a:r>
              <a:rPr lang="en-US" sz="3600" dirty="0" smtClean="0"/>
              <a:t>2010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981200"/>
            <a:ext cx="7848600" cy="4267200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1800" b="1" dirty="0">
                <a:latin typeface="Geneva" charset="0"/>
              </a:rPr>
              <a:t>		</a:t>
            </a:r>
            <a:r>
              <a:rPr lang="en-US" sz="2000" u="sng" dirty="0"/>
              <a:t>Year		</a:t>
            </a:r>
            <a:r>
              <a:rPr lang="en-US" sz="2000" u="sng" dirty="0" smtClean="0"/>
              <a:t>   AB</a:t>
            </a:r>
            <a:r>
              <a:rPr lang="en-US" sz="2000" u="sng" dirty="0"/>
              <a:t>	</a:t>
            </a:r>
            <a:r>
              <a:rPr lang="en-US" sz="2000" u="sng" dirty="0" smtClean="0"/>
              <a:t>	     BC		  Total     </a:t>
            </a:r>
            <a:r>
              <a:rPr lang="en-US" sz="2000" dirty="0" smtClean="0"/>
              <a:t>      </a:t>
            </a:r>
            <a:r>
              <a:rPr lang="en-US" sz="2000" dirty="0"/>
              <a:t>	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</a:t>
            </a:r>
            <a:r>
              <a:rPr lang="en-US" sz="2000" b="1" dirty="0"/>
              <a:t>2000		</a:t>
            </a:r>
            <a:r>
              <a:rPr lang="en-US" sz="2000" b="1" dirty="0" smtClean="0"/>
              <a:t>137,276</a:t>
            </a:r>
            <a:r>
              <a:rPr lang="en-US" sz="2000" b="1" dirty="0"/>
              <a:t>	</a:t>
            </a:r>
            <a:r>
              <a:rPr lang="en-US" sz="2000" b="1" dirty="0" smtClean="0"/>
              <a:t>34,142		171,418</a:t>
            </a:r>
            <a:endParaRPr lang="en-US" sz="2000" b="1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2001		</a:t>
            </a:r>
            <a:r>
              <a:rPr lang="en-US" sz="2000" dirty="0" smtClean="0"/>
              <a:t>146,771</a:t>
            </a:r>
            <a:r>
              <a:rPr lang="en-US" sz="2000" dirty="0"/>
              <a:t>		</a:t>
            </a:r>
            <a:r>
              <a:rPr lang="en-US" sz="2000" dirty="0" smtClean="0"/>
              <a:t>38,134		184,905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2002		</a:t>
            </a:r>
            <a:r>
              <a:rPr lang="en-US" sz="2000" dirty="0" smtClean="0"/>
              <a:t>157,524</a:t>
            </a:r>
            <a:r>
              <a:rPr lang="en-US" sz="2000" dirty="0"/>
              <a:t>		</a:t>
            </a:r>
            <a:r>
              <a:rPr lang="en-US" sz="2000" dirty="0" smtClean="0"/>
              <a:t>41,785		199,309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2003		</a:t>
            </a:r>
            <a:r>
              <a:rPr lang="en-US" sz="2000" dirty="0" smtClean="0"/>
              <a:t>166,821</a:t>
            </a:r>
            <a:r>
              <a:rPr lang="en-US" sz="2000" dirty="0"/>
              <a:t>		</a:t>
            </a:r>
            <a:r>
              <a:rPr lang="en-US" sz="2000" dirty="0" smtClean="0"/>
              <a:t>45,973		212,794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2004		</a:t>
            </a:r>
            <a:r>
              <a:rPr lang="en-US" sz="2000" dirty="0" smtClean="0"/>
              <a:t>175,094</a:t>
            </a:r>
            <a:r>
              <a:rPr lang="en-US" sz="2000" dirty="0"/>
              <a:t>		</a:t>
            </a:r>
            <a:r>
              <a:rPr lang="en-US" sz="2000" dirty="0" smtClean="0"/>
              <a:t>50,134		225,228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2005		</a:t>
            </a:r>
            <a:r>
              <a:rPr lang="en-US" sz="2000" dirty="0" smtClean="0"/>
              <a:t>185,992</a:t>
            </a:r>
            <a:r>
              <a:rPr lang="en-US" sz="2000" dirty="0"/>
              <a:t>		</a:t>
            </a:r>
            <a:r>
              <a:rPr lang="en-US" sz="2000" dirty="0" smtClean="0"/>
              <a:t>54,415		240,407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2006		</a:t>
            </a:r>
            <a:r>
              <a:rPr lang="en-US" sz="2000" dirty="0" smtClean="0"/>
              <a:t>197,181</a:t>
            </a:r>
            <a:r>
              <a:rPr lang="en-US" sz="2000" dirty="0"/>
              <a:t>		</a:t>
            </a:r>
            <a:r>
              <a:rPr lang="en-US" sz="2000" dirty="0" smtClean="0"/>
              <a:t>58,603		255,784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2007		</a:t>
            </a:r>
            <a:r>
              <a:rPr lang="en-US" sz="2000" dirty="0" smtClean="0"/>
              <a:t>211,693</a:t>
            </a:r>
            <a:r>
              <a:rPr lang="en-US" sz="2000" dirty="0"/>
              <a:t>		</a:t>
            </a:r>
            <a:r>
              <a:rPr lang="en-US" sz="2000" dirty="0" smtClean="0"/>
              <a:t>64,311		276,004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2008		</a:t>
            </a:r>
            <a:r>
              <a:rPr lang="en-US" sz="2000" dirty="0" smtClean="0"/>
              <a:t>222,835</a:t>
            </a:r>
            <a:r>
              <a:rPr lang="en-US" sz="2000" i="1" dirty="0"/>
              <a:t>		</a:t>
            </a:r>
            <a:r>
              <a:rPr lang="en-US" sz="2000" dirty="0" smtClean="0"/>
              <a:t>69,103		291,938</a:t>
            </a:r>
            <a:endParaRPr 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dirty="0"/>
              <a:t>		2009		</a:t>
            </a:r>
            <a:r>
              <a:rPr lang="en-US" sz="2000" dirty="0" smtClean="0"/>
              <a:t>228,847</a:t>
            </a:r>
            <a:r>
              <a:rPr lang="en-US" sz="2000" dirty="0"/>
              <a:t>		</a:t>
            </a:r>
            <a:r>
              <a:rPr lang="en-US" sz="2000" dirty="0" smtClean="0"/>
              <a:t>76,383		303,553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000" b="1" dirty="0"/>
              <a:t>	</a:t>
            </a:r>
            <a:r>
              <a:rPr lang="en-US" sz="2000" b="1" dirty="0" smtClean="0"/>
              <a:t>	2010	</a:t>
            </a:r>
            <a:r>
              <a:rPr lang="en-US" sz="2000" b="1" dirty="0"/>
              <a:t>	</a:t>
            </a:r>
            <a:r>
              <a:rPr lang="en-US" sz="2000" b="1" dirty="0" smtClean="0"/>
              <a:t>245,867	78,998		324,865</a:t>
            </a:r>
            <a:endParaRPr lang="en-US" sz="1200" b="1" dirty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1400" b="1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1800" dirty="0"/>
              <a:t>Source:  The College Board, AP Annual Reports to the Nation, 2005 to </a:t>
            </a:r>
            <a:r>
              <a:rPr lang="en-US" sz="1800" dirty="0" smtClean="0"/>
              <a:t>2011</a:t>
            </a:r>
            <a:endParaRPr lang="en-US" sz="1800" b="1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9288463" y="477678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29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39800" y="202600"/>
            <a:ext cx="7185025" cy="1143000"/>
          </a:xfrm>
        </p:spPr>
        <p:txBody>
          <a:bodyPr>
            <a:normAutofit fontScale="90000"/>
          </a:bodyPr>
          <a:lstStyle/>
          <a:p>
            <a:r>
              <a:rPr lang="en-US" sz="3600" dirty="0" err="1"/>
              <a:t>Percents</a:t>
            </a:r>
            <a:r>
              <a:rPr lang="en-US" sz="3600" dirty="0"/>
              <a:t> of students with each score on AP Calculus Exams (2004-</a:t>
            </a:r>
            <a:r>
              <a:rPr lang="en-US" sz="3600" dirty="0" smtClean="0"/>
              <a:t>2010) </a:t>
            </a:r>
            <a:endParaRPr lang="en-US" dirty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981200"/>
            <a:ext cx="8534400" cy="4267200"/>
          </a:xfrm>
        </p:spPr>
        <p:txBody>
          <a:bodyPr>
            <a:normAutofit lnSpcReduction="10000"/>
          </a:bodyPr>
          <a:lstStyle/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2000" b="1" dirty="0">
                <a:latin typeface="Geneva" charset="0"/>
              </a:rPr>
              <a:t>	</a:t>
            </a:r>
            <a:r>
              <a:rPr lang="en-US" sz="2000" dirty="0">
                <a:latin typeface="Geneva" charset="0"/>
              </a:rPr>
              <a:t>	</a:t>
            </a:r>
            <a:r>
              <a:rPr lang="en-US" sz="1800" u="sng" dirty="0"/>
              <a:t>		</a:t>
            </a:r>
            <a:r>
              <a:rPr lang="en-US" sz="1800" dirty="0"/>
              <a:t>       </a:t>
            </a:r>
            <a:r>
              <a:rPr lang="en-US" sz="2000" b="1" dirty="0"/>
              <a:t>AB</a:t>
            </a:r>
            <a:r>
              <a:rPr lang="en-US" sz="2000" dirty="0"/>
              <a:t>  </a:t>
            </a:r>
            <a:r>
              <a:rPr lang="en-US" sz="1800" dirty="0"/>
              <a:t>    			       </a:t>
            </a:r>
            <a:r>
              <a:rPr lang="en-US" sz="2000" b="1" dirty="0"/>
              <a:t>BC </a:t>
            </a:r>
            <a:r>
              <a:rPr lang="en-US" sz="1800" dirty="0"/>
              <a:t>          </a:t>
            </a:r>
            <a:r>
              <a:rPr lang="en-US" sz="1800" u="sng" dirty="0"/>
              <a:t>	     </a:t>
            </a:r>
            <a:r>
              <a:rPr lang="en-US" sz="1800" u="sng" dirty="0" smtClean="0"/>
              <a:t>                   </a:t>
            </a:r>
            <a:r>
              <a:rPr lang="en-US" sz="1800" dirty="0" smtClean="0"/>
              <a:t>    </a:t>
            </a:r>
            <a:endParaRPr lang="en-US" sz="18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Year	 </a:t>
            </a:r>
            <a:r>
              <a:rPr lang="en-US" sz="1800" dirty="0" smtClean="0"/>
              <a:t>2004 2006</a:t>
            </a:r>
            <a:r>
              <a:rPr lang="en-US" sz="1800" dirty="0"/>
              <a:t>	2007	2009	</a:t>
            </a:r>
            <a:r>
              <a:rPr lang="en-US" sz="1800" dirty="0" smtClean="0"/>
              <a:t>2010	2004</a:t>
            </a:r>
            <a:r>
              <a:rPr lang="en-US" sz="1800" dirty="0"/>
              <a:t>	</a:t>
            </a:r>
            <a:r>
              <a:rPr lang="en-US" sz="1800" dirty="0" smtClean="0"/>
              <a:t>2006</a:t>
            </a:r>
            <a:r>
              <a:rPr lang="en-US" sz="1800" dirty="0"/>
              <a:t>	2007	</a:t>
            </a:r>
            <a:r>
              <a:rPr lang="en-US" sz="1800" dirty="0" smtClean="0"/>
              <a:t>2009	2010</a:t>
            </a:r>
            <a:endParaRPr lang="en-US" sz="18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Score</a:t>
            </a:r>
            <a:r>
              <a:rPr lang="en-US" sz="2800" dirty="0"/>
              <a:t>   	</a:t>
            </a:r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5		20.4	</a:t>
            </a:r>
            <a:r>
              <a:rPr lang="en-US" sz="1800" dirty="0" smtClean="0"/>
              <a:t>22.3</a:t>
            </a:r>
            <a:r>
              <a:rPr lang="en-US" sz="1800" dirty="0"/>
              <a:t>	21.0	21.0	</a:t>
            </a:r>
            <a:r>
              <a:rPr lang="en-US" sz="1800" dirty="0" smtClean="0"/>
              <a:t>21.2	39.8</a:t>
            </a:r>
            <a:r>
              <a:rPr lang="en-US" sz="1800" dirty="0"/>
              <a:t>	</a:t>
            </a:r>
            <a:r>
              <a:rPr lang="en-US" sz="1800" dirty="0" smtClean="0"/>
              <a:t>41.9</a:t>
            </a:r>
            <a:r>
              <a:rPr lang="en-US" sz="1800" dirty="0"/>
              <a:t>	43.5	</a:t>
            </a:r>
            <a:r>
              <a:rPr lang="en-US" sz="1800" dirty="0" smtClean="0"/>
              <a:t>41.4	49.4</a:t>
            </a:r>
            <a:r>
              <a:rPr lang="en-US" sz="1800" dirty="0"/>
              <a:t>	</a:t>
            </a:r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4		19.9	</a:t>
            </a:r>
            <a:r>
              <a:rPr lang="en-US" sz="1800" dirty="0" smtClean="0"/>
              <a:t>20.5</a:t>
            </a:r>
            <a:r>
              <a:rPr lang="en-US" sz="1800" dirty="0"/>
              <a:t>	18.7	18.7	</a:t>
            </a:r>
            <a:r>
              <a:rPr lang="en-US" sz="1800" dirty="0" smtClean="0"/>
              <a:t>16.4	18.8</a:t>
            </a:r>
            <a:r>
              <a:rPr lang="en-US" sz="1800" dirty="0"/>
              <a:t>	</a:t>
            </a:r>
            <a:r>
              <a:rPr lang="en-US" sz="1800" dirty="0" smtClean="0"/>
              <a:t>19.7</a:t>
            </a:r>
            <a:r>
              <a:rPr lang="en-US" sz="1800" dirty="0"/>
              <a:t>	17.9	</a:t>
            </a:r>
            <a:r>
              <a:rPr lang="en-US" sz="1800" dirty="0" smtClean="0"/>
              <a:t>17.6	15.4</a:t>
            </a:r>
            <a:endParaRPr lang="en-US" sz="18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3		19.0	</a:t>
            </a:r>
            <a:r>
              <a:rPr lang="en-US" sz="1800" dirty="0" smtClean="0"/>
              <a:t>18.6</a:t>
            </a:r>
            <a:r>
              <a:rPr lang="en-US" sz="1800" dirty="0"/>
              <a:t>	19.1	18.0	</a:t>
            </a:r>
            <a:r>
              <a:rPr lang="en-US" sz="1800" dirty="0" smtClean="0"/>
              <a:t>18.0	20.9</a:t>
            </a:r>
            <a:r>
              <a:rPr lang="en-US" sz="1800" dirty="0"/>
              <a:t>	</a:t>
            </a:r>
            <a:r>
              <a:rPr lang="en-US" sz="1800" dirty="0" smtClean="0"/>
              <a:t>19.7</a:t>
            </a:r>
            <a:r>
              <a:rPr lang="en-US" sz="1800" dirty="0"/>
              <a:t>	18.8	</a:t>
            </a:r>
            <a:r>
              <a:rPr lang="en-US" sz="1800" dirty="0" smtClean="0"/>
              <a:t>20.0	18.0</a:t>
            </a:r>
            <a:endParaRPr lang="en-US" sz="18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2		17.6	</a:t>
            </a:r>
            <a:r>
              <a:rPr lang="en-US" sz="1800" dirty="0" smtClean="0"/>
              <a:t>15.5</a:t>
            </a:r>
            <a:r>
              <a:rPr lang="en-US" sz="1800" dirty="0"/>
              <a:t>	15.4	15.8 	</a:t>
            </a:r>
            <a:r>
              <a:rPr lang="en-US" sz="1800" dirty="0" smtClean="0"/>
              <a:t>11.2	  </a:t>
            </a:r>
            <a:r>
              <a:rPr lang="en-US" sz="1800" dirty="0"/>
              <a:t>7.7	  </a:t>
            </a:r>
            <a:r>
              <a:rPr lang="en-US" sz="1800" dirty="0" smtClean="0"/>
              <a:t>6.4</a:t>
            </a:r>
            <a:r>
              <a:rPr lang="en-US" sz="1800" dirty="0"/>
              <a:t>	  6.4	  </a:t>
            </a:r>
            <a:r>
              <a:rPr lang="en-US" sz="1800" dirty="0" smtClean="0"/>
              <a:t>7.6	  5.8</a:t>
            </a:r>
            <a:endParaRPr lang="en-US" sz="18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u="sng" dirty="0"/>
              <a:t>1		23.0	</a:t>
            </a:r>
            <a:r>
              <a:rPr lang="en-US" sz="1800" u="sng" dirty="0" smtClean="0"/>
              <a:t>23.2  </a:t>
            </a:r>
            <a:r>
              <a:rPr lang="en-US" sz="1800" u="sng" dirty="0"/>
              <a:t>	25.7 	26.4	</a:t>
            </a:r>
            <a:r>
              <a:rPr lang="en-US" sz="1800" u="sng" dirty="0" smtClean="0"/>
              <a:t>33.1	12.8</a:t>
            </a:r>
            <a:r>
              <a:rPr lang="en-US" sz="1800" u="sng" dirty="0"/>
              <a:t>	</a:t>
            </a:r>
            <a:r>
              <a:rPr lang="en-US" sz="1800" u="sng" dirty="0" smtClean="0"/>
              <a:t>12.3</a:t>
            </a:r>
            <a:r>
              <a:rPr lang="en-US" sz="1800" u="sng" dirty="0"/>
              <a:t>	13.5	</a:t>
            </a:r>
            <a:r>
              <a:rPr lang="en-US" sz="1800" u="sng" dirty="0" smtClean="0"/>
              <a:t>13.4	11.4</a:t>
            </a:r>
            <a:endParaRPr lang="en-US" sz="18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≥3		59.3	</a:t>
            </a:r>
            <a:r>
              <a:rPr lang="en-US" sz="1800" dirty="0" smtClean="0"/>
              <a:t>61.3</a:t>
            </a:r>
            <a:r>
              <a:rPr lang="en-US" sz="1800" dirty="0"/>
              <a:t>	58.8	57.7	</a:t>
            </a:r>
            <a:r>
              <a:rPr lang="en-US" sz="1800" dirty="0" smtClean="0"/>
              <a:t>55.7	79.6</a:t>
            </a:r>
            <a:r>
              <a:rPr lang="en-US" sz="1800" dirty="0"/>
              <a:t>	</a:t>
            </a:r>
            <a:r>
              <a:rPr lang="en-US" sz="1800" dirty="0" smtClean="0"/>
              <a:t>81.3</a:t>
            </a:r>
            <a:r>
              <a:rPr lang="en-US" sz="1800" dirty="0"/>
              <a:t>	80.2	</a:t>
            </a:r>
            <a:r>
              <a:rPr lang="en-US" sz="1800" dirty="0" smtClean="0"/>
              <a:t>79.0	82.8</a:t>
            </a:r>
            <a:endParaRPr lang="en-US" sz="1800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800" dirty="0"/>
              <a:t>Mean	</a:t>
            </a:r>
            <a:r>
              <a:rPr lang="en-US" sz="1800" b="1" dirty="0"/>
              <a:t>2.97	</a:t>
            </a:r>
            <a:r>
              <a:rPr lang="en-US" sz="1800" b="1" dirty="0" smtClean="0"/>
              <a:t>3.03</a:t>
            </a:r>
            <a:r>
              <a:rPr lang="en-US" sz="1800" b="1" dirty="0"/>
              <a:t>	2.94	2.92	</a:t>
            </a:r>
            <a:r>
              <a:rPr lang="en-US" sz="1800" b="1" dirty="0" smtClean="0"/>
              <a:t>2.81	3.65	3.72</a:t>
            </a:r>
            <a:r>
              <a:rPr lang="en-US" sz="1800" b="1" dirty="0"/>
              <a:t>	3.71	</a:t>
            </a:r>
            <a:r>
              <a:rPr lang="en-US" sz="1800" b="1" dirty="0" smtClean="0"/>
              <a:t>3.66	3.86</a:t>
            </a:r>
            <a:endParaRPr lang="en-US" sz="2800" b="1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2000" b="1" dirty="0"/>
              <a:t>  </a:t>
            </a:r>
            <a:endParaRPr lang="en-US" sz="1600" b="1" dirty="0"/>
          </a:p>
          <a:p>
            <a:pPr marL="0" indent="0" defTabSz="919163">
              <a:buFontTx/>
              <a:buNone/>
              <a:tabLst>
                <a:tab pos="452438" algn="l"/>
                <a:tab pos="915988" algn="l"/>
                <a:tab pos="1601788" algn="l"/>
                <a:tab pos="2286000" algn="l"/>
                <a:tab pos="2970213" algn="l"/>
                <a:tab pos="3656013" algn="l"/>
                <a:tab pos="4572000" algn="l"/>
                <a:tab pos="5256213" algn="l"/>
                <a:tab pos="5942013" algn="l"/>
                <a:tab pos="6626225" algn="l"/>
              </a:tabLst>
            </a:pPr>
            <a:r>
              <a:rPr lang="en-US" sz="1600" b="1" dirty="0"/>
              <a:t>		</a:t>
            </a:r>
            <a:r>
              <a:rPr lang="en-US" sz="1600" dirty="0"/>
              <a:t>Source:  The College Board, AP Annual Reports to the Nation 2005 to </a:t>
            </a:r>
            <a:r>
              <a:rPr lang="en-US" sz="1600" dirty="0" smtClean="0"/>
              <a:t>2011</a:t>
            </a:r>
            <a:r>
              <a:rPr lang="en-US" sz="2000" dirty="0" smtClean="0"/>
              <a:t> </a:t>
            </a:r>
            <a:endParaRPr lang="en-US" sz="2000" b="1" dirty="0"/>
          </a:p>
        </p:txBody>
      </p:sp>
      <p:sp>
        <p:nvSpPr>
          <p:cNvPr id="179205" name="Line 5"/>
          <p:cNvSpPr>
            <a:spLocks noChangeShapeType="1"/>
          </p:cNvSpPr>
          <p:nvPr/>
        </p:nvSpPr>
        <p:spPr bwMode="auto">
          <a:xfrm>
            <a:off x="1752600" y="2286000"/>
            <a:ext cx="609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 flipH="1" flipV="1">
            <a:off x="4721587" y="1981200"/>
            <a:ext cx="65124" cy="33586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544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7512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Avenues for </a:t>
            </a:r>
            <a:r>
              <a:rPr lang="en-US" dirty="0" err="1" smtClean="0"/>
              <a:t>inservice</a:t>
            </a:r>
            <a:r>
              <a:rPr lang="en-US" dirty="0" smtClean="0"/>
              <a:t> education </a:t>
            </a:r>
            <a:br>
              <a:rPr lang="en-US" dirty="0" smtClean="0"/>
            </a:br>
            <a:r>
              <a:rPr lang="en-US" dirty="0" smtClean="0"/>
              <a:t>by </a:t>
            </a:r>
            <a:r>
              <a:rPr lang="en-US" dirty="0"/>
              <a:t>the </a:t>
            </a:r>
            <a:r>
              <a:rPr lang="en-US" dirty="0" smtClean="0"/>
              <a:t>developers in their 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44400"/>
            <a:ext cx="8229600" cy="4525963"/>
          </a:xfrm>
        </p:spPr>
        <p:txBody>
          <a:bodyPr/>
          <a:lstStyle/>
          <a:p>
            <a:r>
              <a:rPr lang="en-US" dirty="0" smtClean="0"/>
              <a:t>Explanations, background, and alternate approaches in teacher editions</a:t>
            </a:r>
          </a:p>
          <a:p>
            <a:r>
              <a:rPr lang="en-US" dirty="0" smtClean="0"/>
              <a:t>Sessions at conferences or </a:t>
            </a:r>
            <a:r>
              <a:rPr lang="en-US" dirty="0" err="1" smtClean="0"/>
              <a:t>inservices</a:t>
            </a:r>
            <a:r>
              <a:rPr lang="en-US" dirty="0" smtClean="0"/>
              <a:t> in school districts held by the developers to deal with specific concerns</a:t>
            </a:r>
          </a:p>
          <a:p>
            <a:r>
              <a:rPr lang="en-US" dirty="0" smtClean="0"/>
              <a:t>Student edition prose and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31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in teacher’s editions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Mathematical background</a:t>
            </a:r>
          </a:p>
          <a:p>
            <a:r>
              <a:rPr lang="en-US" dirty="0" smtClean="0"/>
              <a:t>Connections with content studied earlier or to be encountered later</a:t>
            </a:r>
          </a:p>
          <a:p>
            <a:r>
              <a:rPr lang="en-US" dirty="0" smtClean="0"/>
              <a:t>Answers to all questions</a:t>
            </a:r>
          </a:p>
          <a:p>
            <a:r>
              <a:rPr lang="en-US" dirty="0" smtClean="0"/>
              <a:t>Alternate approaches to lessons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570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0768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Common teacher concerns about a specific 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Developers’ views concerning how lessons should be taught</a:t>
            </a:r>
          </a:p>
          <a:p>
            <a:r>
              <a:rPr lang="en-US" dirty="0" smtClean="0"/>
              <a:t>More knowledge about mathematics that they have not previously taught</a:t>
            </a:r>
          </a:p>
          <a:p>
            <a:r>
              <a:rPr lang="en-US" dirty="0" smtClean="0"/>
              <a:t>How the latest technology is or can be utilized</a:t>
            </a:r>
          </a:p>
          <a:p>
            <a:r>
              <a:rPr lang="en-US" dirty="0" smtClean="0"/>
              <a:t>How to get students to read</a:t>
            </a:r>
          </a:p>
          <a:p>
            <a:r>
              <a:rPr lang="en-US" dirty="0" smtClean="0"/>
              <a:t>What to say to parents</a:t>
            </a:r>
          </a:p>
          <a:p>
            <a:r>
              <a:rPr lang="en-US" dirty="0" smtClean="0"/>
              <a:t>What is available on 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367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2396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Common teacher concerns about a specific curriculum (</a:t>
            </a:r>
            <a:r>
              <a:rPr lang="en-US" dirty="0" err="1" smtClean="0"/>
              <a:t>cont</a:t>
            </a:r>
            <a:r>
              <a:rPr lang="en-US" dirty="0" smtClean="0"/>
              <a:t>’)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How to adapt for students with special needs</a:t>
            </a:r>
          </a:p>
          <a:p>
            <a:r>
              <a:rPr lang="en-US" dirty="0" smtClean="0"/>
              <a:t>How to cover desired material in the time available</a:t>
            </a:r>
          </a:p>
          <a:p>
            <a:r>
              <a:rPr lang="en-US" dirty="0" smtClean="0"/>
              <a:t>How to deal with diverse students</a:t>
            </a:r>
          </a:p>
          <a:p>
            <a:r>
              <a:rPr lang="en-US" dirty="0" smtClean="0"/>
              <a:t>How much time to spend on test-prep</a:t>
            </a:r>
          </a:p>
          <a:p>
            <a:r>
              <a:rPr lang="en-US" dirty="0" smtClean="0"/>
              <a:t>What to do with students who have forgotten the previous year’s standards</a:t>
            </a:r>
          </a:p>
          <a:p>
            <a:r>
              <a:rPr lang="en-US" dirty="0" smtClean="0"/>
              <a:t>What to do with students who score poorly on the common core tests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33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curriculum as defined by materials is not the same as the taught curriculum no matter how teacher-proof one tries to make the materials.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common core standards will be interpreted in different ways by different teachers.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507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Many different sequences are currently in well-researched courses that broadly fit the common core standards algebra-geometry-algebra pathway; all the well-researched curricula (including those that are termed “integrated”) can live with the Smarter Balance plan to test at the end of the three-course sequence only; none can live with the PARCC plan to test four times a year.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22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tests undermine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Instead of teaching mathematical ideas, teachers will teach test questions and focus on key words and </a:t>
            </a:r>
            <a:r>
              <a:rPr lang="en-US" dirty="0" smtClean="0"/>
              <a:t>forms in which the questions are stated and answers are expected.  </a:t>
            </a:r>
            <a:endParaRPr lang="en-US" dirty="0" smtClean="0"/>
          </a:p>
          <a:p>
            <a:r>
              <a:rPr lang="en-US" dirty="0" smtClean="0"/>
              <a:t>The curriculum becomes incoherent and disintegrated.</a:t>
            </a:r>
          </a:p>
          <a:p>
            <a:r>
              <a:rPr lang="en-US" dirty="0"/>
              <a:t>P</a:t>
            </a:r>
            <a:r>
              <a:rPr lang="en-US" dirty="0" smtClean="0"/>
              <a:t>oor performance in mathematics is viewed by a student as confirming that he or she “does not have it”.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182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957</TotalTime>
  <Words>941</Words>
  <Application>Microsoft Macintosh PowerPoint</Application>
  <PresentationFormat>On-screen Show (4:3)</PresentationFormat>
  <Paragraphs>196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Civic</vt:lpstr>
      <vt:lpstr>Curriculum and Teacher Education in Light of the Common Core</vt:lpstr>
      <vt:lpstr>Categories of preK-12 Teacher Education</vt:lpstr>
      <vt:lpstr>Avenues for inservice education  by the developers in their curriculum</vt:lpstr>
      <vt:lpstr>Content in teacher’s editions</vt:lpstr>
      <vt:lpstr>Common teacher concerns about a specific curriculum</vt:lpstr>
      <vt:lpstr>Common teacher concerns about a specific curriculum (cont’)</vt:lpstr>
      <vt:lpstr>PowerPoint Presentation</vt:lpstr>
      <vt:lpstr>PowerPoint Presentation</vt:lpstr>
      <vt:lpstr>How tests undermine learning</vt:lpstr>
      <vt:lpstr>The most frustrating aspect of working with inservice teachers</vt:lpstr>
      <vt:lpstr>Mathematics taken by the best undergraduate mathematics majors </vt:lpstr>
      <vt:lpstr>Prospective mathematics teachers need more:  Geometry</vt:lpstr>
      <vt:lpstr>Prospective mathematics teachers need more:  Modeling</vt:lpstr>
      <vt:lpstr>Prospective mathematics teachers need more:  Statistics</vt:lpstr>
      <vt:lpstr>Prospective mathematics teachers need more:  Technology</vt:lpstr>
      <vt:lpstr>PowerPoint Presentation</vt:lpstr>
      <vt:lpstr>The mathematics that teachers need is a type of applied mathematics.</vt:lpstr>
      <vt:lpstr>The number of mathematically well-prepared teachers depends on:</vt:lpstr>
      <vt:lpstr>Number of students with each score on AP Calculus Exams in 2010</vt:lpstr>
      <vt:lpstr>PowerPoint Presentation</vt:lpstr>
      <vt:lpstr>PowerPoint Presentation</vt:lpstr>
      <vt:lpstr>Number of AP Calculus Exams  2000-2010</vt:lpstr>
      <vt:lpstr>Percents of students with each score on AP Calculus Exams (2004-2010) </vt:lpstr>
    </vt:vector>
  </TitlesOfParts>
  <Company>University of Chicago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Curriculum and Teacher Education in Light of the Common Core</dc:title>
  <dc:creator>Zalman Usiskin</dc:creator>
  <cp:lastModifiedBy>Zalman Usiskin</cp:lastModifiedBy>
  <cp:revision>29</cp:revision>
  <dcterms:created xsi:type="dcterms:W3CDTF">2011-05-08T16:41:44Z</dcterms:created>
  <dcterms:modified xsi:type="dcterms:W3CDTF">2011-05-12T16:59:00Z</dcterms:modified>
</cp:coreProperties>
</file>