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pdf" ContentType="application/pd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63" r:id="rId3"/>
    <p:sldId id="260" r:id="rId4"/>
    <p:sldId id="261" r:id="rId5"/>
    <p:sldId id="259" r:id="rId6"/>
    <p:sldId id="262" r:id="rId7"/>
    <p:sldId id="257" r:id="rId8"/>
    <p:sldId id="258"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00" d="100"/>
          <a:sy n="100" d="100"/>
        </p:scale>
        <p:origin x="-112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267337-27E8-994D-A021-AC72AB8A9B8E}" type="datetimeFigureOut">
              <a:rPr lang="en-US" smtClean="0"/>
              <a:t>5/9/11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267337-27E8-994D-A021-AC72AB8A9B8E}" type="datetimeFigureOut">
              <a:rPr lang="en-US" smtClean="0"/>
              <a:t>5/9/11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267337-27E8-994D-A021-AC72AB8A9B8E}" type="datetimeFigureOut">
              <a:rPr lang="en-US" smtClean="0"/>
              <a:t>5/9/11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267337-27E8-994D-A021-AC72AB8A9B8E}" type="datetimeFigureOut">
              <a:rPr lang="en-US" smtClean="0"/>
              <a:t>5/9/11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267337-27E8-994D-A021-AC72AB8A9B8E}" type="datetimeFigureOut">
              <a:rPr lang="en-US" smtClean="0"/>
              <a:t>5/9/11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267337-27E8-994D-A021-AC72AB8A9B8E}" type="datetimeFigureOut">
              <a:rPr lang="en-US" smtClean="0"/>
              <a:t>5/9/11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267337-27E8-994D-A021-AC72AB8A9B8E}" type="datetimeFigureOut">
              <a:rPr lang="en-US" smtClean="0"/>
              <a:t>5/9/11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267337-27E8-994D-A021-AC72AB8A9B8E}" type="datetimeFigureOut">
              <a:rPr lang="en-US" smtClean="0"/>
              <a:t>5/9/11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267337-27E8-994D-A021-AC72AB8A9B8E}" type="datetimeFigureOut">
              <a:rPr lang="en-US" smtClean="0"/>
              <a:t>5/9/11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267337-27E8-994D-A021-AC72AB8A9B8E}" type="datetimeFigureOut">
              <a:rPr lang="en-US" smtClean="0"/>
              <a:t>5/9/11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267337-27E8-994D-A021-AC72AB8A9B8E}" type="datetimeFigureOut">
              <a:rPr lang="en-US" smtClean="0"/>
              <a:t>5/9/11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22F66-9D1D-E943-A4FE-D1BF05827F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67337-27E8-994D-A021-AC72AB8A9B8E}" type="datetimeFigureOut">
              <a:rPr lang="en-US" smtClean="0"/>
              <a:t>5/9/11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22F66-9D1D-E943-A4FE-D1BF05827F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math.osu.edu/undergraduate/preKto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df"/><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df"/><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98625"/>
          </a:xfrm>
        </p:spPr>
        <p:txBody>
          <a:bodyPr>
            <a:normAutofit fontScale="90000"/>
          </a:bodyPr>
          <a:lstStyle/>
          <a:p>
            <a:r>
              <a:rPr lang="en-US" dirty="0" smtClean="0"/>
              <a:t>Pre-service mathematics programs for </a:t>
            </a:r>
            <a:r>
              <a:rPr lang="en-US" dirty="0"/>
              <a:t>e</a:t>
            </a:r>
            <a:r>
              <a:rPr lang="en-US" dirty="0" smtClean="0"/>
              <a:t>arly and middle childhood teachers</a:t>
            </a:r>
            <a:endParaRPr lang="en-US" dirty="0"/>
          </a:p>
        </p:txBody>
      </p:sp>
      <p:sp>
        <p:nvSpPr>
          <p:cNvPr id="3" name="Subtitle 2"/>
          <p:cNvSpPr>
            <a:spLocks noGrp="1"/>
          </p:cNvSpPr>
          <p:nvPr>
            <p:ph type="subTitle" idx="1"/>
          </p:nvPr>
        </p:nvSpPr>
        <p:spPr/>
        <p:txBody>
          <a:bodyPr/>
          <a:lstStyle/>
          <a:p>
            <a:r>
              <a:rPr lang="en-US" dirty="0" smtClean="0"/>
              <a:t>Ohio State University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143000"/>
          </a:xfrm>
        </p:spPr>
        <p:txBody>
          <a:bodyPr/>
          <a:lstStyle/>
          <a:p>
            <a:r>
              <a:rPr lang="en-US" dirty="0" smtClean="0">
                <a:hlinkClick r:id="rId2"/>
              </a:rPr>
              <a:t>Ohio State Program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838200" y="1066800"/>
            <a:ext cx="7010400" cy="4524316"/>
          </a:xfrm>
          <a:prstGeom prst="rect">
            <a:avLst/>
          </a:prstGeom>
        </p:spPr>
        <p:txBody>
          <a:bodyPr wrap="square">
            <a:spAutoFit/>
          </a:bodyPr>
          <a:lstStyle/>
          <a:p>
            <a:r>
              <a:rPr lang="en-US" dirty="0"/>
              <a:t>Here are a few of the ingredients to what</a:t>
            </a:r>
            <a:r>
              <a:rPr lang="en-US" dirty="0" smtClean="0"/>
              <a:t> we </a:t>
            </a:r>
            <a:r>
              <a:rPr lang="en-US" dirty="0"/>
              <a:t>view as a successful program for the ECE group</a:t>
            </a:r>
            <a:r>
              <a:rPr lang="en-US" dirty="0" smtClean="0"/>
              <a:t>:</a:t>
            </a:r>
          </a:p>
          <a:p>
            <a:endParaRPr lang="en-US" dirty="0"/>
          </a:p>
          <a:p>
            <a:r>
              <a:rPr lang="en-US" dirty="0" smtClean="0"/>
              <a:t>1</a:t>
            </a:r>
            <a:r>
              <a:rPr lang="en-US" dirty="0"/>
              <a:t>)  50-student class size (this has become quite manageable for discussions  and those who don't present in the whole class discussion are still required to be actively engaging with the problems because of the small group work)</a:t>
            </a:r>
            <a:r>
              <a:rPr lang="en-US" dirty="0" smtClean="0"/>
              <a:t> </a:t>
            </a:r>
          </a:p>
          <a:p>
            <a:endParaRPr lang="en-US" dirty="0"/>
          </a:p>
          <a:p>
            <a:r>
              <a:rPr lang="en-US" dirty="0" smtClean="0"/>
              <a:t>2</a:t>
            </a:r>
            <a:r>
              <a:rPr lang="en-US" dirty="0"/>
              <a:t>)  small group work in every class (students are always thinking about the problems before any "lecture" and must practice articulating their ideas with each other</a:t>
            </a:r>
            <a:r>
              <a:rPr lang="en-US" dirty="0" smtClean="0"/>
              <a:t>)</a:t>
            </a:r>
          </a:p>
          <a:p>
            <a:endParaRPr lang="en-US" dirty="0"/>
          </a:p>
          <a:p>
            <a:r>
              <a:rPr lang="en-US" dirty="0" smtClean="0"/>
              <a:t>3</a:t>
            </a:r>
            <a:r>
              <a:rPr lang="en-US" dirty="0"/>
              <a:t>)  the quality of the activities on which we base our discussions (this is due to choice of Beckmann as a text but also to collection of other outside activities all with the both appropriate intellectual challenge AND relationship to children's thinking or a viable K-3 classroom activity</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914400" y="1066800"/>
            <a:ext cx="7086600" cy="4247317"/>
          </a:xfrm>
          <a:prstGeom prst="rect">
            <a:avLst/>
          </a:prstGeom>
        </p:spPr>
        <p:txBody>
          <a:bodyPr wrap="square">
            <a:spAutoFit/>
          </a:bodyPr>
          <a:lstStyle/>
          <a:p>
            <a:r>
              <a:rPr lang="en-US" dirty="0" smtClean="0"/>
              <a:t>Here are a few of the ingredients to what we view as a successful program: </a:t>
            </a:r>
          </a:p>
          <a:p>
            <a:endParaRPr lang="en-US" dirty="0"/>
          </a:p>
          <a:p>
            <a:r>
              <a:rPr lang="en-US" dirty="0" smtClean="0"/>
              <a:t>4)  excellent TAs (hand-picked by the TA coordinator, but now also self-nominated after hearing about the work we are doing)</a:t>
            </a:r>
          </a:p>
          <a:p>
            <a:endParaRPr lang="en-US" dirty="0" smtClean="0"/>
          </a:p>
          <a:p>
            <a:r>
              <a:rPr lang="en-US" dirty="0" smtClean="0"/>
              <a:t>5)  ties to education and experiences in schools (this helps with motivation of the course; several students have told </a:t>
            </a:r>
            <a:r>
              <a:rPr lang="en-US" dirty="0" smtClean="0"/>
              <a:t>us</a:t>
            </a:r>
            <a:r>
              <a:rPr lang="en-US" dirty="0" smtClean="0"/>
              <a:t> that this is the only course they have taken that relates directly to what they will teach, others have commented that they have been learning about how children think from our math classes)</a:t>
            </a:r>
          </a:p>
          <a:p>
            <a:endParaRPr lang="en-US" dirty="0"/>
          </a:p>
          <a:p>
            <a:r>
              <a:rPr lang="en-US" dirty="0" smtClean="0"/>
              <a:t>6)   communication with other departments, e.g., Special Ed (this has smoothed our path from the beginning when we first changed the requirements of the Math 105 students;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066800" y="1295400"/>
            <a:ext cx="7010400" cy="3416320"/>
          </a:xfrm>
          <a:prstGeom prst="rect">
            <a:avLst/>
          </a:prstGeom>
        </p:spPr>
        <p:txBody>
          <a:bodyPr wrap="square">
            <a:spAutoFit/>
          </a:bodyPr>
          <a:lstStyle/>
          <a:p>
            <a:r>
              <a:rPr lang="en-US" dirty="0"/>
              <a:t>Here are a few of the ingredients to what I view as a successful </a:t>
            </a:r>
            <a:r>
              <a:rPr lang="en-US" dirty="0" smtClean="0"/>
              <a:t>program: </a:t>
            </a:r>
          </a:p>
          <a:p>
            <a:endParaRPr lang="en-US" dirty="0"/>
          </a:p>
          <a:p>
            <a:r>
              <a:rPr lang="en-US" dirty="0" smtClean="0"/>
              <a:t>7</a:t>
            </a:r>
            <a:r>
              <a:rPr lang="en-US" dirty="0"/>
              <a:t>)   the 3-course sequence for early childhood majors seems to be helpful.  It helps develop a cohort;</a:t>
            </a:r>
            <a:r>
              <a:rPr lang="en-US" dirty="0" smtClean="0"/>
              <a:t> we now </a:t>
            </a:r>
            <a:r>
              <a:rPr lang="en-US" dirty="0"/>
              <a:t>also thoroughly understand and can articulate our program goals as they develop across the courses; students can see/feel their own growth over the 3 quarters.  This has also allowed us to gradually move students from looking for formulas to apply to focusing on reasoning and explanation</a:t>
            </a:r>
            <a:r>
              <a:rPr lang="en-US" dirty="0" smtClean="0"/>
              <a:t>.</a:t>
            </a:r>
          </a:p>
          <a:p>
            <a:endParaRPr lang="en-US" dirty="0"/>
          </a:p>
          <a:p>
            <a:r>
              <a:rPr lang="en-US" dirty="0" smtClean="0"/>
              <a:t>8</a:t>
            </a:r>
            <a:r>
              <a:rPr lang="en-US" dirty="0"/>
              <a:t>)  Finally,</a:t>
            </a:r>
            <a:r>
              <a:rPr lang="en-US" dirty="0" smtClean="0"/>
              <a:t> the head of T</a:t>
            </a:r>
            <a:r>
              <a:rPr lang="en-US" dirty="0"/>
              <a:t>&amp;</a:t>
            </a:r>
            <a:r>
              <a:rPr lang="en-US" dirty="0" smtClean="0"/>
              <a:t>L in the Education College </a:t>
            </a:r>
            <a:r>
              <a:rPr lang="en-US" dirty="0"/>
              <a:t>has commented publicly that the students no longer dread teaching math!  </a:t>
            </a:r>
            <a:r>
              <a:rPr lang="en-US" dirty="0" smtClean="0"/>
              <a:t>(We'll </a:t>
            </a:r>
            <a:r>
              <a:rPr lang="en-US" dirty="0"/>
              <a:t>have to get that one in writing!)</a:t>
            </a: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1524000" y="2514600"/>
            <a:ext cx="5867400" cy="923330"/>
          </a:xfrm>
          <a:prstGeom prst="rect">
            <a:avLst/>
          </a:prstGeom>
        </p:spPr>
        <p:txBody>
          <a:bodyPr wrap="square">
            <a:spAutoFit/>
          </a:bodyPr>
          <a:lstStyle/>
          <a:p>
            <a:r>
              <a:rPr lang="en-US" dirty="0" smtClean="0"/>
              <a:t>For the MCE-math majors, many of the same features are at work!  We are just less experienced at articulating those goals and have not had much feedback yet!</a:t>
            </a:r>
            <a:endParaRPr lang="en-US" dirty="0"/>
          </a:p>
        </p:txBody>
      </p:sp>
      <p:sp>
        <p:nvSpPr>
          <p:cNvPr id="3" name="Title 2"/>
          <p:cNvSpPr>
            <a:spLocks noGrp="1"/>
          </p:cNvSpPr>
          <p:nvPr>
            <p:ph type="title"/>
          </p:nvPr>
        </p:nvSpPr>
        <p:spPr/>
        <p:txBody>
          <a:bodyPr/>
          <a:lstStyle/>
          <a:p>
            <a:r>
              <a:rPr lang="en-US" dirty="0" smtClean="0"/>
              <a:t>Middle Childhood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Enrollment-Math-Courses-for-Teachers-1.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134470" y="0"/>
            <a:ext cx="8875059" cy="685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Enrollment-Math-Courses-for-Teachers-2.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134470" y="0"/>
            <a:ext cx="8875059"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TotalTime>
  <Words>488</Words>
  <Application>Microsoft Macintosh PowerPoint</Application>
  <PresentationFormat>On-screen Show (4:3)</PresentationFormat>
  <Paragraphs>24</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Pre-service mathematics programs for early and middle childhood teachers</vt:lpstr>
      <vt:lpstr>Ohio State Program</vt:lpstr>
      <vt:lpstr>Slide 3</vt:lpstr>
      <vt:lpstr>Slide 4</vt:lpstr>
      <vt:lpstr>Slide 5</vt:lpstr>
      <vt:lpstr>Middle Childhood</vt:lpstr>
      <vt:lpstr>Slide 7</vt:lpstr>
      <vt:lpstr>Slide 8</vt:lpstr>
    </vt:vector>
  </TitlesOfParts>
  <Company>The Ohio State University</Company>
  <LinksUpToDate>false</LinksUpToDate>
  <SharedDoc>false</SharedDoc>
  <HyperlinksChanged>false</HyperlinksChanged>
  <AppVersion>12.0257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Pre-service mathematics programs for early and middle childhood teachers</dc:title>
  <dc:creator>Herb Clemens</dc:creator>
  <cp:lastModifiedBy>Herb Clemens</cp:lastModifiedBy>
  <cp:revision>2</cp:revision>
  <dcterms:created xsi:type="dcterms:W3CDTF">2011-05-10T00:50:14Z</dcterms:created>
  <dcterms:modified xsi:type="dcterms:W3CDTF">2011-05-10T01:12:47Z</dcterms:modified>
</cp:coreProperties>
</file>