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96" r:id="rId1"/>
  </p:sldMasterIdLst>
  <p:notesMasterIdLst>
    <p:notesMasterId r:id="rId24"/>
  </p:notesMasterIdLst>
  <p:sldIdLst>
    <p:sldId id="256" r:id="rId2"/>
    <p:sldId id="262" r:id="rId3"/>
    <p:sldId id="257" r:id="rId4"/>
    <p:sldId id="259" r:id="rId5"/>
    <p:sldId id="258" r:id="rId6"/>
    <p:sldId id="260" r:id="rId7"/>
    <p:sldId id="266" r:id="rId8"/>
    <p:sldId id="265" r:id="rId9"/>
    <p:sldId id="264" r:id="rId10"/>
    <p:sldId id="261" r:id="rId11"/>
    <p:sldId id="272" r:id="rId12"/>
    <p:sldId id="268" r:id="rId13"/>
    <p:sldId id="263" r:id="rId14"/>
    <p:sldId id="270" r:id="rId15"/>
    <p:sldId id="274" r:id="rId16"/>
    <p:sldId id="271" r:id="rId17"/>
    <p:sldId id="277" r:id="rId18"/>
    <p:sldId id="269" r:id="rId19"/>
    <p:sldId id="278" r:id="rId20"/>
    <p:sldId id="276" r:id="rId21"/>
    <p:sldId id="275" r:id="rId22"/>
    <p:sldId id="26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FF951-42F7-074F-8CAD-C4AFB8FE174B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A5332-9B03-0A42-BADA-7D1925273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Introduce the three operations and EPS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Partitioning, as an operation, already has an inverse, in uniting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In topology, “continuity and separation” Piaget, (1950) Structuralism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p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. 26.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The inverse of iterating was previously 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disembedding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.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Path analysis (</a:t>
            </a:r>
            <a:r>
              <a:rPr lang="en-US" dirty="0" err="1" smtClean="0">
                <a:ea typeface="ＭＳ Ｐゴシック" charset="-128"/>
                <a:cs typeface="ＭＳ Ｐゴシック" charset="-128"/>
              </a:rPr>
              <a:t>r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=.54 is a correlation; the rest are Beta, path coefficients)</a:t>
            </a:r>
          </a:p>
          <a:p>
            <a:pPr eaLnBrk="1" hangingPunct="1"/>
            <a:r>
              <a:rPr lang="en-US" dirty="0" smtClean="0">
                <a:ea typeface="ＭＳ Ｐゴシック" charset="-128"/>
                <a:cs typeface="ＭＳ Ｐゴシック" charset="-128"/>
              </a:rPr>
              <a:t>Wilkins &amp; Norton, in press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FAFBBF5-2904-9240-BC89-626D41D05CCF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Cue 8:30. Until 13:20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A5332-9B03-0A42-BADA-7D19252735F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Cue</a:t>
            </a:r>
            <a:r>
              <a:rPr lang="en-US" baseline="0" dirty="0" smtClean="0"/>
              <a:t> 20:20. Until 23:30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A5332-9B03-0A42-BADA-7D19252735F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0C64B564-5826-ED47-AE62-A84332AE56F9}" type="datetimeFigureOut">
              <a:rPr lang="en-US" smtClean="0"/>
              <a:pPr/>
              <a:t>5/13/11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8DB69F2-0F4F-E145-9A18-11C6E478B9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6.png"/><Relationship Id="rId1" Type="http://schemas.openxmlformats.org/officeDocument/2006/relationships/video" Target="file://localhost/Users/norton3/Desktop/CIME%202011.mov" TargetMode="Externa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Modeling Students’ Mathematics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Anderson Norton</a:t>
            </a:r>
          </a:p>
          <a:p>
            <a:r>
              <a:rPr lang="en-US" dirty="0" smtClean="0"/>
              <a:t>Virginia Tech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fraction is the smaller stick out of the larger stick?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Imagine what mental operations would be involved in generalizing this reasoning to </a:t>
            </a:r>
            <a:r>
              <a:rPr lang="en-US" i="1" dirty="0" smtClean="0"/>
              <a:t>non-unit</a:t>
            </a:r>
            <a:r>
              <a:rPr lang="en-US" dirty="0" smtClean="0"/>
              <a:t> proper fractions--the </a:t>
            </a:r>
            <a:r>
              <a:rPr lang="en-US" dirty="0" err="1" smtClean="0"/>
              <a:t>Partitive</a:t>
            </a:r>
            <a:r>
              <a:rPr lang="en-US" dirty="0" smtClean="0"/>
              <a:t> Fraction Scheme.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Partitive</a:t>
            </a:r>
            <a:r>
              <a:rPr lang="en-US" dirty="0" smtClean="0"/>
              <a:t> Unit Fraction Scheme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911684" y="2765675"/>
            <a:ext cx="494631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687052" y="3475789"/>
            <a:ext cx="855579" cy="1336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83356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Andy: What is bigger, a fourth or an eighth?</a:t>
            </a:r>
          </a:p>
          <a:p>
            <a:r>
              <a:rPr lang="en-US" dirty="0" smtClean="0"/>
              <a:t>Isaac: an eighth</a:t>
            </a:r>
          </a:p>
          <a:p>
            <a:r>
              <a:rPr lang="en-US" dirty="0" smtClean="0"/>
              <a:t>Andy: Show me.</a:t>
            </a:r>
          </a:p>
          <a:p>
            <a:r>
              <a:rPr lang="en-US" dirty="0" smtClean="0"/>
              <a:t>Isaac: [draws circle with eight equal parts]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Andy: If this was a pizza and you could have one fourth of the pizza, how many slices would you get?</a:t>
            </a:r>
          </a:p>
          <a:p>
            <a:r>
              <a:rPr lang="en-US" dirty="0" smtClean="0"/>
              <a:t>Isaac: Four</a:t>
            </a:r>
          </a:p>
          <a:p>
            <a:r>
              <a:rPr lang="en-US" dirty="0" smtClean="0"/>
              <a:t>Andy: What does it mean to be a fourth?</a:t>
            </a:r>
          </a:p>
          <a:p>
            <a:r>
              <a:rPr lang="en-US" dirty="0" smtClean="0"/>
              <a:t>Isaac: [long pause, as if confused]</a:t>
            </a:r>
          </a:p>
          <a:p>
            <a:r>
              <a:rPr lang="en-US" dirty="0" smtClean="0"/>
              <a:t>Andy: Does one fourth mean one out of four?</a:t>
            </a:r>
          </a:p>
          <a:p>
            <a:r>
              <a:rPr lang="en-US" dirty="0" smtClean="0"/>
              <a:t>Isaac: Sometimes.</a:t>
            </a:r>
          </a:p>
          <a:p>
            <a:r>
              <a:rPr lang="en-US" dirty="0" smtClean="0"/>
              <a:t>Andy: What else might one fourth mean?</a:t>
            </a:r>
          </a:p>
          <a:p>
            <a:r>
              <a:rPr lang="en-US" dirty="0" smtClean="0"/>
              <a:t>Isaac: Maybe a half.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Isaac, 6</a:t>
            </a:r>
            <a:r>
              <a:rPr lang="en-US" baseline="30000" dirty="0" smtClean="0"/>
              <a:t>th</a:t>
            </a:r>
            <a:r>
              <a:rPr lang="en-US" dirty="0" smtClean="0"/>
              <a:t> grade, April 26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604" y="2357933"/>
            <a:ext cx="1703950" cy="1703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IME 2011.mov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2268" y="1229895"/>
            <a:ext cx="8888514" cy="4999789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Isaac &amp; </a:t>
            </a:r>
            <a:r>
              <a:rPr lang="en-US" dirty="0" err="1" smtClean="0"/>
              <a:t>Kadyeisha</a:t>
            </a:r>
            <a:r>
              <a:rPr lang="en-US" dirty="0" smtClean="0"/>
              <a:t>, May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“Throughout </a:t>
            </a:r>
            <a:r>
              <a:rPr lang="en-US" dirty="0"/>
              <a:t>[the curricular development of fractions], which may take place over a few grade levels, the meaning of fractions seems to stay constant—part of a whole. As Thompson and </a:t>
            </a:r>
            <a:r>
              <a:rPr lang="en-US" dirty="0" err="1"/>
              <a:t>Saldanha</a:t>
            </a:r>
            <a:r>
              <a:rPr lang="en-US" dirty="0"/>
              <a:t> (2003) note, rarely do we see in the U.S. textbooks a treatment of non-unit fractions as a collection of unit fractions</a:t>
            </a:r>
            <a:r>
              <a:rPr lang="en-US" dirty="0" smtClean="0"/>
              <a:t>.”</a:t>
            </a:r>
          </a:p>
          <a:p>
            <a:pPr lvl="1"/>
            <a:r>
              <a:rPr lang="en-US" dirty="0" smtClean="0"/>
              <a:t>Watanabe, 2007, pp</a:t>
            </a:r>
            <a:r>
              <a:rPr lang="en-US" dirty="0"/>
              <a:t>. 55-</a:t>
            </a:r>
            <a:r>
              <a:rPr lang="en-US" dirty="0" smtClean="0"/>
              <a:t>56</a:t>
            </a:r>
          </a:p>
          <a:p>
            <a:r>
              <a:rPr lang="en-US" dirty="0" smtClean="0"/>
              <a:t>“In </a:t>
            </a:r>
            <a:r>
              <a:rPr lang="en-US" dirty="0"/>
              <a:t>every county, mathematics textbooks exert a considerable influence on the teaching and learning of </a:t>
            </a:r>
            <a:r>
              <a:rPr lang="en-US" dirty="0" smtClean="0"/>
              <a:t>mathematics.” </a:t>
            </a:r>
          </a:p>
          <a:p>
            <a:pPr lvl="1"/>
            <a:r>
              <a:rPr lang="en-US" dirty="0" err="1" smtClean="0"/>
              <a:t>Howson</a:t>
            </a:r>
            <a:r>
              <a:rPr lang="en-US" dirty="0"/>
              <a:t>, 1995, pp. 5-</a:t>
            </a:r>
            <a:r>
              <a:rPr lang="en-US" dirty="0" smtClean="0"/>
              <a:t>6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Textbooks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piece shown below is 3/5 of a candy bar, what does the whole look like?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might Isaac say?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Reversing the </a:t>
            </a:r>
            <a:r>
              <a:rPr lang="en-US" dirty="0" err="1" smtClean="0"/>
              <a:t>Partitive</a:t>
            </a:r>
            <a:r>
              <a:rPr lang="en-US" dirty="0" smtClean="0"/>
              <a:t> Fraction Scheme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05263" y="2580104"/>
            <a:ext cx="4170948" cy="80210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Andy: If this [green stick] is three-fifths of a whole candy bar, what does the whole candy bar look like?</a:t>
            </a:r>
          </a:p>
          <a:p>
            <a:r>
              <a:rPr lang="en-US" dirty="0" smtClean="0"/>
              <a:t>Isaac: [adds on four more bars]</a:t>
            </a:r>
          </a:p>
          <a:p>
            <a:r>
              <a:rPr lang="en-US" dirty="0" smtClean="0"/>
              <a:t>Andy: If this [green stick] is three</a:t>
            </a:r>
            <a:r>
              <a:rPr lang="en-US" smtClean="0"/>
              <a:t>-fifths, </a:t>
            </a:r>
            <a:r>
              <a:rPr lang="en-US" dirty="0" smtClean="0"/>
              <a:t>what does one-fifth look like?</a:t>
            </a:r>
          </a:p>
          <a:p>
            <a:r>
              <a:rPr lang="en-US" dirty="0" smtClean="0"/>
              <a:t>Isaac: [picks a red stick, one third the size of the green stick]</a:t>
            </a:r>
          </a:p>
          <a:p>
            <a:r>
              <a:rPr lang="en-US" dirty="0" smtClean="0"/>
              <a:t>Andy: …what does the whole look like?</a:t>
            </a:r>
          </a:p>
          <a:p>
            <a:r>
              <a:rPr lang="en-US" dirty="0" smtClean="0"/>
              <a:t>Isaac: [appends red stick to green stick] That. Two.</a:t>
            </a:r>
          </a:p>
          <a:p>
            <a:r>
              <a:rPr lang="en-US" dirty="0" smtClean="0"/>
              <a:t>Andy: [repeats question, upon request]</a:t>
            </a:r>
          </a:p>
          <a:p>
            <a:r>
              <a:rPr lang="en-US" dirty="0" smtClean="0"/>
              <a:t>Isaac: [puts five reds together] …four more 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Isaac, May 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“Fractions as numbers in their own right”</a:t>
            </a:r>
          </a:p>
          <a:p>
            <a:pPr lvl="2"/>
            <a:r>
              <a:rPr lang="en-US" dirty="0" err="1" smtClean="0"/>
              <a:t>Hackenberg</a:t>
            </a:r>
            <a:r>
              <a:rPr lang="en-US" dirty="0" smtClean="0"/>
              <a:t>, 2007</a:t>
            </a:r>
          </a:p>
          <a:p>
            <a:r>
              <a:rPr lang="en-US" dirty="0" smtClean="0"/>
              <a:t>Again, what mental operations would be necessary to solve the previous task when generalized to </a:t>
            </a:r>
            <a:r>
              <a:rPr lang="en-US" i="1" dirty="0" smtClean="0"/>
              <a:t>improper</a:t>
            </a:r>
            <a:r>
              <a:rPr lang="en-US" dirty="0" smtClean="0"/>
              <a:t> fractions.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Iterative Fraction Scheme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24 as a unit of six units of 4 units.</a:t>
            </a:r>
          </a:p>
          <a:p>
            <a:r>
              <a:rPr lang="en-US" dirty="0" smtClean="0"/>
              <a:t>Seven-fifths as a unit of seven units of one-fifth, five of which produce the whole unit.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levels of units coordinating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-1243" r="-1243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Constructing the Iterative Fraction Scheme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Andy: Imagine in your heads how much you would get if I said you could have three-fifths of that candy bar.</a:t>
            </a:r>
          </a:p>
          <a:p>
            <a:r>
              <a:rPr lang="en-US" dirty="0" smtClean="0"/>
              <a:t>Isaac: [uses fingers to span about one-third of the candy bar]</a:t>
            </a:r>
          </a:p>
          <a:p>
            <a:r>
              <a:rPr lang="en-US" dirty="0" smtClean="0"/>
              <a:t>Andy: Ok. And when you get three-fifths of it, what does that mean?</a:t>
            </a:r>
          </a:p>
          <a:p>
            <a:r>
              <a:rPr lang="en-US" dirty="0" smtClean="0"/>
              <a:t>Isaac: Oh! Wait! I thought you meant like… I thought you said </a:t>
            </a:r>
            <a:r>
              <a:rPr lang="en-US" i="1" dirty="0" smtClean="0"/>
              <a:t>one</a:t>
            </a:r>
            <a:r>
              <a:rPr lang="en-US" dirty="0" smtClean="0"/>
              <a:t> fifth!</a:t>
            </a:r>
          </a:p>
          <a:p>
            <a:r>
              <a:rPr lang="en-US" dirty="0" smtClean="0"/>
              <a:t>Isaac: [later] I mean, I thought you said one </a:t>
            </a:r>
            <a:r>
              <a:rPr lang="en-US" i="1" dirty="0" smtClean="0"/>
              <a:t>third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Isaac and </a:t>
            </a:r>
            <a:r>
              <a:rPr lang="en-US" dirty="0" err="1" smtClean="0"/>
              <a:t>Kadyeisha</a:t>
            </a:r>
            <a:r>
              <a:rPr lang="en-US" dirty="0" smtClean="0"/>
              <a:t>, May 17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three-fifths mean?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Starter 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Andy: Think to yourselves for a second. If somebody asked you, ‘what does three fifths mean?’ and you had to explain it to them, just in words, think about what you would say to them.</a:t>
            </a:r>
          </a:p>
          <a:p>
            <a:r>
              <a:rPr lang="en-US" dirty="0" err="1" smtClean="0"/>
              <a:t>Kadyeisha</a:t>
            </a:r>
            <a:r>
              <a:rPr lang="en-US" dirty="0" smtClean="0"/>
              <a:t>: Three out of five</a:t>
            </a:r>
          </a:p>
          <a:p>
            <a:r>
              <a:rPr lang="en-US" dirty="0" smtClean="0"/>
              <a:t>Isaac: Yeah. Three out of five. Bigger than a half.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Fractions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 Core Standards place a much-needed emphasis on iterating unit fractions.</a:t>
            </a:r>
          </a:p>
          <a:p>
            <a:r>
              <a:rPr lang="en-US" dirty="0" smtClean="0"/>
              <a:t>In order for students to meet these standards, teachers need to understand the cognitive core with which students operate, and deliberately support students’ constructions of new ways of operating</a:t>
            </a:r>
          </a:p>
          <a:p>
            <a:r>
              <a:rPr lang="en-US" dirty="0" smtClean="0"/>
              <a:t>Teachers, as model builders, must address the gap between cognitive core and common core.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Cognitive Core for Common Standards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Cognitively Guided Instruction (CGI), Iterative Model Building (IMB), Studying Teachers’ Evolving Perspectives (STEP), and Fractions Recovery projects</a:t>
            </a:r>
          </a:p>
          <a:p>
            <a:r>
              <a:rPr lang="en-US" dirty="0" smtClean="0"/>
              <a:t>Prediction Assessments </a:t>
            </a:r>
          </a:p>
          <a:p>
            <a:pPr lvl="1"/>
            <a:r>
              <a:rPr lang="en-US" dirty="0" smtClean="0"/>
              <a:t>see Norton, McCloskey, &amp; Hudson, JMTE, 2011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3.NF.1. Understand a fraction 1/</a:t>
            </a:r>
            <a:r>
              <a:rPr lang="en-US" i="1" dirty="0"/>
              <a:t>b as the quantity formed by 1 part when a whole is partitioned into </a:t>
            </a:r>
            <a:r>
              <a:rPr lang="en-US" i="1" dirty="0" err="1"/>
              <a:t>b</a:t>
            </a:r>
            <a:r>
              <a:rPr lang="en-US" i="1" dirty="0"/>
              <a:t> equal parts; understand a fraction a/</a:t>
            </a:r>
            <a:r>
              <a:rPr lang="en-US" i="1" dirty="0" err="1"/>
              <a:t>b</a:t>
            </a:r>
            <a:r>
              <a:rPr lang="en-US" i="1" dirty="0"/>
              <a:t> as the quantity formed by a parts of size 1/b</a:t>
            </a:r>
            <a:r>
              <a:rPr lang="en-US" i="1" dirty="0" smtClean="0"/>
              <a:t>.</a:t>
            </a:r>
          </a:p>
          <a:p>
            <a:r>
              <a:rPr lang="en-US" dirty="0" smtClean="0"/>
              <a:t>4.NF.4. Understand </a:t>
            </a:r>
            <a:r>
              <a:rPr lang="en-US" dirty="0"/>
              <a:t>a fraction </a:t>
            </a:r>
            <a:r>
              <a:rPr lang="en-US" i="1" dirty="0"/>
              <a:t>a/</a:t>
            </a:r>
            <a:r>
              <a:rPr lang="en-US" i="1" dirty="0" err="1"/>
              <a:t>b</a:t>
            </a:r>
            <a:r>
              <a:rPr lang="en-US" i="1" dirty="0"/>
              <a:t> as a multiple of 1/b. For example, use a visual fraction model to represent 5/4 as the product 5 × (1/4), recording the conclusion by the equation 5/4 = 5 × (1/4).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Core Standards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“If, as teachers, we want to foster understanding, we will have a better chance of success once we have more reliable models of students’ conceptual structures, because it is precisely those structures upon which we hope to have some effect.” </a:t>
            </a:r>
            <a:endParaRPr lang="en-US" dirty="0" smtClean="0"/>
          </a:p>
          <a:p>
            <a:pPr lvl="1"/>
            <a:r>
              <a:rPr lang="en-US" dirty="0" smtClean="0"/>
              <a:t>von </a:t>
            </a:r>
            <a:r>
              <a:rPr lang="en-US" dirty="0" err="1"/>
              <a:t>Glasersfeld</a:t>
            </a:r>
            <a:r>
              <a:rPr lang="en-US" dirty="0"/>
              <a:t> &amp; </a:t>
            </a:r>
            <a:r>
              <a:rPr lang="en-US" dirty="0" err="1"/>
              <a:t>Steffe</a:t>
            </a:r>
            <a:r>
              <a:rPr lang="en-US" dirty="0"/>
              <a:t>, 1991, </a:t>
            </a:r>
            <a:r>
              <a:rPr lang="en-US" dirty="0" err="1"/>
              <a:t>p</a:t>
            </a:r>
            <a:r>
              <a:rPr lang="en-US" dirty="0"/>
              <a:t>. </a:t>
            </a:r>
            <a:r>
              <a:rPr lang="en-US" dirty="0" smtClean="0"/>
              <a:t>102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candy bar shown below is five times as big as your candy bar, draw your candy bar.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mental actions did you perform to solve the task?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Understanding: The Role of Mental Operations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27738" y="2528411"/>
            <a:ext cx="5057478" cy="151959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3684" y="1684421"/>
          <a:ext cx="8847286" cy="4734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3898"/>
                <a:gridCol w="1263898"/>
                <a:gridCol w="1263898"/>
                <a:gridCol w="1263898"/>
                <a:gridCol w="1263898"/>
                <a:gridCol w="1263898"/>
                <a:gridCol w="1263898"/>
              </a:tblGrid>
              <a:tr h="457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180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Grade 6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100" i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 = 66)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Grade 7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100" i="1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 = 56)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Grade 8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US" sz="1100" i="1" dirty="0">
                          <a:latin typeface="Times New Roman"/>
                          <a:ea typeface="Calibri"/>
                          <a:cs typeface="Times New Roman"/>
                        </a:rPr>
                        <a:t>N</a:t>
                      </a: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 = 58)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Scheme/Operation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SD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SD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i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SD</a:t>
                      </a:r>
                      <a:endParaRPr lang="en-US" sz="1100" dirty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440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Iterating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.86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.35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Partitioning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.87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7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Partitive Unit Fraction Scheme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00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Splitting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.55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.66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.48</a:t>
                      </a:r>
                    </a:p>
                  </a:txBody>
                  <a:tcPr marL="68580" marR="68580" marT="0" marB="0"/>
                </a:tc>
              </a:tr>
              <a:tr h="457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Partitive Fraction Scheme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63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Reversible Partitive Fraction Scheme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.33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.40</a:t>
                      </a:r>
                    </a:p>
                  </a:txBody>
                  <a:tcPr marL="68580" marR="68580" marT="0" marB="0"/>
                </a:tc>
              </a:tr>
              <a:tr h="457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Iterative Fraction Scheme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.33</a:t>
                      </a:r>
                    </a:p>
                  </a:txBody>
                  <a:tcPr marL="68580" marR="68580" marT="0" marB="0"/>
                </a:tc>
              </a:tr>
              <a:tr h="457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Units Coordination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>
                          <a:latin typeface="Times New Roman"/>
                          <a:ea typeface="Calibri"/>
                          <a:cs typeface="Times New Roman"/>
                        </a:rPr>
                        <a:t>.26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100" dirty="0">
                          <a:latin typeface="Times New Roman"/>
                          <a:ea typeface="Calibri"/>
                          <a:cs typeface="Times New Roman"/>
                        </a:rPr>
                        <a:t>.44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Students’ Available Mental Operations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Content Placeholder 4" descr="splitting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1986" r="-31986"/>
          <a:stretch>
            <a:fillRect/>
          </a:stretch>
        </p:blipFill>
        <p:spPr>
          <a:xfrm>
            <a:off x="1" y="1243254"/>
            <a:ext cx="9577338" cy="5267167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  <a:cs typeface="+mj-cs"/>
              </a:rPr>
              <a:t>Splitting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Content Placeholder 3" descr="PUFS tasks.jpg"/>
          <p:cNvPicPr>
            <a:picLocks noGrp="1" noChangeAspect="1"/>
          </p:cNvPicPr>
          <p:nvPr>
            <p:ph idx="1"/>
          </p:nvPr>
        </p:nvPicPr>
        <p:blipFill>
          <a:blip r:embed="rId2"/>
          <a:srcRect l="-39696" r="-39696"/>
          <a:stretch>
            <a:fillRect/>
          </a:stretch>
        </p:blipFill>
        <p:spPr>
          <a:xfrm>
            <a:off x="-392113" y="1220788"/>
            <a:ext cx="9896476" cy="544195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PUFS/EPS Tasks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Content Placeholder 5" descr="splitting loop.tiff"/>
          <p:cNvPicPr>
            <a:picLocks noGrp="1" noChangeAspect="1"/>
          </p:cNvPicPr>
          <p:nvPr>
            <p:ph idx="1"/>
          </p:nvPr>
        </p:nvPicPr>
        <p:blipFill>
          <a:blip r:embed="rId3"/>
          <a:srcRect l="-2518" r="-2518"/>
          <a:stretch>
            <a:fillRect/>
          </a:stretch>
        </p:blipFill>
        <p:spPr>
          <a:xfrm>
            <a:off x="457200" y="1458444"/>
            <a:ext cx="8229600" cy="4525963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The Splitting </a:t>
            </a:r>
            <a:r>
              <a:rPr lang="en-US" dirty="0" err="1" smtClean="0">
                <a:ea typeface="+mj-ea"/>
                <a:cs typeface="+mj-cs"/>
              </a:rPr>
              <a:t>Loope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94089" y="6361707"/>
            <a:ext cx="3492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Wilkins &amp; Norton, JRME, 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1987</TotalTime>
  <Words>1219</Words>
  <Application>Microsoft Macintosh PowerPoint</Application>
  <PresentationFormat>On-screen Show (4:3)</PresentationFormat>
  <Paragraphs>156</Paragraphs>
  <Slides>22</Slides>
  <Notes>3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Concourse</vt:lpstr>
      <vt:lpstr>Modeling Students’ Mathematics</vt:lpstr>
      <vt:lpstr>Starter Problem</vt:lpstr>
      <vt:lpstr>Common Core Standards</vt:lpstr>
      <vt:lpstr>Purpose</vt:lpstr>
      <vt:lpstr>Understanding: The Role of Mental Operations</vt:lpstr>
      <vt:lpstr>Students’ Available Mental Operations</vt:lpstr>
      <vt:lpstr>Splitting Tasks</vt:lpstr>
      <vt:lpstr>PUFS/EPS Tasks</vt:lpstr>
      <vt:lpstr>The Splitting Loope</vt:lpstr>
      <vt:lpstr>The Partitive Unit Fraction Scheme</vt:lpstr>
      <vt:lpstr>Isaac, 6th grade, April 26</vt:lpstr>
      <vt:lpstr>Isaac &amp; Kadyeisha, May 4</vt:lpstr>
      <vt:lpstr>Textbooks</vt:lpstr>
      <vt:lpstr>Reversing the Partitive Fraction Scheme</vt:lpstr>
      <vt:lpstr>Isaac, May 12</vt:lpstr>
      <vt:lpstr>The Iterative Fraction Scheme</vt:lpstr>
      <vt:lpstr>Three levels of units coordinating</vt:lpstr>
      <vt:lpstr>Constructing the Iterative Fraction Scheme</vt:lpstr>
      <vt:lpstr>Isaac and Kadyeisha, May 17</vt:lpstr>
      <vt:lpstr>Understanding Fractions </vt:lpstr>
      <vt:lpstr>A Cognitive Core for Common Standards</vt:lpstr>
      <vt:lpstr>Professional Development</vt:lpstr>
    </vt:vector>
  </TitlesOfParts>
  <Company>Virginia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Students’ Mathematics</dc:title>
  <dc:creator>Anderson Norton</dc:creator>
  <cp:lastModifiedBy>Anderson Norton</cp:lastModifiedBy>
  <cp:revision>12</cp:revision>
  <dcterms:created xsi:type="dcterms:W3CDTF">2011-05-13T14:19:22Z</dcterms:created>
  <dcterms:modified xsi:type="dcterms:W3CDTF">2011-05-13T15:18:39Z</dcterms:modified>
</cp:coreProperties>
</file>