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slideLayouts/slideLayout5.xml" ContentType="application/vnd.openxmlformats-officedocument.presentationml.slideLayout+xml"/>
  <Override PartName="/ppt/notesSlides/notesSlide12.xml" ContentType="application/vnd.openxmlformats-officedocument.presentationml.notesSlide+xml"/>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theme/theme3.xml" ContentType="application/vnd.openxmlformats-officedocument.theme+xml"/>
  <Override PartName="/ppt/notesSlides/notesSlide6.xml" ContentType="application/vnd.openxmlformats-officedocument.presentationml.notesSlide+xml"/>
  <Default Extension="gif" ContentType="image/gif"/>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96" r:id="rId1"/>
  </p:sldMasterIdLst>
  <p:notesMasterIdLst>
    <p:notesMasterId r:id="rId24"/>
  </p:notesMasterIdLst>
  <p:handoutMasterIdLst>
    <p:handoutMasterId r:id="rId25"/>
  </p:handoutMasterIdLst>
  <p:sldIdLst>
    <p:sldId id="256" r:id="rId2"/>
    <p:sldId id="290" r:id="rId3"/>
    <p:sldId id="257" r:id="rId4"/>
    <p:sldId id="292" r:id="rId5"/>
    <p:sldId id="261" r:id="rId6"/>
    <p:sldId id="262" r:id="rId7"/>
    <p:sldId id="263" r:id="rId8"/>
    <p:sldId id="293" r:id="rId9"/>
    <p:sldId id="291" r:id="rId10"/>
    <p:sldId id="270" r:id="rId11"/>
    <p:sldId id="271" r:id="rId12"/>
    <p:sldId id="275" r:id="rId13"/>
    <p:sldId id="279" r:id="rId14"/>
    <p:sldId id="280" r:id="rId15"/>
    <p:sldId id="281" r:id="rId16"/>
    <p:sldId id="284" r:id="rId17"/>
    <p:sldId id="286" r:id="rId18"/>
    <p:sldId id="287" r:id="rId19"/>
    <p:sldId id="288" r:id="rId20"/>
    <p:sldId id="289" r:id="rId21"/>
    <p:sldId id="277" r:id="rId22"/>
    <p:sldId id="278"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p:scale>
          <a:sx n="100" d="100"/>
          <a:sy n="100" d="100"/>
        </p:scale>
        <p:origin x="-1560" y="-2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2560"/>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0B3F6A1E-891E-4A5D-86A8-B9C4CA51EBF0}" type="datetimeFigureOut">
              <a:rPr lang="en-US"/>
              <a:pPr>
                <a:defRPr/>
              </a:pPr>
              <a:t>5/8/11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603E9AD8-9BC8-4BFB-AD32-E878871D41E7}"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355107D3-FA39-4B14-BE14-BD8A8B1A12DD}" type="datetimeFigureOut">
              <a:rPr lang="en-US"/>
              <a:pPr>
                <a:defRPr/>
              </a:pPr>
              <a:t>5/8/11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3776480A-4240-4DEE-8D84-3457335EA35A}"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fontAlgn="base">
      <a:spcBef>
        <a:spcPct val="30000"/>
      </a:spcBef>
      <a:spcAft>
        <a:spcPct val="0"/>
      </a:spcAft>
      <a:defRPr sz="1200" kern="1200">
        <a:solidFill>
          <a:schemeClr val="tx1"/>
        </a:solidFill>
        <a:latin typeface="+mn-lt"/>
        <a:ea typeface="ＭＳ Ｐゴシック"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 will do the opening and introduce Corey.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 original intent was that question 1 would inform us on what they learned in subject matter knowledge from the activity</a:t>
            </a:r>
            <a:r>
              <a:rPr lang="en-US" baseline="0" dirty="0" smtClean="0"/>
              <a:t> and question 2 would inform us on what they learned in pedagogical content knowledge. In our analysis however, we found that the PSTs gave evidence of both types of knowledge when responding to both questions. Because of this we analyzed each PSTs responses to the two questions as one response and coded evidence of each types within it.</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 </a:t>
            </a:r>
            <a:r>
              <a:rPr lang="en-US" smtClean="0"/>
              <a:t>and Corey</a:t>
            </a:r>
            <a:endParaRPr lang="en-US"/>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Corey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Andy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These questions are designed to inform us on the PCK  constructs of knowledge of content and teaching and knowledge of content and students</a:t>
            </a:r>
            <a:endParaRPr lang="en-US" sz="1600"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Corey</a:t>
            </a:r>
            <a:endParaRPr lang="en-US" dirty="0"/>
          </a:p>
        </p:txBody>
      </p:sp>
      <p:sp>
        <p:nvSpPr>
          <p:cNvPr id="4" name="Slide Number Placeholder 3"/>
          <p:cNvSpPr>
            <a:spLocks noGrp="1"/>
          </p:cNvSpPr>
          <p:nvPr>
            <p:ph type="sldNum" sz="quarter" idx="10"/>
          </p:nvPr>
        </p:nvSpPr>
        <p:spPr/>
        <p:txBody>
          <a:bodyPr/>
          <a:lstStyle/>
          <a:p>
            <a:pPr>
              <a:defRPr/>
            </a:pPr>
            <a:fld id="{3776480A-4240-4DEE-8D84-3457335EA35A}" type="slidenum">
              <a:rPr lang="en-US" smtClean="0"/>
              <a:pPr>
                <a:defRPr/>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r>
              <a:rPr lang="en-US" smtClean="0"/>
              <a:t>October 30, 2010</a:t>
            </a:r>
            <a:endParaRPr lang="en-US"/>
          </a:p>
        </p:txBody>
      </p:sp>
      <p:sp>
        <p:nvSpPr>
          <p:cNvPr id="12" name="Footer Placeholder 16"/>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13" name="Slide Number Placeholder 28"/>
          <p:cNvSpPr>
            <a:spLocks noGrp="1"/>
          </p:cNvSpPr>
          <p:nvPr>
            <p:ph type="sldNum" sz="quarter" idx="12"/>
          </p:nvPr>
        </p:nvSpPr>
        <p:spPr/>
        <p:txBody>
          <a:bodyPr/>
          <a:lstStyle>
            <a:lvl1pPr>
              <a:defRPr sz="1400" smtClean="0">
                <a:solidFill>
                  <a:srgbClr val="FFFFFF"/>
                </a:solidFill>
              </a:defRPr>
            </a:lvl1pPr>
          </a:lstStyle>
          <a:p>
            <a:pPr>
              <a:defRPr/>
            </a:pPr>
            <a:fld id="{8B3A34D0-190D-42F8-AC20-D5141E944C8B}"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5"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6" name="Slide Number Placeholder 22"/>
          <p:cNvSpPr>
            <a:spLocks noGrp="1"/>
          </p:cNvSpPr>
          <p:nvPr>
            <p:ph type="sldNum" sz="quarter" idx="12"/>
          </p:nvPr>
        </p:nvSpPr>
        <p:spPr/>
        <p:txBody>
          <a:bodyPr/>
          <a:lstStyle>
            <a:lvl1pPr>
              <a:defRPr/>
            </a:lvl1pPr>
          </a:lstStyle>
          <a:p>
            <a:pPr>
              <a:defRPr/>
            </a:pPr>
            <a:fld id="{F10466CD-406C-4A2C-B6E5-97E7A23ADAA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5"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6" name="Slide Number Placeholder 22"/>
          <p:cNvSpPr>
            <a:spLocks noGrp="1"/>
          </p:cNvSpPr>
          <p:nvPr>
            <p:ph type="sldNum" sz="quarter" idx="12"/>
          </p:nvPr>
        </p:nvSpPr>
        <p:spPr/>
        <p:txBody>
          <a:bodyPr/>
          <a:lstStyle>
            <a:lvl1pPr>
              <a:defRPr/>
            </a:lvl1pPr>
          </a:lstStyle>
          <a:p>
            <a:pPr>
              <a:defRPr/>
            </a:pPr>
            <a:fld id="{191C69F4-DFE8-46A7-8BAA-686982C2293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5"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6" name="Slide Number Placeholder 22"/>
          <p:cNvSpPr>
            <a:spLocks noGrp="1"/>
          </p:cNvSpPr>
          <p:nvPr>
            <p:ph type="sldNum" sz="quarter" idx="12"/>
          </p:nvPr>
        </p:nvSpPr>
        <p:spPr/>
        <p:txBody>
          <a:bodyPr/>
          <a:lstStyle>
            <a:lvl1pPr>
              <a:defRPr/>
            </a:lvl1pPr>
          </a:lstStyle>
          <a:p>
            <a:pPr>
              <a:defRPr/>
            </a:pPr>
            <a:fld id="{757E56FD-D8E5-467E-BB76-2FB91D01A65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r>
              <a:rPr lang="en-US" smtClean="0"/>
              <a:t>October 30, 2010</a:t>
            </a:r>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r>
              <a:rPr lang="en-US" smtClean="0"/>
              <a:t>MSRI 2011  Berkley, CA</a:t>
            </a: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1B30B7F3-0B01-41F8-99B1-F104398899F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6"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7" name="Slide Number Placeholder 22"/>
          <p:cNvSpPr>
            <a:spLocks noGrp="1"/>
          </p:cNvSpPr>
          <p:nvPr>
            <p:ph type="sldNum" sz="quarter" idx="12"/>
          </p:nvPr>
        </p:nvSpPr>
        <p:spPr/>
        <p:txBody>
          <a:bodyPr/>
          <a:lstStyle>
            <a:lvl1pPr>
              <a:defRPr/>
            </a:lvl1pPr>
          </a:lstStyle>
          <a:p>
            <a:pPr>
              <a:defRPr/>
            </a:pPr>
            <a:fld id="{7D21301F-2D5A-406D-9DEC-71E9B53D3D3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8"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9" name="Slide Number Placeholder 22"/>
          <p:cNvSpPr>
            <a:spLocks noGrp="1"/>
          </p:cNvSpPr>
          <p:nvPr>
            <p:ph type="sldNum" sz="quarter" idx="12"/>
          </p:nvPr>
        </p:nvSpPr>
        <p:spPr/>
        <p:txBody>
          <a:bodyPr/>
          <a:lstStyle>
            <a:lvl1pPr>
              <a:defRPr/>
            </a:lvl1pPr>
          </a:lstStyle>
          <a:p>
            <a:pPr>
              <a:defRPr/>
            </a:pPr>
            <a:fld id="{6FF3A5B6-0BAC-45E7-9901-0866B560E43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4"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5" name="Slide Number Placeholder 22"/>
          <p:cNvSpPr>
            <a:spLocks noGrp="1"/>
          </p:cNvSpPr>
          <p:nvPr>
            <p:ph type="sldNum" sz="quarter" idx="12"/>
          </p:nvPr>
        </p:nvSpPr>
        <p:spPr/>
        <p:txBody>
          <a:bodyPr/>
          <a:lstStyle>
            <a:lvl1pPr>
              <a:defRPr/>
            </a:lvl1pPr>
          </a:lstStyle>
          <a:p>
            <a:pPr>
              <a:defRPr/>
            </a:pPr>
            <a:fld id="{AEE850AF-D8C6-44B9-A656-66B7369EF7A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smtClean="0"/>
              <a:t>October 30, 2010</a:t>
            </a:r>
            <a:endParaRPr lang="en-US"/>
          </a:p>
        </p:txBody>
      </p:sp>
      <p:sp>
        <p:nvSpPr>
          <p:cNvPr id="3" name="Footer Placeholder 2"/>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4" name="Slide Number Placeholder 22"/>
          <p:cNvSpPr>
            <a:spLocks noGrp="1"/>
          </p:cNvSpPr>
          <p:nvPr>
            <p:ph type="sldNum" sz="quarter" idx="12"/>
          </p:nvPr>
        </p:nvSpPr>
        <p:spPr/>
        <p:txBody>
          <a:bodyPr/>
          <a:lstStyle>
            <a:lvl1pPr>
              <a:defRPr/>
            </a:lvl1pPr>
          </a:lstStyle>
          <a:p>
            <a:pPr>
              <a:defRPr/>
            </a:pPr>
            <a:fld id="{E2AFD427-A6CA-4EDA-9269-AE1FA26446D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r>
              <a:rPr lang="en-US" smtClean="0"/>
              <a:t>October 30, 2010</a:t>
            </a:r>
            <a:endParaRPr lang="en-US"/>
          </a:p>
        </p:txBody>
      </p:sp>
      <p:sp>
        <p:nvSpPr>
          <p:cNvPr id="8" name="Footer Placeholder 5"/>
          <p:cNvSpPr>
            <a:spLocks noGrp="1"/>
          </p:cNvSpPr>
          <p:nvPr>
            <p:ph type="ftr" sz="quarter" idx="11"/>
          </p:nvPr>
        </p:nvSpPr>
        <p:spPr/>
        <p:txBody>
          <a:bodyPr/>
          <a:lstStyle>
            <a:lvl1pPr>
              <a:defRPr/>
            </a:lvl1pPr>
          </a:lstStyle>
          <a:p>
            <a:pPr>
              <a:defRPr/>
            </a:pPr>
            <a:r>
              <a:rPr lang="en-US" smtClean="0"/>
              <a:t>MSRI 2011  Berkley, CA</a:t>
            </a:r>
            <a:endParaRPr lang="en-US"/>
          </a:p>
        </p:txBody>
      </p:sp>
      <p:sp>
        <p:nvSpPr>
          <p:cNvPr id="9" name="Slide Number Placeholder 6"/>
          <p:cNvSpPr>
            <a:spLocks noGrp="1"/>
          </p:cNvSpPr>
          <p:nvPr>
            <p:ph type="sldNum" sz="quarter" idx="12"/>
          </p:nvPr>
        </p:nvSpPr>
        <p:spPr/>
        <p:txBody>
          <a:bodyPr/>
          <a:lstStyle>
            <a:lvl1pPr>
              <a:defRPr/>
            </a:lvl1pPr>
          </a:lstStyle>
          <a:p>
            <a:pPr>
              <a:defRPr/>
            </a:pPr>
            <a:fld id="{418221AC-2B3B-4E14-B18B-8ADD52E4503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r>
              <a:rPr lang="en-US" smtClean="0"/>
              <a:t>October 30, 2010</a:t>
            </a:r>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r>
              <a:rPr lang="en-US" smtClean="0"/>
              <a:t>MSRI 2011  Berkley, CA</a:t>
            </a: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6FB87E8C-03B8-485B-8B55-F04894219EA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ea typeface="+mn-ea"/>
                <a:cs typeface="+mn-cs"/>
              </a:defRPr>
            </a:lvl1pPr>
          </a:lstStyle>
          <a:p>
            <a:pPr>
              <a:defRPr/>
            </a:pPr>
            <a:r>
              <a:rPr lang="en-US" smtClean="0"/>
              <a:t>October 30, 2010</a:t>
            </a:r>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smtClean="0">
                <a:solidFill>
                  <a:schemeClr val="tx2"/>
                </a:solidFill>
                <a:latin typeface="+mn-lt"/>
                <a:ea typeface="+mn-ea"/>
                <a:cs typeface="+mn-cs"/>
              </a:defRPr>
            </a:lvl1pPr>
          </a:lstStyle>
          <a:p>
            <a:pPr>
              <a:defRPr/>
            </a:pPr>
            <a:r>
              <a:rPr lang="en-US" smtClean="0"/>
              <a:t>MSRI 2011  Berkley, CA</a:t>
            </a: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916EE55C-02AE-4BC0-8BD5-9AA32670884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8" r:id="rId1"/>
    <p:sldLayoutId id="2147483807" r:id="rId2"/>
    <p:sldLayoutId id="2147483809" r:id="rId3"/>
    <p:sldLayoutId id="2147483806" r:id="rId4"/>
    <p:sldLayoutId id="2147483805" r:id="rId5"/>
    <p:sldLayoutId id="2147483804" r:id="rId6"/>
    <p:sldLayoutId id="2147483803" r:id="rId7"/>
    <p:sldLayoutId id="2147483810" r:id="rId8"/>
    <p:sldLayoutId id="2147483811" r:id="rId9"/>
    <p:sldLayoutId id="2147483802" r:id="rId10"/>
    <p:sldLayoutId id="2147483801" r:id="rId11"/>
  </p:sldLayoutIdLst>
  <p:hf hdr="0" dt="0"/>
  <p:txStyles>
    <p:titleStyle>
      <a:lvl1pPr algn="l" rtl="0" fontAlgn="base">
        <a:spcBef>
          <a:spcPct val="0"/>
        </a:spcBef>
        <a:spcAft>
          <a:spcPct val="0"/>
        </a:spcAft>
        <a:defRPr sz="4000" kern="1200">
          <a:solidFill>
            <a:schemeClr val="tx2"/>
          </a:solidFill>
          <a:latin typeface="+mj-lt"/>
          <a:ea typeface="ＭＳ Ｐゴシック" charset="-128"/>
          <a:cs typeface="ＭＳ Ｐゴシック" charset="-128"/>
        </a:defRPr>
      </a:lvl1pPr>
      <a:lvl2pPr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2pPr>
      <a:lvl3pPr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3pPr>
      <a:lvl4pPr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4pPr>
      <a:lvl5pPr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5pPr>
      <a:lvl6pPr marL="457200"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6pPr>
      <a:lvl7pPr marL="914400"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7pPr>
      <a:lvl8pPr marL="1371600"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8pPr>
      <a:lvl9pPr marL="1828800" algn="l" rtl="0" fontAlgn="base">
        <a:spcBef>
          <a:spcPct val="0"/>
        </a:spcBef>
        <a:spcAft>
          <a:spcPct val="0"/>
        </a:spcAft>
        <a:defRPr sz="4000">
          <a:solidFill>
            <a:schemeClr val="tx2"/>
          </a:solidFill>
          <a:latin typeface="Franklin Gothic Book" charset="0"/>
          <a:ea typeface="ＭＳ Ｐゴシック" charset="-128"/>
          <a:cs typeface="ＭＳ Ｐゴシック" charset="-128"/>
        </a:defRPr>
      </a:lvl9pPr>
    </p:titleStyle>
    <p:bodyStyle>
      <a:lvl1pPr marL="273050" indent="-273050" algn="l" rtl="0" fontAlgn="base">
        <a:spcBef>
          <a:spcPts val="575"/>
        </a:spcBef>
        <a:spcAft>
          <a:spcPct val="0"/>
        </a:spcAft>
        <a:buClr>
          <a:schemeClr val="accent1"/>
        </a:buClr>
        <a:buSzPct val="85000"/>
        <a:buFont typeface="Wingdings 2" charset="2"/>
        <a:buChar char=""/>
        <a:defRPr sz="2600" kern="1200">
          <a:solidFill>
            <a:schemeClr val="tx1"/>
          </a:solidFill>
          <a:latin typeface="+mn-lt"/>
          <a:ea typeface="ＭＳ Ｐゴシック" charset="-128"/>
          <a:cs typeface="ＭＳ Ｐゴシック" charset="-128"/>
        </a:defRPr>
      </a:lvl1pPr>
      <a:lvl2pPr marL="547688" indent="-228600" algn="l" rtl="0" fontAlgn="base">
        <a:spcBef>
          <a:spcPts val="375"/>
        </a:spcBef>
        <a:spcAft>
          <a:spcPct val="0"/>
        </a:spcAft>
        <a:buClr>
          <a:schemeClr val="accent2"/>
        </a:buClr>
        <a:buSzPct val="85000"/>
        <a:buFont typeface="Wingdings 2" charset="2"/>
        <a:buChar char=""/>
        <a:defRPr sz="2400" kern="1200">
          <a:solidFill>
            <a:schemeClr val="tx1"/>
          </a:solidFill>
          <a:latin typeface="+mn-lt"/>
          <a:ea typeface="ＭＳ Ｐゴシック" charset="-128"/>
          <a:cs typeface="+mn-cs"/>
        </a:defRPr>
      </a:lvl2pPr>
      <a:lvl3pPr marL="822325" indent="-228600" algn="l" rtl="0" fontAlgn="base">
        <a:spcBef>
          <a:spcPts val="375"/>
        </a:spcBef>
        <a:spcAft>
          <a:spcPct val="0"/>
        </a:spcAft>
        <a:buClr>
          <a:srgbClr val="E6B1AB"/>
        </a:buClr>
        <a:buSzPct val="85000"/>
        <a:buFont typeface="Wingdings 2" charset="2"/>
        <a:buChar char=""/>
        <a:defRPr sz="2000" kern="1200">
          <a:solidFill>
            <a:schemeClr val="tx1"/>
          </a:solidFill>
          <a:latin typeface="+mn-lt"/>
          <a:ea typeface="ＭＳ Ｐゴシック" charset="-128"/>
          <a:cs typeface="+mn-cs"/>
        </a:defRPr>
      </a:lvl3pPr>
      <a:lvl4pPr marL="1096963" indent="-228600" algn="l" rtl="0" fontAlgn="base">
        <a:spcBef>
          <a:spcPts val="375"/>
        </a:spcBef>
        <a:spcAft>
          <a:spcPct val="0"/>
        </a:spcAft>
        <a:buClr>
          <a:srgbClr val="A28E6A"/>
        </a:buClr>
        <a:buSzPct val="80000"/>
        <a:buFont typeface="Wingdings 2" charset="2"/>
        <a:buChar char=""/>
        <a:defRPr sz="2000" kern="1200">
          <a:solidFill>
            <a:schemeClr val="tx1"/>
          </a:solidFill>
          <a:latin typeface="+mn-lt"/>
          <a:ea typeface="ＭＳ Ｐゴシック" charset="-128"/>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ＭＳ Ｐゴシック" charset="-128"/>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gif"/><Relationship Id="rId3"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hyperlink" Target="mailto:amt23@clemson.edu"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1" name="Title 10"/>
          <p:cNvSpPr>
            <a:spLocks noGrp="1"/>
          </p:cNvSpPr>
          <p:nvPr>
            <p:ph type="title"/>
          </p:nvPr>
        </p:nvSpPr>
        <p:spPr>
          <a:xfrm>
            <a:off x="722313" y="0"/>
            <a:ext cx="7772400" cy="2314575"/>
          </a:xfrm>
        </p:spPr>
        <p:txBody>
          <a:bodyPr/>
          <a:lstStyle/>
          <a:p>
            <a:pPr algn="ctr"/>
            <a:r>
              <a:rPr lang="en-US" sz="3600" dirty="0" smtClean="0"/>
              <a:t>Developing pre-service elementary mathematics teachers’ knowledge bases through </a:t>
            </a:r>
            <a:r>
              <a:rPr lang="en-US" sz="3600" i="1" dirty="0" smtClean="0"/>
              <a:t>Standards</a:t>
            </a:r>
            <a:r>
              <a:rPr lang="en-US" sz="3600" dirty="0" smtClean="0"/>
              <a:t>-based curriculum materials </a:t>
            </a:r>
            <a:endParaRPr lang="en-US" sz="3400" dirty="0" smtClean="0"/>
          </a:p>
        </p:txBody>
      </p:sp>
      <p:sp>
        <p:nvSpPr>
          <p:cNvPr id="15362" name="Text Placeholder 11"/>
          <p:cNvSpPr>
            <a:spLocks noGrp="1"/>
          </p:cNvSpPr>
          <p:nvPr>
            <p:ph type="body" idx="1"/>
          </p:nvPr>
        </p:nvSpPr>
        <p:spPr>
          <a:xfrm>
            <a:off x="722313" y="2547938"/>
            <a:ext cx="7772400" cy="2899812"/>
          </a:xfrm>
        </p:spPr>
        <p:txBody>
          <a:bodyPr/>
          <a:lstStyle/>
          <a:p>
            <a:pPr algn="ctr"/>
            <a:r>
              <a:rPr lang="en-US" sz="3600" dirty="0" smtClean="0">
                <a:solidFill>
                  <a:schemeClr val="tx2"/>
                </a:solidFill>
              </a:rPr>
              <a:t>Andrew M. Tyminski</a:t>
            </a:r>
          </a:p>
          <a:p>
            <a:pPr algn="ctr"/>
            <a:r>
              <a:rPr lang="en-US" dirty="0" smtClean="0">
                <a:solidFill>
                  <a:schemeClr val="tx2"/>
                </a:solidFill>
              </a:rPr>
              <a:t>Clemson </a:t>
            </a:r>
            <a:r>
              <a:rPr lang="en-US" dirty="0" smtClean="0">
                <a:solidFill>
                  <a:schemeClr val="tx2"/>
                </a:solidFill>
              </a:rPr>
              <a:t>University</a:t>
            </a:r>
          </a:p>
          <a:p>
            <a:pPr algn="ctr"/>
            <a:r>
              <a:rPr lang="en-US" dirty="0" smtClean="0">
                <a:solidFill>
                  <a:schemeClr val="tx2"/>
                </a:solidFill>
              </a:rPr>
              <a:t>Eugene T. Moore School of Education</a:t>
            </a:r>
            <a:endParaRPr lang="en-US" dirty="0" smtClean="0">
              <a:solidFill>
                <a:schemeClr val="tx2"/>
              </a:solidFill>
            </a:endParaRPr>
          </a:p>
          <a:p>
            <a:pPr algn="ctr"/>
            <a:r>
              <a:rPr lang="en-US" dirty="0" smtClean="0">
                <a:solidFill>
                  <a:schemeClr val="tx2"/>
                </a:solidFill>
              </a:rPr>
              <a:t>&amp;</a:t>
            </a:r>
          </a:p>
          <a:p>
            <a:pPr algn="ctr"/>
            <a:r>
              <a:rPr lang="en-US" dirty="0" smtClean="0">
                <a:solidFill>
                  <a:schemeClr val="tx2"/>
                </a:solidFill>
              </a:rPr>
              <a:t>Department </a:t>
            </a:r>
            <a:r>
              <a:rPr lang="en-US" dirty="0" smtClean="0">
                <a:solidFill>
                  <a:schemeClr val="tx2"/>
                </a:solidFill>
              </a:rPr>
              <a:t>of Mathematical Sciences</a:t>
            </a:r>
          </a:p>
          <a:p>
            <a:pPr algn="ctr"/>
            <a:endParaRPr lang="en-US" dirty="0" smtClean="0">
              <a:solidFill>
                <a:schemeClr val="tx2"/>
              </a:solidFill>
            </a:endParaRPr>
          </a:p>
        </p:txBody>
      </p:sp>
      <p:sp>
        <p:nvSpPr>
          <p:cNvPr id="6" name="Slide Number Placeholder 5"/>
          <p:cNvSpPr>
            <a:spLocks noGrp="1"/>
          </p:cNvSpPr>
          <p:nvPr>
            <p:ph type="sldNum" sz="quarter" idx="12"/>
          </p:nvPr>
        </p:nvSpPr>
        <p:spPr/>
        <p:txBody>
          <a:bodyPr/>
          <a:lstStyle/>
          <a:p>
            <a:pPr>
              <a:defRPr/>
            </a:pPr>
            <a:fld id="{AC565918-8F53-42DB-8312-34B2B965F4AB}" type="slidenum">
              <a:rPr lang="en-US"/>
              <a:pPr>
                <a:defRPr/>
              </a:pPr>
              <a:t>1</a:t>
            </a:fld>
            <a:endParaRPr lang="en-US"/>
          </a:p>
        </p:txBody>
      </p:sp>
      <p:sp>
        <p:nvSpPr>
          <p:cNvPr id="15366" name="Footer Placeholder 6"/>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27062"/>
          </a:xfrm>
        </p:spPr>
        <p:txBody>
          <a:bodyPr>
            <a:normAutofit fontScale="90000"/>
          </a:bodyPr>
          <a:lstStyle/>
          <a:p>
            <a:pPr fontAlgn="auto">
              <a:spcAft>
                <a:spcPts val="0"/>
              </a:spcAft>
              <a:defRPr/>
            </a:pPr>
            <a:r>
              <a:rPr lang="en-US" dirty="0" smtClean="0">
                <a:ea typeface="+mj-ea"/>
                <a:cs typeface="+mj-cs"/>
              </a:rPr>
              <a:t>Learning </a:t>
            </a:r>
            <a:r>
              <a:rPr lang="en-US" i="1" dirty="0" smtClean="0">
                <a:ea typeface="+mj-ea"/>
                <a:cs typeface="+mj-cs"/>
              </a:rPr>
              <a:t>about </a:t>
            </a:r>
            <a:r>
              <a:rPr lang="en-US" dirty="0" smtClean="0">
                <a:ea typeface="+mj-ea"/>
                <a:cs typeface="+mj-cs"/>
              </a:rPr>
              <a:t>curriculum materials</a:t>
            </a:r>
            <a:endParaRPr lang="en-US" dirty="0">
              <a:ea typeface="+mj-ea"/>
              <a:cs typeface="+mj-cs"/>
            </a:endParaRPr>
          </a:p>
        </p:txBody>
      </p:sp>
      <p:sp>
        <p:nvSpPr>
          <p:cNvPr id="29698"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42BBAB41-A489-4237-9523-4C09FB260B61}" type="slidenum">
              <a:rPr lang="en-US"/>
              <a:pPr>
                <a:defRPr/>
              </a:pPr>
              <a:t>10</a:t>
            </a:fld>
            <a:endParaRPr lang="en-US"/>
          </a:p>
        </p:txBody>
      </p:sp>
      <p:sp>
        <p:nvSpPr>
          <p:cNvPr id="5" name="Content Placeholder 4"/>
          <p:cNvSpPr>
            <a:spLocks noGrp="1"/>
          </p:cNvSpPr>
          <p:nvPr>
            <p:ph sz="quarter" idx="1"/>
          </p:nvPr>
        </p:nvSpPr>
        <p:spPr>
          <a:xfrm>
            <a:off x="914400" y="901700"/>
            <a:ext cx="7772400" cy="5308600"/>
          </a:xfrm>
        </p:spPr>
        <p:txBody>
          <a:bodyPr>
            <a:noAutofit/>
          </a:bodyPr>
          <a:lstStyle/>
          <a:p>
            <a:pPr marL="273050" lvl="1" indent="-273050">
              <a:lnSpc>
                <a:spcPct val="90000"/>
              </a:lnSpc>
              <a:spcBef>
                <a:spcPts val="575"/>
              </a:spcBef>
              <a:buClr>
                <a:schemeClr val="accent1"/>
              </a:buClr>
            </a:pPr>
            <a:r>
              <a:rPr lang="en-US" dirty="0" smtClean="0"/>
              <a:t>How did students understand, react to and interact with the curricular materials?</a:t>
            </a:r>
            <a:r>
              <a:rPr lang="en-US" dirty="0" smtClean="0"/>
              <a:t> We examined this through a goals question posed after the class session:</a:t>
            </a:r>
            <a:endParaRPr lang="en-US" dirty="0" smtClean="0"/>
          </a:p>
          <a:p>
            <a:pPr marL="273050" lvl="1" indent="-273050">
              <a:lnSpc>
                <a:spcPct val="90000"/>
              </a:lnSpc>
              <a:spcBef>
                <a:spcPts val="575"/>
              </a:spcBef>
              <a:buClr>
                <a:schemeClr val="accent1"/>
              </a:buClr>
              <a:buFont typeface="Wingdings 2" charset="2"/>
              <a:buNone/>
            </a:pPr>
            <a:r>
              <a:rPr lang="en-US" b="1" dirty="0" smtClean="0"/>
              <a:t>	</a:t>
            </a:r>
            <a:r>
              <a:rPr lang="en-US" dirty="0" smtClean="0"/>
              <a:t>Depending on your purpose, you might have the following goals for students:</a:t>
            </a:r>
          </a:p>
          <a:p>
            <a:pPr marL="273050" lvl="1" indent="-273050">
              <a:lnSpc>
                <a:spcPct val="90000"/>
              </a:lnSpc>
              <a:spcBef>
                <a:spcPts val="575"/>
              </a:spcBef>
              <a:buClr>
                <a:schemeClr val="accent1"/>
              </a:buClr>
              <a:buFont typeface="Wingdings 2" charset="2"/>
              <a:buNone/>
            </a:pPr>
            <a:r>
              <a:rPr lang="en-US" dirty="0" smtClean="0"/>
              <a:t>	</a:t>
            </a:r>
            <a:r>
              <a:rPr lang="en-US" dirty="0" smtClean="0">
                <a:solidFill>
                  <a:srgbClr val="D34817"/>
                </a:solidFill>
              </a:rPr>
              <a:t>1. Choose just one strategy and practice it</a:t>
            </a:r>
          </a:p>
          <a:p>
            <a:pPr marL="273050" lvl="1" indent="-273050">
              <a:lnSpc>
                <a:spcPct val="90000"/>
              </a:lnSpc>
              <a:spcBef>
                <a:spcPts val="575"/>
              </a:spcBef>
              <a:buClr>
                <a:schemeClr val="accent1"/>
              </a:buClr>
              <a:buFont typeface="Wingdings 2" charset="2"/>
              <a:buNone/>
            </a:pPr>
            <a:r>
              <a:rPr lang="en-US" dirty="0" smtClean="0">
                <a:solidFill>
                  <a:srgbClr val="D34817"/>
                </a:solidFill>
              </a:rPr>
              <a:t>	2. Use more than one strategy to solve each problem</a:t>
            </a:r>
          </a:p>
          <a:p>
            <a:pPr marL="273050" lvl="1" indent="-273050">
              <a:lnSpc>
                <a:spcPct val="90000"/>
              </a:lnSpc>
              <a:spcBef>
                <a:spcPts val="575"/>
              </a:spcBef>
              <a:buClr>
                <a:schemeClr val="accent1"/>
              </a:buClr>
              <a:buFont typeface="Wingdings 2" charset="2"/>
              <a:buNone/>
            </a:pPr>
            <a:r>
              <a:rPr lang="en-US" dirty="0" smtClean="0">
                <a:solidFill>
                  <a:srgbClr val="D34817"/>
                </a:solidFill>
              </a:rPr>
              <a:t>	3. Use more than one strategy across the problem set (i.e., use one  strategy for one number combination and a different strategy for a different number combination)</a:t>
            </a:r>
          </a:p>
          <a:p>
            <a:pPr marL="273050" lvl="1" indent="-273050">
              <a:lnSpc>
                <a:spcPct val="90000"/>
              </a:lnSpc>
              <a:spcBef>
                <a:spcPts val="575"/>
              </a:spcBef>
              <a:buClr>
                <a:schemeClr val="accent1"/>
              </a:buClr>
              <a:buFont typeface="Wingdings 2" charset="2"/>
              <a:buNone/>
            </a:pPr>
            <a:r>
              <a:rPr lang="en-US" dirty="0" smtClean="0">
                <a:solidFill>
                  <a:srgbClr val="D34817"/>
                </a:solidFill>
              </a:rPr>
              <a:t>	4. Learn and master all of the strategies</a:t>
            </a:r>
          </a:p>
          <a:p>
            <a:pPr marL="273050" lvl="1" indent="-273050">
              <a:lnSpc>
                <a:spcPct val="90000"/>
              </a:lnSpc>
              <a:spcBef>
                <a:spcPts val="575"/>
              </a:spcBef>
              <a:buClr>
                <a:schemeClr val="accent1"/>
              </a:buClr>
              <a:buFont typeface="Wingdings 2" charset="2"/>
              <a:buNone/>
            </a:pPr>
            <a:r>
              <a:rPr lang="en-US" dirty="0" smtClean="0"/>
              <a:t>	If you were teaching the Addition Starter Sentences lesson, which of these goals would you have? Why? (You can use evidence from the materials or from your own experiences to support your choice).</a:t>
            </a:r>
          </a:p>
          <a:p>
            <a:pPr marL="273050" lvl="1" indent="-273050">
              <a:lnSpc>
                <a:spcPct val="90000"/>
              </a:lnSpc>
              <a:spcBef>
                <a:spcPts val="575"/>
              </a:spcBef>
              <a:buClr>
                <a:schemeClr val="accent1"/>
              </a:buClr>
            </a:pPr>
            <a:endParaRPr lang="en-US" dirty="0" smtClean="0"/>
          </a:p>
          <a:p>
            <a:pPr>
              <a:lnSpc>
                <a:spcPct val="90000"/>
              </a:lnSpc>
            </a:pPr>
            <a:endParaRPr lang="en-US" sz="28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Goals question data</a:t>
            </a:r>
          </a:p>
        </p:txBody>
      </p:sp>
      <p:sp>
        <p:nvSpPr>
          <p:cNvPr id="30722"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C9D29BE0-C378-4018-A201-F00A713E00DD}" type="slidenum">
              <a:rPr lang="en-US"/>
              <a:pPr>
                <a:defRPr/>
              </a:pPr>
              <a:t>11</a:t>
            </a:fld>
            <a:endParaRPr lang="en-US"/>
          </a:p>
        </p:txBody>
      </p:sp>
      <p:sp>
        <p:nvSpPr>
          <p:cNvPr id="30724" name="Content Placeholder 6"/>
          <p:cNvSpPr>
            <a:spLocks noGrp="1"/>
          </p:cNvSpPr>
          <p:nvPr>
            <p:ph sz="quarter" idx="1"/>
          </p:nvPr>
        </p:nvSpPr>
        <p:spPr/>
        <p:txBody>
          <a:bodyPr/>
          <a:lstStyle/>
          <a:p>
            <a:r>
              <a:rPr lang="en-US" smtClean="0"/>
              <a:t>Data collected from three sections of an elementary methods course at two large Midwestern universities (N = 66).</a:t>
            </a:r>
          </a:p>
          <a:p>
            <a:endParaRPr lang="en-US" smtClean="0"/>
          </a:p>
        </p:txBody>
      </p:sp>
      <p:graphicFrame>
        <p:nvGraphicFramePr>
          <p:cNvPr id="8" name="Table 7"/>
          <p:cNvGraphicFramePr>
            <a:graphicFrameLocks noGrp="1"/>
          </p:cNvGraphicFramePr>
          <p:nvPr/>
        </p:nvGraphicFramePr>
        <p:xfrm>
          <a:off x="1538288" y="2747963"/>
          <a:ext cx="6048286" cy="2773680"/>
        </p:xfrm>
        <a:graphic>
          <a:graphicData uri="http://schemas.openxmlformats.org/drawingml/2006/table">
            <a:tbl>
              <a:tblPr firstRow="1" bandRow="1">
                <a:tableStyleId>{5C22544A-7EE6-4342-B048-85BDC9FD1C3A}</a:tableStyleId>
              </a:tblPr>
              <a:tblGrid>
                <a:gridCol w="4876891"/>
                <a:gridCol w="1171395"/>
              </a:tblGrid>
              <a:tr h="370840">
                <a:tc>
                  <a:txBody>
                    <a:bodyPr/>
                    <a:lstStyle/>
                    <a:p>
                      <a:pPr algn="ctr"/>
                      <a:r>
                        <a:rPr lang="en-US" sz="2000" dirty="0" smtClean="0"/>
                        <a:t>Goal</a:t>
                      </a:r>
                      <a:endParaRPr lang="en-US" sz="2000" dirty="0"/>
                    </a:p>
                  </a:txBody>
                  <a:tcPr/>
                </a:tc>
                <a:tc>
                  <a:txBody>
                    <a:bodyPr/>
                    <a:lstStyle/>
                    <a:p>
                      <a:pPr algn="ctr"/>
                      <a:r>
                        <a:rPr lang="en-US" sz="2000" dirty="0" smtClean="0"/>
                        <a:t># of PSTs</a:t>
                      </a:r>
                      <a:endParaRPr lang="en-US" sz="2000" dirty="0"/>
                    </a:p>
                  </a:txBody>
                  <a:tcPr/>
                </a:tc>
              </a:tr>
              <a:tr h="370840">
                <a:tc>
                  <a:txBody>
                    <a:bodyPr/>
                    <a:lstStyle/>
                    <a:p>
                      <a:r>
                        <a:rPr lang="en-US" sz="2000" dirty="0" smtClean="0"/>
                        <a:t>Choose just one strategy and practice it</a:t>
                      </a:r>
                      <a:endParaRPr lang="en-US" sz="2000" dirty="0"/>
                    </a:p>
                  </a:txBody>
                  <a:tcPr/>
                </a:tc>
                <a:tc>
                  <a:txBody>
                    <a:bodyPr/>
                    <a:lstStyle/>
                    <a:p>
                      <a:pPr algn="ctr"/>
                      <a:r>
                        <a:rPr lang="en-US" sz="2000" dirty="0" smtClean="0"/>
                        <a:t>8</a:t>
                      </a:r>
                      <a:endParaRPr lang="en-US" sz="2000" dirty="0"/>
                    </a:p>
                  </a:txBody>
                  <a:tcPr/>
                </a:tc>
              </a:tr>
              <a:tr h="370840">
                <a:tc>
                  <a:txBody>
                    <a:bodyPr/>
                    <a:lstStyle/>
                    <a:p>
                      <a:r>
                        <a:rPr lang="en-US" sz="2000" dirty="0" smtClean="0"/>
                        <a:t>Use more than one strategy to solve</a:t>
                      </a:r>
                      <a:r>
                        <a:rPr lang="en-US" sz="2000" baseline="0" dirty="0" smtClean="0"/>
                        <a:t> each problem</a:t>
                      </a:r>
                      <a:endParaRPr lang="en-US" sz="2000" dirty="0"/>
                    </a:p>
                  </a:txBody>
                  <a:tcPr/>
                </a:tc>
                <a:tc>
                  <a:txBody>
                    <a:bodyPr/>
                    <a:lstStyle/>
                    <a:p>
                      <a:pPr algn="ctr"/>
                      <a:r>
                        <a:rPr lang="en-US" sz="2000" dirty="0" smtClean="0"/>
                        <a:t>28</a:t>
                      </a:r>
                      <a:endParaRPr lang="en-US" sz="2000" dirty="0"/>
                    </a:p>
                  </a:txBody>
                  <a:tcPr/>
                </a:tc>
              </a:tr>
              <a:tr h="370840">
                <a:tc>
                  <a:txBody>
                    <a:bodyPr/>
                    <a:lstStyle/>
                    <a:p>
                      <a:r>
                        <a:rPr lang="en-US" sz="2000" dirty="0" smtClean="0"/>
                        <a:t>Use more than one strategy across the problem set</a:t>
                      </a:r>
                      <a:endParaRPr lang="en-US" sz="2000" dirty="0"/>
                    </a:p>
                  </a:txBody>
                  <a:tcPr/>
                </a:tc>
                <a:tc>
                  <a:txBody>
                    <a:bodyPr/>
                    <a:lstStyle/>
                    <a:p>
                      <a:pPr algn="ctr"/>
                      <a:r>
                        <a:rPr lang="en-US" sz="2000" dirty="0" smtClean="0"/>
                        <a:t>19</a:t>
                      </a:r>
                      <a:endParaRPr lang="en-US" sz="2000" dirty="0"/>
                    </a:p>
                  </a:txBody>
                  <a:tcPr/>
                </a:tc>
              </a:tr>
              <a:tr h="370840">
                <a:tc>
                  <a:txBody>
                    <a:bodyPr/>
                    <a:lstStyle/>
                    <a:p>
                      <a:r>
                        <a:rPr lang="en-US" sz="2000" dirty="0" smtClean="0"/>
                        <a:t>Learn and master all of the strategies</a:t>
                      </a:r>
                      <a:endParaRPr lang="en-US" sz="2000" dirty="0"/>
                    </a:p>
                  </a:txBody>
                  <a:tcPr/>
                </a:tc>
                <a:tc>
                  <a:txBody>
                    <a:bodyPr/>
                    <a:lstStyle/>
                    <a:p>
                      <a:pPr algn="ctr"/>
                      <a:r>
                        <a:rPr lang="en-US" sz="2000" dirty="0" smtClean="0"/>
                        <a:t>5</a:t>
                      </a:r>
                      <a:endParaRPr lang="en-US" sz="2000" dirty="0"/>
                    </a:p>
                  </a:txBody>
                  <a:tcPr/>
                </a:tc>
              </a:tr>
              <a:tr h="370840">
                <a:tc>
                  <a:txBody>
                    <a:bodyPr/>
                    <a:lstStyle/>
                    <a:p>
                      <a:r>
                        <a:rPr lang="en-US" sz="2000" dirty="0" smtClean="0"/>
                        <a:t>Multiple or all goals</a:t>
                      </a:r>
                      <a:endParaRPr lang="en-US" sz="2000" dirty="0"/>
                    </a:p>
                  </a:txBody>
                  <a:tcPr/>
                </a:tc>
                <a:tc>
                  <a:txBody>
                    <a:bodyPr/>
                    <a:lstStyle/>
                    <a:p>
                      <a:pPr algn="ctr"/>
                      <a:r>
                        <a:rPr lang="en-US" sz="2000" dirty="0" smtClean="0"/>
                        <a:t>5</a:t>
                      </a:r>
                      <a:endParaRPr lang="en-US" sz="20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Different goal</a:t>
                      </a:r>
                    </a:p>
                  </a:txBody>
                  <a:tcPr/>
                </a:tc>
                <a:tc>
                  <a:txBody>
                    <a:bodyPr/>
                    <a:lstStyle/>
                    <a:p>
                      <a:pPr algn="ctr"/>
                      <a:r>
                        <a:rPr lang="en-US" sz="2000" dirty="0" smtClean="0"/>
                        <a:t>1</a:t>
                      </a:r>
                      <a:endParaRPr lang="en-US" sz="2000"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5" name="Title 8"/>
          <p:cNvSpPr>
            <a:spLocks noGrp="1"/>
          </p:cNvSpPr>
          <p:nvPr>
            <p:ph type="title"/>
          </p:nvPr>
        </p:nvSpPr>
        <p:spPr/>
        <p:txBody>
          <a:bodyPr/>
          <a:lstStyle/>
          <a:p>
            <a:r>
              <a:rPr lang="en-US" smtClean="0"/>
              <a:t>Digging a bit deeper</a:t>
            </a:r>
          </a:p>
        </p:txBody>
      </p:sp>
      <p:sp>
        <p:nvSpPr>
          <p:cNvPr id="31746" name="Footer Placeholder 4"/>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6" name="Slide Number Placeholder 5"/>
          <p:cNvSpPr>
            <a:spLocks noGrp="1"/>
          </p:cNvSpPr>
          <p:nvPr>
            <p:ph type="sldNum" sz="quarter" idx="12"/>
          </p:nvPr>
        </p:nvSpPr>
        <p:spPr/>
        <p:txBody>
          <a:bodyPr/>
          <a:lstStyle/>
          <a:p>
            <a:pPr>
              <a:defRPr/>
            </a:pPr>
            <a:fld id="{16439A1E-7811-4383-8C1F-ACFE7BEED5DC}" type="slidenum">
              <a:rPr lang="en-US"/>
              <a:pPr>
                <a:defRPr/>
              </a:pPr>
              <a:t>12</a:t>
            </a:fld>
            <a:endParaRPr lang="en-US"/>
          </a:p>
        </p:txBody>
      </p:sp>
      <p:sp>
        <p:nvSpPr>
          <p:cNvPr id="10" name="Content Placeholder 9"/>
          <p:cNvSpPr>
            <a:spLocks noGrp="1"/>
          </p:cNvSpPr>
          <p:nvPr>
            <p:ph sz="quarter" idx="1"/>
          </p:nvPr>
        </p:nvSpPr>
        <p:spPr/>
        <p:txBody>
          <a:bodyPr>
            <a:normAutofit/>
          </a:bodyPr>
          <a:lstStyle/>
          <a:p>
            <a:pPr>
              <a:lnSpc>
                <a:spcPct val="90000"/>
              </a:lnSpc>
            </a:pPr>
            <a:r>
              <a:rPr lang="en-US" dirty="0" smtClean="0"/>
              <a:t>From our standpoint, we would want children to be able to choose a strategy based upon the numbers in the problems. Therefore, we viewed Goal 3: Use more than one strategy across the problem set, as an ideal response to this question.</a:t>
            </a:r>
          </a:p>
          <a:p>
            <a:pPr lvl="1">
              <a:lnSpc>
                <a:spcPct val="90000"/>
              </a:lnSpc>
            </a:pPr>
            <a:r>
              <a:rPr lang="en-US" dirty="0" smtClean="0"/>
              <a:t>We found that 19 of the 66 (28.8%) selected this goal. </a:t>
            </a:r>
          </a:p>
          <a:p>
            <a:pPr>
              <a:lnSpc>
                <a:spcPct val="90000"/>
              </a:lnSpc>
            </a:pPr>
            <a:r>
              <a:rPr lang="en-US" dirty="0" smtClean="0"/>
              <a:t>We also wanted to examine the PSTs’ reasoning behind the goal they selected; both to see who had “right” answers for the “wrong” reasons as well as “wrong” answers for the “right” reasons</a:t>
            </a:r>
            <a:r>
              <a:rPr lang="en-US" dirty="0" smtClean="0"/>
              <a:t>.</a:t>
            </a: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r>
              <a:rPr lang="en-US" dirty="0" smtClean="0"/>
              <a:t>Examining</a:t>
            </a:r>
            <a:r>
              <a:rPr lang="en-US" dirty="0" smtClean="0"/>
              <a:t> reasons</a:t>
            </a:r>
            <a:endParaRPr lang="en-US" dirty="0" smtClean="0"/>
          </a:p>
        </p:txBody>
      </p:sp>
      <p:sp>
        <p:nvSpPr>
          <p:cNvPr id="35842"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BAF89AEB-70BB-4B0D-A651-803A2E8B31E2}" type="slidenum">
              <a:rPr lang="en-US"/>
              <a:pPr>
                <a:defRPr/>
              </a:pPr>
              <a:t>13</a:t>
            </a:fld>
            <a:endParaRPr lang="en-US"/>
          </a:p>
        </p:txBody>
      </p:sp>
      <p:sp>
        <p:nvSpPr>
          <p:cNvPr id="9" name="Content Placeholder 8"/>
          <p:cNvSpPr>
            <a:spLocks noGrp="1"/>
          </p:cNvSpPr>
          <p:nvPr>
            <p:ph sz="quarter" idx="1"/>
          </p:nvPr>
        </p:nvSpPr>
        <p:spPr/>
        <p:txBody>
          <a:bodyPr>
            <a:normAutofit lnSpcReduction="10000"/>
          </a:bodyPr>
          <a:lstStyle/>
          <a:p>
            <a:pPr marL="274320" indent="-274320" fontAlgn="auto">
              <a:spcBef>
                <a:spcPts val="580"/>
              </a:spcBef>
              <a:spcAft>
                <a:spcPts val="0"/>
              </a:spcAft>
              <a:buFont typeface="Wingdings 2"/>
              <a:buChar char=""/>
              <a:defRPr/>
            </a:pPr>
            <a:r>
              <a:rPr lang="en-US" sz="2800" dirty="0" smtClean="0">
                <a:ea typeface="+mn-ea"/>
                <a:cs typeface="+mn-cs"/>
              </a:rPr>
              <a:t>As we examined the PSTs’ reasons for their goal choice, we realized that the curriculum materials were positively impacting what PSTs believed about introducing students to multiple strategies for solving problems.</a:t>
            </a:r>
          </a:p>
          <a:p>
            <a:pPr marL="274320" indent="-274320" fontAlgn="auto">
              <a:spcBef>
                <a:spcPts val="580"/>
              </a:spcBef>
              <a:spcAft>
                <a:spcPts val="0"/>
              </a:spcAft>
              <a:buFont typeface="Wingdings 2"/>
              <a:buChar char=""/>
              <a:defRPr/>
            </a:pPr>
            <a:r>
              <a:rPr lang="en-US" sz="2800" dirty="0" smtClean="0">
                <a:ea typeface="+mn-ea"/>
                <a:cs typeface="+mn-cs"/>
              </a:rPr>
              <a:t>In spite of our initial data which showed only 19 of 66 PSTs selected our ideal goal for the lesson, the majority of PSTs (62 of 66) gave reasons for their goal that support student-centered and </a:t>
            </a:r>
            <a:r>
              <a:rPr lang="en-US" sz="2800" i="1" dirty="0" smtClean="0">
                <a:ea typeface="+mn-ea"/>
                <a:cs typeface="+mn-cs"/>
              </a:rPr>
              <a:t>Standards</a:t>
            </a:r>
            <a:r>
              <a:rPr lang="en-US" sz="2800" dirty="0" smtClean="0">
                <a:ea typeface="+mn-ea"/>
                <a:cs typeface="+mn-cs"/>
              </a:rPr>
              <a:t>-based mathematics teaching tenets.</a:t>
            </a:r>
          </a:p>
          <a:p>
            <a:pPr marL="274320" indent="-274320" fontAlgn="auto">
              <a:spcBef>
                <a:spcPts val="580"/>
              </a:spcBef>
              <a:spcAft>
                <a:spcPts val="0"/>
              </a:spcAft>
              <a:buFont typeface="Wingdings 2"/>
              <a:buChar char=""/>
              <a:defRPr/>
            </a:pPr>
            <a:r>
              <a:rPr lang="en-US" sz="2800" dirty="0" smtClean="0">
                <a:ea typeface="+mn-ea"/>
                <a:cs typeface="+mn-cs"/>
              </a:rPr>
              <a:t>Only three PSTs suggested it was inappropriate to expose children to multiple ways of solving problems.</a:t>
            </a:r>
          </a:p>
          <a:p>
            <a:pPr marL="274320" indent="-274320" fontAlgn="auto">
              <a:spcBef>
                <a:spcPts val="580"/>
              </a:spcBef>
              <a:spcAft>
                <a:spcPts val="0"/>
              </a:spcAft>
              <a:buFont typeface="Wingdings 2"/>
              <a:buChar char=""/>
              <a:defRPr/>
            </a:pPr>
            <a:endParaRPr lang="en-US" sz="3455" dirty="0" smtClean="0">
              <a:ea typeface="+mn-ea"/>
              <a:cs typeface="+mn-cs"/>
            </a:endParaRPr>
          </a:p>
          <a:p>
            <a:pPr marL="274320" indent="-274320" fontAlgn="auto">
              <a:spcBef>
                <a:spcPts val="580"/>
              </a:spcBef>
              <a:spcAft>
                <a:spcPts val="0"/>
              </a:spcAft>
              <a:buFont typeface="Wingdings 2"/>
              <a:buChar char=""/>
              <a:defRPr/>
            </a:pPr>
            <a:endParaRPr lang="en-US" dirty="0">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dirty="0" smtClean="0"/>
              <a:t>Examining</a:t>
            </a:r>
            <a:r>
              <a:rPr lang="en-US" dirty="0" smtClean="0"/>
              <a:t> reasons </a:t>
            </a:r>
            <a:r>
              <a:rPr lang="en-US" dirty="0" smtClean="0"/>
              <a:t>(N=65)</a:t>
            </a:r>
          </a:p>
        </p:txBody>
      </p:sp>
      <p:sp>
        <p:nvSpPr>
          <p:cNvPr id="36866"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0FF456E1-227B-41DB-BC5A-606042FF2DE0}" type="slidenum">
              <a:rPr lang="en-US"/>
              <a:pPr>
                <a:defRPr/>
              </a:pPr>
              <a:t>14</a:t>
            </a:fld>
            <a:endParaRPr lang="en-US"/>
          </a:p>
        </p:txBody>
      </p:sp>
      <p:sp>
        <p:nvSpPr>
          <p:cNvPr id="9" name="Content Placeholder 8"/>
          <p:cNvSpPr>
            <a:spLocks noGrp="1"/>
          </p:cNvSpPr>
          <p:nvPr>
            <p:ph sz="quarter" idx="1"/>
          </p:nvPr>
        </p:nvSpPr>
        <p:spPr/>
        <p:txBody>
          <a:bodyPr>
            <a:normAutofit fontScale="70000" lnSpcReduction="20000"/>
          </a:bodyPr>
          <a:lstStyle/>
          <a:p>
            <a:pPr marL="274320" indent="-274320" fontAlgn="auto">
              <a:spcBef>
                <a:spcPts val="580"/>
              </a:spcBef>
              <a:spcAft>
                <a:spcPts val="0"/>
              </a:spcAft>
              <a:buFont typeface="Wingdings 2"/>
              <a:buChar char=""/>
              <a:defRPr/>
            </a:pPr>
            <a:r>
              <a:rPr lang="en-US" sz="3455" dirty="0" smtClean="0">
                <a:ea typeface="+mn-ea"/>
                <a:cs typeface="+mn-cs"/>
              </a:rPr>
              <a:t>Students </a:t>
            </a:r>
            <a:r>
              <a:rPr lang="en-US" sz="3455" i="1" u="sng" dirty="0" smtClean="0">
                <a:ea typeface="+mn-ea"/>
                <a:cs typeface="+mn-cs"/>
              </a:rPr>
              <a:t>should</a:t>
            </a:r>
            <a:r>
              <a:rPr lang="en-US" sz="3455" dirty="0" smtClean="0">
                <a:ea typeface="+mn-ea"/>
                <a:cs typeface="+mn-cs"/>
              </a:rPr>
              <a:t> know and understand how to use multiple strategies because:</a:t>
            </a:r>
          </a:p>
          <a:p>
            <a:pPr marL="548640" lvl="1" fontAlgn="auto">
              <a:spcBef>
                <a:spcPts val="370"/>
              </a:spcBef>
              <a:spcAft>
                <a:spcPts val="0"/>
              </a:spcAft>
              <a:buFont typeface="Wingdings 2"/>
              <a:buChar char=""/>
              <a:defRPr/>
            </a:pPr>
            <a:r>
              <a:rPr lang="en-US" sz="3255" dirty="0" smtClean="0">
                <a:ea typeface="+mn-ea"/>
              </a:rPr>
              <a:t>students should be able/allowed to use a strategy that works best for them (</a:t>
            </a:r>
            <a:r>
              <a:rPr lang="en-US" sz="3255" dirty="0" smtClean="0">
                <a:solidFill>
                  <a:schemeClr val="accent1"/>
                </a:solidFill>
                <a:ea typeface="+mn-ea"/>
              </a:rPr>
              <a:t>N=27</a:t>
            </a:r>
            <a:r>
              <a:rPr lang="en-US" sz="3255" dirty="0" smtClean="0">
                <a:ea typeface="+mn-ea"/>
              </a:rPr>
              <a:t>);</a:t>
            </a:r>
          </a:p>
          <a:p>
            <a:pPr marL="548640" lvl="1" fontAlgn="auto">
              <a:spcBef>
                <a:spcPts val="370"/>
              </a:spcBef>
              <a:spcAft>
                <a:spcPts val="0"/>
              </a:spcAft>
              <a:buFont typeface="Wingdings 2"/>
              <a:buChar char=""/>
              <a:defRPr/>
            </a:pPr>
            <a:r>
              <a:rPr lang="en-US" sz="3255" dirty="0" smtClean="0">
                <a:ea typeface="+mn-ea"/>
              </a:rPr>
              <a:t>students should be able/allowed to use a strategy that works best for the problem (</a:t>
            </a:r>
            <a:r>
              <a:rPr lang="en-US" sz="3255" dirty="0" smtClean="0">
                <a:solidFill>
                  <a:srgbClr val="D34817"/>
                </a:solidFill>
                <a:ea typeface="+mn-ea"/>
              </a:rPr>
              <a:t>N=16</a:t>
            </a:r>
            <a:r>
              <a:rPr lang="en-US" sz="3255" dirty="0" smtClean="0">
                <a:ea typeface="+mn-ea"/>
              </a:rPr>
              <a:t>); </a:t>
            </a:r>
          </a:p>
          <a:p>
            <a:pPr marL="548640" lvl="1" fontAlgn="auto">
              <a:spcBef>
                <a:spcPts val="370"/>
              </a:spcBef>
              <a:spcAft>
                <a:spcPts val="0"/>
              </a:spcAft>
              <a:buFont typeface="Wingdings 2"/>
              <a:buChar char=""/>
              <a:defRPr/>
            </a:pPr>
            <a:r>
              <a:rPr lang="en-US" sz="3255" dirty="0" smtClean="0">
                <a:ea typeface="+mn-ea"/>
              </a:rPr>
              <a:t>knowing multiple strategies develops flexibility in solving and checking work (</a:t>
            </a:r>
            <a:r>
              <a:rPr lang="en-US" sz="3255" dirty="0" smtClean="0">
                <a:solidFill>
                  <a:srgbClr val="D34817"/>
                </a:solidFill>
                <a:ea typeface="+mn-ea"/>
              </a:rPr>
              <a:t>N=17</a:t>
            </a:r>
            <a:r>
              <a:rPr lang="en-US" sz="3255" dirty="0" smtClean="0">
                <a:ea typeface="+mn-ea"/>
              </a:rPr>
              <a:t>);</a:t>
            </a:r>
          </a:p>
          <a:p>
            <a:pPr marL="548640" lvl="1" fontAlgn="auto">
              <a:spcBef>
                <a:spcPts val="370"/>
              </a:spcBef>
              <a:spcAft>
                <a:spcPts val="0"/>
              </a:spcAft>
              <a:buFont typeface="Wingdings 2"/>
              <a:buChar char=""/>
              <a:defRPr/>
            </a:pPr>
            <a:r>
              <a:rPr lang="en-US" sz="3255" dirty="0" smtClean="0">
                <a:ea typeface="+mn-ea"/>
              </a:rPr>
              <a:t>knowing multiple strategies develops understanding that there are multiple ways to do mathematics (</a:t>
            </a:r>
            <a:r>
              <a:rPr lang="en-US" sz="3255" dirty="0" smtClean="0">
                <a:solidFill>
                  <a:srgbClr val="D34817"/>
                </a:solidFill>
                <a:ea typeface="+mn-ea"/>
              </a:rPr>
              <a:t>N=2</a:t>
            </a:r>
            <a:r>
              <a:rPr lang="en-US" sz="3255" dirty="0" smtClean="0">
                <a:ea typeface="+mn-ea"/>
              </a:rPr>
              <a:t>).</a:t>
            </a:r>
          </a:p>
          <a:p>
            <a:pPr marL="274320" indent="-274320" fontAlgn="auto">
              <a:spcBef>
                <a:spcPts val="580"/>
              </a:spcBef>
              <a:spcAft>
                <a:spcPts val="0"/>
              </a:spcAft>
              <a:buFont typeface="Wingdings 2"/>
              <a:buChar char=""/>
              <a:defRPr/>
            </a:pPr>
            <a:r>
              <a:rPr lang="en-US" sz="3455" dirty="0" smtClean="0">
                <a:ea typeface="+mn-ea"/>
                <a:cs typeface="+mn-cs"/>
              </a:rPr>
              <a:t>Students </a:t>
            </a:r>
            <a:r>
              <a:rPr lang="en-US" sz="3455" i="1" u="sng" dirty="0" smtClean="0">
                <a:ea typeface="+mn-ea"/>
                <a:cs typeface="+mn-cs"/>
              </a:rPr>
              <a:t>should not</a:t>
            </a:r>
            <a:r>
              <a:rPr lang="en-US" sz="3455" dirty="0" smtClean="0">
                <a:ea typeface="+mn-ea"/>
                <a:cs typeface="+mn-cs"/>
              </a:rPr>
              <a:t> know and understand how to use multiple strategies because:</a:t>
            </a:r>
          </a:p>
          <a:p>
            <a:pPr marL="548640" lvl="1" fontAlgn="auto">
              <a:spcBef>
                <a:spcPts val="370"/>
              </a:spcBef>
              <a:spcAft>
                <a:spcPts val="0"/>
              </a:spcAft>
              <a:buFont typeface="Wingdings 2"/>
              <a:buChar char=""/>
              <a:defRPr/>
            </a:pPr>
            <a:r>
              <a:rPr lang="en-US" sz="3255" dirty="0" smtClean="0">
                <a:ea typeface="+mn-ea"/>
              </a:rPr>
              <a:t>students can get confused by seeing too many strategies (</a:t>
            </a:r>
            <a:r>
              <a:rPr lang="en-US" sz="3255" dirty="0" smtClean="0">
                <a:solidFill>
                  <a:srgbClr val="D34817"/>
                </a:solidFill>
                <a:ea typeface="+mn-ea"/>
              </a:rPr>
              <a:t>N=2</a:t>
            </a:r>
            <a:r>
              <a:rPr lang="en-US" sz="3255" dirty="0" smtClean="0">
                <a:ea typeface="+mn-ea"/>
              </a:rPr>
              <a:t>);</a:t>
            </a:r>
          </a:p>
          <a:p>
            <a:pPr marL="548640" lvl="1" fontAlgn="auto">
              <a:spcBef>
                <a:spcPts val="370"/>
              </a:spcBef>
              <a:spcAft>
                <a:spcPts val="0"/>
              </a:spcAft>
              <a:buFont typeface="Wingdings 2"/>
              <a:buChar char=""/>
              <a:defRPr/>
            </a:pPr>
            <a:r>
              <a:rPr lang="en-US" sz="3255" dirty="0" smtClean="0">
                <a:ea typeface="+mn-ea"/>
              </a:rPr>
              <a:t>it is not practical for students to master all of the strategies (</a:t>
            </a:r>
            <a:r>
              <a:rPr lang="en-US" sz="3255" dirty="0" smtClean="0">
                <a:solidFill>
                  <a:srgbClr val="D34817"/>
                </a:solidFill>
                <a:ea typeface="+mn-ea"/>
              </a:rPr>
              <a:t>N=1</a:t>
            </a:r>
            <a:r>
              <a:rPr lang="en-US" sz="3255" dirty="0" smtClean="0">
                <a:ea typeface="+mn-ea"/>
              </a:rPr>
              <a:t>).</a:t>
            </a:r>
          </a:p>
          <a:p>
            <a:pPr marL="274320" indent="-274320" fontAlgn="auto">
              <a:spcBef>
                <a:spcPts val="580"/>
              </a:spcBef>
              <a:spcAft>
                <a:spcPts val="0"/>
              </a:spcAft>
              <a:buFont typeface="Wingdings 2"/>
              <a:buChar char=""/>
              <a:defRPr/>
            </a:pPr>
            <a:endParaRPr lang="en-US" sz="3455" dirty="0" smtClean="0">
              <a:ea typeface="+mn-ea"/>
              <a:cs typeface="+mn-cs"/>
            </a:endParaRPr>
          </a:p>
          <a:p>
            <a:pPr marL="274320" indent="-274320" fontAlgn="auto">
              <a:spcBef>
                <a:spcPts val="580"/>
              </a:spcBef>
              <a:spcAft>
                <a:spcPts val="0"/>
              </a:spcAft>
              <a:buFont typeface="Wingdings 2"/>
              <a:buChar char=""/>
              <a:defRPr/>
            </a:pPr>
            <a:endParaRPr lang="en-US" sz="3455" dirty="0" smtClean="0">
              <a:ea typeface="+mn-ea"/>
              <a:cs typeface="+mn-cs"/>
            </a:endParaRPr>
          </a:p>
          <a:p>
            <a:pPr marL="274320" indent="-274320" fontAlgn="auto">
              <a:spcBef>
                <a:spcPts val="580"/>
              </a:spcBef>
              <a:spcAft>
                <a:spcPts val="0"/>
              </a:spcAft>
              <a:buFont typeface="Wingdings 2"/>
              <a:buChar char=""/>
              <a:defRPr/>
            </a:pPr>
            <a:endParaRPr lang="en-US" dirty="0">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dirty="0" smtClean="0"/>
              <a:t>Conclusions -- Learning </a:t>
            </a:r>
            <a:r>
              <a:rPr lang="en-US" i="1" dirty="0" smtClean="0"/>
              <a:t>about</a:t>
            </a:r>
            <a:endParaRPr lang="en-US" i="1" dirty="0" smtClean="0"/>
          </a:p>
        </p:txBody>
      </p:sp>
      <p:sp>
        <p:nvSpPr>
          <p:cNvPr id="37890"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43D48F29-6CD7-48B1-A919-C5110259B895}" type="slidenum">
              <a:rPr lang="en-US"/>
              <a:pPr>
                <a:defRPr/>
              </a:pPr>
              <a:t>15</a:t>
            </a:fld>
            <a:endParaRPr lang="en-US"/>
          </a:p>
        </p:txBody>
      </p:sp>
      <p:sp>
        <p:nvSpPr>
          <p:cNvPr id="37892" name="Content Placeholder 4"/>
          <p:cNvSpPr>
            <a:spLocks noGrp="1"/>
          </p:cNvSpPr>
          <p:nvPr>
            <p:ph sz="quarter" idx="1"/>
          </p:nvPr>
        </p:nvSpPr>
        <p:spPr/>
        <p:txBody>
          <a:bodyPr/>
          <a:lstStyle/>
          <a:p>
            <a:r>
              <a:rPr lang="en-US" dirty="0" smtClean="0"/>
              <a:t>As these curriculum materials are infused with and influenced by the </a:t>
            </a:r>
            <a:r>
              <a:rPr lang="en-US" i="1" dirty="0" smtClean="0"/>
              <a:t>Standards</a:t>
            </a:r>
            <a:r>
              <a:rPr lang="en-US" i="1" dirty="0" smtClean="0"/>
              <a:t> </a:t>
            </a:r>
            <a:r>
              <a:rPr lang="en-US" dirty="0" smtClean="0"/>
              <a:t>(and other) documents</a:t>
            </a:r>
            <a:r>
              <a:rPr lang="en-US" dirty="0" smtClean="0"/>
              <a:t>, using these materials with PSTs in our methods courses has allowed them to understand, develop, and reinforce some</a:t>
            </a:r>
            <a:r>
              <a:rPr lang="en-US" dirty="0" smtClean="0"/>
              <a:t> important teaching </a:t>
            </a:r>
            <a:r>
              <a:rPr lang="en-US" dirty="0" smtClean="0"/>
              <a:t>and learning</a:t>
            </a:r>
            <a:r>
              <a:rPr lang="en-US" dirty="0" smtClean="0"/>
              <a:t> ideas:</a:t>
            </a:r>
          </a:p>
          <a:p>
            <a:pPr lvl="1"/>
            <a:r>
              <a:rPr lang="en-US" dirty="0" smtClean="0"/>
              <a:t>Common strategies children develop for adding multi-digit numbers (knowledge of content and students);</a:t>
            </a:r>
          </a:p>
          <a:p>
            <a:pPr lvl="1"/>
            <a:r>
              <a:rPr lang="en-US" dirty="0" smtClean="0"/>
              <a:t>Structure of tasks to promote development of these </a:t>
            </a:r>
            <a:r>
              <a:rPr lang="en-US" dirty="0" smtClean="0"/>
              <a:t>strategies (knowledge of content and teaching); </a:t>
            </a:r>
            <a:endParaRPr lang="en-US" dirty="0" smtClean="0"/>
          </a:p>
          <a:p>
            <a:pPr lvl="1"/>
            <a:r>
              <a:rPr lang="en-US" dirty="0" smtClean="0"/>
              <a:t>T</a:t>
            </a:r>
            <a:r>
              <a:rPr lang="en-US" dirty="0" smtClean="0"/>
              <a:t>he importance of developing </a:t>
            </a:r>
            <a:r>
              <a:rPr lang="en-US" dirty="0" smtClean="0"/>
              <a:t>c</a:t>
            </a:r>
            <a:r>
              <a:rPr lang="en-US" dirty="0" smtClean="0"/>
              <a:t>omputational fluency (knowledge of content and teaching).</a:t>
            </a:r>
            <a:endParaRPr lang="en-US" dirty="0" smtClean="0"/>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5" name="Title 6"/>
          <p:cNvSpPr>
            <a:spLocks noGrp="1"/>
          </p:cNvSpPr>
          <p:nvPr>
            <p:ph type="title"/>
          </p:nvPr>
        </p:nvSpPr>
        <p:spPr>
          <a:xfrm>
            <a:off x="914400" y="274638"/>
            <a:ext cx="7772400" cy="728662"/>
          </a:xfrm>
        </p:spPr>
        <p:txBody>
          <a:bodyPr/>
          <a:lstStyle/>
          <a:p>
            <a:r>
              <a:rPr lang="en-US" dirty="0" smtClean="0"/>
              <a:t>Learning </a:t>
            </a:r>
            <a:r>
              <a:rPr lang="en-US" i="1" dirty="0" smtClean="0"/>
              <a:t>from </a:t>
            </a:r>
            <a:r>
              <a:rPr lang="en-US" dirty="0" smtClean="0"/>
              <a:t>curriculum materials</a:t>
            </a:r>
            <a:endParaRPr lang="en-US" dirty="0"/>
          </a:p>
        </p:txBody>
      </p:sp>
      <p:sp>
        <p:nvSpPr>
          <p:cNvPr id="8" name="Content Placeholder 7"/>
          <p:cNvSpPr>
            <a:spLocks noGrp="1"/>
          </p:cNvSpPr>
          <p:nvPr>
            <p:ph sz="quarter" idx="1"/>
          </p:nvPr>
        </p:nvSpPr>
        <p:spPr>
          <a:xfrm>
            <a:off x="914400" y="1003300"/>
            <a:ext cx="7772400" cy="5016500"/>
          </a:xfrm>
        </p:spPr>
        <p:txBody>
          <a:bodyPr/>
          <a:lstStyle/>
          <a:p>
            <a:r>
              <a:rPr lang="en-US" dirty="0" smtClean="0"/>
              <a:t>In a separate activity, PSTs were also asked to respond to two reflection questions, designed to shed light on what they had learned from the curricular materials:</a:t>
            </a:r>
          </a:p>
          <a:p>
            <a:endParaRPr lang="en-US" dirty="0" smtClean="0"/>
          </a:p>
          <a:p>
            <a:pPr marL="514350" indent="-514350">
              <a:buFont typeface="+mj-lt"/>
              <a:buAutoNum type="arabicPeriod"/>
            </a:pPr>
            <a:r>
              <a:rPr lang="en-US" dirty="0" smtClean="0"/>
              <a:t>What did you learn about how </a:t>
            </a:r>
            <a:r>
              <a:rPr lang="en-US" u="sng" dirty="0" smtClean="0"/>
              <a:t>you</a:t>
            </a:r>
            <a:r>
              <a:rPr lang="en-US" dirty="0" smtClean="0"/>
              <a:t> think about or solve addition problems?</a:t>
            </a:r>
          </a:p>
          <a:p>
            <a:pPr marL="514350" indent="-514350">
              <a:buFont typeface="+mj-lt"/>
              <a:buAutoNum type="arabicPeriod"/>
            </a:pPr>
            <a:r>
              <a:rPr lang="en-US" dirty="0" smtClean="0"/>
              <a:t>What did you learn about how </a:t>
            </a:r>
            <a:r>
              <a:rPr lang="en-US" u="sng" dirty="0" smtClean="0"/>
              <a:t>children</a:t>
            </a:r>
            <a:r>
              <a:rPr lang="en-US" dirty="0" smtClean="0"/>
              <a:t> think about or solve addition problems?</a:t>
            </a:r>
          </a:p>
          <a:p>
            <a:endParaRPr lang="en-US" dirty="0"/>
          </a:p>
        </p:txBody>
      </p:sp>
      <p:sp>
        <p:nvSpPr>
          <p:cNvPr id="9" name="Slide Number Placeholder 8"/>
          <p:cNvSpPr>
            <a:spLocks noGrp="1"/>
          </p:cNvSpPr>
          <p:nvPr>
            <p:ph type="sldNum" sz="quarter" idx="12"/>
          </p:nvPr>
        </p:nvSpPr>
        <p:spPr/>
        <p:txBody>
          <a:bodyPr/>
          <a:lstStyle/>
          <a:p>
            <a:pPr>
              <a:defRPr/>
            </a:pPr>
            <a:fld id="{757E56FD-D8E5-467E-BB76-2FB91D01A65F}" type="slidenum">
              <a:rPr lang="en-US" smtClean="0"/>
              <a:pPr>
                <a:defRPr/>
              </a:pPr>
              <a:t>16</a:t>
            </a:fld>
            <a:endParaRPr lang="en-US"/>
          </a:p>
        </p:txBody>
      </p:sp>
      <p:sp>
        <p:nvSpPr>
          <p:cNvPr id="10" name="Footer Placeholder 9"/>
          <p:cNvSpPr>
            <a:spLocks noGrp="1"/>
          </p:cNvSpPr>
          <p:nvPr>
            <p:ph type="ftr" sz="quarter" idx="11"/>
          </p:nvPr>
        </p:nvSpPr>
        <p:spPr/>
        <p:txBody>
          <a:bodyPr/>
          <a:lstStyle/>
          <a:p>
            <a:pPr>
              <a:defRPr/>
            </a:pPr>
            <a:r>
              <a:rPr lang="en-US" smtClean="0"/>
              <a:t>MSRI 2011  Berkley, CA</a:t>
            </a: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3" name="Title 1"/>
          <p:cNvSpPr>
            <a:spLocks noGrp="1"/>
          </p:cNvSpPr>
          <p:nvPr>
            <p:ph type="title"/>
          </p:nvPr>
        </p:nvSpPr>
        <p:spPr>
          <a:xfrm>
            <a:off x="914400" y="274638"/>
            <a:ext cx="7772400" cy="817562"/>
          </a:xfrm>
        </p:spPr>
        <p:txBody>
          <a:bodyPr/>
          <a:lstStyle/>
          <a:p>
            <a:r>
              <a:rPr lang="en-US" dirty="0" smtClean="0"/>
              <a:t>Results</a:t>
            </a:r>
            <a:endParaRPr lang="en-US" dirty="0"/>
          </a:p>
        </p:txBody>
      </p:sp>
      <p:sp>
        <p:nvSpPr>
          <p:cNvPr id="79874" name="Content Placeholder 2"/>
          <p:cNvSpPr>
            <a:spLocks noGrp="1"/>
          </p:cNvSpPr>
          <p:nvPr>
            <p:ph sz="quarter" idx="1"/>
          </p:nvPr>
        </p:nvSpPr>
        <p:spPr>
          <a:xfrm>
            <a:off x="914400" y="1092200"/>
            <a:ext cx="7772400" cy="4927600"/>
          </a:xfrm>
        </p:spPr>
        <p:txBody>
          <a:bodyPr/>
          <a:lstStyle/>
          <a:p>
            <a:r>
              <a:rPr lang="en-US" dirty="0" smtClean="0"/>
              <a:t>63 responses were examined for evidence of the facets of MKT.</a:t>
            </a:r>
          </a:p>
          <a:p>
            <a:r>
              <a:rPr lang="en-US" dirty="0" smtClean="0"/>
              <a:t>Every PSTs response demonstrated evidence of development of some aspect of MKT.</a:t>
            </a:r>
          </a:p>
          <a:p>
            <a:r>
              <a:rPr lang="en-US" dirty="0" smtClean="0"/>
              <a:t>KCS and CCK were most frequently represented.</a:t>
            </a:r>
          </a:p>
          <a:p>
            <a:endParaRPr lang="en-US" dirty="0"/>
          </a:p>
        </p:txBody>
      </p:sp>
      <p:graphicFrame>
        <p:nvGraphicFramePr>
          <p:cNvPr id="4" name="Table 3"/>
          <p:cNvGraphicFramePr>
            <a:graphicFrameLocks noGrp="1"/>
          </p:cNvGraphicFramePr>
          <p:nvPr/>
        </p:nvGraphicFramePr>
        <p:xfrm>
          <a:off x="1524000" y="3541713"/>
          <a:ext cx="6096000" cy="2495551"/>
        </p:xfrm>
        <a:graphic>
          <a:graphicData uri="http://schemas.openxmlformats.org/drawingml/2006/table">
            <a:tbl>
              <a:tblPr firstRow="1" bandRow="1">
                <a:tableStyleId>{5C22544A-7EE6-4342-B048-85BDC9FD1C3A}</a:tableStyleId>
              </a:tblPr>
              <a:tblGrid>
                <a:gridCol w="4085630"/>
                <a:gridCol w="2010370"/>
              </a:tblGrid>
              <a:tr h="640406">
                <a:tc>
                  <a:txBody>
                    <a:bodyPr/>
                    <a:lstStyle/>
                    <a:p>
                      <a:pPr algn="ctr"/>
                      <a:r>
                        <a:rPr lang="en-US" sz="1800" dirty="0" smtClean="0"/>
                        <a:t>MKT Construct</a:t>
                      </a:r>
                      <a:endParaRPr lang="en-US" sz="1800" dirty="0"/>
                    </a:p>
                  </a:txBody>
                  <a:tcPr marT="45743" marB="45743"/>
                </a:tc>
                <a:tc>
                  <a:txBody>
                    <a:bodyPr/>
                    <a:lstStyle/>
                    <a:p>
                      <a:pPr algn="ctr"/>
                      <a:r>
                        <a:rPr lang="en-US" sz="1800" dirty="0" smtClean="0"/>
                        <a:t># Responses</a:t>
                      </a:r>
                      <a:r>
                        <a:rPr lang="en-US" sz="1800" baseline="0" dirty="0" smtClean="0"/>
                        <a:t> with </a:t>
                      </a:r>
                      <a:r>
                        <a:rPr lang="en-US" sz="1800" dirty="0" smtClean="0"/>
                        <a:t>Evidence</a:t>
                      </a:r>
                      <a:endParaRPr lang="en-US" sz="1800" dirty="0"/>
                    </a:p>
                  </a:txBody>
                  <a:tcPr marT="45743" marB="45743"/>
                </a:tc>
              </a:tr>
              <a:tr h="371029">
                <a:tc>
                  <a:txBody>
                    <a:bodyPr/>
                    <a:lstStyle/>
                    <a:p>
                      <a:r>
                        <a:rPr lang="en-US" sz="1800" dirty="0" smtClean="0"/>
                        <a:t>Knowledge of content and students</a:t>
                      </a:r>
                      <a:endParaRPr lang="en-US" sz="1800" dirty="0"/>
                    </a:p>
                  </a:txBody>
                  <a:tcPr marT="45743" marB="45743"/>
                </a:tc>
                <a:tc>
                  <a:txBody>
                    <a:bodyPr/>
                    <a:lstStyle/>
                    <a:p>
                      <a:pPr algn="ctr"/>
                      <a:r>
                        <a:rPr lang="en-US" sz="1800" dirty="0" smtClean="0"/>
                        <a:t>60</a:t>
                      </a:r>
                      <a:endParaRPr lang="en-US" sz="1800" dirty="0"/>
                    </a:p>
                  </a:txBody>
                  <a:tcPr marT="45743" marB="45743"/>
                </a:tc>
              </a:tr>
              <a:tr h="371029">
                <a:tc>
                  <a:txBody>
                    <a:bodyPr/>
                    <a:lstStyle/>
                    <a:p>
                      <a:r>
                        <a:rPr lang="en-US" sz="1800" dirty="0" smtClean="0"/>
                        <a:t>Common content knowledge</a:t>
                      </a:r>
                      <a:endParaRPr lang="en-US" sz="1800" dirty="0"/>
                    </a:p>
                  </a:txBody>
                  <a:tcPr marT="45743" marB="45743"/>
                </a:tc>
                <a:tc>
                  <a:txBody>
                    <a:bodyPr/>
                    <a:lstStyle/>
                    <a:p>
                      <a:pPr algn="ctr"/>
                      <a:r>
                        <a:rPr lang="en-US" sz="1800" dirty="0" smtClean="0"/>
                        <a:t>59</a:t>
                      </a:r>
                      <a:endParaRPr lang="en-US" sz="1800" dirty="0"/>
                    </a:p>
                  </a:txBody>
                  <a:tcPr marT="45743" marB="45743"/>
                </a:tc>
              </a:tr>
              <a:tr h="371029">
                <a:tc>
                  <a:txBody>
                    <a:bodyPr/>
                    <a:lstStyle/>
                    <a:p>
                      <a:r>
                        <a:rPr lang="en-US" sz="1800" dirty="0" smtClean="0"/>
                        <a:t>Knowledge of content and teaching</a:t>
                      </a:r>
                      <a:endParaRPr lang="en-US" sz="1800" dirty="0"/>
                    </a:p>
                  </a:txBody>
                  <a:tcPr marT="45743" marB="45743"/>
                </a:tc>
                <a:tc>
                  <a:txBody>
                    <a:bodyPr/>
                    <a:lstStyle/>
                    <a:p>
                      <a:pPr algn="ctr"/>
                      <a:r>
                        <a:rPr lang="en-US" sz="1800" dirty="0" smtClean="0"/>
                        <a:t>15</a:t>
                      </a:r>
                      <a:endParaRPr lang="en-US" sz="1800" dirty="0"/>
                    </a:p>
                  </a:txBody>
                  <a:tcPr marT="45743" marB="45743"/>
                </a:tc>
              </a:tr>
              <a:tr h="371029">
                <a:tc>
                  <a:txBody>
                    <a:bodyPr/>
                    <a:lstStyle/>
                    <a:p>
                      <a:r>
                        <a:rPr lang="en-US" sz="1800" dirty="0" smtClean="0"/>
                        <a:t>Specialized content knowledge</a:t>
                      </a:r>
                      <a:endParaRPr lang="en-US" sz="1800" dirty="0"/>
                    </a:p>
                  </a:txBody>
                  <a:tcPr marT="45743" marB="45743"/>
                </a:tc>
                <a:tc>
                  <a:txBody>
                    <a:bodyPr/>
                    <a:lstStyle/>
                    <a:p>
                      <a:pPr algn="ctr"/>
                      <a:r>
                        <a:rPr lang="en-US" sz="1800" dirty="0" smtClean="0"/>
                        <a:t>8</a:t>
                      </a:r>
                      <a:endParaRPr lang="en-US" sz="1800" dirty="0"/>
                    </a:p>
                  </a:txBody>
                  <a:tcPr marT="45743" marB="45743"/>
                </a:tc>
              </a:tr>
              <a:tr h="371029">
                <a:tc>
                  <a:txBody>
                    <a:bodyPr/>
                    <a:lstStyle/>
                    <a:p>
                      <a:r>
                        <a:rPr lang="en-US" sz="1800" dirty="0" smtClean="0"/>
                        <a:t>Horizon knowledge</a:t>
                      </a:r>
                      <a:endParaRPr lang="en-US" sz="1800" dirty="0"/>
                    </a:p>
                  </a:txBody>
                  <a:tcPr marT="45743" marB="45743"/>
                </a:tc>
                <a:tc>
                  <a:txBody>
                    <a:bodyPr/>
                    <a:lstStyle/>
                    <a:p>
                      <a:pPr algn="ctr"/>
                      <a:r>
                        <a:rPr lang="en-US" sz="1800" dirty="0" smtClean="0"/>
                        <a:t>0</a:t>
                      </a:r>
                      <a:endParaRPr lang="en-US" sz="1800" dirty="0"/>
                    </a:p>
                  </a:txBody>
                  <a:tcPr marT="45743" marB="45743"/>
                </a:tc>
              </a:tr>
            </a:tbl>
          </a:graphicData>
        </a:graphic>
      </p:graphicFrame>
      <p:sp>
        <p:nvSpPr>
          <p:cNvPr id="9" name="Slide Number Placeholder 8"/>
          <p:cNvSpPr>
            <a:spLocks noGrp="1"/>
          </p:cNvSpPr>
          <p:nvPr>
            <p:ph type="sldNum" sz="quarter" idx="12"/>
          </p:nvPr>
        </p:nvSpPr>
        <p:spPr/>
        <p:txBody>
          <a:bodyPr/>
          <a:lstStyle/>
          <a:p>
            <a:pPr>
              <a:defRPr/>
            </a:pPr>
            <a:fld id="{757E56FD-D8E5-467E-BB76-2FB91D01A65F}" type="slidenum">
              <a:rPr lang="en-US" smtClean="0"/>
              <a:pPr>
                <a:defRPr/>
              </a:pPr>
              <a:t>17</a:t>
            </a:fld>
            <a:endParaRPr lang="en-US"/>
          </a:p>
        </p:txBody>
      </p:sp>
      <p:sp>
        <p:nvSpPr>
          <p:cNvPr id="10" name="Footer Placeholder 9"/>
          <p:cNvSpPr>
            <a:spLocks noGrp="1"/>
          </p:cNvSpPr>
          <p:nvPr>
            <p:ph type="ftr" sz="quarter" idx="11"/>
          </p:nvPr>
        </p:nvSpPr>
        <p:spPr/>
        <p:txBody>
          <a:bodyPr/>
          <a:lstStyle/>
          <a:p>
            <a:pPr>
              <a:defRPr/>
            </a:pPr>
            <a:r>
              <a:rPr lang="en-US" smtClean="0"/>
              <a:t>MSRI 2011  Berkley, CA</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smtClean="0">
                <a:ea typeface="+mj-ea"/>
                <a:cs typeface="+mj-cs"/>
              </a:rPr>
              <a:t>Knowledge of Content and Students (KCS)</a:t>
            </a:r>
            <a:endParaRPr lang="en-US" dirty="0">
              <a:ea typeface="+mj-ea"/>
              <a:cs typeface="+mj-cs"/>
            </a:endParaRPr>
          </a:p>
        </p:txBody>
      </p:sp>
      <p:graphicFrame>
        <p:nvGraphicFramePr>
          <p:cNvPr id="4" name="Content Placeholder 3"/>
          <p:cNvGraphicFramePr>
            <a:graphicFrameLocks noGrp="1"/>
          </p:cNvGraphicFramePr>
          <p:nvPr>
            <p:ph sz="quarter" idx="1"/>
          </p:nvPr>
        </p:nvGraphicFramePr>
        <p:xfrm>
          <a:off x="457200" y="2798763"/>
          <a:ext cx="8229600" cy="3351247"/>
        </p:xfrm>
        <a:graphic>
          <a:graphicData uri="http://schemas.openxmlformats.org/drawingml/2006/table">
            <a:tbl>
              <a:tblPr firstRow="1" bandRow="1">
                <a:tableStyleId>{5C22544A-7EE6-4342-B048-85BDC9FD1C3A}</a:tableStyleId>
              </a:tblPr>
              <a:tblGrid>
                <a:gridCol w="5348994"/>
                <a:gridCol w="2880606"/>
              </a:tblGrid>
              <a:tr h="365749">
                <a:tc>
                  <a:txBody>
                    <a:bodyPr/>
                    <a:lstStyle/>
                    <a:p>
                      <a:pPr algn="ctr"/>
                      <a:r>
                        <a:rPr lang="en-US" sz="1800" dirty="0" smtClean="0"/>
                        <a:t>Knowledge of how children learn mathematics</a:t>
                      </a:r>
                      <a:endParaRPr lang="en-US" sz="1800" dirty="0"/>
                    </a:p>
                  </a:txBody>
                  <a:tcPr marT="45719" marB="45719"/>
                </a:tc>
                <a:tc>
                  <a:txBody>
                    <a:bodyPr/>
                    <a:lstStyle/>
                    <a:p>
                      <a:pPr algn="ctr"/>
                      <a:r>
                        <a:rPr lang="en-US" sz="1800" dirty="0" smtClean="0"/>
                        <a:t>Frequency</a:t>
                      </a:r>
                      <a:endParaRPr lang="en-US" sz="1800" dirty="0"/>
                    </a:p>
                  </a:txBody>
                  <a:tcPr marT="45719" marB="45719"/>
                </a:tc>
              </a:tr>
              <a:tr h="624077">
                <a:tc>
                  <a:txBody>
                    <a:bodyPr/>
                    <a:lstStyle/>
                    <a:p>
                      <a:pPr algn="l"/>
                      <a:r>
                        <a:rPr lang="en-US" sz="1800" dirty="0" smtClean="0"/>
                        <a:t>Children solve problems in ways that make sense to them</a:t>
                      </a:r>
                      <a:endParaRPr lang="en-US" sz="1800" dirty="0"/>
                    </a:p>
                  </a:txBody>
                  <a:tcPr marT="45719" marB="45719"/>
                </a:tc>
                <a:tc>
                  <a:txBody>
                    <a:bodyPr/>
                    <a:lstStyle/>
                    <a:p>
                      <a:pPr algn="ctr"/>
                      <a:r>
                        <a:rPr lang="en-US" sz="1800" dirty="0" smtClean="0"/>
                        <a:t>8</a:t>
                      </a:r>
                      <a:endParaRPr lang="en-US" sz="1800" dirty="0"/>
                    </a:p>
                  </a:txBody>
                  <a:tcPr marT="45719" marB="45719"/>
                </a:tc>
              </a:tr>
              <a:tr h="365749">
                <a:tc>
                  <a:txBody>
                    <a:bodyPr/>
                    <a:lstStyle/>
                    <a:p>
                      <a:pPr algn="l"/>
                      <a:r>
                        <a:rPr lang="en-US" sz="1800" dirty="0" smtClean="0"/>
                        <a:t>Children’s thinking is different from</a:t>
                      </a:r>
                      <a:r>
                        <a:rPr lang="en-US" sz="1800" baseline="0" dirty="0" smtClean="0"/>
                        <a:t> adult thinking</a:t>
                      </a:r>
                      <a:endParaRPr lang="en-US" sz="1800" dirty="0"/>
                    </a:p>
                  </a:txBody>
                  <a:tcPr marT="45719" marB="45719"/>
                </a:tc>
                <a:tc>
                  <a:txBody>
                    <a:bodyPr/>
                    <a:lstStyle/>
                    <a:p>
                      <a:pPr algn="ctr"/>
                      <a:r>
                        <a:rPr lang="en-US" sz="1800" dirty="0" smtClean="0"/>
                        <a:t>9</a:t>
                      </a:r>
                      <a:endParaRPr lang="en-US" sz="1800" dirty="0"/>
                    </a:p>
                  </a:txBody>
                  <a:tcPr marT="45719" marB="45719"/>
                </a:tc>
              </a:tr>
              <a:tr h="624077">
                <a:tc>
                  <a:txBody>
                    <a:bodyPr/>
                    <a:lstStyle/>
                    <a:p>
                      <a:pPr algn="l"/>
                      <a:r>
                        <a:rPr lang="en-US" sz="1800" dirty="0" smtClean="0"/>
                        <a:t>Children have many different ways of solving problems</a:t>
                      </a:r>
                      <a:endParaRPr lang="en-US" sz="1800" dirty="0"/>
                    </a:p>
                  </a:txBody>
                  <a:tcPr marT="45719" marB="45719"/>
                </a:tc>
                <a:tc>
                  <a:txBody>
                    <a:bodyPr/>
                    <a:lstStyle/>
                    <a:p>
                      <a:pPr algn="ctr"/>
                      <a:r>
                        <a:rPr lang="en-US" sz="1800" dirty="0" smtClean="0"/>
                        <a:t>41</a:t>
                      </a:r>
                      <a:endParaRPr lang="en-US" sz="1800" dirty="0"/>
                    </a:p>
                  </a:txBody>
                  <a:tcPr marT="45719" marB="45719"/>
                </a:tc>
              </a:tr>
              <a:tr h="365749">
                <a:tc>
                  <a:txBody>
                    <a:bodyPr/>
                    <a:lstStyle/>
                    <a:p>
                      <a:pPr algn="l"/>
                      <a:r>
                        <a:rPr lang="en-US" sz="1800" dirty="0" smtClean="0"/>
                        <a:t>Children can learn from other student’s solutions</a:t>
                      </a:r>
                      <a:endParaRPr lang="en-US" sz="1800" dirty="0"/>
                    </a:p>
                  </a:txBody>
                  <a:tcPr marT="45719" marB="45719"/>
                </a:tc>
                <a:tc>
                  <a:txBody>
                    <a:bodyPr/>
                    <a:lstStyle/>
                    <a:p>
                      <a:pPr algn="ctr"/>
                      <a:r>
                        <a:rPr lang="en-US" sz="1800" dirty="0" smtClean="0"/>
                        <a:t>1</a:t>
                      </a:r>
                      <a:endParaRPr lang="en-US" sz="1800" dirty="0"/>
                    </a:p>
                  </a:txBody>
                  <a:tcPr marT="45719" marB="45719"/>
                </a:tc>
              </a:tr>
              <a:tr h="640061">
                <a:tc>
                  <a:txBody>
                    <a:bodyPr/>
                    <a:lstStyle/>
                    <a:p>
                      <a:pPr algn="l"/>
                      <a:r>
                        <a:rPr lang="en-US" sz="1800" dirty="0" smtClean="0"/>
                        <a:t>Children are capable of more than we give them credit for</a:t>
                      </a:r>
                      <a:endParaRPr lang="en-US" sz="1800" dirty="0"/>
                    </a:p>
                  </a:txBody>
                  <a:tcPr marT="45719" marB="45719"/>
                </a:tc>
                <a:tc>
                  <a:txBody>
                    <a:bodyPr/>
                    <a:lstStyle/>
                    <a:p>
                      <a:pPr algn="ctr"/>
                      <a:r>
                        <a:rPr lang="en-US" sz="1800" dirty="0" smtClean="0"/>
                        <a:t>1</a:t>
                      </a:r>
                      <a:endParaRPr lang="en-US" sz="1800" dirty="0"/>
                    </a:p>
                  </a:txBody>
                  <a:tcPr marT="45719" marB="45719"/>
                </a:tc>
              </a:tr>
              <a:tr h="365749">
                <a:tc>
                  <a:txBody>
                    <a:bodyPr/>
                    <a:lstStyle/>
                    <a:p>
                      <a:pPr algn="l"/>
                      <a:r>
                        <a:rPr lang="en-US" sz="1800" dirty="0" smtClean="0"/>
                        <a:t>No evidence of KCS</a:t>
                      </a:r>
                      <a:endParaRPr lang="en-US" sz="1800" dirty="0"/>
                    </a:p>
                  </a:txBody>
                  <a:tcPr marT="45719" marB="45719"/>
                </a:tc>
                <a:tc>
                  <a:txBody>
                    <a:bodyPr/>
                    <a:lstStyle/>
                    <a:p>
                      <a:pPr algn="ctr"/>
                      <a:r>
                        <a:rPr lang="en-US" sz="1800" dirty="0" smtClean="0"/>
                        <a:t>3</a:t>
                      </a:r>
                      <a:endParaRPr lang="en-US" sz="1800" dirty="0"/>
                    </a:p>
                  </a:txBody>
                  <a:tcPr marT="45719" marB="45719"/>
                </a:tc>
              </a:tr>
            </a:tbl>
          </a:graphicData>
        </a:graphic>
      </p:graphicFrame>
      <p:sp>
        <p:nvSpPr>
          <p:cNvPr id="80924" name="TextBox 4"/>
          <p:cNvSpPr txBox="1">
            <a:spLocks noChangeArrowheads="1"/>
          </p:cNvSpPr>
          <p:nvPr/>
        </p:nvSpPr>
        <p:spPr bwMode="auto">
          <a:xfrm>
            <a:off x="457200" y="1393825"/>
            <a:ext cx="8229600" cy="1154162"/>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2300" dirty="0">
                <a:latin typeface="+mn-lt"/>
              </a:rPr>
              <a:t>The majority of PSTs’ responses (60/63; 95.2%) demonstrated evidence of developing knowledge of content and students. These responses were largely examples of knowledge of how children learn mathematics.</a:t>
            </a:r>
          </a:p>
        </p:txBody>
      </p:sp>
      <p:sp>
        <p:nvSpPr>
          <p:cNvPr id="9" name="Slide Number Placeholder 8"/>
          <p:cNvSpPr>
            <a:spLocks noGrp="1"/>
          </p:cNvSpPr>
          <p:nvPr>
            <p:ph type="sldNum" sz="quarter" idx="12"/>
          </p:nvPr>
        </p:nvSpPr>
        <p:spPr/>
        <p:txBody>
          <a:bodyPr/>
          <a:lstStyle/>
          <a:p>
            <a:pPr>
              <a:defRPr/>
            </a:pPr>
            <a:fld id="{757E56FD-D8E5-467E-BB76-2FB91D01A65F}" type="slidenum">
              <a:rPr lang="en-US" smtClean="0"/>
              <a:pPr>
                <a:defRPr/>
              </a:pPr>
              <a:t>18</a:t>
            </a:fld>
            <a:endParaRPr lang="en-US"/>
          </a:p>
        </p:txBody>
      </p:sp>
      <p:sp>
        <p:nvSpPr>
          <p:cNvPr id="10" name="Footer Placeholder 9"/>
          <p:cNvSpPr>
            <a:spLocks noGrp="1"/>
          </p:cNvSpPr>
          <p:nvPr>
            <p:ph type="ftr" sz="quarter" idx="11"/>
          </p:nvPr>
        </p:nvSpPr>
        <p:spPr/>
        <p:txBody>
          <a:bodyPr/>
          <a:lstStyle/>
          <a:p>
            <a:pPr>
              <a:defRPr/>
            </a:pPr>
            <a:r>
              <a:rPr lang="en-US" smtClean="0"/>
              <a:t>MSRI 2011  Berkley, CA</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1" name="Title 1"/>
          <p:cNvSpPr>
            <a:spLocks noGrp="1"/>
          </p:cNvSpPr>
          <p:nvPr>
            <p:ph type="title"/>
          </p:nvPr>
        </p:nvSpPr>
        <p:spPr>
          <a:xfrm>
            <a:off x="914400" y="274638"/>
            <a:ext cx="7772400" cy="817562"/>
          </a:xfrm>
        </p:spPr>
        <p:txBody>
          <a:bodyPr/>
          <a:lstStyle/>
          <a:p>
            <a:r>
              <a:rPr lang="en-US" dirty="0"/>
              <a:t>Common Content Knowledge (CCK)</a:t>
            </a:r>
          </a:p>
        </p:txBody>
      </p:sp>
      <p:graphicFrame>
        <p:nvGraphicFramePr>
          <p:cNvPr id="4" name="Content Placeholder 3"/>
          <p:cNvGraphicFramePr>
            <a:graphicFrameLocks noGrp="1"/>
          </p:cNvGraphicFramePr>
          <p:nvPr>
            <p:ph sz="quarter" idx="1"/>
          </p:nvPr>
        </p:nvGraphicFramePr>
        <p:xfrm>
          <a:off x="692150" y="2705100"/>
          <a:ext cx="7510463" cy="2967040"/>
        </p:xfrm>
        <a:graphic>
          <a:graphicData uri="http://schemas.openxmlformats.org/drawingml/2006/table">
            <a:tbl>
              <a:tblPr firstRow="1" bandRow="1">
                <a:tableStyleId>{5C22544A-7EE6-4342-B048-85BDC9FD1C3A}</a:tableStyleId>
              </a:tblPr>
              <a:tblGrid>
                <a:gridCol w="4881577"/>
                <a:gridCol w="2628886"/>
              </a:tblGrid>
              <a:tr h="370880">
                <a:tc>
                  <a:txBody>
                    <a:bodyPr/>
                    <a:lstStyle/>
                    <a:p>
                      <a:pPr algn="ctr"/>
                      <a:r>
                        <a:rPr lang="en-US" sz="1800" dirty="0" smtClean="0"/>
                        <a:t>Knowledge of solving addition problems</a:t>
                      </a:r>
                      <a:endParaRPr lang="en-US" sz="1800" dirty="0"/>
                    </a:p>
                  </a:txBody>
                  <a:tcPr marL="91431" marR="91431" marT="45725" marB="45725"/>
                </a:tc>
                <a:tc>
                  <a:txBody>
                    <a:bodyPr/>
                    <a:lstStyle/>
                    <a:p>
                      <a:pPr algn="ctr"/>
                      <a:r>
                        <a:rPr lang="en-US" sz="1800" dirty="0" smtClean="0"/>
                        <a:t>Frequency</a:t>
                      </a:r>
                      <a:endParaRPr lang="en-US" sz="1800" dirty="0"/>
                    </a:p>
                  </a:txBody>
                  <a:tcPr marL="91431" marR="91431" marT="45725" marB="45725"/>
                </a:tc>
              </a:tr>
              <a:tr h="370880">
                <a:tc>
                  <a:txBody>
                    <a:bodyPr/>
                    <a:lstStyle/>
                    <a:p>
                      <a:pPr algn="l"/>
                      <a:r>
                        <a:rPr lang="en-US" sz="1800" dirty="0" smtClean="0"/>
                        <a:t>Break apart by place</a:t>
                      </a:r>
                      <a:endParaRPr lang="en-US" sz="1800" dirty="0"/>
                    </a:p>
                  </a:txBody>
                  <a:tcPr marL="91431" marR="91431" marT="45725" marB="45725"/>
                </a:tc>
                <a:tc>
                  <a:txBody>
                    <a:bodyPr/>
                    <a:lstStyle/>
                    <a:p>
                      <a:pPr algn="ctr"/>
                      <a:r>
                        <a:rPr lang="en-US" sz="1800" dirty="0" smtClean="0"/>
                        <a:t>15</a:t>
                      </a:r>
                      <a:endParaRPr lang="en-US" sz="1800" dirty="0"/>
                    </a:p>
                  </a:txBody>
                  <a:tcPr marL="91431" marR="91431" marT="45725" marB="45725"/>
                </a:tc>
              </a:tr>
              <a:tr h="370880">
                <a:tc>
                  <a:txBody>
                    <a:bodyPr/>
                    <a:lstStyle/>
                    <a:p>
                      <a:pPr algn="l"/>
                      <a:r>
                        <a:rPr lang="en-US" sz="1800" dirty="0" smtClean="0"/>
                        <a:t>Change the numbers</a:t>
                      </a:r>
                      <a:endParaRPr lang="en-US" sz="1800" dirty="0"/>
                    </a:p>
                  </a:txBody>
                  <a:tcPr marL="91431" marR="91431" marT="45725" marB="45725"/>
                </a:tc>
                <a:tc>
                  <a:txBody>
                    <a:bodyPr/>
                    <a:lstStyle/>
                    <a:p>
                      <a:pPr algn="ctr"/>
                      <a:r>
                        <a:rPr lang="en-US" sz="1800" dirty="0" smtClean="0"/>
                        <a:t>12</a:t>
                      </a:r>
                      <a:endParaRPr lang="en-US" sz="1800" dirty="0"/>
                    </a:p>
                  </a:txBody>
                  <a:tcPr marL="91431" marR="91431" marT="45725" marB="45725"/>
                </a:tc>
              </a:tr>
              <a:tr h="370880">
                <a:tc>
                  <a:txBody>
                    <a:bodyPr/>
                    <a:lstStyle/>
                    <a:p>
                      <a:pPr algn="l"/>
                      <a:r>
                        <a:rPr lang="en-US" sz="1800" dirty="0" smtClean="0"/>
                        <a:t>Add one number in parts</a:t>
                      </a:r>
                      <a:endParaRPr lang="en-US" sz="1800" dirty="0"/>
                    </a:p>
                  </a:txBody>
                  <a:tcPr marL="91431" marR="91431" marT="45725" marB="45725"/>
                </a:tc>
                <a:tc>
                  <a:txBody>
                    <a:bodyPr/>
                    <a:lstStyle/>
                    <a:p>
                      <a:pPr algn="ctr"/>
                      <a:r>
                        <a:rPr lang="en-US" sz="1800" dirty="0" smtClean="0"/>
                        <a:t>3</a:t>
                      </a:r>
                      <a:endParaRPr lang="en-US" sz="1800" dirty="0"/>
                    </a:p>
                  </a:txBody>
                  <a:tcPr marL="91431" marR="91431" marT="45725" marB="45725"/>
                </a:tc>
              </a:tr>
              <a:tr h="370880">
                <a:tc>
                  <a:txBody>
                    <a:bodyPr/>
                    <a:lstStyle/>
                    <a:p>
                      <a:pPr algn="l"/>
                      <a:r>
                        <a:rPr lang="en-US" sz="1800" dirty="0" smtClean="0"/>
                        <a:t>Flexibly use more than one strategy</a:t>
                      </a:r>
                      <a:endParaRPr lang="en-US" sz="1800" dirty="0"/>
                    </a:p>
                  </a:txBody>
                  <a:tcPr marL="91431" marR="91431" marT="45725" marB="45725"/>
                </a:tc>
                <a:tc>
                  <a:txBody>
                    <a:bodyPr/>
                    <a:lstStyle/>
                    <a:p>
                      <a:pPr algn="ctr"/>
                      <a:r>
                        <a:rPr lang="en-US" sz="1800" dirty="0" smtClean="0"/>
                        <a:t>14</a:t>
                      </a:r>
                      <a:endParaRPr lang="en-US" sz="1800" dirty="0"/>
                    </a:p>
                  </a:txBody>
                  <a:tcPr marL="91431" marR="91431" marT="45725" marB="45725"/>
                </a:tc>
              </a:tr>
              <a:tr h="370880">
                <a:tc>
                  <a:txBody>
                    <a:bodyPr/>
                    <a:lstStyle/>
                    <a:p>
                      <a:pPr algn="l"/>
                      <a:r>
                        <a:rPr lang="en-US" sz="1800" dirty="0" smtClean="0"/>
                        <a:t>Use the standard algorithm</a:t>
                      </a:r>
                      <a:endParaRPr lang="en-US" sz="1800" dirty="0"/>
                    </a:p>
                  </a:txBody>
                  <a:tcPr marL="91431" marR="91431" marT="45725" marB="45725"/>
                </a:tc>
                <a:tc>
                  <a:txBody>
                    <a:bodyPr/>
                    <a:lstStyle/>
                    <a:p>
                      <a:pPr algn="ctr"/>
                      <a:r>
                        <a:rPr lang="en-US" sz="1800" dirty="0" smtClean="0"/>
                        <a:t>10</a:t>
                      </a:r>
                      <a:endParaRPr lang="en-US" sz="1800" dirty="0"/>
                    </a:p>
                  </a:txBody>
                  <a:tcPr marL="91431" marR="91431" marT="45725" marB="45725"/>
                </a:tc>
              </a:tr>
              <a:tr h="370880">
                <a:tc>
                  <a:txBody>
                    <a:bodyPr/>
                    <a:lstStyle/>
                    <a:p>
                      <a:pPr algn="l"/>
                      <a:r>
                        <a:rPr lang="en-US" sz="1800" dirty="0" smtClean="0"/>
                        <a:t>Learned new methods; no preference given</a:t>
                      </a:r>
                      <a:endParaRPr lang="en-US" sz="1800" dirty="0"/>
                    </a:p>
                  </a:txBody>
                  <a:tcPr marL="91431" marR="91431" marT="45725" marB="45725"/>
                </a:tc>
                <a:tc>
                  <a:txBody>
                    <a:bodyPr/>
                    <a:lstStyle/>
                    <a:p>
                      <a:pPr algn="ctr"/>
                      <a:r>
                        <a:rPr lang="en-US" sz="1800" dirty="0" smtClean="0"/>
                        <a:t>5</a:t>
                      </a:r>
                      <a:endParaRPr lang="en-US" sz="1800" dirty="0"/>
                    </a:p>
                  </a:txBody>
                  <a:tcPr marL="91431" marR="91431" marT="45725" marB="45725"/>
                </a:tc>
              </a:tr>
              <a:tr h="370880">
                <a:tc>
                  <a:txBody>
                    <a:bodyPr/>
                    <a:lstStyle/>
                    <a:p>
                      <a:pPr algn="l"/>
                      <a:r>
                        <a:rPr lang="en-US" sz="1800" dirty="0" smtClean="0"/>
                        <a:t>No evidence of CCK</a:t>
                      </a:r>
                      <a:endParaRPr lang="en-US" sz="1800" dirty="0"/>
                    </a:p>
                  </a:txBody>
                  <a:tcPr marL="91431" marR="91431" marT="45725" marB="45725"/>
                </a:tc>
                <a:tc>
                  <a:txBody>
                    <a:bodyPr/>
                    <a:lstStyle/>
                    <a:p>
                      <a:pPr algn="ctr"/>
                      <a:r>
                        <a:rPr lang="en-US" sz="1800" dirty="0" smtClean="0"/>
                        <a:t>4</a:t>
                      </a:r>
                      <a:endParaRPr lang="en-US" sz="1800" dirty="0"/>
                    </a:p>
                  </a:txBody>
                  <a:tcPr marL="91431" marR="91431" marT="45725" marB="45725"/>
                </a:tc>
              </a:tr>
            </a:tbl>
          </a:graphicData>
        </a:graphic>
      </p:graphicFrame>
      <p:sp>
        <p:nvSpPr>
          <p:cNvPr id="81951" name="TextBox 4"/>
          <p:cNvSpPr txBox="1">
            <a:spLocks noChangeArrowheads="1"/>
          </p:cNvSpPr>
          <p:nvPr/>
        </p:nvSpPr>
        <p:spPr bwMode="auto">
          <a:xfrm>
            <a:off x="457200" y="1092200"/>
            <a:ext cx="8229600" cy="1200328"/>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dirty="0">
                <a:latin typeface="+mn-lt"/>
              </a:rPr>
              <a:t>The majority of PSTs responses (59/63; 93.7%) demonstrated evidence of developing common content knowledge. These responses were largely examples of the ways they preferred to solve addition problems.</a:t>
            </a:r>
          </a:p>
        </p:txBody>
      </p:sp>
      <p:sp>
        <p:nvSpPr>
          <p:cNvPr id="7" name="Slide Number Placeholder 6"/>
          <p:cNvSpPr>
            <a:spLocks noGrp="1"/>
          </p:cNvSpPr>
          <p:nvPr>
            <p:ph type="sldNum" sz="quarter" idx="12"/>
          </p:nvPr>
        </p:nvSpPr>
        <p:spPr/>
        <p:txBody>
          <a:bodyPr/>
          <a:lstStyle/>
          <a:p>
            <a:pPr>
              <a:defRPr/>
            </a:pPr>
            <a:fld id="{757E56FD-D8E5-467E-BB76-2FB91D01A65F}" type="slidenum">
              <a:rPr lang="en-US" smtClean="0"/>
              <a:pPr>
                <a:defRPr/>
              </a:pPr>
              <a:t>19</a:t>
            </a:fld>
            <a:endParaRPr lang="en-US"/>
          </a:p>
        </p:txBody>
      </p:sp>
      <p:sp>
        <p:nvSpPr>
          <p:cNvPr id="8" name="Footer Placeholder 7"/>
          <p:cNvSpPr>
            <a:spLocks noGrp="1"/>
          </p:cNvSpPr>
          <p:nvPr>
            <p:ph type="ftr" sz="quarter" idx="11"/>
          </p:nvPr>
        </p:nvSpPr>
        <p:spPr/>
        <p:txBody>
          <a:bodyPr/>
          <a:lstStyle/>
          <a:p>
            <a:pPr>
              <a:defRPr/>
            </a:pPr>
            <a:r>
              <a:rPr lang="en-US" smtClean="0"/>
              <a:t>MSRI 2011  Berkley, CA</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Acknowledgements</a:t>
            </a:r>
            <a:endParaRPr lang="en-US" dirty="0"/>
          </a:p>
        </p:txBody>
      </p:sp>
      <p:sp>
        <p:nvSpPr>
          <p:cNvPr id="7" name="Content Placeholder 6"/>
          <p:cNvSpPr>
            <a:spLocks noGrp="1"/>
          </p:cNvSpPr>
          <p:nvPr>
            <p:ph sz="quarter" idx="1"/>
          </p:nvPr>
        </p:nvSpPr>
        <p:spPr/>
        <p:txBody>
          <a:bodyPr/>
          <a:lstStyle/>
          <a:p>
            <a:r>
              <a:rPr lang="en-US" sz="2800" dirty="0" smtClean="0">
                <a:solidFill>
                  <a:srgbClr val="000000"/>
                </a:solidFill>
              </a:rPr>
              <a:t>This work has been conducted with Dr. Corey Drake and Dr. Tonia Land of  Iowa State University.</a:t>
            </a:r>
          </a:p>
          <a:p>
            <a:r>
              <a:rPr lang="en-US" sz="2800" dirty="0" smtClean="0">
                <a:solidFill>
                  <a:srgbClr val="000000"/>
                </a:solidFill>
              </a:rPr>
              <a:t>This </a:t>
            </a:r>
            <a:r>
              <a:rPr lang="en-US" sz="2800" dirty="0" smtClean="0">
                <a:solidFill>
                  <a:srgbClr val="000000"/>
                </a:solidFill>
              </a:rPr>
              <a:t>work was supported, in part, by the National Science Foundation (DRL #0643497, Corey Drake, PI).</a:t>
            </a:r>
          </a:p>
          <a:p>
            <a:r>
              <a:rPr lang="en-US" sz="2800" dirty="0" smtClean="0">
                <a:solidFill>
                  <a:srgbClr val="000000"/>
                </a:solidFill>
              </a:rPr>
              <a:t>We are grateful to all of the</a:t>
            </a:r>
            <a:r>
              <a:rPr lang="en-US" sz="2800" dirty="0" smtClean="0">
                <a:solidFill>
                  <a:srgbClr val="000000"/>
                </a:solidFill>
              </a:rPr>
              <a:t> </a:t>
            </a:r>
            <a:r>
              <a:rPr lang="en-US" sz="2800" dirty="0" smtClean="0"/>
              <a:t>p</a:t>
            </a:r>
            <a:r>
              <a:rPr lang="en-US" sz="2800" dirty="0" smtClean="0"/>
              <a:t>articipating </a:t>
            </a:r>
            <a:r>
              <a:rPr lang="en-US" sz="2800" dirty="0" smtClean="0"/>
              <a:t>teachers and students, especially pre-service </a:t>
            </a:r>
            <a:r>
              <a:rPr lang="en-US" sz="2800" dirty="0" smtClean="0"/>
              <a:t>teachers.</a:t>
            </a:r>
          </a:p>
          <a:p>
            <a:endParaRPr lang="en-US" sz="2800" dirty="0" smtClean="0">
              <a:solidFill>
                <a:srgbClr val="000000"/>
              </a:solidFill>
            </a:endParaRPr>
          </a:p>
          <a:p>
            <a:endParaRPr lang="en-US" dirty="0"/>
          </a:p>
        </p:txBody>
      </p:sp>
      <p:sp>
        <p:nvSpPr>
          <p:cNvPr id="4" name="Footer Placeholder 3"/>
          <p:cNvSpPr>
            <a:spLocks noGrp="1"/>
          </p:cNvSpPr>
          <p:nvPr>
            <p:ph type="ftr" sz="quarter" idx="11"/>
          </p:nvPr>
        </p:nvSpPr>
        <p:spPr/>
        <p:txBody>
          <a:bodyPr/>
          <a:lstStyle/>
          <a:p>
            <a:pPr>
              <a:defRPr/>
            </a:pPr>
            <a:r>
              <a:rPr lang="en-US" smtClean="0"/>
              <a:t>MSRI 2011  Berkley, CA</a:t>
            </a:r>
            <a:endParaRPr lang="en-US"/>
          </a:p>
        </p:txBody>
      </p:sp>
      <p:sp>
        <p:nvSpPr>
          <p:cNvPr id="5" name="Slide Number Placeholder 4"/>
          <p:cNvSpPr>
            <a:spLocks noGrp="1"/>
          </p:cNvSpPr>
          <p:nvPr>
            <p:ph type="sldNum" sz="quarter" idx="12"/>
          </p:nvPr>
        </p:nvSpPr>
        <p:spPr/>
        <p:txBody>
          <a:bodyPr/>
          <a:lstStyle/>
          <a:p>
            <a:pPr>
              <a:defRPr/>
            </a:pPr>
            <a:fld id="{1B30B7F3-0B01-41F8-99B1-F104398899FD}" type="slidenum">
              <a:rPr lang="en-US" smtClean="0"/>
              <a:pPr>
                <a:defRPr/>
              </a:pPr>
              <a:t>2</a:t>
            </a:fld>
            <a:endParaRPr lang="en-US"/>
          </a:p>
        </p:txBody>
      </p:sp>
      <p:pic>
        <p:nvPicPr>
          <p:cNvPr id="8" name="Picture 17" descr="paw.gif"/>
          <p:cNvPicPr>
            <a:picLocks noChangeAspect="1"/>
          </p:cNvPicPr>
          <p:nvPr/>
        </p:nvPicPr>
        <p:blipFill>
          <a:blip r:embed="rId2"/>
          <a:srcRect/>
          <a:stretch>
            <a:fillRect/>
          </a:stretch>
        </p:blipFill>
        <p:spPr bwMode="auto">
          <a:xfrm>
            <a:off x="244475" y="4959350"/>
            <a:ext cx="960438" cy="979488"/>
          </a:xfrm>
          <a:prstGeom prst="rect">
            <a:avLst/>
          </a:prstGeom>
          <a:noFill/>
          <a:ln w="9525">
            <a:noFill/>
            <a:miter lim="800000"/>
            <a:headEnd/>
            <a:tailEnd/>
          </a:ln>
        </p:spPr>
      </p:pic>
      <p:pic>
        <p:nvPicPr>
          <p:cNvPr id="9" name="Picture 18" descr="737px-Iowa_State_Cyclones_logo.svg.png"/>
          <p:cNvPicPr>
            <a:picLocks noChangeAspect="1"/>
          </p:cNvPicPr>
          <p:nvPr/>
        </p:nvPicPr>
        <p:blipFill>
          <a:blip r:embed="rId3"/>
          <a:srcRect/>
          <a:stretch>
            <a:fillRect/>
          </a:stretch>
        </p:blipFill>
        <p:spPr bwMode="auto">
          <a:xfrm>
            <a:off x="7564438" y="4959350"/>
            <a:ext cx="1371600" cy="981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US" dirty="0" smtClean="0"/>
              <a:t>Conclusions – Learning </a:t>
            </a:r>
            <a:r>
              <a:rPr lang="en-US" i="1" dirty="0" smtClean="0"/>
              <a:t>from</a:t>
            </a:r>
            <a:endParaRPr lang="en-US" i="1" dirty="0"/>
          </a:p>
        </p:txBody>
      </p:sp>
      <p:sp>
        <p:nvSpPr>
          <p:cNvPr id="82946" name="Content Placeholder 2"/>
          <p:cNvSpPr>
            <a:spLocks noGrp="1"/>
          </p:cNvSpPr>
          <p:nvPr>
            <p:ph sz="quarter" idx="1"/>
          </p:nvPr>
        </p:nvSpPr>
        <p:spPr>
          <a:xfrm>
            <a:off x="914400" y="1447800"/>
            <a:ext cx="7772400" cy="4762500"/>
          </a:xfrm>
        </p:spPr>
        <p:txBody>
          <a:bodyPr/>
          <a:lstStyle/>
          <a:p>
            <a:r>
              <a:rPr lang="en-US" dirty="0" smtClean="0"/>
              <a:t>The Addition Starter Sentences activity demonstrated PSTs have the ability to learn from their experiences with </a:t>
            </a:r>
            <a:r>
              <a:rPr lang="en-US" i="1" dirty="0" smtClean="0"/>
              <a:t>Standards</a:t>
            </a:r>
            <a:r>
              <a:rPr lang="en-US" dirty="0" smtClean="0"/>
              <a:t>-based curricular materials.</a:t>
            </a:r>
          </a:p>
          <a:p>
            <a:pPr lvl="1"/>
            <a:r>
              <a:rPr lang="en-US" sz="2200" dirty="0" smtClean="0"/>
              <a:t>In terms of pedagogical content knowledge, the activity provides opportunity for PSTs to develop knowledge of content and students and knowledge of content and teaching.</a:t>
            </a:r>
          </a:p>
          <a:p>
            <a:pPr lvl="1"/>
            <a:r>
              <a:rPr lang="en-US" sz="2200" dirty="0" smtClean="0"/>
              <a:t>In terms of subject mater knowledge, the activity provides opportunity for PSTs to develop common content knowledge and specialized content knowledge, but did not seem to afford development of their horizon knowledge.</a:t>
            </a:r>
          </a:p>
          <a:p>
            <a:pPr lvl="1"/>
            <a:r>
              <a:rPr lang="en-US" sz="2200" dirty="0" smtClean="0"/>
              <a:t>Perhaps including a follow up activity that allows PSTs to relate the addition starter sentences strategies to the traditional algorithm would provide opportunity to develop this aspect of MKT.</a:t>
            </a:r>
            <a:endParaRPr lang="en-US" sz="2200" dirty="0"/>
          </a:p>
        </p:txBody>
      </p:sp>
      <p:sp>
        <p:nvSpPr>
          <p:cNvPr id="8" name="Slide Number Placeholder 7"/>
          <p:cNvSpPr>
            <a:spLocks noGrp="1"/>
          </p:cNvSpPr>
          <p:nvPr>
            <p:ph type="sldNum" sz="quarter" idx="12"/>
          </p:nvPr>
        </p:nvSpPr>
        <p:spPr/>
        <p:txBody>
          <a:bodyPr/>
          <a:lstStyle/>
          <a:p>
            <a:pPr>
              <a:defRPr/>
            </a:pPr>
            <a:fld id="{757E56FD-D8E5-467E-BB76-2FB91D01A65F}" type="slidenum">
              <a:rPr lang="en-US" smtClean="0"/>
              <a:pPr>
                <a:defRPr/>
              </a:pPr>
              <a:t>20</a:t>
            </a:fld>
            <a:endParaRPr lang="en-US"/>
          </a:p>
        </p:txBody>
      </p:sp>
      <p:sp>
        <p:nvSpPr>
          <p:cNvPr id="9" name="Footer Placeholder 8"/>
          <p:cNvSpPr>
            <a:spLocks noGrp="1"/>
          </p:cNvSpPr>
          <p:nvPr>
            <p:ph type="ftr" sz="quarter" idx="11"/>
          </p:nvPr>
        </p:nvSpPr>
        <p:spPr/>
        <p:txBody>
          <a:bodyPr/>
          <a:lstStyle/>
          <a:p>
            <a:pPr>
              <a:defRPr/>
            </a:pPr>
            <a:r>
              <a:rPr lang="en-US" smtClean="0"/>
              <a:t>MSRI 2011  Berkley, CA</a:t>
            </a:r>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3" name="Subtitle 5"/>
          <p:cNvSpPr>
            <a:spLocks noGrp="1"/>
          </p:cNvSpPr>
          <p:nvPr>
            <p:ph type="subTitle" idx="1"/>
          </p:nvPr>
        </p:nvSpPr>
        <p:spPr>
          <a:xfrm>
            <a:off x="1295400" y="3200400"/>
            <a:ext cx="6400800" cy="3009900"/>
          </a:xfrm>
        </p:spPr>
        <p:txBody>
          <a:bodyPr/>
          <a:lstStyle/>
          <a:p>
            <a:pPr algn="l">
              <a:buFont typeface="Arial" charset="0"/>
              <a:buChar char="•"/>
            </a:pPr>
            <a:r>
              <a:rPr lang="en-US" sz="2800" dirty="0" smtClean="0"/>
              <a:t>How can </a:t>
            </a:r>
            <a:r>
              <a:rPr lang="en-US" sz="2800" i="1" dirty="0" smtClean="0"/>
              <a:t>Standards</a:t>
            </a:r>
            <a:r>
              <a:rPr lang="en-US" sz="2800" dirty="0" smtClean="0"/>
              <a:t>-based curriculum materials help inform the mathematical preparation of PSTs in the era of the Common Core?</a:t>
            </a:r>
          </a:p>
          <a:p>
            <a:pPr lvl="1" algn="l">
              <a:buFont typeface="Arial" charset="0"/>
              <a:buChar char="•"/>
            </a:pPr>
            <a:r>
              <a:rPr lang="en-US" dirty="0" smtClean="0"/>
              <a:t>Questions </a:t>
            </a:r>
            <a:r>
              <a:rPr lang="en-US" dirty="0" smtClean="0"/>
              <a:t>or </a:t>
            </a:r>
            <a:r>
              <a:rPr lang="en-US" dirty="0" smtClean="0"/>
              <a:t>comments</a:t>
            </a:r>
          </a:p>
          <a:p>
            <a:pPr algn="l">
              <a:buFont typeface="Arial" charset="0"/>
              <a:buChar char="•"/>
            </a:pPr>
            <a:r>
              <a:rPr lang="en-US" sz="2800" dirty="0" smtClean="0"/>
              <a:t>Thanks for attending!</a:t>
            </a:r>
          </a:p>
          <a:p>
            <a:pPr algn="l"/>
            <a:r>
              <a:rPr lang="en-US" sz="2800" b="1" dirty="0" smtClean="0"/>
              <a:t>Andy Tyminski </a:t>
            </a:r>
            <a:r>
              <a:rPr lang="en-US" sz="2800" b="1" dirty="0" smtClean="0"/>
              <a:t>– </a:t>
            </a:r>
            <a:r>
              <a:rPr lang="en-US" sz="2800" b="1" dirty="0" smtClean="0">
                <a:hlinkClick r:id="rId3"/>
              </a:rPr>
              <a:t>amt23@clemson.edu</a:t>
            </a:r>
            <a:endParaRPr lang="en-US" sz="2800" b="1" dirty="0" smtClean="0"/>
          </a:p>
          <a:p>
            <a:pPr algn="l">
              <a:buFont typeface="Arial" charset="0"/>
              <a:buChar char="•"/>
            </a:pPr>
            <a:endParaRPr lang="en-US" sz="2800" dirty="0"/>
          </a:p>
        </p:txBody>
      </p:sp>
      <p:sp>
        <p:nvSpPr>
          <p:cNvPr id="38914"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DDD7AFBC-8B66-43F6-8632-908D54BAFE38}" type="slidenum">
              <a:rPr lang="en-US"/>
              <a:pPr>
                <a:defRPr/>
              </a:pPr>
              <a:t>21</a:t>
            </a:fld>
            <a:endParaRPr lang="en-US"/>
          </a:p>
        </p:txBody>
      </p:sp>
      <p:sp>
        <p:nvSpPr>
          <p:cNvPr id="38916" name="Title 1"/>
          <p:cNvSpPr>
            <a:spLocks noGrp="1"/>
          </p:cNvSpPr>
          <p:nvPr>
            <p:ph type="ctrTitle"/>
          </p:nvPr>
        </p:nvSpPr>
        <p:spPr>
          <a:xfrm>
            <a:off x="457200" y="1506538"/>
            <a:ext cx="8229600" cy="1470025"/>
          </a:xfrm>
        </p:spPr>
        <p:txBody>
          <a:bodyPr/>
          <a:lstStyle/>
          <a:p>
            <a:r>
              <a:rPr dirty="0" smtClean="0"/>
              <a:t>Discussion</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r>
              <a:rPr lang="en-US" smtClean="0"/>
              <a:t>References</a:t>
            </a:r>
          </a:p>
        </p:txBody>
      </p:sp>
      <p:sp>
        <p:nvSpPr>
          <p:cNvPr id="39938"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E7364716-643F-42FB-85E9-B0CDF519A0C4}" type="slidenum">
              <a:rPr lang="en-US"/>
              <a:pPr>
                <a:defRPr/>
              </a:pPr>
              <a:t>22</a:t>
            </a:fld>
            <a:endParaRPr lang="en-US"/>
          </a:p>
        </p:txBody>
      </p:sp>
      <p:sp>
        <p:nvSpPr>
          <p:cNvPr id="39940" name="Content Placeholder 4"/>
          <p:cNvSpPr>
            <a:spLocks noGrp="1"/>
          </p:cNvSpPr>
          <p:nvPr>
            <p:ph sz="quarter" idx="1"/>
          </p:nvPr>
        </p:nvSpPr>
        <p:spPr/>
        <p:txBody>
          <a:bodyPr/>
          <a:lstStyle/>
          <a:p>
            <a:r>
              <a:rPr lang="en-US" sz="2400" dirty="0" smtClean="0"/>
              <a:t>Ball, D.L., Thames, M.H. &amp; Phelps, G. (2008). Content knowledge for teaching: What makes it special? </a:t>
            </a:r>
            <a:r>
              <a:rPr lang="en-US" sz="2400" i="1" dirty="0" smtClean="0"/>
              <a:t>Journal of Teacher Education 59(5): 389-407.</a:t>
            </a:r>
          </a:p>
          <a:p>
            <a:r>
              <a:rPr lang="en-US" sz="2400" dirty="0" err="1" smtClean="0"/>
              <a:t>Shulman</a:t>
            </a:r>
            <a:r>
              <a:rPr lang="en-US" sz="2400" dirty="0" smtClean="0"/>
              <a:t>, L.S. (1986). Those who understand: Knowledge growth in teaching. </a:t>
            </a:r>
            <a:r>
              <a:rPr lang="en-US" sz="2400" i="1" dirty="0" smtClean="0"/>
              <a:t>Educational Researcher 15(2): 4-14.</a:t>
            </a:r>
          </a:p>
          <a:p>
            <a:r>
              <a:rPr lang="en-US" sz="2400" dirty="0" smtClean="0"/>
              <a:t>TERC (2008). </a:t>
            </a:r>
            <a:r>
              <a:rPr lang="en-US" sz="2400" i="1" dirty="0" smtClean="0"/>
              <a:t>Investigations in Number, Data, and Space (Grade 3, Unit 3): Collections and travel stories. Glenview, IL: Pearson Scott </a:t>
            </a:r>
            <a:r>
              <a:rPr lang="en-US" sz="2400" i="1" dirty="0" err="1" smtClean="0"/>
              <a:t>Foresman</a:t>
            </a:r>
            <a:r>
              <a:rPr lang="en-US" sz="2400" i="1" dirty="0" smtClean="0"/>
              <a:t>.</a:t>
            </a:r>
            <a:endParaRPr lang="en-US" sz="2400" i="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5" name="Title 3"/>
          <p:cNvSpPr>
            <a:spLocks noGrp="1"/>
          </p:cNvSpPr>
          <p:nvPr>
            <p:ph type="title"/>
          </p:nvPr>
        </p:nvSpPr>
        <p:spPr/>
        <p:txBody>
          <a:bodyPr/>
          <a:lstStyle/>
          <a:p>
            <a:r>
              <a:rPr lang="en-US" smtClean="0"/>
              <a:t>Constructing Coherence Project</a:t>
            </a:r>
          </a:p>
        </p:txBody>
      </p:sp>
      <p:sp>
        <p:nvSpPr>
          <p:cNvPr id="16386" name="Content Placeholder 9"/>
          <p:cNvSpPr>
            <a:spLocks noGrp="1"/>
          </p:cNvSpPr>
          <p:nvPr>
            <p:ph sz="quarter" idx="1"/>
          </p:nvPr>
        </p:nvSpPr>
        <p:spPr/>
        <p:txBody>
          <a:bodyPr/>
          <a:lstStyle/>
          <a:p>
            <a:r>
              <a:rPr lang="en-US" dirty="0" smtClean="0"/>
              <a:t>Despite the prevalence of mathematics curriculum materials in elementary classrooms, most current mathematics methods courses and texts spend little or no time helping pre-service teachers (PSTs) learn to use curriculum materials. </a:t>
            </a:r>
          </a:p>
          <a:p>
            <a:r>
              <a:rPr lang="en-US" dirty="0" smtClean="0"/>
              <a:t>Investigates how elementary mathematics PSTs learn </a:t>
            </a:r>
            <a:r>
              <a:rPr lang="en-US" i="1" dirty="0" smtClean="0"/>
              <a:t>about </a:t>
            </a:r>
            <a:r>
              <a:rPr lang="en-US" dirty="0" smtClean="0"/>
              <a:t>and </a:t>
            </a:r>
            <a:r>
              <a:rPr lang="en-US" i="1" dirty="0" smtClean="0"/>
              <a:t>from </a:t>
            </a:r>
            <a:r>
              <a:rPr lang="en-US" dirty="0" smtClean="0"/>
              <a:t>interactions and engagements with Standards-based curriculum materials.</a:t>
            </a:r>
          </a:p>
          <a:p>
            <a:r>
              <a:rPr lang="en-US" dirty="0" smtClean="0"/>
              <a:t>Based on research (our own and others’) on experienced teachers’ use of curriculum materials</a:t>
            </a:r>
            <a:endParaRPr lang="en-US" sz="2800" dirty="0" smtClean="0">
              <a:solidFill>
                <a:srgbClr val="D34817"/>
              </a:solidFill>
            </a:endParaRPr>
          </a:p>
          <a:p>
            <a:pPr lvl="1"/>
            <a:endParaRPr lang="en-US" dirty="0" smtClean="0"/>
          </a:p>
        </p:txBody>
      </p:sp>
      <p:sp>
        <p:nvSpPr>
          <p:cNvPr id="11" name="Slide Number Placeholder 10"/>
          <p:cNvSpPr>
            <a:spLocks noGrp="1"/>
          </p:cNvSpPr>
          <p:nvPr>
            <p:ph type="sldNum" sz="quarter" idx="12"/>
          </p:nvPr>
        </p:nvSpPr>
        <p:spPr/>
        <p:txBody>
          <a:bodyPr/>
          <a:lstStyle/>
          <a:p>
            <a:pPr>
              <a:defRPr/>
            </a:pPr>
            <a:fld id="{77F1C798-D6ED-462C-B4A3-8128C5320D89}" type="slidenum">
              <a:rPr lang="en-US"/>
              <a:pPr>
                <a:defRPr/>
              </a:pPr>
              <a:t>3</a:t>
            </a:fld>
            <a:endParaRPr lang="en-US"/>
          </a:p>
        </p:txBody>
      </p:sp>
      <p:sp>
        <p:nvSpPr>
          <p:cNvPr id="16388" name="Footer Placeholder 11"/>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41362"/>
          </a:xfrm>
        </p:spPr>
        <p:txBody>
          <a:bodyPr/>
          <a:lstStyle/>
          <a:p>
            <a:r>
              <a:rPr lang="en-US" dirty="0" smtClean="0"/>
              <a:t>Constructing Coherence Project</a:t>
            </a:r>
            <a:endParaRPr lang="en-US" dirty="0"/>
          </a:p>
        </p:txBody>
      </p:sp>
      <p:sp>
        <p:nvSpPr>
          <p:cNvPr id="3" name="Content Placeholder 2"/>
          <p:cNvSpPr>
            <a:spLocks noGrp="1"/>
          </p:cNvSpPr>
          <p:nvPr>
            <p:ph idx="1"/>
          </p:nvPr>
        </p:nvSpPr>
        <p:spPr>
          <a:xfrm>
            <a:off x="914400" y="1016000"/>
            <a:ext cx="7772400" cy="5003800"/>
          </a:xfrm>
        </p:spPr>
        <p:txBody>
          <a:bodyPr/>
          <a:lstStyle/>
          <a:p>
            <a:r>
              <a:rPr lang="en-US" sz="2800" dirty="0" smtClean="0"/>
              <a:t>Tools and frameworks introduced in methods course</a:t>
            </a:r>
          </a:p>
          <a:p>
            <a:pPr lvl="1"/>
            <a:r>
              <a:rPr lang="en-US" sz="2200" i="1" dirty="0" smtClean="0"/>
              <a:t>Standards </a:t>
            </a:r>
            <a:r>
              <a:rPr lang="en-US" sz="2200" dirty="0" smtClean="0"/>
              <a:t>– NCTM, State (&amp; Common Core)</a:t>
            </a:r>
          </a:p>
          <a:p>
            <a:pPr lvl="1"/>
            <a:r>
              <a:rPr lang="en-US" sz="2200" dirty="0" smtClean="0"/>
              <a:t>CGI Problem Types &amp; Common Core Problem Types</a:t>
            </a:r>
          </a:p>
          <a:p>
            <a:pPr lvl="1"/>
            <a:r>
              <a:rPr lang="en-US" sz="2200" dirty="0" smtClean="0"/>
              <a:t>Children’s Solution Strategies (CGI)</a:t>
            </a:r>
          </a:p>
          <a:p>
            <a:pPr lvl="1"/>
            <a:r>
              <a:rPr lang="en-US" sz="2200" dirty="0" smtClean="0"/>
              <a:t>Levels of Cognitive Demand</a:t>
            </a:r>
          </a:p>
          <a:p>
            <a:r>
              <a:rPr lang="en-US" sz="2800" dirty="0" smtClean="0"/>
              <a:t>Though designed for methods courses, also used </a:t>
            </a:r>
            <a:r>
              <a:rPr lang="en-US" sz="2800" i="1" dirty="0" smtClean="0"/>
              <a:t>Standards</a:t>
            </a:r>
            <a:r>
              <a:rPr lang="en-US" sz="2800" dirty="0" smtClean="0"/>
              <a:t>-based curriculum activities in content courses.</a:t>
            </a:r>
          </a:p>
          <a:p>
            <a:r>
              <a:rPr lang="en-US" sz="2800" dirty="0" smtClean="0"/>
              <a:t>We frame learning </a:t>
            </a:r>
            <a:r>
              <a:rPr lang="en-US" sz="2800" i="1" dirty="0" smtClean="0"/>
              <a:t>about </a:t>
            </a:r>
            <a:r>
              <a:rPr lang="en-US" sz="2800" dirty="0" smtClean="0"/>
              <a:t>and </a:t>
            </a:r>
            <a:r>
              <a:rPr lang="en-US" sz="2800" i="1" dirty="0" smtClean="0"/>
              <a:t>from </a:t>
            </a:r>
            <a:r>
              <a:rPr lang="en-US" sz="2800" dirty="0" smtClean="0"/>
              <a:t>curriculum materials through PSTs’ development of:</a:t>
            </a:r>
          </a:p>
          <a:p>
            <a:pPr lvl="1"/>
            <a:r>
              <a:rPr lang="en-US" sz="2200" dirty="0" smtClean="0"/>
              <a:t>Mathematical knowledge for teaching (Ball, Thames, &amp; Phelps, 2008</a:t>
            </a:r>
            <a:r>
              <a:rPr lang="en-US" sz="2200" dirty="0" smtClean="0"/>
              <a:t>) and</a:t>
            </a:r>
          </a:p>
          <a:p>
            <a:pPr lvl="1"/>
            <a:r>
              <a:rPr lang="en-US" sz="2200" dirty="0" smtClean="0"/>
              <a:t>Curricular knowledge (</a:t>
            </a:r>
            <a:r>
              <a:rPr lang="en-US" sz="2200" dirty="0" err="1" smtClean="0"/>
              <a:t>Shulman</a:t>
            </a:r>
            <a:r>
              <a:rPr lang="en-US" sz="2200" dirty="0" smtClean="0"/>
              <a:t>, 1986)</a:t>
            </a:r>
          </a:p>
          <a:p>
            <a:pPr lvl="2"/>
            <a:endParaRPr lang="en-US" dirty="0" smtClean="0"/>
          </a:p>
          <a:p>
            <a:endParaRPr lang="en-US" sz="2800" dirty="0" smtClean="0"/>
          </a:p>
          <a:p>
            <a:pPr lvl="3"/>
            <a:endParaRPr lang="en-US" dirty="0"/>
          </a:p>
        </p:txBody>
      </p:sp>
      <p:sp>
        <p:nvSpPr>
          <p:cNvPr id="5" name="Footer Placeholder 4"/>
          <p:cNvSpPr>
            <a:spLocks noGrp="1"/>
          </p:cNvSpPr>
          <p:nvPr>
            <p:ph type="ftr" sz="quarter" idx="11"/>
          </p:nvPr>
        </p:nvSpPr>
        <p:spPr/>
        <p:txBody>
          <a:bodyPr/>
          <a:lstStyle/>
          <a:p>
            <a:r>
              <a:rPr lang="en-US" smtClean="0"/>
              <a:t>MSRI 2011  Berkley, CA</a:t>
            </a:r>
            <a:endParaRPr lang="en-US"/>
          </a:p>
        </p:txBody>
      </p:sp>
      <p:sp>
        <p:nvSpPr>
          <p:cNvPr id="4" name="Slide Number Placeholder 3"/>
          <p:cNvSpPr>
            <a:spLocks noGrp="1"/>
          </p:cNvSpPr>
          <p:nvPr>
            <p:ph type="sldNum" sz="quarter" idx="12"/>
          </p:nvPr>
        </p:nvSpPr>
        <p:spPr/>
        <p:txBody>
          <a:bodyPr/>
          <a:lstStyle/>
          <a:p>
            <a:fld id="{757E56FD-D8E5-467E-BB76-2FB91D01A65F}" type="slidenum">
              <a:rPr lang="en-US" smtClean="0"/>
              <a:pPr/>
              <a:t>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28297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Today’s focus</a:t>
            </a:r>
          </a:p>
        </p:txBody>
      </p:sp>
      <p:sp>
        <p:nvSpPr>
          <p:cNvPr id="20482" name="Footer Placeholder 3"/>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5" name="Slide Number Placeholder 4"/>
          <p:cNvSpPr>
            <a:spLocks noGrp="1"/>
          </p:cNvSpPr>
          <p:nvPr>
            <p:ph type="sldNum" sz="quarter" idx="12"/>
          </p:nvPr>
        </p:nvSpPr>
        <p:spPr/>
        <p:txBody>
          <a:bodyPr/>
          <a:lstStyle/>
          <a:p>
            <a:pPr>
              <a:defRPr/>
            </a:pPr>
            <a:fld id="{EFC78690-7244-4D56-877D-D65B5CD47C18}" type="slidenum">
              <a:rPr lang="en-US"/>
              <a:pPr>
                <a:defRPr/>
              </a:pPr>
              <a:t>5</a:t>
            </a:fld>
            <a:endParaRPr lang="en-US"/>
          </a:p>
        </p:txBody>
      </p:sp>
      <p:sp>
        <p:nvSpPr>
          <p:cNvPr id="20484" name="Content Placeholder 5"/>
          <p:cNvSpPr>
            <a:spLocks noGrp="1"/>
          </p:cNvSpPr>
          <p:nvPr>
            <p:ph sz="quarter" idx="1"/>
          </p:nvPr>
        </p:nvSpPr>
        <p:spPr>
          <a:xfrm>
            <a:off x="914400" y="1447800"/>
            <a:ext cx="7772400" cy="4762500"/>
          </a:xfrm>
        </p:spPr>
        <p:txBody>
          <a:bodyPr/>
          <a:lstStyle/>
          <a:p>
            <a:r>
              <a:rPr lang="en-US" dirty="0" smtClean="0"/>
              <a:t>Examining the Addition Starter Sentences (TERC, 2008) lesson activity from</a:t>
            </a:r>
            <a:r>
              <a:rPr lang="en-US" dirty="0" smtClean="0"/>
              <a:t> our Developing </a:t>
            </a:r>
            <a:r>
              <a:rPr lang="en-US" dirty="0" smtClean="0"/>
              <a:t>Addition Strategies Module.</a:t>
            </a:r>
          </a:p>
          <a:p>
            <a:pPr lvl="1"/>
            <a:r>
              <a:rPr lang="en-US" dirty="0" smtClean="0"/>
              <a:t>A “taste” of the </a:t>
            </a:r>
            <a:r>
              <a:rPr lang="en-US" dirty="0" smtClean="0"/>
              <a:t>activity;</a:t>
            </a:r>
          </a:p>
          <a:p>
            <a:pPr lvl="1"/>
            <a:r>
              <a:rPr lang="en-US" dirty="0" smtClean="0"/>
              <a:t>Share “learning about and from curriculum materials” data;</a:t>
            </a:r>
            <a:endParaRPr lang="en-US" dirty="0" smtClean="0"/>
          </a:p>
          <a:p>
            <a:pPr lvl="1"/>
            <a:r>
              <a:rPr lang="en-US" dirty="0" smtClean="0"/>
              <a:t>Discussion of developing teachers to teach Common Core Standards in this approach.</a:t>
            </a:r>
          </a:p>
          <a:p>
            <a:pPr lvl="1">
              <a:buFont typeface="Wingdings 2" charset="2"/>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914400" y="274638"/>
            <a:ext cx="7772400" cy="1185862"/>
          </a:xfrm>
        </p:spPr>
        <p:txBody>
          <a:bodyPr/>
          <a:lstStyle/>
          <a:p>
            <a:r>
              <a:rPr lang="en-US" sz="3200" dirty="0" smtClean="0"/>
              <a:t>Addition </a:t>
            </a:r>
            <a:r>
              <a:rPr lang="en-US" sz="3200" dirty="0"/>
              <a:t>Starter Problems:</a:t>
            </a:r>
            <a:br>
              <a:rPr lang="en-US" sz="3200" dirty="0"/>
            </a:br>
            <a:r>
              <a:rPr lang="en-US" sz="3200" i="1" dirty="0"/>
              <a:t>Investigations</a:t>
            </a:r>
            <a:r>
              <a:rPr lang="en-US" sz="3200" dirty="0"/>
              <a:t>, Grade 3, Unit 3, Session </a:t>
            </a:r>
            <a:r>
              <a:rPr lang="en-US" sz="3200" dirty="0" smtClean="0"/>
              <a:t>2.5</a:t>
            </a:r>
            <a:endParaRPr lang="en-US" sz="3200" dirty="0"/>
          </a:p>
        </p:txBody>
      </p:sp>
      <p:sp>
        <p:nvSpPr>
          <p:cNvPr id="7180" name="Rectangle 12"/>
          <p:cNvSpPr>
            <a:spLocks noGrp="1" noChangeArrowheads="1"/>
          </p:cNvSpPr>
          <p:nvPr>
            <p:ph type="body" sz="half" idx="1"/>
          </p:nvPr>
        </p:nvSpPr>
        <p:spPr>
          <a:xfrm>
            <a:off x="838200" y="2906713"/>
            <a:ext cx="4114800" cy="3557588"/>
          </a:xfrm>
        </p:spPr>
        <p:txBody>
          <a:bodyPr/>
          <a:lstStyle/>
          <a:p>
            <a:pPr>
              <a:lnSpc>
                <a:spcPct val="90000"/>
              </a:lnSpc>
            </a:pPr>
            <a:r>
              <a:rPr lang="en-US" sz="2000" dirty="0" smtClean="0"/>
              <a:t>Solve </a:t>
            </a:r>
            <a:r>
              <a:rPr lang="en-US" sz="2000" dirty="0"/>
              <a:t>each problem.</a:t>
            </a:r>
          </a:p>
          <a:p>
            <a:pPr>
              <a:lnSpc>
                <a:spcPct val="90000"/>
              </a:lnSpc>
            </a:pPr>
            <a:r>
              <a:rPr lang="en-US" sz="2000" dirty="0"/>
              <a:t>Which of these is easiest for you to solve? Why?</a:t>
            </a:r>
          </a:p>
          <a:p>
            <a:pPr>
              <a:lnSpc>
                <a:spcPct val="90000"/>
              </a:lnSpc>
            </a:pPr>
            <a:r>
              <a:rPr lang="en-US" sz="2000" dirty="0"/>
              <a:t>Consider 136 + 227 = __</a:t>
            </a:r>
          </a:p>
          <a:p>
            <a:pPr>
              <a:lnSpc>
                <a:spcPct val="90000"/>
              </a:lnSpc>
            </a:pPr>
            <a:r>
              <a:rPr lang="en-US" sz="2000" dirty="0"/>
              <a:t>What if we could use the Starter Problems as a first step to solving this problem, which would you choose? Why do you think that’s a good start?</a:t>
            </a:r>
          </a:p>
          <a:p>
            <a:pPr>
              <a:lnSpc>
                <a:spcPct val="90000"/>
              </a:lnSpc>
            </a:pPr>
            <a:r>
              <a:rPr lang="en-US" sz="2000" dirty="0"/>
              <a:t>Choose a starter problem, finish solving, and prepare to share your solution path.</a:t>
            </a:r>
          </a:p>
        </p:txBody>
      </p:sp>
      <p:sp>
        <p:nvSpPr>
          <p:cNvPr id="21507" name="Text Box 14"/>
          <p:cNvSpPr txBox="1">
            <a:spLocks noChangeArrowheads="1"/>
          </p:cNvSpPr>
          <p:nvPr/>
        </p:nvSpPr>
        <p:spPr bwMode="auto">
          <a:xfrm>
            <a:off x="5486400" y="2286000"/>
            <a:ext cx="2743200" cy="366713"/>
          </a:xfrm>
          <a:prstGeom prst="rect">
            <a:avLst/>
          </a:prstGeom>
          <a:noFill/>
          <a:ln w="9525">
            <a:noFill/>
            <a:miter lim="800000"/>
            <a:headEnd/>
            <a:tailEnd/>
          </a:ln>
        </p:spPr>
        <p:txBody>
          <a:bodyPr>
            <a:prstTxWarp prst="textNoShape">
              <a:avLst/>
            </a:prstTxWarp>
            <a:spAutoFit/>
          </a:bodyPr>
          <a:lstStyle/>
          <a:p>
            <a:pPr>
              <a:spcBef>
                <a:spcPct val="50000"/>
              </a:spcBef>
            </a:pPr>
            <a:endParaRPr lang="en-US"/>
          </a:p>
        </p:txBody>
      </p:sp>
      <p:pic>
        <p:nvPicPr>
          <p:cNvPr id="21508" name="Picture 0" descr="Picture 1.png"/>
          <p:cNvPicPr>
            <a:picLocks noChangeAspect="1" noChangeArrowheads="1"/>
          </p:cNvPicPr>
          <p:nvPr/>
        </p:nvPicPr>
        <p:blipFill>
          <a:blip r:embed="rId3"/>
          <a:srcRect/>
          <a:stretch>
            <a:fillRect/>
          </a:stretch>
        </p:blipFill>
        <p:spPr bwMode="auto">
          <a:xfrm>
            <a:off x="4876800" y="2906712"/>
            <a:ext cx="4267200" cy="1614488"/>
          </a:xfrm>
          <a:prstGeom prst="rect">
            <a:avLst/>
          </a:prstGeom>
          <a:noFill/>
          <a:ln w="9525">
            <a:noFill/>
            <a:miter lim="800000"/>
            <a:headEnd/>
            <a:tailEnd/>
          </a:ln>
        </p:spPr>
      </p:pic>
      <p:sp>
        <p:nvSpPr>
          <p:cNvPr id="21509" name="Text Box 16"/>
          <p:cNvSpPr txBox="1">
            <a:spLocks noChangeArrowheads="1"/>
          </p:cNvSpPr>
          <p:nvPr/>
        </p:nvSpPr>
        <p:spPr bwMode="auto">
          <a:xfrm>
            <a:off x="4953000" y="4191000"/>
            <a:ext cx="3886200" cy="366713"/>
          </a:xfrm>
          <a:prstGeom prst="rect">
            <a:avLst/>
          </a:prstGeom>
          <a:noFill/>
          <a:ln w="9525">
            <a:noFill/>
            <a:miter lim="800000"/>
            <a:headEnd/>
            <a:tailEnd/>
          </a:ln>
        </p:spPr>
        <p:txBody>
          <a:bodyPr>
            <a:prstTxWarp prst="textNoShape">
              <a:avLst/>
            </a:prstTxWarp>
            <a:spAutoFit/>
          </a:bodyPr>
          <a:lstStyle/>
          <a:p>
            <a:pPr>
              <a:spcBef>
                <a:spcPct val="50000"/>
              </a:spcBef>
            </a:pPr>
            <a:endParaRPr lang="en-US"/>
          </a:p>
        </p:txBody>
      </p:sp>
      <p:sp>
        <p:nvSpPr>
          <p:cNvPr id="7" name="Slide Number Placeholder 6"/>
          <p:cNvSpPr>
            <a:spLocks noGrp="1"/>
          </p:cNvSpPr>
          <p:nvPr>
            <p:ph type="sldNum" sz="quarter" idx="12"/>
          </p:nvPr>
        </p:nvSpPr>
        <p:spPr/>
        <p:txBody>
          <a:bodyPr/>
          <a:lstStyle/>
          <a:p>
            <a:pPr>
              <a:defRPr/>
            </a:pPr>
            <a:fld id="{216D3E77-364E-4B2A-913C-E5E1E0D7797D}" type="slidenum">
              <a:rPr lang="en-US"/>
              <a:pPr>
                <a:defRPr/>
              </a:pPr>
              <a:t>6</a:t>
            </a:fld>
            <a:endParaRPr lang="en-US"/>
          </a:p>
        </p:txBody>
      </p:sp>
      <p:sp>
        <p:nvSpPr>
          <p:cNvPr id="21511" name="Footer Placeholder 7"/>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9" name="Content Placeholder 5"/>
          <p:cNvSpPr>
            <a:spLocks noGrp="1"/>
          </p:cNvSpPr>
          <p:nvPr>
            <p:ph sz="quarter" idx="1"/>
          </p:nvPr>
        </p:nvSpPr>
        <p:spPr>
          <a:xfrm>
            <a:off x="457200" y="1485900"/>
            <a:ext cx="8229600" cy="1174750"/>
          </a:xfrm>
        </p:spPr>
        <p:txBody>
          <a:bodyPr>
            <a:noAutofit/>
          </a:bodyPr>
          <a:lstStyle/>
          <a:p>
            <a:pPr marL="320040" indent="-320040" fontAlgn="auto">
              <a:spcAft>
                <a:spcPts val="0"/>
              </a:spcAft>
              <a:buFont typeface="Wingdings"/>
              <a:buNone/>
              <a:defRPr/>
            </a:pPr>
            <a:r>
              <a:rPr lang="en-US" sz="2000" dirty="0" smtClean="0">
                <a:ea typeface="+mn-ea"/>
                <a:cs typeface="+mn-cs"/>
              </a:rPr>
              <a:t>	The Addition Starter Sentences </a:t>
            </a:r>
            <a:r>
              <a:rPr lang="en-US" sz="2000" i="1" dirty="0" smtClean="0">
                <a:ea typeface="+mn-ea"/>
                <a:cs typeface="+mn-cs"/>
              </a:rPr>
              <a:t>Investigations </a:t>
            </a:r>
            <a:r>
              <a:rPr lang="en-US" sz="2000" dirty="0" smtClean="0">
                <a:ea typeface="+mn-ea"/>
                <a:cs typeface="+mn-cs"/>
              </a:rPr>
              <a:t>lesson is designed to support children in developing alternate multi-digit whole number addition strategies: </a:t>
            </a:r>
          </a:p>
          <a:p>
            <a:pPr marL="320040" indent="-320040" fontAlgn="auto">
              <a:spcAft>
                <a:spcPts val="0"/>
              </a:spcAft>
              <a:buFont typeface="Wingdings"/>
              <a:buNone/>
              <a:defRPr/>
            </a:pPr>
            <a:r>
              <a:rPr lang="en-US" sz="2000" dirty="0">
                <a:ea typeface="+mn-ea"/>
                <a:cs typeface="+mn-cs"/>
              </a:rPr>
              <a:t>	</a:t>
            </a:r>
            <a:r>
              <a:rPr lang="en-US" sz="2000" b="1" dirty="0" smtClean="0">
                <a:ea typeface="+mn-ea"/>
                <a:cs typeface="+mn-cs"/>
              </a:rPr>
              <a:t>Break Apart By Place, Adding One Number in Parts, and Changing the Numbers</a:t>
            </a:r>
          </a:p>
          <a:p>
            <a:pPr marL="320040" indent="-320040" fontAlgn="auto">
              <a:spcAft>
                <a:spcPts val="0"/>
              </a:spcAft>
              <a:buFont typeface="Wingdings"/>
              <a:buChar char=""/>
              <a:defRPr/>
            </a:pPr>
            <a:endParaRPr lang="en-US" sz="2000" dirty="0" smtClean="0">
              <a:ea typeface="+mn-ea"/>
              <a:cs typeface="+mn-cs"/>
            </a:endParaRPr>
          </a:p>
          <a:p>
            <a:pPr marL="640080" lvl="1" indent="-274320" fontAlgn="auto">
              <a:spcAft>
                <a:spcPts val="0"/>
              </a:spcAft>
              <a:buFont typeface="Wingdings 2"/>
              <a:buChar char=""/>
              <a:defRPr/>
            </a:pPr>
            <a:endParaRPr lang="en-US" sz="2000" dirty="0" smtClean="0">
              <a:ea typeface="+mn-ea"/>
            </a:endParaRPr>
          </a:p>
          <a:p>
            <a:pPr marL="640080" lvl="1" indent="-274320" fontAlgn="auto">
              <a:spcAft>
                <a:spcPts val="0"/>
              </a:spcAft>
              <a:buFont typeface="Wingdings 2" charset="2"/>
              <a:buNone/>
              <a:defRPr/>
            </a:pPr>
            <a:endParaRPr lang="en-US" sz="2000" dirty="0" smtClean="0">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8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8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8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8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18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0"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9" name="Title 6"/>
          <p:cNvSpPr>
            <a:spLocks noGrp="1"/>
          </p:cNvSpPr>
          <p:nvPr>
            <p:ph type="title"/>
          </p:nvPr>
        </p:nvSpPr>
        <p:spPr/>
        <p:txBody>
          <a:bodyPr/>
          <a:lstStyle/>
          <a:p>
            <a:r>
              <a:rPr lang="en-US" smtClean="0"/>
              <a:t>Where do things go from here?</a:t>
            </a:r>
          </a:p>
        </p:txBody>
      </p:sp>
      <p:sp>
        <p:nvSpPr>
          <p:cNvPr id="8" name="Text Placeholder 7"/>
          <p:cNvSpPr>
            <a:spLocks noGrp="1"/>
          </p:cNvSpPr>
          <p:nvPr>
            <p:ph type="body" idx="1"/>
          </p:nvPr>
        </p:nvSpPr>
        <p:spPr>
          <a:xfrm>
            <a:off x="914400" y="1092200"/>
            <a:ext cx="3733800" cy="762000"/>
          </a:xfrm>
        </p:spPr>
        <p:txBody>
          <a:bodyPr/>
          <a:lstStyle/>
          <a:p>
            <a:pPr fontAlgn="auto">
              <a:spcBef>
                <a:spcPts val="580"/>
              </a:spcBef>
              <a:spcAft>
                <a:spcPts val="0"/>
              </a:spcAft>
              <a:buFont typeface="Wingdings 2"/>
              <a:buNone/>
              <a:defRPr/>
            </a:pPr>
            <a:r>
              <a:rPr lang="en-US" dirty="0" smtClean="0"/>
              <a:t>Investigations Lesson</a:t>
            </a:r>
            <a:endParaRPr lang="en-US" dirty="0"/>
          </a:p>
        </p:txBody>
      </p:sp>
      <p:sp>
        <p:nvSpPr>
          <p:cNvPr id="10" name="Text Placeholder 9"/>
          <p:cNvSpPr>
            <a:spLocks noGrp="1"/>
          </p:cNvSpPr>
          <p:nvPr>
            <p:ph type="body" sz="half" idx="3"/>
          </p:nvPr>
        </p:nvSpPr>
        <p:spPr>
          <a:xfrm>
            <a:off x="4953000" y="1092200"/>
            <a:ext cx="3733800" cy="762000"/>
          </a:xfrm>
        </p:spPr>
        <p:txBody>
          <a:bodyPr/>
          <a:lstStyle/>
          <a:p>
            <a:pPr fontAlgn="auto">
              <a:spcBef>
                <a:spcPts val="580"/>
              </a:spcBef>
              <a:spcAft>
                <a:spcPts val="0"/>
              </a:spcAft>
              <a:buFont typeface="Wingdings 2"/>
              <a:buNone/>
              <a:defRPr/>
            </a:pPr>
            <a:r>
              <a:rPr lang="en-US" dirty="0" smtClean="0"/>
              <a:t>Starter Sentences Activity</a:t>
            </a:r>
            <a:endParaRPr lang="en-US" dirty="0"/>
          </a:p>
        </p:txBody>
      </p:sp>
      <p:sp>
        <p:nvSpPr>
          <p:cNvPr id="22532" name="Footer Placeholder 2"/>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dirty="0" smtClean="0">
                <a:ea typeface="ＭＳ Ｐゴシック" charset="-128"/>
                <a:cs typeface="ＭＳ Ｐゴシック" charset="-128"/>
              </a:rPr>
              <a:t>MSRI 2011  Berkley, CA</a:t>
            </a:r>
            <a:endParaRPr lang="en-US" dirty="0">
              <a:ea typeface="ＭＳ Ｐゴシック" charset="-128"/>
              <a:cs typeface="ＭＳ Ｐゴシック" charset="-128"/>
            </a:endParaRPr>
          </a:p>
        </p:txBody>
      </p:sp>
      <p:sp>
        <p:nvSpPr>
          <p:cNvPr id="4" name="Slide Number Placeholder 3"/>
          <p:cNvSpPr>
            <a:spLocks noGrp="1"/>
          </p:cNvSpPr>
          <p:nvPr>
            <p:ph type="sldNum" sz="quarter" idx="12"/>
          </p:nvPr>
        </p:nvSpPr>
        <p:spPr/>
        <p:txBody>
          <a:bodyPr/>
          <a:lstStyle/>
          <a:p>
            <a:pPr>
              <a:defRPr/>
            </a:pPr>
            <a:fld id="{C5F7AD74-E966-4741-BE52-5A1F3DC26D52}" type="slidenum">
              <a:rPr lang="en-US"/>
              <a:pPr>
                <a:defRPr/>
              </a:pPr>
              <a:t>7</a:t>
            </a:fld>
            <a:endParaRPr lang="en-US"/>
          </a:p>
        </p:txBody>
      </p:sp>
      <p:sp>
        <p:nvSpPr>
          <p:cNvPr id="9" name="Content Placeholder 8"/>
          <p:cNvSpPr>
            <a:spLocks noGrp="1"/>
          </p:cNvSpPr>
          <p:nvPr>
            <p:ph sz="half" idx="2"/>
          </p:nvPr>
        </p:nvSpPr>
        <p:spPr>
          <a:xfrm>
            <a:off x="914400" y="1854200"/>
            <a:ext cx="3733800" cy="4279900"/>
          </a:xfrm>
        </p:spPr>
        <p:txBody>
          <a:bodyPr>
            <a:normAutofit fontScale="92500" lnSpcReduction="10000"/>
          </a:bodyPr>
          <a:lstStyle/>
          <a:p>
            <a:pPr marL="274320" indent="-274320" fontAlgn="auto">
              <a:spcBef>
                <a:spcPts val="580"/>
              </a:spcBef>
              <a:spcAft>
                <a:spcPts val="0"/>
              </a:spcAft>
              <a:buFont typeface="Wingdings 2"/>
              <a:buChar char=""/>
              <a:defRPr/>
            </a:pPr>
            <a:r>
              <a:rPr lang="en-US" dirty="0" smtClean="0">
                <a:ea typeface="+mn-ea"/>
                <a:cs typeface="+mn-cs"/>
              </a:rPr>
              <a:t>Children solve a series of six problems.  </a:t>
            </a:r>
          </a:p>
          <a:p>
            <a:pPr marL="548640" lvl="1" fontAlgn="auto">
              <a:spcBef>
                <a:spcPts val="370"/>
              </a:spcBef>
              <a:spcAft>
                <a:spcPts val="0"/>
              </a:spcAft>
              <a:buFont typeface="Wingdings 2"/>
              <a:buChar char=""/>
              <a:defRPr/>
            </a:pPr>
            <a:r>
              <a:rPr lang="en-US" dirty="0" smtClean="0">
                <a:ea typeface="+mn-ea"/>
              </a:rPr>
              <a:t>Each problem has three starter sentences and a final problem.</a:t>
            </a:r>
          </a:p>
          <a:p>
            <a:pPr marL="548640" lvl="1" fontAlgn="auto">
              <a:spcBef>
                <a:spcPts val="370"/>
              </a:spcBef>
              <a:spcAft>
                <a:spcPts val="0"/>
              </a:spcAft>
              <a:buFont typeface="Wingdings 2"/>
              <a:buChar char=""/>
              <a:defRPr/>
            </a:pPr>
            <a:r>
              <a:rPr lang="en-US" dirty="0" smtClean="0">
                <a:ea typeface="+mn-ea"/>
              </a:rPr>
              <a:t>Children solve each starter sentence (mentally), choose one and solve the final problem.</a:t>
            </a:r>
          </a:p>
          <a:p>
            <a:pPr marL="548640" lvl="1" fontAlgn="auto">
              <a:spcBef>
                <a:spcPts val="370"/>
              </a:spcBef>
              <a:spcAft>
                <a:spcPts val="0"/>
              </a:spcAft>
              <a:buFont typeface="Wingdings 2"/>
              <a:buChar char=""/>
              <a:defRPr/>
            </a:pPr>
            <a:r>
              <a:rPr lang="en-US" dirty="0" smtClean="0">
                <a:ea typeface="+mn-ea"/>
              </a:rPr>
              <a:t>Students </a:t>
            </a:r>
            <a:r>
              <a:rPr lang="en-US" i="1" dirty="0" smtClean="0">
                <a:ea typeface="+mn-ea"/>
              </a:rPr>
              <a:t>do not </a:t>
            </a:r>
            <a:r>
              <a:rPr lang="en-US" dirty="0" smtClean="0">
                <a:ea typeface="+mn-ea"/>
              </a:rPr>
              <a:t>have to use a starter sentence to solve the final problem.</a:t>
            </a:r>
            <a:endParaRPr lang="en-US" dirty="0">
              <a:ea typeface="+mn-ea"/>
            </a:endParaRPr>
          </a:p>
        </p:txBody>
      </p:sp>
      <p:sp>
        <p:nvSpPr>
          <p:cNvPr id="11" name="Content Placeholder 10"/>
          <p:cNvSpPr>
            <a:spLocks noGrp="1"/>
          </p:cNvSpPr>
          <p:nvPr>
            <p:ph sz="half" idx="4"/>
          </p:nvPr>
        </p:nvSpPr>
        <p:spPr>
          <a:xfrm>
            <a:off x="4953000" y="1854200"/>
            <a:ext cx="3733800" cy="4775200"/>
          </a:xfrm>
        </p:spPr>
        <p:txBody>
          <a:bodyPr>
            <a:normAutofit/>
          </a:bodyPr>
          <a:lstStyle/>
          <a:p>
            <a:pPr>
              <a:lnSpc>
                <a:spcPct val="80000"/>
              </a:lnSpc>
            </a:pPr>
            <a:r>
              <a:rPr lang="en-US" sz="2200" dirty="0" smtClean="0"/>
              <a:t>PSTs solve same six problems as children would.</a:t>
            </a:r>
          </a:p>
          <a:p>
            <a:pPr>
              <a:lnSpc>
                <a:spcPct val="80000"/>
              </a:lnSpc>
            </a:pPr>
            <a:r>
              <a:rPr lang="en-US" sz="2200" dirty="0" smtClean="0"/>
              <a:t>Discuss the main strategies and PSTs’ strategies in using starter sentences.</a:t>
            </a:r>
          </a:p>
          <a:p>
            <a:pPr>
              <a:lnSpc>
                <a:spcPct val="80000"/>
              </a:lnSpc>
            </a:pPr>
            <a:r>
              <a:rPr lang="en-US" sz="2200" dirty="0" smtClean="0"/>
              <a:t>Discuss </a:t>
            </a:r>
            <a:r>
              <a:rPr lang="en-US" sz="2200" i="1" dirty="0" smtClean="0"/>
              <a:t>Investigations’</a:t>
            </a:r>
            <a:r>
              <a:rPr lang="en-US" sz="2200" dirty="0" smtClean="0"/>
              <a:t> assessment “suggestions”</a:t>
            </a:r>
          </a:p>
          <a:p>
            <a:pPr>
              <a:lnSpc>
                <a:spcPct val="80000"/>
              </a:lnSpc>
            </a:pPr>
            <a:r>
              <a:rPr lang="en-US" sz="2200" dirty="0" smtClean="0"/>
              <a:t>Examine a revisiting of starter sentence strategies from </a:t>
            </a:r>
            <a:r>
              <a:rPr lang="en-US" sz="2200" i="1" dirty="0" smtClean="0"/>
              <a:t>Investigation’s</a:t>
            </a:r>
            <a:r>
              <a:rPr lang="en-US" sz="2200" dirty="0" smtClean="0"/>
              <a:t> unit 8 lesson.</a:t>
            </a:r>
          </a:p>
          <a:p>
            <a:pPr>
              <a:lnSpc>
                <a:spcPct val="80000"/>
              </a:lnSpc>
            </a:pPr>
            <a:r>
              <a:rPr lang="en-US" sz="2200" dirty="0" smtClean="0"/>
              <a:t>PSTs examine 10 examples of student work solving 249 + 175. Classify by strategy and “rank” in order they would have students share solutions.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1" name="Title 1"/>
          <p:cNvSpPr>
            <a:spLocks noGrp="1"/>
          </p:cNvSpPr>
          <p:nvPr>
            <p:ph type="title"/>
          </p:nvPr>
        </p:nvSpPr>
        <p:spPr>
          <a:xfrm>
            <a:off x="914400" y="274638"/>
            <a:ext cx="7772400" cy="754062"/>
          </a:xfrm>
        </p:spPr>
        <p:txBody>
          <a:bodyPr/>
          <a:lstStyle/>
          <a:p>
            <a:r>
              <a:rPr lang="en-US" dirty="0" smtClean="0"/>
              <a:t>Connections to Common Core</a:t>
            </a:r>
            <a:endParaRPr lang="en-US" dirty="0" smtClean="0"/>
          </a:p>
        </p:txBody>
      </p:sp>
      <p:sp>
        <p:nvSpPr>
          <p:cNvPr id="20482" name="Footer Placeholder 3"/>
          <p:cNvSpPr>
            <a:spLocks noGrp="1"/>
          </p:cNvSpPr>
          <p:nvPr>
            <p:ph type="ftr" sz="quarter" idx="11"/>
          </p:nvPr>
        </p:nvSpPr>
        <p:spPr bwMode="auto">
          <a:noFill/>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pPr>
            <a:r>
              <a:rPr lang="en-US" smtClean="0">
                <a:ea typeface="ＭＳ Ｐゴシック" charset="-128"/>
                <a:cs typeface="ＭＳ Ｐゴシック" charset="-128"/>
              </a:rPr>
              <a:t>MSRI 2011  Berkley, CA</a:t>
            </a:r>
            <a:endParaRPr lang="en-US">
              <a:ea typeface="ＭＳ Ｐゴシック" charset="-128"/>
              <a:cs typeface="ＭＳ Ｐゴシック" charset="-128"/>
            </a:endParaRPr>
          </a:p>
        </p:txBody>
      </p:sp>
      <p:sp>
        <p:nvSpPr>
          <p:cNvPr id="5" name="Slide Number Placeholder 4"/>
          <p:cNvSpPr>
            <a:spLocks noGrp="1"/>
          </p:cNvSpPr>
          <p:nvPr>
            <p:ph type="sldNum" sz="quarter" idx="12"/>
          </p:nvPr>
        </p:nvSpPr>
        <p:spPr/>
        <p:txBody>
          <a:bodyPr/>
          <a:lstStyle/>
          <a:p>
            <a:pPr>
              <a:defRPr/>
            </a:pPr>
            <a:fld id="{EFC78690-7244-4D56-877D-D65B5CD47C18}" type="slidenum">
              <a:rPr lang="en-US"/>
              <a:pPr>
                <a:defRPr/>
              </a:pPr>
              <a:t>8</a:t>
            </a:fld>
            <a:endParaRPr lang="en-US"/>
          </a:p>
        </p:txBody>
      </p:sp>
      <p:sp>
        <p:nvSpPr>
          <p:cNvPr id="20484" name="Content Placeholder 5"/>
          <p:cNvSpPr>
            <a:spLocks noGrp="1"/>
          </p:cNvSpPr>
          <p:nvPr>
            <p:ph sz="quarter" idx="1"/>
          </p:nvPr>
        </p:nvSpPr>
        <p:spPr>
          <a:xfrm>
            <a:off x="914400" y="1028700"/>
            <a:ext cx="7772400" cy="5181600"/>
          </a:xfrm>
        </p:spPr>
        <p:txBody>
          <a:bodyPr/>
          <a:lstStyle/>
          <a:p>
            <a:r>
              <a:rPr lang="en-US" sz="2400" dirty="0" smtClean="0"/>
              <a:t>2.</a:t>
            </a:r>
            <a:r>
              <a:rPr lang="en-US" sz="2400" dirty="0" smtClean="0"/>
              <a:t>NBT: </a:t>
            </a:r>
            <a:r>
              <a:rPr lang="en-US" sz="2400" b="1" dirty="0" smtClean="0"/>
              <a:t>Use </a:t>
            </a:r>
            <a:r>
              <a:rPr lang="en-US" sz="2400" b="1" dirty="0" smtClean="0"/>
              <a:t>place value understanding and properties of operations to </a:t>
            </a:r>
            <a:r>
              <a:rPr lang="en-US" sz="2400" b="1" dirty="0" smtClean="0"/>
              <a:t>add</a:t>
            </a:r>
            <a:r>
              <a:rPr lang="en-US" sz="2400" dirty="0" smtClean="0"/>
              <a:t> </a:t>
            </a:r>
            <a:r>
              <a:rPr lang="en-US" sz="2400" b="1" dirty="0" smtClean="0"/>
              <a:t>and </a:t>
            </a:r>
            <a:r>
              <a:rPr lang="en-US" sz="2400" b="1" dirty="0" smtClean="0"/>
              <a:t>subtract.</a:t>
            </a:r>
            <a:endParaRPr lang="en-US" sz="2400" dirty="0" smtClean="0"/>
          </a:p>
          <a:p>
            <a:pPr lvl="1"/>
            <a:r>
              <a:rPr lang="en-US" sz="2000" dirty="0" smtClean="0"/>
              <a:t>7. Add and subtract within 1000, using concrete models or drawings and strategies based on place value, properties of operations, and/or the relationship between addition and subtraction; relate the strategy to a written method.</a:t>
            </a:r>
            <a:r>
              <a:rPr lang="en-US" sz="2000" dirty="0" smtClean="0"/>
              <a:t> </a:t>
            </a:r>
          </a:p>
          <a:p>
            <a:pPr lvl="1"/>
            <a:r>
              <a:rPr lang="en-US" sz="2000" dirty="0" smtClean="0"/>
              <a:t>8. Mentally add 10 or 100 to a given number 100–900, and mentally subtract 10 or 100 from a given number 100–900.</a:t>
            </a:r>
          </a:p>
          <a:p>
            <a:pPr lvl="1"/>
            <a:r>
              <a:rPr lang="en-US" sz="2000" dirty="0" smtClean="0"/>
              <a:t>9. Explain why addition and subtraction strategies work, using place value and the properties of operations.</a:t>
            </a:r>
            <a:endParaRPr lang="en-US" sz="2000" dirty="0" smtClean="0"/>
          </a:p>
          <a:p>
            <a:r>
              <a:rPr lang="en-US" sz="2400" dirty="0" smtClean="0"/>
              <a:t>3.</a:t>
            </a:r>
            <a:r>
              <a:rPr lang="en-US" sz="2400" dirty="0" smtClean="0"/>
              <a:t>NBT: </a:t>
            </a:r>
            <a:r>
              <a:rPr lang="en-US" sz="2400" b="1" dirty="0" smtClean="0"/>
              <a:t>Use </a:t>
            </a:r>
            <a:r>
              <a:rPr lang="en-US" sz="2400" b="1" dirty="0" smtClean="0"/>
              <a:t>place value understanding and properties of operations </a:t>
            </a:r>
            <a:r>
              <a:rPr lang="en-US" sz="2400" b="1" dirty="0" smtClean="0"/>
              <a:t>to</a:t>
            </a:r>
            <a:r>
              <a:rPr lang="en-US" sz="2400" dirty="0" smtClean="0"/>
              <a:t> </a:t>
            </a:r>
            <a:r>
              <a:rPr lang="en-US" sz="2400" b="1" dirty="0" smtClean="0"/>
              <a:t>perform </a:t>
            </a:r>
            <a:r>
              <a:rPr lang="en-US" sz="2400" b="1" dirty="0" smtClean="0"/>
              <a:t>multi-digit arithmetic</a:t>
            </a:r>
            <a:r>
              <a:rPr lang="en-US" sz="2400" b="1" dirty="0" smtClean="0"/>
              <a:t>.</a:t>
            </a:r>
            <a:endParaRPr lang="en-US" sz="2400" dirty="0" smtClean="0"/>
          </a:p>
          <a:p>
            <a:pPr lvl="1"/>
            <a:r>
              <a:rPr lang="en-US" sz="2200" dirty="0" smtClean="0"/>
              <a:t>12. Fluently add and subtract within 1000 using strategies and </a:t>
            </a:r>
            <a:r>
              <a:rPr lang="en-US" sz="2200" dirty="0" smtClean="0"/>
              <a:t>algorithms based </a:t>
            </a:r>
            <a:r>
              <a:rPr lang="en-US" sz="2200" dirty="0" smtClean="0"/>
              <a:t>on place value, properties of operations, and/or the </a:t>
            </a:r>
            <a:r>
              <a:rPr lang="en-US" sz="2200" dirty="0" smtClean="0"/>
              <a:t>relationship between </a:t>
            </a:r>
            <a:r>
              <a:rPr lang="en-US" sz="2200" dirty="0" smtClean="0"/>
              <a:t>addition and subtraction.</a:t>
            </a:r>
          </a:p>
          <a:p>
            <a:endParaRPr lang="en-US"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Learning as evidence of mathematical knowledge for teaching</a:t>
            </a:r>
            <a:endParaRPr lang="en-US" sz="3600" dirty="0"/>
          </a:p>
        </p:txBody>
      </p:sp>
      <p:sp>
        <p:nvSpPr>
          <p:cNvPr id="78850" name="Content Placeholder 2"/>
          <p:cNvSpPr>
            <a:spLocks noGrp="1"/>
          </p:cNvSpPr>
          <p:nvPr>
            <p:ph sz="quarter" idx="1"/>
          </p:nvPr>
        </p:nvSpPr>
        <p:spPr>
          <a:xfrm>
            <a:off x="914400" y="1316038"/>
            <a:ext cx="7772400" cy="4602162"/>
          </a:xfrm>
        </p:spPr>
        <p:txBody>
          <a:bodyPr/>
          <a:lstStyle/>
          <a:p>
            <a:r>
              <a:rPr lang="en-US" dirty="0" smtClean="0"/>
              <a:t>Interpret responses through the constructs of subject matter knowledge and pedagogical content knowledge (Hill, Sleep, et al., 2007).</a:t>
            </a:r>
            <a:endParaRPr lang="en-US" dirty="0"/>
          </a:p>
        </p:txBody>
      </p:sp>
      <p:sp>
        <p:nvSpPr>
          <p:cNvPr id="78851" name="TextBox 3"/>
          <p:cNvSpPr txBox="1">
            <a:spLocks noChangeArrowheads="1"/>
          </p:cNvSpPr>
          <p:nvPr/>
        </p:nvSpPr>
        <p:spPr bwMode="auto">
          <a:xfrm>
            <a:off x="914400" y="2565401"/>
            <a:ext cx="7772400" cy="3785652"/>
          </a:xfrm>
          <a:prstGeom prst="rect">
            <a:avLst/>
          </a:prstGeom>
          <a:noFill/>
          <a:ln>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buFont typeface="Arial" charset="0"/>
              <a:buChar char="•"/>
            </a:pPr>
            <a:r>
              <a:rPr lang="en-US" sz="2000" b="1" dirty="0" smtClean="0">
                <a:solidFill>
                  <a:schemeClr val="accent1"/>
                </a:solidFill>
                <a:latin typeface="+mn-lt"/>
              </a:rPr>
              <a:t>Subject Matter Knowledge</a:t>
            </a:r>
          </a:p>
          <a:p>
            <a:pPr lvl="1">
              <a:buFont typeface="Arial" charset="0"/>
              <a:buChar char="•"/>
            </a:pPr>
            <a:r>
              <a:rPr lang="en-US" sz="2000" b="1" dirty="0" smtClean="0">
                <a:latin typeface="+mn-lt"/>
              </a:rPr>
              <a:t>Common </a:t>
            </a:r>
            <a:r>
              <a:rPr lang="en-US" sz="2000" b="1" dirty="0">
                <a:latin typeface="+mn-lt"/>
              </a:rPr>
              <a:t>content knowledge (CCK): </a:t>
            </a:r>
            <a:r>
              <a:rPr lang="en-US" sz="2000" dirty="0">
                <a:latin typeface="+mn-lt"/>
              </a:rPr>
              <a:t>Mathematical knowledge taught to students</a:t>
            </a:r>
          </a:p>
          <a:p>
            <a:pPr lvl="1">
              <a:buFont typeface="Arial" charset="0"/>
              <a:buChar char="•"/>
            </a:pPr>
            <a:r>
              <a:rPr lang="en-US" sz="2000" b="1" dirty="0">
                <a:latin typeface="+mn-lt"/>
              </a:rPr>
              <a:t>Specialized content knowledge (SCK): </a:t>
            </a:r>
            <a:r>
              <a:rPr lang="en-US" sz="2000" dirty="0">
                <a:latin typeface="+mn-lt"/>
              </a:rPr>
              <a:t>Mathematical knowledge used  in teaching but not taught to students</a:t>
            </a:r>
          </a:p>
          <a:p>
            <a:pPr lvl="1">
              <a:buFont typeface="Arial" charset="0"/>
              <a:buChar char="•"/>
            </a:pPr>
            <a:r>
              <a:rPr lang="en-US" sz="2000" b="1" dirty="0">
                <a:latin typeface="+mn-lt"/>
              </a:rPr>
              <a:t>Horizon knowledge (HK): </a:t>
            </a:r>
            <a:r>
              <a:rPr lang="en-US" sz="2000" dirty="0">
                <a:latin typeface="+mn-lt"/>
              </a:rPr>
              <a:t>Seeing connections within mathematical knowledge</a:t>
            </a:r>
            <a:endParaRPr lang="en-US" sz="2000" dirty="0" smtClean="0">
              <a:latin typeface="+mn-lt"/>
            </a:endParaRPr>
          </a:p>
          <a:p>
            <a:pPr>
              <a:buFont typeface="Arial" charset="0"/>
              <a:buChar char="•"/>
            </a:pPr>
            <a:r>
              <a:rPr lang="en-US" sz="2000" b="1" dirty="0" smtClean="0">
                <a:solidFill>
                  <a:srgbClr val="D34817"/>
                </a:solidFill>
                <a:latin typeface="+mn-lt"/>
              </a:rPr>
              <a:t>Pedagogical Content Knowledge</a:t>
            </a:r>
          </a:p>
          <a:p>
            <a:pPr lvl="1">
              <a:buFont typeface="Arial" charset="0"/>
              <a:buChar char="•"/>
            </a:pPr>
            <a:r>
              <a:rPr lang="en-US" sz="2000" b="1" dirty="0" smtClean="0">
                <a:latin typeface="+mn-lt"/>
              </a:rPr>
              <a:t>Knowledge </a:t>
            </a:r>
            <a:r>
              <a:rPr lang="en-US" sz="2000" b="1" dirty="0">
                <a:latin typeface="+mn-lt"/>
              </a:rPr>
              <a:t>of content and students (KCS): </a:t>
            </a:r>
            <a:r>
              <a:rPr lang="en-US" sz="2000" dirty="0">
                <a:latin typeface="+mn-lt"/>
              </a:rPr>
              <a:t>Knowledge of how students learn content</a:t>
            </a:r>
          </a:p>
          <a:p>
            <a:pPr lvl="1">
              <a:buFont typeface="Arial" charset="0"/>
              <a:buChar char="•"/>
            </a:pPr>
            <a:r>
              <a:rPr lang="en-US" sz="2000" b="1" dirty="0">
                <a:latin typeface="+mn-lt"/>
              </a:rPr>
              <a:t>Knowledge of content and teaching (KCT): </a:t>
            </a:r>
            <a:r>
              <a:rPr lang="en-US" sz="2000" dirty="0">
                <a:latin typeface="+mn-lt"/>
              </a:rPr>
              <a:t>Knowledge of the design of </a:t>
            </a:r>
            <a:r>
              <a:rPr lang="en-US" sz="2000" dirty="0" smtClean="0">
                <a:latin typeface="+mn-lt"/>
              </a:rPr>
              <a:t>instruction</a:t>
            </a:r>
          </a:p>
        </p:txBody>
      </p:sp>
      <p:sp>
        <p:nvSpPr>
          <p:cNvPr id="11" name="Slide Number Placeholder 10"/>
          <p:cNvSpPr>
            <a:spLocks noGrp="1"/>
          </p:cNvSpPr>
          <p:nvPr>
            <p:ph type="sldNum" sz="quarter" idx="12"/>
          </p:nvPr>
        </p:nvSpPr>
        <p:spPr/>
        <p:txBody>
          <a:bodyPr/>
          <a:lstStyle/>
          <a:p>
            <a:pPr>
              <a:defRPr/>
            </a:pPr>
            <a:fld id="{757E56FD-D8E5-467E-BB76-2FB91D01A65F}" type="slidenum">
              <a:rPr lang="en-US" smtClean="0"/>
              <a:pPr>
                <a:defRPr/>
              </a:pPr>
              <a:t>9</a:t>
            </a:fld>
            <a:endParaRPr lang="en-US"/>
          </a:p>
        </p:txBody>
      </p:sp>
      <p:sp>
        <p:nvSpPr>
          <p:cNvPr id="12" name="Footer Placeholder 11"/>
          <p:cNvSpPr>
            <a:spLocks noGrp="1"/>
          </p:cNvSpPr>
          <p:nvPr>
            <p:ph type="ftr" sz="quarter" idx="11"/>
          </p:nvPr>
        </p:nvSpPr>
        <p:spPr/>
        <p:txBody>
          <a:bodyPr/>
          <a:lstStyle/>
          <a:p>
            <a:pPr>
              <a:defRPr/>
            </a:pPr>
            <a:r>
              <a:rPr lang="en-US" smtClean="0"/>
              <a:t>MSRI 2011  Berkley, CA</a:t>
            </a:r>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Equity.thmx</Template>
  <TotalTime>2771</TotalTime>
  <Words>2369</Words>
  <Application>Microsoft Macintosh PowerPoint</Application>
  <PresentationFormat>On-screen Show (4:3)</PresentationFormat>
  <Paragraphs>254</Paragraphs>
  <Slides>22</Slides>
  <Notes>14</Notes>
  <HiddenSlides>0</HiddenSlides>
  <MMClips>0</MMClips>
  <ScaleCrop>false</ScaleCrop>
  <HeadingPairs>
    <vt:vector size="4" baseType="variant">
      <vt:variant>
        <vt:lpstr>Design Template</vt:lpstr>
      </vt:variant>
      <vt:variant>
        <vt:i4>1</vt:i4>
      </vt:variant>
      <vt:variant>
        <vt:lpstr>Slide Titles</vt:lpstr>
      </vt:variant>
      <vt:variant>
        <vt:i4>22</vt:i4>
      </vt:variant>
    </vt:vector>
  </HeadingPairs>
  <TitlesOfParts>
    <vt:vector size="23" baseType="lpstr">
      <vt:lpstr>Equity</vt:lpstr>
      <vt:lpstr>Developing pre-service elementary mathematics teachers’ knowledge bases through Standards-based curriculum materials </vt:lpstr>
      <vt:lpstr>Acknowledgements</vt:lpstr>
      <vt:lpstr>Constructing Coherence Project</vt:lpstr>
      <vt:lpstr>Constructing Coherence Project</vt:lpstr>
      <vt:lpstr>Today’s focus</vt:lpstr>
      <vt:lpstr>Addition Starter Problems: Investigations, Grade 3, Unit 3, Session 2.5</vt:lpstr>
      <vt:lpstr>Where do things go from here?</vt:lpstr>
      <vt:lpstr>Connections to Common Core</vt:lpstr>
      <vt:lpstr>Learning as evidence of mathematical knowledge for teaching</vt:lpstr>
      <vt:lpstr>Learning about curriculum materials</vt:lpstr>
      <vt:lpstr>Goals question data</vt:lpstr>
      <vt:lpstr>Digging a bit deeper</vt:lpstr>
      <vt:lpstr>Examining reasons</vt:lpstr>
      <vt:lpstr>Examining reasons (N=65)</vt:lpstr>
      <vt:lpstr>Conclusions -- Learning about</vt:lpstr>
      <vt:lpstr>Learning from curriculum materials</vt:lpstr>
      <vt:lpstr>Results</vt:lpstr>
      <vt:lpstr>Knowledge of Content and Students (KCS)</vt:lpstr>
      <vt:lpstr>Common Content Knowledge (CCK)</vt:lpstr>
      <vt:lpstr>Conclusions – Learning from</vt:lpstr>
      <vt:lpstr>Discussion</vt:lpstr>
      <vt:lpstr>References</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Pre-service teachers’ learning about and from Standards-based curriculum materials: The case of addition starter sentences</dc:title>
  <dc:creator>Andy Tyminski</dc:creator>
  <cp:lastModifiedBy>Andy Tyminski</cp:lastModifiedBy>
  <cp:revision>197</cp:revision>
  <cp:lastPrinted>2010-10-18T18:47:46Z</cp:lastPrinted>
  <dcterms:created xsi:type="dcterms:W3CDTF">2011-05-08T18:33:39Z</dcterms:created>
  <dcterms:modified xsi:type="dcterms:W3CDTF">2011-05-09T02:29:15Z</dcterms:modified>
</cp:coreProperties>
</file>