
<file path=[Content_Types].xml><?xml version="1.0" encoding="utf-8"?>
<Types xmlns="http://schemas.openxmlformats.org/package/2006/content-types">
  <Default Extension="bin" ContentType="application/vnd.openxmlformats-officedocument.presentationml.printerSettings"/>
  <Override PartName="/ppt/notesSlides/notesSlide24.xml" ContentType="application/vnd.openxmlformats-officedocument.presentationml.notesSlide+xml"/>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Override PartName="/ppt/embeddings/oleObject1.bin" ContentType="application/vnd.openxmlformats-officedocument.oleObject"/>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Default Extension="vml" ContentType="application/vnd.openxmlformats-officedocument.vmlDrawing"/>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Default Extension="pict" ContentType="image/pict"/>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41.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commentAuthors.xml" ContentType="application/vnd.openxmlformats-officedocument.presentationml.commentAuthors+xml"/>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Default Extension="doc" ContentType="application/msword"/>
  <Override PartName="/ppt/embeddings/oleObject2.bin" ContentType="application/vnd.openxmlformats-officedocument.oleObject"/>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3"/>
  </p:notesMasterIdLst>
  <p:sldIdLst>
    <p:sldId id="313" r:id="rId2"/>
    <p:sldId id="311" r:id="rId3"/>
    <p:sldId id="312" r:id="rId4"/>
    <p:sldId id="318" r:id="rId5"/>
    <p:sldId id="299" r:id="rId6"/>
    <p:sldId id="259" r:id="rId7"/>
    <p:sldId id="258"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4" r:id="rId21"/>
    <p:sldId id="275" r:id="rId22"/>
    <p:sldId id="316" r:id="rId23"/>
    <p:sldId id="319" r:id="rId24"/>
    <p:sldId id="322" r:id="rId25"/>
    <p:sldId id="323" r:id="rId26"/>
    <p:sldId id="315" r:id="rId27"/>
    <p:sldId id="290" r:id="rId28"/>
    <p:sldId id="291" r:id="rId29"/>
    <p:sldId id="330" r:id="rId30"/>
    <p:sldId id="310" r:id="rId31"/>
    <p:sldId id="309" r:id="rId32"/>
    <p:sldId id="320" r:id="rId33"/>
    <p:sldId id="325" r:id="rId34"/>
    <p:sldId id="326" r:id="rId35"/>
    <p:sldId id="327" r:id="rId36"/>
    <p:sldId id="328" r:id="rId37"/>
    <p:sldId id="324" r:id="rId38"/>
    <p:sldId id="329" r:id="rId39"/>
    <p:sldId id="321" r:id="rId40"/>
    <p:sldId id="314" r:id="rId41"/>
    <p:sldId id="301"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Foster David" initials="FD" lastIdx="0"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p:cViewPr varScale="1">
        <p:scale>
          <a:sx n="137" d="100"/>
          <a:sy n="137" d="100"/>
        </p:scale>
        <p:origin x="-48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ict"/><Relationship Id="rId2" Type="http://schemas.openxmlformats.org/officeDocument/2006/relationships/image" Target="../media/image31.pict"/><Relationship Id="rId3" Type="http://schemas.openxmlformats.org/officeDocument/2006/relationships/image" Target="../media/image16.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DB0B01-B3A4-9645-8C0F-A581C9E16DFB}" type="datetimeFigureOut">
              <a:rPr lang="en-US" smtClean="0"/>
              <a:pPr/>
              <a:t>5/12/11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91F8E2-5D88-344B-A9E1-C4980A6114D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BB6BF3-5DE4-BD4F-AD15-22AF084E022C}" type="slidenum">
              <a:rPr lang="en-US"/>
              <a:pPr/>
              <a:t>2</a:t>
            </a:fld>
            <a:endParaRPr lang="en-US"/>
          </a:p>
        </p:txBody>
      </p:sp>
      <p:sp>
        <p:nvSpPr>
          <p:cNvPr id="4392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5A00C72-97D7-9043-BD5E-0C3456200C03}" type="slidenum">
              <a:rPr lang="en-US"/>
              <a:pPr/>
              <a:t>11</a:t>
            </a:fld>
            <a:endParaRPr lang="en-US"/>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5E3D66B-3360-294D-9D8E-9E07DDAEFA2B}" type="slidenum">
              <a:rPr lang="en-US"/>
              <a:pPr/>
              <a:t>12</a:t>
            </a:fld>
            <a:endParaRPr lang="en-US"/>
          </a:p>
        </p:txBody>
      </p:sp>
      <p:sp>
        <p:nvSpPr>
          <p:cNvPr id="87043" name="Rectangle 1026"/>
          <p:cNvSpPr>
            <a:spLocks noGrp="1" noRot="1" noChangeAspect="1" noChangeArrowheads="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B9AECAC7-3AAD-F547-A1F1-3590125CBE6E}" type="slidenum">
              <a:rPr lang="en-US"/>
              <a:pPr/>
              <a:t>13</a:t>
            </a:fld>
            <a:endParaRPr lang="en-US"/>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AE4F90C-4BB6-6941-85C2-0A23CFCA04E5}" type="slidenum">
              <a:rPr lang="en-US"/>
              <a:pPr/>
              <a:t>14</a:t>
            </a:fld>
            <a:endParaRPr lang="en-US"/>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6412BD1F-C2BC-F547-B226-2F5CDC7F3C6B}" type="slidenum">
              <a:rPr lang="en-US"/>
              <a:pPr/>
              <a:t>15</a:t>
            </a:fld>
            <a:endParaRPr lang="en-US"/>
          </a:p>
        </p:txBody>
      </p:sp>
      <p:sp>
        <p:nvSpPr>
          <p:cNvPr id="93187" name="Rectangle 2"/>
          <p:cNvSpPr>
            <a:spLocks noGrp="1" noRot="1" noChangeAspect="1" noChangeArrowheads="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6D63D5F-2D84-C048-8A8F-3D6114E8E3CF}" type="slidenum">
              <a:rPr lang="en-US"/>
              <a:pPr/>
              <a:t>16</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4E06E55-5AA3-0445-A5B9-08A4D6E4BCA2}" type="slidenum">
              <a:rPr lang="en-US"/>
              <a:pPr/>
              <a:t>17</a:t>
            </a:fld>
            <a:endParaRPr lang="en-US"/>
          </a:p>
        </p:txBody>
      </p:sp>
      <p:sp>
        <p:nvSpPr>
          <p:cNvPr id="97283" name="Rectangle 2"/>
          <p:cNvSpPr>
            <a:spLocks noGrp="1" noRot="1" noChangeAspect="1" noChangeArrowheads="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1CFF3AD9-941B-0C45-AA99-502614EF9610}" type="slidenum">
              <a:rPr lang="en-US"/>
              <a:pPr/>
              <a:t>18</a:t>
            </a:fld>
            <a:endParaRPr lang="en-US"/>
          </a:p>
        </p:txBody>
      </p:sp>
      <p:sp>
        <p:nvSpPr>
          <p:cNvPr id="99331" name="Rectangle 2"/>
          <p:cNvSpPr>
            <a:spLocks noGrp="1" noRot="1" noChangeAspect="1" noChangeArrowheads="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2FDC32B9-FD3F-2D4C-8021-493FA6BE7942}" type="slidenum">
              <a:rPr lang="en-US"/>
              <a:pPr/>
              <a:t>19</a:t>
            </a:fld>
            <a:endParaRPr lang="en-US"/>
          </a:p>
        </p:txBody>
      </p:sp>
      <p:sp>
        <p:nvSpPr>
          <p:cNvPr id="101379" name="Rectangle 2"/>
          <p:cNvSpPr>
            <a:spLocks noGrp="1" noRot="1" noChangeAspect="1" noChangeArrowheads="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7938A7C3-06B0-C441-BE84-0E81BD9FA05E}" type="slidenum">
              <a:rPr lang="en-US"/>
              <a:pPr/>
              <a:t>20</a:t>
            </a:fld>
            <a:endParaRPr lang="en-US"/>
          </a:p>
        </p:txBody>
      </p:sp>
      <p:sp>
        <p:nvSpPr>
          <p:cNvPr id="106499" name="Rectangle 2"/>
          <p:cNvSpPr>
            <a:spLocks noGrp="1" noRot="1" noChangeAspect="1" noChangeArrowheads="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1031"/>
          <p:cNvSpPr>
            <a:spLocks noGrp="1" noChangeArrowheads="1"/>
          </p:cNvSpPr>
          <p:nvPr>
            <p:ph type="sldNum" sz="quarter" idx="5"/>
          </p:nvPr>
        </p:nvSpPr>
        <p:spPr>
          <a:noFill/>
        </p:spPr>
        <p:txBody>
          <a:bodyPr/>
          <a:lstStyle/>
          <a:p>
            <a:fld id="{65B9571E-6133-0E44-BAC6-874899E995A4}" type="slidenum">
              <a:rPr lang="en-US"/>
              <a:pPr/>
              <a:t>3</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890FE51D-BFBF-314E-83DD-93541BB9E732}" type="slidenum">
              <a:rPr lang="en-US"/>
              <a:pPr/>
              <a:t>21</a:t>
            </a:fld>
            <a:endParaRPr lang="en-US"/>
          </a:p>
        </p:txBody>
      </p:sp>
      <p:sp>
        <p:nvSpPr>
          <p:cNvPr id="108547" name="Rectangle 2"/>
          <p:cNvSpPr>
            <a:spLocks noGrp="1" noRot="1" noChangeAspect="1" noChangeArrowheads="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FB1C855-A84D-C942-9C2C-AADF72E65CEF}" type="slidenum">
              <a:rPr lang="en-US"/>
              <a:pPr/>
              <a:t>22</a:t>
            </a:fld>
            <a:endParaRPr lang="en-US"/>
          </a:p>
        </p:txBody>
      </p:sp>
      <p:sp>
        <p:nvSpPr>
          <p:cNvPr id="82947" name="Rectangle 2"/>
          <p:cNvSpPr>
            <a:spLocks noGrp="1" noRot="1" noChangeAspect="1" noChangeArrowheads="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94B98D-8B19-E24E-B14D-D7F82BC1A55D}" type="slidenum">
              <a:rPr lang="en-US"/>
              <a:pPr/>
              <a:t>23</a:t>
            </a:fld>
            <a:endParaRPr lang="en-US"/>
          </a:p>
        </p:txBody>
      </p:sp>
      <p:sp>
        <p:nvSpPr>
          <p:cNvPr id="41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9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9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19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519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8A779B09-9F34-F343-B7DE-32A5F58A4E67}" type="slidenum">
              <a:rPr lang="en-US"/>
              <a:pPr/>
              <a:t>27</a:t>
            </a:fld>
            <a:endParaRPr lang="en-US"/>
          </a:p>
        </p:txBody>
      </p:sp>
      <p:sp>
        <p:nvSpPr>
          <p:cNvPr id="138243" name="Rectangle 2"/>
          <p:cNvSpPr>
            <a:spLocks noGrp="1" noRot="1" noChangeAspect="1" noChangeArrowheads="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1B35E63-00D6-3C40-B554-68C08C933298}" type="slidenum">
              <a:rPr lang="en-US"/>
              <a:pPr/>
              <a:t>28</a:t>
            </a:fld>
            <a:endParaRPr lang="en-US"/>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3FFA93B-4B95-4043-92EA-3A5508D42C18}" type="slidenum">
              <a:rPr lang="en-US"/>
              <a:pPr/>
              <a:t>29</a:t>
            </a:fld>
            <a:endParaRPr lang="en-US"/>
          </a:p>
        </p:txBody>
      </p:sp>
      <p:sp>
        <p:nvSpPr>
          <p:cNvPr id="90115" name="Rectangle 2"/>
          <p:cNvSpPr>
            <a:spLocks noGrp="1" noRot="1" noChangeAspect="1" noChangeArrowheads="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B6F09463-5CDA-3D47-A671-327AAB2D2D57}" type="slidenum">
              <a:rPr lang="en-US"/>
              <a:pPr/>
              <a:t>31</a:t>
            </a:fld>
            <a:endParaRPr lang="en-US"/>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A98D42-E18D-8C47-8C78-1BB3063324B0}" type="slidenum">
              <a:rPr lang="en-US"/>
              <a:pPr/>
              <a:t>32</a:t>
            </a:fld>
            <a:endParaRPr lang="en-US"/>
          </a:p>
        </p:txBody>
      </p:sp>
      <p:sp>
        <p:nvSpPr>
          <p:cNvPr id="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5CC0592-B6E1-424F-94C6-89CADD8727AD}" type="slidenum">
              <a:rPr lang="en-US"/>
              <a:pPr/>
              <a:t>4</a:t>
            </a:fld>
            <a:endParaRPr lang="en-US"/>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97BB99-0582-6040-A944-F4024C2AEA96}" type="slidenum">
              <a:rPr lang="en-US"/>
              <a:pPr/>
              <a:t>33</a:t>
            </a:fld>
            <a:endParaRPr lang="en-US"/>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B526E0-DB70-0542-A571-3BF0DAC6D4D4}" type="slidenum">
              <a:rPr lang="en-US"/>
              <a:pPr/>
              <a:t>34</a:t>
            </a:fld>
            <a:endParaRPr lang="en-US"/>
          </a:p>
        </p:txBody>
      </p:sp>
      <p:sp>
        <p:nvSpPr>
          <p:cNvPr id="13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8F2D62D-24D3-4444-9A41-A4305B974678}" type="slidenum">
              <a:rPr lang="en-US"/>
              <a:pPr/>
              <a:t>40</a:t>
            </a:fld>
            <a:endParaRPr lang="en-US"/>
          </a:p>
        </p:txBody>
      </p:sp>
      <p:sp>
        <p:nvSpPr>
          <p:cNvPr id="106499" name="Rectangle 2"/>
          <p:cNvSpPr>
            <a:spLocks noGrp="1" noRot="1" noChangeAspect="1" noChangeArrowheads="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AC2FC1-65FF-1D45-92B9-78DF05998F7E}" type="slidenum">
              <a:rPr lang="en-US"/>
              <a:pPr/>
              <a:t>41</a:t>
            </a:fld>
            <a:endParaRPr lang="en-US"/>
          </a:p>
        </p:txBody>
      </p:sp>
      <p:sp>
        <p:nvSpPr>
          <p:cNvPr id="4413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13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8F2D62D-24D3-4444-9A41-A4305B974678}" type="slidenum">
              <a:rPr lang="en-US"/>
              <a:pPr/>
              <a:t>5</a:t>
            </a:fld>
            <a:endParaRPr lang="en-US"/>
          </a:p>
        </p:txBody>
      </p:sp>
      <p:sp>
        <p:nvSpPr>
          <p:cNvPr id="106499" name="Rectangle 2"/>
          <p:cNvSpPr>
            <a:spLocks noGrp="1" noRot="1" noChangeAspect="1" noChangeArrowheads="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F892FF8-F9D3-464C-B404-7FB786F917E3}" type="slidenum">
              <a:rPr lang="en-US"/>
              <a:pPr/>
              <a:t>6</a:t>
            </a:fld>
            <a:endParaRPr lang="en-US"/>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89569AE-3814-1A45-B4C6-B80C40C3AA55}" type="slidenum">
              <a:rPr lang="en-US"/>
              <a:pPr/>
              <a:t>7</a:t>
            </a:fld>
            <a:endParaRPr lang="en-US"/>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20E657DB-DF35-DC41-A577-8880B4781AAC}" type="slidenum">
              <a:rPr lang="en-US"/>
              <a:pPr/>
              <a:t>8</a:t>
            </a:fld>
            <a:endParaRPr lang="en-US"/>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62A9025-2A08-1C40-A8E6-C53BF466A2A3}" type="slidenum">
              <a:rPr lang="en-US"/>
              <a:pPr/>
              <a:t>9</a:t>
            </a:fld>
            <a:endParaRPr lang="en-US"/>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53E96E2A-5E0D-B944-B8CB-2BE23A07ADB7}" type="slidenum">
              <a:rPr lang="en-US"/>
              <a:pPr/>
              <a:t>10</a:t>
            </a:fld>
            <a:endParaRPr lang="en-US"/>
          </a:p>
        </p:txBody>
      </p:sp>
      <p:sp>
        <p:nvSpPr>
          <p:cNvPr id="82947" name="Rectangle 2"/>
          <p:cNvSpPr>
            <a:spLocks noGrp="1" noRot="1" noChangeAspect="1" noChangeArrowheads="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317BDC-7766-5047-B030-9EE9CCF8CD10}" type="datetimeFigureOut">
              <a:rPr lang="en-US" smtClean="0"/>
              <a:pPr/>
              <a:t>5/12/11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D4B63-83A0-1840-A5C0-158779EFE93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317BDC-7766-5047-B030-9EE9CCF8CD10}" type="datetimeFigureOut">
              <a:rPr lang="en-US" smtClean="0"/>
              <a:pPr/>
              <a:t>5/12/11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D4B63-83A0-1840-A5C0-158779EFE93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317BDC-7766-5047-B030-9EE9CCF8CD10}" type="datetimeFigureOut">
              <a:rPr lang="en-US" smtClean="0"/>
              <a:pPr/>
              <a:t>5/12/11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D4B63-83A0-1840-A5C0-158779EFE93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C6E460-0B4F-394A-9AA1-DF1B320EE3B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037262B2-1046-2F41-956D-024D3648A8B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317BDC-7766-5047-B030-9EE9CCF8CD10}" type="datetimeFigureOut">
              <a:rPr lang="en-US" smtClean="0"/>
              <a:pPr/>
              <a:t>5/12/11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D4B63-83A0-1840-A5C0-158779EFE93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317BDC-7766-5047-B030-9EE9CCF8CD10}" type="datetimeFigureOut">
              <a:rPr lang="en-US" smtClean="0"/>
              <a:pPr/>
              <a:t>5/12/11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D4B63-83A0-1840-A5C0-158779EFE93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317BDC-7766-5047-B030-9EE9CCF8CD10}" type="datetimeFigureOut">
              <a:rPr lang="en-US" smtClean="0"/>
              <a:pPr/>
              <a:t>5/12/11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D4B63-83A0-1840-A5C0-158779EFE93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317BDC-7766-5047-B030-9EE9CCF8CD10}" type="datetimeFigureOut">
              <a:rPr lang="en-US" smtClean="0"/>
              <a:pPr/>
              <a:t>5/12/11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1D4B63-83A0-1840-A5C0-158779EFE93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317BDC-7766-5047-B030-9EE9CCF8CD10}" type="datetimeFigureOut">
              <a:rPr lang="en-US" smtClean="0"/>
              <a:pPr/>
              <a:t>5/12/11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1D4B63-83A0-1840-A5C0-158779EFE93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17BDC-7766-5047-B030-9EE9CCF8CD10}" type="datetimeFigureOut">
              <a:rPr lang="en-US" smtClean="0"/>
              <a:pPr/>
              <a:t>5/12/11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1D4B63-83A0-1840-A5C0-158779EFE93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317BDC-7766-5047-B030-9EE9CCF8CD10}" type="datetimeFigureOut">
              <a:rPr lang="en-US" smtClean="0"/>
              <a:pPr/>
              <a:t>5/12/11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D4B63-83A0-1840-A5C0-158779EFE93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317BDC-7766-5047-B030-9EE9CCF8CD10}" type="datetimeFigureOut">
              <a:rPr lang="en-US" smtClean="0"/>
              <a:pPr/>
              <a:t>5/12/11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D4B63-83A0-1840-A5C0-158779EFE93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17BDC-7766-5047-B030-9EE9CCF8CD10}" type="datetimeFigureOut">
              <a:rPr lang="en-US" smtClean="0"/>
              <a:pPr/>
              <a:t>5/12/11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1D4B63-83A0-1840-A5C0-158779EFE93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d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Microsoft_Word_97_-_2004_Document1.doc"/><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df"/><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video" Target="file://localhost/Users/davidfoster/Desktop/Noyce%C6%92/SVMI%20Video%20Cases/Fran%20Dickenson%20Reengagment%20Lesson/Fran's%20Re-Engagement%20Quick%20Time%C6%92/Fran%20Re-engagement%20Shorten.mov" TargetMode="External"/><Relationship Id="rId2" Type="http://schemas.openxmlformats.org/officeDocument/2006/relationships/slideLayout" Target="../slideLayouts/slideLayout7.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Microsoft_Word_97_-_2004_Document2.doc"/><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oleObject" Target="../embeddings/Microsoft_Word_97_-_2004_Document3.doc"/><Relationship Id="rId8" Type="http://schemas.openxmlformats.org/officeDocument/2006/relationships/image" Target="../media/image32.png"/><Relationship Id="rId9" Type="http://schemas.openxmlformats.org/officeDocument/2006/relationships/oleObject" Target="../embeddings/Microsoft_Word_97_-_2004_Document4.doc"/><Relationship Id="rId10" Type="http://schemas.openxmlformats.org/officeDocument/2006/relationships/image" Target="../media/image33.png"/><Relationship Id="rId11" Type="http://schemas.openxmlformats.org/officeDocument/2006/relationships/image" Target="../media/image34.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1.bin"/><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36.png"/><Relationship Id="rId1" Type="http://schemas.openxmlformats.org/officeDocument/2006/relationships/video" Target="file://localhost/Users/davidfoster/Desktop/Noyce%C6%92/SVMI%20Video%20Cases/Hillary's%20Reengagement%20Video/Hillary%20Re-engagement%20PPT%20Videos%C6%92/Hillary%20Teachers%20Describing%20Reengagement.mov" TargetMode="Externa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oleObject" Target="../embeddings/Microsoft_Word_97_-_2004_Document5.doc"/><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video" Target="file://localhost/Users/davidfoster/Desktop/Noyce%C6%92/SVMI%20Video%20Cases/POM%20Yates%C6%92/POM%20Segments/POM%202nD%20Grade%20Seg.mov" TargetMode="External"/><Relationship Id="rId2" Type="http://schemas.openxmlformats.org/officeDocument/2006/relationships/slideLayout" Target="../slideLayouts/slideLayout7.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video" Target="file://localhost/Users/davidfoster/Desktop/Noyce%C6%92/SVMI%20Video%20Cases/POM%20Yates%C6%92/POM%20Segments/POM%20Gallery%20Walk%20Seg.mov" TargetMode="External"/><Relationship Id="rId2" Type="http://schemas.openxmlformats.org/officeDocument/2006/relationships/slideLayout" Target="../slideLayouts/slideLayout7.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44.png"/><Relationship Id="rId1" Type="http://schemas.openxmlformats.org/officeDocument/2006/relationships/video" Target="file://localhost/Users/davidfoster/Desktop/Noyce%C6%92/SVMI%20Video%20Cases/POM%20Yates%C6%92/Principal.mov" TargetMode="Externa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www.insidemathematics.org" TargetMode="External"/><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2.bin"/><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www.insidemathematics.org" TargetMode="External"/><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2133600" y="2362200"/>
            <a:ext cx="4800600" cy="1371600"/>
          </a:xfrm>
        </p:spPr>
        <p:txBody>
          <a:bodyPr>
            <a:normAutofit fontScale="90000"/>
          </a:bodyPr>
          <a:lstStyle/>
          <a:p>
            <a:pPr eaLnBrk="1" hangingPunct="1"/>
            <a:r>
              <a:rPr lang="en-US" i="1" dirty="0" smtClean="0">
                <a:solidFill>
                  <a:srgbClr val="3E22FF"/>
                </a:solidFill>
                <a:latin typeface="Big Caslon" charset="0"/>
                <a:ea typeface="Big Caslon" charset="0"/>
                <a:cs typeface="Big Caslon" charset="0"/>
              </a:rPr>
              <a:t>In the Era of the Common Core Standards</a:t>
            </a:r>
          </a:p>
        </p:txBody>
      </p:sp>
      <p:pic>
        <p:nvPicPr>
          <p:cNvPr id="19459" name="Picture 4" descr="elementary math symbols"/>
          <p:cNvPicPr>
            <a:picLocks noChangeAspect="1" noChangeArrowheads="1"/>
          </p:cNvPicPr>
          <p:nvPr/>
        </p:nvPicPr>
        <p:blipFill>
          <a:blip r:embed="rId2"/>
          <a:srcRect/>
          <a:stretch>
            <a:fillRect/>
          </a:stretch>
        </p:blipFill>
        <p:spPr bwMode="auto">
          <a:xfrm>
            <a:off x="381000" y="2286000"/>
            <a:ext cx="1649413" cy="1371600"/>
          </a:xfrm>
          <a:prstGeom prst="rect">
            <a:avLst/>
          </a:prstGeom>
          <a:noFill/>
          <a:ln w="9525">
            <a:noFill/>
            <a:miter lim="800000"/>
            <a:headEnd/>
            <a:tailEnd/>
          </a:ln>
        </p:spPr>
      </p:pic>
      <p:pic>
        <p:nvPicPr>
          <p:cNvPr id="19460" name="Picture 5" descr="Math algebra"/>
          <p:cNvPicPr>
            <a:picLocks noChangeAspect="1" noChangeArrowheads="1"/>
          </p:cNvPicPr>
          <p:nvPr/>
        </p:nvPicPr>
        <p:blipFill>
          <a:blip r:embed="rId3"/>
          <a:srcRect/>
          <a:stretch>
            <a:fillRect/>
          </a:stretch>
        </p:blipFill>
        <p:spPr bwMode="auto">
          <a:xfrm>
            <a:off x="6934200" y="2209800"/>
            <a:ext cx="1524000" cy="1524000"/>
          </a:xfrm>
          <a:prstGeom prst="rect">
            <a:avLst/>
          </a:prstGeom>
          <a:noFill/>
          <a:ln w="9525">
            <a:noFill/>
            <a:miter lim="800000"/>
            <a:headEnd/>
            <a:tailEnd/>
          </a:ln>
        </p:spPr>
      </p:pic>
      <p:sp>
        <p:nvSpPr>
          <p:cNvPr id="19461" name="TextBox 9"/>
          <p:cNvSpPr txBox="1">
            <a:spLocks noChangeArrowheads="1"/>
          </p:cNvSpPr>
          <p:nvPr/>
        </p:nvSpPr>
        <p:spPr bwMode="auto">
          <a:xfrm>
            <a:off x="1981200" y="4800600"/>
            <a:ext cx="6781800" cy="1077913"/>
          </a:xfrm>
          <a:prstGeom prst="rect">
            <a:avLst/>
          </a:prstGeom>
          <a:noFill/>
          <a:ln w="9525">
            <a:noFill/>
            <a:miter lim="800000"/>
            <a:headEnd/>
            <a:tailEnd/>
          </a:ln>
        </p:spPr>
        <p:txBody>
          <a:bodyPr>
            <a:prstTxWarp prst="textNoShape">
              <a:avLst/>
            </a:prstTxWarp>
            <a:spAutoFit/>
          </a:bodyPr>
          <a:lstStyle/>
          <a:p>
            <a:pPr algn="ctr"/>
            <a:r>
              <a:rPr lang="en-US" sz="2000" b="1"/>
              <a:t>David Foster</a:t>
            </a:r>
          </a:p>
          <a:p>
            <a:pPr algn="ctr"/>
            <a:r>
              <a:rPr lang="en-US" i="1"/>
              <a:t>Silicon Valley Mathematics Initiative</a:t>
            </a:r>
          </a:p>
          <a:p>
            <a:pPr algn="ctr"/>
            <a:r>
              <a:rPr lang="en-US" sz="2000" b="1"/>
              <a:t>www.svmimac.org</a:t>
            </a:r>
            <a:endParaRPr lang="en-US" b="1"/>
          </a:p>
        </p:txBody>
      </p:sp>
      <p:pic>
        <p:nvPicPr>
          <p:cNvPr id="19462" name="Picture 6"/>
          <p:cNvPicPr>
            <a:picLocks noChangeAspect="1" noChangeArrowheads="1"/>
          </p:cNvPicPr>
          <p:nvPr/>
        </p:nvPicPr>
        <mc:AlternateContent xmlns:ma="http://schemas.microsoft.com/office/mac/drawingml/2008/main">
          <mc:Choice Requires="ma">
            <p:blipFill>
              <a:blip r:embed="rId4"/>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5"/>
              <a:srcRect/>
              <a:stretch>
                <a:fillRect/>
              </a:stretch>
            </p:blipFill>
          </mc:Fallback>
        </mc:AlternateContent>
        <p:spPr bwMode="auto">
          <a:xfrm>
            <a:off x="685800" y="4367213"/>
            <a:ext cx="1676400" cy="1808162"/>
          </a:xfrm>
          <a:prstGeom prst="rect">
            <a:avLst/>
          </a:prstGeom>
          <a:noFill/>
          <a:ln w="9525">
            <a:noFill/>
            <a:miter lim="800000"/>
            <a:headEnd/>
            <a:tailEnd/>
          </a:ln>
        </p:spPr>
      </p:pic>
      <p:sp>
        <p:nvSpPr>
          <p:cNvPr id="19463" name="TextBox 7"/>
          <p:cNvSpPr txBox="1">
            <a:spLocks noChangeArrowheads="1"/>
          </p:cNvSpPr>
          <p:nvPr/>
        </p:nvSpPr>
        <p:spPr bwMode="auto">
          <a:xfrm>
            <a:off x="381000" y="533400"/>
            <a:ext cx="8229600" cy="707886"/>
          </a:xfrm>
          <a:prstGeom prst="rect">
            <a:avLst/>
          </a:prstGeom>
          <a:noFill/>
          <a:ln w="9525">
            <a:noFill/>
            <a:miter lim="800000"/>
            <a:headEnd/>
            <a:tailEnd/>
          </a:ln>
        </p:spPr>
        <p:txBody>
          <a:bodyPr wrap="square">
            <a:prstTxWarp prst="textNoShape">
              <a:avLst/>
            </a:prstTxWarp>
            <a:spAutoFit/>
          </a:bodyPr>
          <a:lstStyle/>
          <a:p>
            <a:pPr algn="ctr"/>
            <a:r>
              <a:rPr lang="en-US" sz="4000" i="1" dirty="0" smtClean="0">
                <a:solidFill>
                  <a:srgbClr val="000090"/>
                </a:solidFill>
              </a:rPr>
              <a:t>Teaching </a:t>
            </a:r>
            <a:r>
              <a:rPr lang="en-US" sz="4000" i="1" dirty="0">
                <a:solidFill>
                  <a:srgbClr val="000090"/>
                </a:solidFill>
              </a:rPr>
              <a:t>for Learning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3352800" y="533400"/>
            <a:ext cx="2209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t>Assessment</a:t>
            </a:r>
          </a:p>
        </p:txBody>
      </p:sp>
      <p:sp>
        <p:nvSpPr>
          <p:cNvPr id="58371" name="Text Box 3"/>
          <p:cNvSpPr txBox="1">
            <a:spLocks noChangeArrowheads="1"/>
          </p:cNvSpPr>
          <p:nvPr/>
        </p:nvSpPr>
        <p:spPr bwMode="auto">
          <a:xfrm>
            <a:off x="685800" y="1600200"/>
            <a:ext cx="21336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a:t>Summative</a:t>
            </a:r>
          </a:p>
        </p:txBody>
      </p:sp>
      <p:sp>
        <p:nvSpPr>
          <p:cNvPr id="81924" name="Text Box 4"/>
          <p:cNvSpPr txBox="1">
            <a:spLocks noChangeArrowheads="1"/>
          </p:cNvSpPr>
          <p:nvPr/>
        </p:nvSpPr>
        <p:spPr bwMode="auto">
          <a:xfrm>
            <a:off x="5105400" y="1600200"/>
            <a:ext cx="25146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58373" name="Text Box 5"/>
          <p:cNvSpPr txBox="1">
            <a:spLocks noChangeArrowheads="1"/>
          </p:cNvSpPr>
          <p:nvPr/>
        </p:nvSpPr>
        <p:spPr bwMode="auto">
          <a:xfrm>
            <a:off x="5257800" y="1600200"/>
            <a:ext cx="25146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a:t>Formative</a:t>
            </a:r>
          </a:p>
        </p:txBody>
      </p:sp>
      <p:sp>
        <p:nvSpPr>
          <p:cNvPr id="81926" name="Text Box 6"/>
          <p:cNvSpPr txBox="1">
            <a:spLocks noChangeArrowheads="1"/>
          </p:cNvSpPr>
          <p:nvPr/>
        </p:nvSpPr>
        <p:spPr bwMode="auto">
          <a:xfrm>
            <a:off x="3810000" y="2438400"/>
            <a:ext cx="1600200" cy="457200"/>
          </a:xfrm>
          <a:prstGeom prst="rect">
            <a:avLst/>
          </a:prstGeom>
          <a:noFill/>
          <a:ln w="9525">
            <a:noFill/>
            <a:miter lim="800000"/>
            <a:headEnd/>
            <a:tailEnd/>
          </a:ln>
        </p:spPr>
        <p:txBody>
          <a:bodyPr>
            <a:prstTxWarp prst="textNoShape">
              <a:avLst/>
            </a:prstTxWarp>
            <a:spAutoFit/>
          </a:bodyPr>
          <a:lstStyle/>
          <a:p>
            <a:endParaRPr lang="en-US"/>
          </a:p>
        </p:txBody>
      </p:sp>
      <p:sp>
        <p:nvSpPr>
          <p:cNvPr id="58375" name="Text Box 7"/>
          <p:cNvSpPr txBox="1">
            <a:spLocks noChangeArrowheads="1"/>
          </p:cNvSpPr>
          <p:nvPr/>
        </p:nvSpPr>
        <p:spPr bwMode="auto">
          <a:xfrm>
            <a:off x="3276600" y="2743200"/>
            <a:ext cx="1600200" cy="646113"/>
          </a:xfrm>
          <a:prstGeom prst="rect">
            <a:avLst/>
          </a:prstGeom>
          <a:noFill/>
          <a:ln w="9525">
            <a:noFill/>
            <a:miter lim="800000"/>
            <a:headEnd/>
            <a:tailEnd/>
          </a:ln>
        </p:spPr>
        <p:txBody>
          <a:bodyPr>
            <a:prstTxWarp prst="textNoShape">
              <a:avLst/>
            </a:prstTxWarp>
            <a:spAutoFit/>
          </a:bodyPr>
          <a:lstStyle/>
          <a:p>
            <a:pPr>
              <a:spcBef>
                <a:spcPct val="50000"/>
              </a:spcBef>
            </a:pPr>
            <a:r>
              <a:rPr lang="en-US" sz="1800"/>
              <a:t>Benchmarks/Interim </a:t>
            </a:r>
            <a:endParaRPr lang="en-US"/>
          </a:p>
        </p:txBody>
      </p:sp>
      <p:sp>
        <p:nvSpPr>
          <p:cNvPr id="58376" name="Text Box 8"/>
          <p:cNvSpPr txBox="1">
            <a:spLocks noChangeArrowheads="1"/>
          </p:cNvSpPr>
          <p:nvPr/>
        </p:nvSpPr>
        <p:spPr bwMode="auto">
          <a:xfrm>
            <a:off x="5334000" y="2743200"/>
            <a:ext cx="20574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a:t>Performance Assessments</a:t>
            </a:r>
            <a:endParaRPr lang="en-US"/>
          </a:p>
        </p:txBody>
      </p:sp>
      <p:sp>
        <p:nvSpPr>
          <p:cNvPr id="81929" name="Text Box 9"/>
          <p:cNvSpPr txBox="1">
            <a:spLocks noChangeArrowheads="1"/>
          </p:cNvSpPr>
          <p:nvPr/>
        </p:nvSpPr>
        <p:spPr bwMode="auto">
          <a:xfrm>
            <a:off x="6934200" y="2667000"/>
            <a:ext cx="16002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81930" name="Text Box 10"/>
          <p:cNvSpPr txBox="1">
            <a:spLocks noChangeArrowheads="1"/>
          </p:cNvSpPr>
          <p:nvPr/>
        </p:nvSpPr>
        <p:spPr bwMode="auto">
          <a:xfrm>
            <a:off x="7086600" y="2743200"/>
            <a:ext cx="16002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58379" name="Text Box 11"/>
          <p:cNvSpPr txBox="1">
            <a:spLocks noChangeArrowheads="1"/>
          </p:cNvSpPr>
          <p:nvPr/>
        </p:nvSpPr>
        <p:spPr bwMode="auto">
          <a:xfrm>
            <a:off x="7467600" y="2514600"/>
            <a:ext cx="1676400" cy="1739900"/>
          </a:xfrm>
          <a:prstGeom prst="rect">
            <a:avLst/>
          </a:prstGeom>
          <a:noFill/>
          <a:ln w="9525">
            <a:noFill/>
            <a:miter lim="800000"/>
            <a:headEnd/>
            <a:tailEnd/>
          </a:ln>
        </p:spPr>
        <p:txBody>
          <a:bodyPr>
            <a:prstTxWarp prst="textNoShape">
              <a:avLst/>
            </a:prstTxWarp>
            <a:spAutoFit/>
          </a:bodyPr>
          <a:lstStyle/>
          <a:p>
            <a:pPr>
              <a:spcBef>
                <a:spcPct val="50000"/>
              </a:spcBef>
            </a:pPr>
            <a:r>
              <a:rPr lang="en-US" sz="1800"/>
              <a:t>Formative meaning during instruction to inform instruction</a:t>
            </a:r>
            <a:endParaRPr lang="en-US"/>
          </a:p>
        </p:txBody>
      </p:sp>
      <p:sp>
        <p:nvSpPr>
          <p:cNvPr id="58380" name="Text Box 12"/>
          <p:cNvSpPr txBox="1">
            <a:spLocks noChangeArrowheads="1"/>
          </p:cNvSpPr>
          <p:nvPr/>
        </p:nvSpPr>
        <p:spPr bwMode="auto">
          <a:xfrm>
            <a:off x="5791200" y="3810000"/>
            <a:ext cx="1371600" cy="2238375"/>
          </a:xfrm>
          <a:prstGeom prst="rect">
            <a:avLst/>
          </a:prstGeom>
          <a:noFill/>
          <a:ln w="9525">
            <a:solidFill>
              <a:schemeClr val="tx1"/>
            </a:solidFill>
            <a:miter lim="800000"/>
            <a:headEnd/>
            <a:tailEnd/>
          </a:ln>
        </p:spPr>
        <p:txBody>
          <a:bodyPr>
            <a:prstTxWarp prst="textNoShape">
              <a:avLst/>
            </a:prstTxWarp>
            <a:spAutoFit/>
          </a:bodyPr>
          <a:lstStyle/>
          <a:p>
            <a:pPr algn="ctr">
              <a:spcBef>
                <a:spcPct val="50000"/>
              </a:spcBef>
            </a:pPr>
            <a:r>
              <a:rPr lang="en-US" sz="1600"/>
              <a:t>Tests</a:t>
            </a:r>
          </a:p>
          <a:p>
            <a:pPr algn="ctr">
              <a:spcBef>
                <a:spcPct val="50000"/>
              </a:spcBef>
            </a:pPr>
            <a:r>
              <a:rPr lang="en-US" sz="1600"/>
              <a:t>Quizzes</a:t>
            </a:r>
          </a:p>
          <a:p>
            <a:pPr algn="ctr">
              <a:spcBef>
                <a:spcPct val="50000"/>
              </a:spcBef>
            </a:pPr>
            <a:r>
              <a:rPr lang="en-US" sz="1600"/>
              <a:t>Assignments </a:t>
            </a:r>
          </a:p>
          <a:p>
            <a:pPr algn="ctr">
              <a:spcBef>
                <a:spcPct val="50000"/>
              </a:spcBef>
            </a:pPr>
            <a:r>
              <a:rPr lang="en-US" sz="1600"/>
              <a:t>To inform instruction</a:t>
            </a:r>
            <a:endParaRPr lang="en-US"/>
          </a:p>
          <a:p>
            <a:pPr>
              <a:spcBef>
                <a:spcPct val="50000"/>
              </a:spcBef>
            </a:pPr>
            <a:endParaRPr lang="en-US"/>
          </a:p>
        </p:txBody>
      </p:sp>
      <p:sp>
        <p:nvSpPr>
          <p:cNvPr id="58381" name="Text Box 13"/>
          <p:cNvSpPr txBox="1">
            <a:spLocks noChangeArrowheads="1"/>
          </p:cNvSpPr>
          <p:nvPr/>
        </p:nvSpPr>
        <p:spPr bwMode="auto">
          <a:xfrm>
            <a:off x="457200" y="2743200"/>
            <a:ext cx="2209800" cy="5810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a:t>Assessments to Rank, Certify, or Grade.</a:t>
            </a:r>
            <a:r>
              <a:rPr lang="en-US"/>
              <a:t> </a:t>
            </a:r>
          </a:p>
        </p:txBody>
      </p:sp>
      <p:sp>
        <p:nvSpPr>
          <p:cNvPr id="58382" name="Text Box 14"/>
          <p:cNvSpPr txBox="1">
            <a:spLocks noChangeArrowheads="1"/>
          </p:cNvSpPr>
          <p:nvPr/>
        </p:nvSpPr>
        <p:spPr bwMode="auto">
          <a:xfrm>
            <a:off x="457200" y="3962400"/>
            <a:ext cx="2057400" cy="2714625"/>
          </a:xfrm>
          <a:prstGeom prst="rect">
            <a:avLst/>
          </a:prstGeom>
          <a:noFill/>
          <a:ln w="9525">
            <a:solidFill>
              <a:schemeClr val="tx1"/>
            </a:solidFill>
            <a:miter lim="800000"/>
            <a:headEnd/>
            <a:tailEnd/>
          </a:ln>
        </p:spPr>
        <p:txBody>
          <a:bodyPr>
            <a:prstTxWarp prst="textNoShape">
              <a:avLst/>
            </a:prstTxWarp>
            <a:spAutoFit/>
          </a:bodyPr>
          <a:lstStyle/>
          <a:p>
            <a:pPr algn="ctr">
              <a:spcBef>
                <a:spcPct val="50000"/>
              </a:spcBef>
            </a:pPr>
            <a:r>
              <a:rPr lang="en-US" sz="1800"/>
              <a:t>High-Stakes Tests</a:t>
            </a:r>
          </a:p>
          <a:p>
            <a:pPr algn="ctr">
              <a:spcBef>
                <a:spcPct val="50000"/>
              </a:spcBef>
            </a:pPr>
            <a:r>
              <a:rPr lang="en-US" sz="1800"/>
              <a:t> State Tests</a:t>
            </a:r>
          </a:p>
          <a:p>
            <a:pPr algn="ctr">
              <a:spcBef>
                <a:spcPct val="50000"/>
              </a:spcBef>
            </a:pPr>
            <a:r>
              <a:rPr lang="en-US" sz="1800"/>
              <a:t>HS Exit Exams</a:t>
            </a:r>
          </a:p>
          <a:p>
            <a:pPr algn="ctr">
              <a:spcBef>
                <a:spcPct val="50000"/>
              </a:spcBef>
            </a:pPr>
            <a:r>
              <a:rPr lang="en-US" sz="1800"/>
              <a:t>SAT, ACT</a:t>
            </a:r>
          </a:p>
          <a:p>
            <a:pPr algn="ctr">
              <a:spcBef>
                <a:spcPct val="50000"/>
              </a:spcBef>
            </a:pPr>
            <a:r>
              <a:rPr lang="en-US" sz="1800"/>
              <a:t>Norm-Reference</a:t>
            </a:r>
          </a:p>
          <a:p>
            <a:pPr algn="ctr">
              <a:spcBef>
                <a:spcPct val="50000"/>
              </a:spcBef>
            </a:pPr>
            <a:r>
              <a:rPr lang="en-US" sz="1800"/>
              <a:t>Final Exams</a:t>
            </a:r>
            <a:endParaRPr lang="en-US" sz="2000"/>
          </a:p>
        </p:txBody>
      </p:sp>
      <p:sp>
        <p:nvSpPr>
          <p:cNvPr id="58383" name="Line 15"/>
          <p:cNvSpPr>
            <a:spLocks noChangeShapeType="1"/>
          </p:cNvSpPr>
          <p:nvPr/>
        </p:nvSpPr>
        <p:spPr bwMode="auto">
          <a:xfrm flipH="1">
            <a:off x="1752600" y="1066800"/>
            <a:ext cx="2362200" cy="609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8384" name="Line 16"/>
          <p:cNvSpPr>
            <a:spLocks noChangeShapeType="1"/>
          </p:cNvSpPr>
          <p:nvPr/>
        </p:nvSpPr>
        <p:spPr bwMode="auto">
          <a:xfrm>
            <a:off x="4495800" y="1066800"/>
            <a:ext cx="1905000" cy="609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8385" name="Line 17"/>
          <p:cNvSpPr>
            <a:spLocks noChangeShapeType="1"/>
          </p:cNvSpPr>
          <p:nvPr/>
        </p:nvSpPr>
        <p:spPr bwMode="auto">
          <a:xfrm>
            <a:off x="1524000" y="1981200"/>
            <a:ext cx="0" cy="762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8386" name="Line 18"/>
          <p:cNvSpPr>
            <a:spLocks noChangeShapeType="1"/>
          </p:cNvSpPr>
          <p:nvPr/>
        </p:nvSpPr>
        <p:spPr bwMode="auto">
          <a:xfrm>
            <a:off x="1524000" y="3276600"/>
            <a:ext cx="0" cy="609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8387" name="Line 19"/>
          <p:cNvSpPr>
            <a:spLocks noChangeShapeType="1"/>
          </p:cNvSpPr>
          <p:nvPr/>
        </p:nvSpPr>
        <p:spPr bwMode="auto">
          <a:xfrm>
            <a:off x="4114800" y="3352800"/>
            <a:ext cx="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8388" name="Line 20"/>
          <p:cNvSpPr>
            <a:spLocks noChangeShapeType="1"/>
          </p:cNvSpPr>
          <p:nvPr/>
        </p:nvSpPr>
        <p:spPr bwMode="auto">
          <a:xfrm flipH="1" flipV="1">
            <a:off x="2133600" y="2057400"/>
            <a:ext cx="1676400" cy="762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8389" name="Line 21"/>
          <p:cNvSpPr>
            <a:spLocks noChangeShapeType="1"/>
          </p:cNvSpPr>
          <p:nvPr/>
        </p:nvSpPr>
        <p:spPr bwMode="auto">
          <a:xfrm flipH="1">
            <a:off x="4267200" y="2057400"/>
            <a:ext cx="1905000" cy="685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8390" name="Line 22"/>
          <p:cNvSpPr>
            <a:spLocks noChangeShapeType="1"/>
          </p:cNvSpPr>
          <p:nvPr/>
        </p:nvSpPr>
        <p:spPr bwMode="auto">
          <a:xfrm>
            <a:off x="6477000" y="2057400"/>
            <a:ext cx="0" cy="685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8391" name="Line 23"/>
          <p:cNvSpPr>
            <a:spLocks noChangeShapeType="1"/>
          </p:cNvSpPr>
          <p:nvPr/>
        </p:nvSpPr>
        <p:spPr bwMode="auto">
          <a:xfrm>
            <a:off x="6934200" y="2057400"/>
            <a:ext cx="91440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8392" name="Line 24"/>
          <p:cNvSpPr>
            <a:spLocks noChangeShapeType="1"/>
          </p:cNvSpPr>
          <p:nvPr/>
        </p:nvSpPr>
        <p:spPr bwMode="auto">
          <a:xfrm>
            <a:off x="6477000" y="3352800"/>
            <a:ext cx="0" cy="381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8393" name="Text Box 25"/>
          <p:cNvSpPr txBox="1">
            <a:spLocks noChangeArrowheads="1"/>
          </p:cNvSpPr>
          <p:nvPr/>
        </p:nvSpPr>
        <p:spPr bwMode="auto">
          <a:xfrm>
            <a:off x="7391400" y="4572000"/>
            <a:ext cx="1600200" cy="1749425"/>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en-US" sz="1800"/>
              <a:t>Students comments, explanations, questions and/or work in class</a:t>
            </a:r>
            <a:endParaRPr lang="en-US"/>
          </a:p>
        </p:txBody>
      </p:sp>
      <p:sp>
        <p:nvSpPr>
          <p:cNvPr id="58394" name="Line 26"/>
          <p:cNvSpPr>
            <a:spLocks noChangeShapeType="1"/>
          </p:cNvSpPr>
          <p:nvPr/>
        </p:nvSpPr>
        <p:spPr bwMode="auto">
          <a:xfrm>
            <a:off x="8001000" y="4191000"/>
            <a:ext cx="0" cy="304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nvGrpSpPr>
          <p:cNvPr id="2" name="Group 27"/>
          <p:cNvGrpSpPr>
            <a:grpSpLocks/>
          </p:cNvGrpSpPr>
          <p:nvPr/>
        </p:nvGrpSpPr>
        <p:grpSpPr bwMode="auto">
          <a:xfrm>
            <a:off x="2743200" y="3886200"/>
            <a:ext cx="2819400" cy="2209800"/>
            <a:chOff x="1728" y="2448"/>
            <a:chExt cx="1776" cy="1392"/>
          </a:xfrm>
        </p:grpSpPr>
        <p:sp>
          <p:nvSpPr>
            <p:cNvPr id="81948" name="Text Box 28"/>
            <p:cNvSpPr txBox="1">
              <a:spLocks noChangeArrowheads="1"/>
            </p:cNvSpPr>
            <p:nvPr/>
          </p:nvSpPr>
          <p:spPr bwMode="auto">
            <a:xfrm>
              <a:off x="2016" y="2640"/>
              <a:ext cx="1248"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a:t>Unit/Chapter Tests</a:t>
              </a:r>
              <a:endParaRPr lang="en-US"/>
            </a:p>
          </p:txBody>
        </p:sp>
        <p:sp>
          <p:nvSpPr>
            <p:cNvPr id="81949" name="Text Box 29"/>
            <p:cNvSpPr txBox="1">
              <a:spLocks noChangeArrowheads="1"/>
            </p:cNvSpPr>
            <p:nvPr/>
          </p:nvSpPr>
          <p:spPr bwMode="auto">
            <a:xfrm>
              <a:off x="2016" y="3360"/>
              <a:ext cx="1152"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a:t>Benchmark Tests</a:t>
              </a:r>
              <a:endParaRPr lang="en-US"/>
            </a:p>
          </p:txBody>
        </p:sp>
        <p:sp>
          <p:nvSpPr>
            <p:cNvPr id="81950" name="Text Box 30"/>
            <p:cNvSpPr txBox="1">
              <a:spLocks noChangeArrowheads="1"/>
            </p:cNvSpPr>
            <p:nvPr/>
          </p:nvSpPr>
          <p:spPr bwMode="auto">
            <a:xfrm>
              <a:off x="1872" y="2880"/>
              <a:ext cx="1536"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a:t>Semester/Quarter Tests</a:t>
              </a:r>
              <a:endParaRPr lang="en-US"/>
            </a:p>
          </p:txBody>
        </p:sp>
        <p:sp>
          <p:nvSpPr>
            <p:cNvPr id="81951" name="Oval 31"/>
            <p:cNvSpPr>
              <a:spLocks noChangeArrowheads="1"/>
            </p:cNvSpPr>
            <p:nvPr/>
          </p:nvSpPr>
          <p:spPr bwMode="auto">
            <a:xfrm>
              <a:off x="1728" y="2448"/>
              <a:ext cx="1776" cy="139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81952" name="Text Box 32"/>
            <p:cNvSpPr txBox="1">
              <a:spLocks noChangeArrowheads="1"/>
            </p:cNvSpPr>
            <p:nvPr/>
          </p:nvSpPr>
          <p:spPr bwMode="auto">
            <a:xfrm>
              <a:off x="1824" y="3120"/>
              <a:ext cx="1632" cy="21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a:t>Computer-based exams</a:t>
              </a:r>
              <a:r>
                <a:rPr lang="en-US" sz="2000"/>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3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3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3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3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3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3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39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3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3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3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3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838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5838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839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38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39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8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73" grpId="0"/>
      <p:bldP spid="58375" grpId="0"/>
      <p:bldP spid="58376" grpId="0"/>
      <p:bldP spid="58379" grpId="0"/>
      <p:bldP spid="58380" grpId="0" animBg="1"/>
      <p:bldP spid="58381" grpId="0"/>
      <p:bldP spid="58382" grpId="0" animBg="1"/>
      <p:bldP spid="58383" grpId="0" animBg="1"/>
      <p:bldP spid="58384" grpId="0" animBg="1"/>
      <p:bldP spid="58385" grpId="0" animBg="1"/>
      <p:bldP spid="58386" grpId="0" animBg="1"/>
      <p:bldP spid="58387" grpId="0" animBg="1"/>
      <p:bldP spid="58388" grpId="0" animBg="1"/>
      <p:bldP spid="58389" grpId="0" animBg="1"/>
      <p:bldP spid="58389" grpId="1" animBg="1"/>
      <p:bldP spid="58390" grpId="0" animBg="1"/>
      <p:bldP spid="58391" grpId="0" animBg="1"/>
      <p:bldP spid="58392" grpId="0" animBg="1"/>
      <p:bldP spid="58393" grpId="0" animBg="1"/>
      <p:bldP spid="58394"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33400" y="228600"/>
            <a:ext cx="7772400" cy="1143000"/>
          </a:xfrm>
        </p:spPr>
        <p:txBody>
          <a:bodyPr/>
          <a:lstStyle/>
          <a:p>
            <a:pPr eaLnBrk="1" hangingPunct="1"/>
            <a:r>
              <a:rPr lang="en-US"/>
              <a:t>Inside the Black Box</a:t>
            </a:r>
          </a:p>
        </p:txBody>
      </p:sp>
      <p:pic>
        <p:nvPicPr>
          <p:cNvPr id="83971" name="Picture 3"/>
          <p:cNvPicPr>
            <a:picLocks noChangeAspect="1" noChangeArrowheads="1"/>
          </p:cNvPicPr>
          <p:nvPr/>
        </p:nvPicPr>
        <p:blipFill>
          <a:blip r:embed="rId3"/>
          <a:srcRect/>
          <a:stretch>
            <a:fillRect/>
          </a:stretch>
        </p:blipFill>
        <p:spPr bwMode="auto">
          <a:xfrm>
            <a:off x="4648200" y="1447800"/>
            <a:ext cx="3895725" cy="5219700"/>
          </a:xfrm>
          <a:prstGeom prst="rect">
            <a:avLst/>
          </a:prstGeom>
          <a:noFill/>
          <a:ln w="9525">
            <a:noFill/>
            <a:miter lim="800000"/>
            <a:headEnd/>
            <a:tailEnd/>
          </a:ln>
        </p:spPr>
      </p:pic>
      <p:sp>
        <p:nvSpPr>
          <p:cNvPr id="83972" name="Rectangle 4"/>
          <p:cNvSpPr>
            <a:spLocks noChangeArrowheads="1"/>
          </p:cNvSpPr>
          <p:nvPr/>
        </p:nvSpPr>
        <p:spPr bwMode="auto">
          <a:xfrm>
            <a:off x="4572000" y="1447800"/>
            <a:ext cx="4114800" cy="52578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83973" name="Text Box 5"/>
          <p:cNvSpPr txBox="1">
            <a:spLocks noChangeArrowheads="1"/>
          </p:cNvSpPr>
          <p:nvPr/>
        </p:nvSpPr>
        <p:spPr bwMode="auto">
          <a:xfrm>
            <a:off x="304800" y="1371600"/>
            <a:ext cx="3962400" cy="1552575"/>
          </a:xfrm>
          <a:prstGeom prst="rect">
            <a:avLst/>
          </a:prstGeom>
          <a:noFill/>
          <a:ln w="9525">
            <a:noFill/>
            <a:miter lim="800000"/>
            <a:headEnd/>
            <a:tailEnd/>
          </a:ln>
        </p:spPr>
        <p:txBody>
          <a:bodyPr>
            <a:prstTxWarp prst="textNoShape">
              <a:avLst/>
            </a:prstTxWarp>
            <a:spAutoFit/>
          </a:bodyPr>
          <a:lstStyle/>
          <a:p>
            <a:pPr>
              <a:spcBef>
                <a:spcPct val="50000"/>
              </a:spcBef>
            </a:pPr>
            <a:r>
              <a:rPr lang="en-US"/>
              <a:t>by Paul Black and Dylan Wiliam, </a:t>
            </a:r>
            <a:r>
              <a:rPr lang="en-US" i="1"/>
              <a:t>Phi Delta Kappan</a:t>
            </a:r>
            <a:r>
              <a:rPr lang="en-US"/>
              <a:t>, </a:t>
            </a:r>
            <a:r>
              <a:rPr lang="en-US" sz="2000"/>
              <a:t>copyright 1998</a:t>
            </a:r>
            <a:r>
              <a:rPr lang="en-US"/>
              <a:t> </a:t>
            </a:r>
            <a:r>
              <a:rPr lang="en-US" sz="1400"/>
              <a:t>http://blog.discoveryeducation.com/assessment/files/2009/02/blackbox_article.pdf</a:t>
            </a:r>
          </a:p>
        </p:txBody>
      </p:sp>
      <p:pic>
        <p:nvPicPr>
          <p:cNvPr id="83974" name="Picture 6"/>
          <p:cNvPicPr>
            <a:picLocks noChangeAspect="1" noChangeArrowheads="1"/>
          </p:cNvPicPr>
          <p:nvPr/>
        </p:nvPicPr>
        <p:blipFill>
          <a:blip r:embed="rId4"/>
          <a:srcRect/>
          <a:stretch>
            <a:fillRect/>
          </a:stretch>
        </p:blipFill>
        <p:spPr bwMode="auto">
          <a:xfrm>
            <a:off x="152400" y="3124200"/>
            <a:ext cx="4191000" cy="2409825"/>
          </a:xfrm>
          <a:prstGeom prst="rect">
            <a:avLst/>
          </a:prstGeom>
          <a:noFill/>
          <a:ln w="9525">
            <a:noFill/>
            <a:miter lim="800000"/>
            <a:headEnd/>
            <a:tailEnd/>
          </a:ln>
        </p:spPr>
      </p:pic>
      <p:sp>
        <p:nvSpPr>
          <p:cNvPr id="83975" name="Text Box 7"/>
          <p:cNvSpPr txBox="1">
            <a:spLocks noChangeArrowheads="1"/>
          </p:cNvSpPr>
          <p:nvPr/>
        </p:nvSpPr>
        <p:spPr bwMode="auto">
          <a:xfrm>
            <a:off x="304800" y="5715000"/>
            <a:ext cx="3962400" cy="8540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Follow up research:</a:t>
            </a:r>
          </a:p>
          <a:p>
            <a:pPr>
              <a:spcBef>
                <a:spcPct val="50000"/>
              </a:spcBef>
            </a:pPr>
            <a:r>
              <a:rPr lang="en-US" sz="2000" b="1"/>
              <a:t>Working Inside the Black Box</a:t>
            </a:r>
            <a:endParaRPr lang="en-US" sz="20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fontScale="90000"/>
          </a:bodyPr>
          <a:lstStyle/>
          <a:p>
            <a:pPr eaLnBrk="1" hangingPunct="1"/>
            <a:r>
              <a:rPr lang="en-US"/>
              <a:t>Effective Formative Assessment Strategies</a:t>
            </a:r>
          </a:p>
        </p:txBody>
      </p:sp>
      <p:sp>
        <p:nvSpPr>
          <p:cNvPr id="115715" name="Rectangle 3"/>
          <p:cNvSpPr>
            <a:spLocks noGrp="1" noChangeArrowheads="1"/>
          </p:cNvSpPr>
          <p:nvPr>
            <p:ph type="body" idx="1"/>
          </p:nvPr>
        </p:nvSpPr>
        <p:spPr/>
        <p:txBody>
          <a:bodyPr/>
          <a:lstStyle/>
          <a:p>
            <a:pPr eaLnBrk="1" hangingPunct="1">
              <a:lnSpc>
                <a:spcPct val="90000"/>
              </a:lnSpc>
            </a:pPr>
            <a:r>
              <a:rPr lang="en-US" sz="2800">
                <a:solidFill>
                  <a:schemeClr val="accent2"/>
                </a:solidFill>
              </a:rPr>
              <a:t>Clarifying learning intentions and sharing criteria for success</a:t>
            </a:r>
            <a:endParaRPr lang="en-US" sz="2800"/>
          </a:p>
          <a:p>
            <a:pPr eaLnBrk="1" hangingPunct="1">
              <a:lnSpc>
                <a:spcPct val="90000"/>
              </a:lnSpc>
            </a:pPr>
            <a:r>
              <a:rPr lang="en-US" sz="2800">
                <a:solidFill>
                  <a:schemeClr val="hlink"/>
                </a:solidFill>
              </a:rPr>
              <a:t>Engineering effective classroom discussions.</a:t>
            </a:r>
          </a:p>
          <a:p>
            <a:pPr eaLnBrk="1" hangingPunct="1">
              <a:lnSpc>
                <a:spcPct val="90000"/>
              </a:lnSpc>
            </a:pPr>
            <a:r>
              <a:rPr lang="en-US" sz="2800"/>
              <a:t>Providing feedback that moves learners forward.</a:t>
            </a:r>
          </a:p>
          <a:p>
            <a:pPr eaLnBrk="1" hangingPunct="1">
              <a:lnSpc>
                <a:spcPct val="90000"/>
              </a:lnSpc>
            </a:pPr>
            <a:r>
              <a:rPr lang="en-US" sz="2800">
                <a:solidFill>
                  <a:schemeClr val="accent2"/>
                </a:solidFill>
              </a:rPr>
              <a:t>Activating students as the owners of their own learning.</a:t>
            </a:r>
          </a:p>
          <a:p>
            <a:pPr eaLnBrk="1" hangingPunct="1">
              <a:lnSpc>
                <a:spcPct val="90000"/>
              </a:lnSpc>
            </a:pPr>
            <a:r>
              <a:rPr lang="en-US" sz="2800">
                <a:solidFill>
                  <a:schemeClr val="hlink"/>
                </a:solidFill>
              </a:rPr>
              <a:t>Activating students as instructional resources for one another.</a:t>
            </a:r>
            <a:endParaRPr lang="en-US" sz="2800"/>
          </a:p>
        </p:txBody>
      </p:sp>
      <p:sp>
        <p:nvSpPr>
          <p:cNvPr id="86020" name="Text Box 4"/>
          <p:cNvSpPr txBox="1">
            <a:spLocks noChangeArrowheads="1"/>
          </p:cNvSpPr>
          <p:nvPr/>
        </p:nvSpPr>
        <p:spPr bwMode="auto">
          <a:xfrm>
            <a:off x="4572000" y="6019800"/>
            <a:ext cx="43434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Dylan Wiliam, University of London</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7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7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685800"/>
            <a:ext cx="8534400" cy="5715000"/>
            <a:chOff x="96" y="432"/>
            <a:chExt cx="5376" cy="3600"/>
          </a:xfrm>
        </p:grpSpPr>
        <p:sp>
          <p:nvSpPr>
            <p:cNvPr id="88067" name="Arc 3"/>
            <p:cNvSpPr>
              <a:spLocks/>
            </p:cNvSpPr>
            <p:nvPr/>
          </p:nvSpPr>
          <p:spPr bwMode="auto">
            <a:xfrm>
              <a:off x="3792" y="864"/>
              <a:ext cx="768" cy="8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88068" name="Arc 4"/>
            <p:cNvSpPr>
              <a:spLocks/>
            </p:cNvSpPr>
            <p:nvPr/>
          </p:nvSpPr>
          <p:spPr bwMode="auto">
            <a:xfrm rot="5400000">
              <a:off x="3840" y="2736"/>
              <a:ext cx="768" cy="8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88069" name="Arc 5"/>
            <p:cNvSpPr>
              <a:spLocks/>
            </p:cNvSpPr>
            <p:nvPr/>
          </p:nvSpPr>
          <p:spPr bwMode="auto">
            <a:xfrm rot="10800000">
              <a:off x="1248" y="2640"/>
              <a:ext cx="768" cy="8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88070" name="Arc 6"/>
            <p:cNvSpPr>
              <a:spLocks/>
            </p:cNvSpPr>
            <p:nvPr/>
          </p:nvSpPr>
          <p:spPr bwMode="auto">
            <a:xfrm rot="-5400000">
              <a:off x="1152" y="816"/>
              <a:ext cx="768" cy="8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88071" name="Oval 7"/>
            <p:cNvSpPr>
              <a:spLocks noChangeArrowheads="1"/>
            </p:cNvSpPr>
            <p:nvPr/>
          </p:nvSpPr>
          <p:spPr bwMode="auto">
            <a:xfrm>
              <a:off x="2016" y="432"/>
              <a:ext cx="1728" cy="96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88072" name="Oval 8"/>
            <p:cNvSpPr>
              <a:spLocks noChangeArrowheads="1"/>
            </p:cNvSpPr>
            <p:nvPr/>
          </p:nvSpPr>
          <p:spPr bwMode="auto">
            <a:xfrm>
              <a:off x="2064" y="3072"/>
              <a:ext cx="1728" cy="96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88073" name="Oval 9"/>
            <p:cNvSpPr>
              <a:spLocks noChangeArrowheads="1"/>
            </p:cNvSpPr>
            <p:nvPr/>
          </p:nvSpPr>
          <p:spPr bwMode="auto">
            <a:xfrm>
              <a:off x="96" y="1680"/>
              <a:ext cx="1728" cy="96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88074" name="Oval 10"/>
            <p:cNvSpPr>
              <a:spLocks noChangeArrowheads="1"/>
            </p:cNvSpPr>
            <p:nvPr/>
          </p:nvSpPr>
          <p:spPr bwMode="auto">
            <a:xfrm>
              <a:off x="3744" y="1776"/>
              <a:ext cx="1728" cy="96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88075" name="Text Box 11"/>
            <p:cNvSpPr txBox="1">
              <a:spLocks noChangeArrowheads="1"/>
            </p:cNvSpPr>
            <p:nvPr/>
          </p:nvSpPr>
          <p:spPr bwMode="auto">
            <a:xfrm>
              <a:off x="336" y="1920"/>
              <a:ext cx="1104" cy="518"/>
            </a:xfrm>
            <a:prstGeom prst="rect">
              <a:avLst/>
            </a:prstGeom>
            <a:noFill/>
            <a:ln w="9525">
              <a:noFill/>
              <a:miter lim="800000"/>
              <a:headEnd/>
              <a:tailEnd/>
            </a:ln>
          </p:spPr>
          <p:txBody>
            <a:bodyPr>
              <a:prstTxWarp prst="textNoShape">
                <a:avLst/>
              </a:prstTxWarp>
              <a:spAutoFit/>
            </a:bodyPr>
            <a:lstStyle/>
            <a:p>
              <a:pPr algn="ctr">
                <a:spcBef>
                  <a:spcPct val="50000"/>
                </a:spcBef>
              </a:pPr>
              <a:r>
                <a:rPr lang="en-US"/>
                <a:t>Administer Tasks</a:t>
              </a:r>
            </a:p>
          </p:txBody>
        </p:sp>
        <p:sp>
          <p:nvSpPr>
            <p:cNvPr id="88076" name="Text Box 12"/>
            <p:cNvSpPr txBox="1">
              <a:spLocks noChangeArrowheads="1"/>
            </p:cNvSpPr>
            <p:nvPr/>
          </p:nvSpPr>
          <p:spPr bwMode="auto">
            <a:xfrm>
              <a:off x="2352" y="528"/>
              <a:ext cx="1104" cy="748"/>
            </a:xfrm>
            <a:prstGeom prst="rect">
              <a:avLst/>
            </a:prstGeom>
            <a:noFill/>
            <a:ln w="9525">
              <a:noFill/>
              <a:miter lim="800000"/>
              <a:headEnd/>
              <a:tailEnd/>
            </a:ln>
          </p:spPr>
          <p:txBody>
            <a:bodyPr>
              <a:prstTxWarp prst="textNoShape">
                <a:avLst/>
              </a:prstTxWarp>
              <a:spAutoFit/>
            </a:bodyPr>
            <a:lstStyle/>
            <a:p>
              <a:pPr algn="ctr">
                <a:spcBef>
                  <a:spcPct val="50000"/>
                </a:spcBef>
              </a:pPr>
              <a:r>
                <a:rPr lang="en-US"/>
                <a:t>Examine Student Work</a:t>
              </a:r>
            </a:p>
          </p:txBody>
        </p:sp>
        <p:sp>
          <p:nvSpPr>
            <p:cNvPr id="88077" name="Text Box 13"/>
            <p:cNvSpPr txBox="1">
              <a:spLocks noChangeArrowheads="1"/>
            </p:cNvSpPr>
            <p:nvPr/>
          </p:nvSpPr>
          <p:spPr bwMode="auto">
            <a:xfrm>
              <a:off x="4032" y="1872"/>
              <a:ext cx="1104" cy="748"/>
            </a:xfrm>
            <a:prstGeom prst="rect">
              <a:avLst/>
            </a:prstGeom>
            <a:noFill/>
            <a:ln w="9525">
              <a:noFill/>
              <a:miter lim="800000"/>
              <a:headEnd/>
              <a:tailEnd/>
            </a:ln>
          </p:spPr>
          <p:txBody>
            <a:bodyPr>
              <a:prstTxWarp prst="textNoShape">
                <a:avLst/>
              </a:prstTxWarp>
              <a:spAutoFit/>
            </a:bodyPr>
            <a:lstStyle/>
            <a:p>
              <a:pPr algn="ctr">
                <a:spcBef>
                  <a:spcPct val="50000"/>
                </a:spcBef>
              </a:pPr>
              <a:r>
                <a:rPr lang="en-US"/>
                <a:t>Inform Teacher Knowledge</a:t>
              </a:r>
            </a:p>
          </p:txBody>
        </p:sp>
        <p:sp>
          <p:nvSpPr>
            <p:cNvPr id="88078" name="Text Box 14"/>
            <p:cNvSpPr txBox="1">
              <a:spLocks noChangeArrowheads="1"/>
            </p:cNvSpPr>
            <p:nvPr/>
          </p:nvSpPr>
          <p:spPr bwMode="auto">
            <a:xfrm>
              <a:off x="2352" y="3312"/>
              <a:ext cx="1104" cy="518"/>
            </a:xfrm>
            <a:prstGeom prst="rect">
              <a:avLst/>
            </a:prstGeom>
            <a:noFill/>
            <a:ln w="9525">
              <a:noFill/>
              <a:miter lim="800000"/>
              <a:headEnd/>
              <a:tailEnd/>
            </a:ln>
          </p:spPr>
          <p:txBody>
            <a:bodyPr>
              <a:prstTxWarp prst="textNoShape">
                <a:avLst/>
              </a:prstTxWarp>
              <a:spAutoFit/>
            </a:bodyPr>
            <a:lstStyle/>
            <a:p>
              <a:pPr algn="ctr">
                <a:spcBef>
                  <a:spcPct val="50000"/>
                </a:spcBef>
              </a:pPr>
              <a:r>
                <a:rPr lang="en-US"/>
                <a:t>Inform Instruction</a:t>
              </a:r>
            </a:p>
          </p:txBody>
        </p:sp>
        <p:sp>
          <p:nvSpPr>
            <p:cNvPr id="88079" name="Text Box 15"/>
            <p:cNvSpPr txBox="1">
              <a:spLocks noChangeArrowheads="1"/>
            </p:cNvSpPr>
            <p:nvPr/>
          </p:nvSpPr>
          <p:spPr bwMode="auto">
            <a:xfrm>
              <a:off x="2112" y="1728"/>
              <a:ext cx="1440" cy="86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i="1"/>
                <a:t>Formative Assessment Cycle</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t>The Results from an Assessment</a:t>
            </a:r>
          </a:p>
        </p:txBody>
      </p:sp>
      <p:grpSp>
        <p:nvGrpSpPr>
          <p:cNvPr id="2" name="Group 3"/>
          <p:cNvGrpSpPr>
            <a:grpSpLocks/>
          </p:cNvGrpSpPr>
          <p:nvPr/>
        </p:nvGrpSpPr>
        <p:grpSpPr bwMode="auto">
          <a:xfrm>
            <a:off x="1447800" y="2286000"/>
            <a:ext cx="6559550" cy="2133600"/>
            <a:chOff x="912" y="1440"/>
            <a:chExt cx="4132" cy="1344"/>
          </a:xfrm>
        </p:grpSpPr>
        <p:sp>
          <p:nvSpPr>
            <p:cNvPr id="90143" name="Text Box 4"/>
            <p:cNvSpPr txBox="1">
              <a:spLocks noChangeArrowheads="1"/>
            </p:cNvSpPr>
            <p:nvPr/>
          </p:nvSpPr>
          <p:spPr bwMode="auto">
            <a:xfrm>
              <a:off x="1680" y="2496"/>
              <a:ext cx="244" cy="288"/>
            </a:xfrm>
            <a:prstGeom prst="rect">
              <a:avLst/>
            </a:prstGeom>
            <a:noFill/>
            <a:ln w="9525">
              <a:noFill/>
              <a:miter lim="800000"/>
              <a:headEnd/>
              <a:tailEnd/>
            </a:ln>
          </p:spPr>
          <p:txBody>
            <a:bodyPr wrap="none">
              <a:prstTxWarp prst="textNoShape">
                <a:avLst/>
              </a:prstTxWarp>
              <a:spAutoFit/>
            </a:bodyPr>
            <a:lstStyle/>
            <a:p>
              <a:r>
                <a:rPr lang="en-US"/>
                <a:t>X</a:t>
              </a:r>
            </a:p>
          </p:txBody>
        </p:sp>
        <p:grpSp>
          <p:nvGrpSpPr>
            <p:cNvPr id="3" name="Group 5"/>
            <p:cNvGrpSpPr>
              <a:grpSpLocks/>
            </p:cNvGrpSpPr>
            <p:nvPr/>
          </p:nvGrpSpPr>
          <p:grpSpPr bwMode="auto">
            <a:xfrm>
              <a:off x="2064" y="1968"/>
              <a:ext cx="244" cy="816"/>
              <a:chOff x="2064" y="1968"/>
              <a:chExt cx="244" cy="816"/>
            </a:xfrm>
          </p:grpSpPr>
          <p:sp>
            <p:nvSpPr>
              <p:cNvPr id="90177" name="Text Box 6"/>
              <p:cNvSpPr txBox="1">
                <a:spLocks noChangeArrowheads="1"/>
              </p:cNvSpPr>
              <p:nvPr/>
            </p:nvSpPr>
            <p:spPr bwMode="auto">
              <a:xfrm>
                <a:off x="2064" y="2496"/>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78" name="Text Box 7"/>
              <p:cNvSpPr txBox="1">
                <a:spLocks noChangeArrowheads="1"/>
              </p:cNvSpPr>
              <p:nvPr/>
            </p:nvSpPr>
            <p:spPr bwMode="auto">
              <a:xfrm>
                <a:off x="2064" y="2256"/>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79" name="Text Box 8"/>
              <p:cNvSpPr txBox="1">
                <a:spLocks noChangeArrowheads="1"/>
              </p:cNvSpPr>
              <p:nvPr/>
            </p:nvSpPr>
            <p:spPr bwMode="auto">
              <a:xfrm>
                <a:off x="2064" y="1968"/>
                <a:ext cx="244" cy="288"/>
              </a:xfrm>
              <a:prstGeom prst="rect">
                <a:avLst/>
              </a:prstGeom>
              <a:noFill/>
              <a:ln w="9525">
                <a:noFill/>
                <a:miter lim="800000"/>
                <a:headEnd/>
                <a:tailEnd/>
              </a:ln>
            </p:spPr>
            <p:txBody>
              <a:bodyPr wrap="none">
                <a:prstTxWarp prst="textNoShape">
                  <a:avLst/>
                </a:prstTxWarp>
                <a:spAutoFit/>
              </a:bodyPr>
              <a:lstStyle/>
              <a:p>
                <a:r>
                  <a:rPr lang="en-US"/>
                  <a:t>X</a:t>
                </a:r>
              </a:p>
            </p:txBody>
          </p:sp>
        </p:grpSp>
        <p:grpSp>
          <p:nvGrpSpPr>
            <p:cNvPr id="4" name="Group 9"/>
            <p:cNvGrpSpPr>
              <a:grpSpLocks/>
            </p:cNvGrpSpPr>
            <p:nvPr/>
          </p:nvGrpSpPr>
          <p:grpSpPr bwMode="auto">
            <a:xfrm>
              <a:off x="2832" y="1728"/>
              <a:ext cx="244" cy="1056"/>
              <a:chOff x="2832" y="1728"/>
              <a:chExt cx="244" cy="1056"/>
            </a:xfrm>
          </p:grpSpPr>
          <p:sp>
            <p:nvSpPr>
              <p:cNvPr id="90172" name="Text Box 10"/>
              <p:cNvSpPr txBox="1">
                <a:spLocks noChangeArrowheads="1"/>
              </p:cNvSpPr>
              <p:nvPr/>
            </p:nvSpPr>
            <p:spPr bwMode="auto">
              <a:xfrm>
                <a:off x="2832" y="2496"/>
                <a:ext cx="244" cy="288"/>
              </a:xfrm>
              <a:prstGeom prst="rect">
                <a:avLst/>
              </a:prstGeom>
              <a:noFill/>
              <a:ln w="9525">
                <a:noFill/>
                <a:miter lim="800000"/>
                <a:headEnd/>
                <a:tailEnd/>
              </a:ln>
            </p:spPr>
            <p:txBody>
              <a:bodyPr wrap="none">
                <a:prstTxWarp prst="textNoShape">
                  <a:avLst/>
                </a:prstTxWarp>
                <a:spAutoFit/>
              </a:bodyPr>
              <a:lstStyle/>
              <a:p>
                <a:r>
                  <a:rPr lang="en-US"/>
                  <a:t>X</a:t>
                </a:r>
              </a:p>
            </p:txBody>
          </p:sp>
          <p:grpSp>
            <p:nvGrpSpPr>
              <p:cNvPr id="5" name="Group 11"/>
              <p:cNvGrpSpPr>
                <a:grpSpLocks/>
              </p:cNvGrpSpPr>
              <p:nvPr/>
            </p:nvGrpSpPr>
            <p:grpSpPr bwMode="auto">
              <a:xfrm>
                <a:off x="2832" y="1728"/>
                <a:ext cx="244" cy="816"/>
                <a:chOff x="2160" y="2064"/>
                <a:chExt cx="244" cy="816"/>
              </a:xfrm>
            </p:grpSpPr>
            <p:sp>
              <p:nvSpPr>
                <p:cNvPr id="90174" name="Text Box 12"/>
                <p:cNvSpPr txBox="1">
                  <a:spLocks noChangeArrowheads="1"/>
                </p:cNvSpPr>
                <p:nvPr/>
              </p:nvSpPr>
              <p:spPr bwMode="auto">
                <a:xfrm>
                  <a:off x="2160" y="2592"/>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75" name="Text Box 13"/>
                <p:cNvSpPr txBox="1">
                  <a:spLocks noChangeArrowheads="1"/>
                </p:cNvSpPr>
                <p:nvPr/>
              </p:nvSpPr>
              <p:spPr bwMode="auto">
                <a:xfrm>
                  <a:off x="2160" y="2352"/>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76" name="Text Box 14"/>
                <p:cNvSpPr txBox="1">
                  <a:spLocks noChangeArrowheads="1"/>
                </p:cNvSpPr>
                <p:nvPr/>
              </p:nvSpPr>
              <p:spPr bwMode="auto">
                <a:xfrm>
                  <a:off x="2160" y="2064"/>
                  <a:ext cx="244" cy="288"/>
                </a:xfrm>
                <a:prstGeom prst="rect">
                  <a:avLst/>
                </a:prstGeom>
                <a:noFill/>
                <a:ln w="9525">
                  <a:noFill/>
                  <a:miter lim="800000"/>
                  <a:headEnd/>
                  <a:tailEnd/>
                </a:ln>
              </p:spPr>
              <p:txBody>
                <a:bodyPr wrap="none">
                  <a:prstTxWarp prst="textNoShape">
                    <a:avLst/>
                  </a:prstTxWarp>
                  <a:spAutoFit/>
                </a:bodyPr>
                <a:lstStyle/>
                <a:p>
                  <a:r>
                    <a:rPr lang="en-US"/>
                    <a:t>X</a:t>
                  </a:r>
                </a:p>
              </p:txBody>
            </p:sp>
          </p:grpSp>
        </p:grpSp>
        <p:grpSp>
          <p:nvGrpSpPr>
            <p:cNvPr id="6" name="Group 15"/>
            <p:cNvGrpSpPr>
              <a:grpSpLocks/>
            </p:cNvGrpSpPr>
            <p:nvPr/>
          </p:nvGrpSpPr>
          <p:grpSpPr bwMode="auto">
            <a:xfrm>
              <a:off x="4416" y="1728"/>
              <a:ext cx="244" cy="1056"/>
              <a:chOff x="2832" y="1728"/>
              <a:chExt cx="244" cy="1056"/>
            </a:xfrm>
          </p:grpSpPr>
          <p:sp>
            <p:nvSpPr>
              <p:cNvPr id="90167" name="Text Box 16"/>
              <p:cNvSpPr txBox="1">
                <a:spLocks noChangeArrowheads="1"/>
              </p:cNvSpPr>
              <p:nvPr/>
            </p:nvSpPr>
            <p:spPr bwMode="auto">
              <a:xfrm>
                <a:off x="2832" y="2496"/>
                <a:ext cx="244" cy="288"/>
              </a:xfrm>
              <a:prstGeom prst="rect">
                <a:avLst/>
              </a:prstGeom>
              <a:noFill/>
              <a:ln w="9525">
                <a:noFill/>
                <a:miter lim="800000"/>
                <a:headEnd/>
                <a:tailEnd/>
              </a:ln>
            </p:spPr>
            <p:txBody>
              <a:bodyPr wrap="none">
                <a:prstTxWarp prst="textNoShape">
                  <a:avLst/>
                </a:prstTxWarp>
                <a:spAutoFit/>
              </a:bodyPr>
              <a:lstStyle/>
              <a:p>
                <a:r>
                  <a:rPr lang="en-US"/>
                  <a:t>X</a:t>
                </a:r>
              </a:p>
            </p:txBody>
          </p:sp>
          <p:grpSp>
            <p:nvGrpSpPr>
              <p:cNvPr id="7" name="Group 17"/>
              <p:cNvGrpSpPr>
                <a:grpSpLocks/>
              </p:cNvGrpSpPr>
              <p:nvPr/>
            </p:nvGrpSpPr>
            <p:grpSpPr bwMode="auto">
              <a:xfrm>
                <a:off x="2832" y="1728"/>
                <a:ext cx="244" cy="816"/>
                <a:chOff x="2160" y="2064"/>
                <a:chExt cx="244" cy="816"/>
              </a:xfrm>
            </p:grpSpPr>
            <p:sp>
              <p:nvSpPr>
                <p:cNvPr id="90169" name="Text Box 18"/>
                <p:cNvSpPr txBox="1">
                  <a:spLocks noChangeArrowheads="1"/>
                </p:cNvSpPr>
                <p:nvPr/>
              </p:nvSpPr>
              <p:spPr bwMode="auto">
                <a:xfrm>
                  <a:off x="2160" y="2592"/>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70" name="Text Box 19"/>
                <p:cNvSpPr txBox="1">
                  <a:spLocks noChangeArrowheads="1"/>
                </p:cNvSpPr>
                <p:nvPr/>
              </p:nvSpPr>
              <p:spPr bwMode="auto">
                <a:xfrm>
                  <a:off x="2160" y="2352"/>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71" name="Text Box 20"/>
                <p:cNvSpPr txBox="1">
                  <a:spLocks noChangeArrowheads="1"/>
                </p:cNvSpPr>
                <p:nvPr/>
              </p:nvSpPr>
              <p:spPr bwMode="auto">
                <a:xfrm>
                  <a:off x="2160" y="2064"/>
                  <a:ext cx="244" cy="288"/>
                </a:xfrm>
                <a:prstGeom prst="rect">
                  <a:avLst/>
                </a:prstGeom>
                <a:noFill/>
                <a:ln w="9525">
                  <a:noFill/>
                  <a:miter lim="800000"/>
                  <a:headEnd/>
                  <a:tailEnd/>
                </a:ln>
              </p:spPr>
              <p:txBody>
                <a:bodyPr wrap="none">
                  <a:prstTxWarp prst="textNoShape">
                    <a:avLst/>
                  </a:prstTxWarp>
                  <a:spAutoFit/>
                </a:bodyPr>
                <a:lstStyle/>
                <a:p>
                  <a:r>
                    <a:rPr lang="en-US"/>
                    <a:t>X</a:t>
                  </a:r>
                </a:p>
              </p:txBody>
            </p:sp>
          </p:grpSp>
        </p:grpSp>
        <p:sp>
          <p:nvSpPr>
            <p:cNvPr id="90147" name="Text Box 21"/>
            <p:cNvSpPr txBox="1">
              <a:spLocks noChangeArrowheads="1"/>
            </p:cNvSpPr>
            <p:nvPr/>
          </p:nvSpPr>
          <p:spPr bwMode="auto">
            <a:xfrm>
              <a:off x="4800" y="2448"/>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48" name="Text Box 22"/>
            <p:cNvSpPr txBox="1">
              <a:spLocks noChangeArrowheads="1"/>
            </p:cNvSpPr>
            <p:nvPr/>
          </p:nvSpPr>
          <p:spPr bwMode="auto">
            <a:xfrm>
              <a:off x="4800" y="2208"/>
              <a:ext cx="244" cy="288"/>
            </a:xfrm>
            <a:prstGeom prst="rect">
              <a:avLst/>
            </a:prstGeom>
            <a:noFill/>
            <a:ln w="9525">
              <a:noFill/>
              <a:miter lim="800000"/>
              <a:headEnd/>
              <a:tailEnd/>
            </a:ln>
          </p:spPr>
          <p:txBody>
            <a:bodyPr wrap="none">
              <a:prstTxWarp prst="textNoShape">
                <a:avLst/>
              </a:prstTxWarp>
              <a:spAutoFit/>
            </a:bodyPr>
            <a:lstStyle/>
            <a:p>
              <a:r>
                <a:rPr lang="en-US"/>
                <a:t>X</a:t>
              </a:r>
            </a:p>
          </p:txBody>
        </p:sp>
        <p:grpSp>
          <p:nvGrpSpPr>
            <p:cNvPr id="8" name="Group 23"/>
            <p:cNvGrpSpPr>
              <a:grpSpLocks/>
            </p:cNvGrpSpPr>
            <p:nvPr/>
          </p:nvGrpSpPr>
          <p:grpSpPr bwMode="auto">
            <a:xfrm>
              <a:off x="4032" y="1968"/>
              <a:ext cx="244" cy="816"/>
              <a:chOff x="2064" y="1968"/>
              <a:chExt cx="244" cy="816"/>
            </a:xfrm>
          </p:grpSpPr>
          <p:sp>
            <p:nvSpPr>
              <p:cNvPr id="90164" name="Text Box 24"/>
              <p:cNvSpPr txBox="1">
                <a:spLocks noChangeArrowheads="1"/>
              </p:cNvSpPr>
              <p:nvPr/>
            </p:nvSpPr>
            <p:spPr bwMode="auto">
              <a:xfrm>
                <a:off x="2064" y="2496"/>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65" name="Text Box 25"/>
              <p:cNvSpPr txBox="1">
                <a:spLocks noChangeArrowheads="1"/>
              </p:cNvSpPr>
              <p:nvPr/>
            </p:nvSpPr>
            <p:spPr bwMode="auto">
              <a:xfrm>
                <a:off x="2064" y="2256"/>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66" name="Text Box 26"/>
              <p:cNvSpPr txBox="1">
                <a:spLocks noChangeArrowheads="1"/>
              </p:cNvSpPr>
              <p:nvPr/>
            </p:nvSpPr>
            <p:spPr bwMode="auto">
              <a:xfrm>
                <a:off x="2064" y="1968"/>
                <a:ext cx="244" cy="288"/>
              </a:xfrm>
              <a:prstGeom prst="rect">
                <a:avLst/>
              </a:prstGeom>
              <a:noFill/>
              <a:ln w="9525">
                <a:noFill/>
                <a:miter lim="800000"/>
                <a:headEnd/>
                <a:tailEnd/>
              </a:ln>
            </p:spPr>
            <p:txBody>
              <a:bodyPr wrap="none">
                <a:prstTxWarp prst="textNoShape">
                  <a:avLst/>
                </a:prstTxWarp>
                <a:spAutoFit/>
              </a:bodyPr>
              <a:lstStyle/>
              <a:p>
                <a:r>
                  <a:rPr lang="en-US"/>
                  <a:t>X</a:t>
                </a:r>
              </a:p>
            </p:txBody>
          </p:sp>
        </p:grpSp>
        <p:grpSp>
          <p:nvGrpSpPr>
            <p:cNvPr id="9" name="Group 27"/>
            <p:cNvGrpSpPr>
              <a:grpSpLocks/>
            </p:cNvGrpSpPr>
            <p:nvPr/>
          </p:nvGrpSpPr>
          <p:grpSpPr bwMode="auto">
            <a:xfrm>
              <a:off x="912" y="2208"/>
              <a:ext cx="244" cy="528"/>
              <a:chOff x="912" y="2208"/>
              <a:chExt cx="244" cy="528"/>
            </a:xfrm>
          </p:grpSpPr>
          <p:sp>
            <p:nvSpPr>
              <p:cNvPr id="90162" name="Text Box 28"/>
              <p:cNvSpPr txBox="1">
                <a:spLocks noChangeArrowheads="1"/>
              </p:cNvSpPr>
              <p:nvPr/>
            </p:nvSpPr>
            <p:spPr bwMode="auto">
              <a:xfrm>
                <a:off x="912" y="2448"/>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63" name="Text Box 29"/>
              <p:cNvSpPr txBox="1">
                <a:spLocks noChangeArrowheads="1"/>
              </p:cNvSpPr>
              <p:nvPr/>
            </p:nvSpPr>
            <p:spPr bwMode="auto">
              <a:xfrm>
                <a:off x="912" y="2208"/>
                <a:ext cx="244" cy="288"/>
              </a:xfrm>
              <a:prstGeom prst="rect">
                <a:avLst/>
              </a:prstGeom>
              <a:noFill/>
              <a:ln w="9525">
                <a:noFill/>
                <a:miter lim="800000"/>
                <a:headEnd/>
                <a:tailEnd/>
              </a:ln>
            </p:spPr>
            <p:txBody>
              <a:bodyPr wrap="none">
                <a:prstTxWarp prst="textNoShape">
                  <a:avLst/>
                </a:prstTxWarp>
                <a:spAutoFit/>
              </a:bodyPr>
              <a:lstStyle/>
              <a:p>
                <a:r>
                  <a:rPr lang="en-US"/>
                  <a:t>X</a:t>
                </a:r>
              </a:p>
            </p:txBody>
          </p:sp>
        </p:grpSp>
        <p:grpSp>
          <p:nvGrpSpPr>
            <p:cNvPr id="10" name="Group 30"/>
            <p:cNvGrpSpPr>
              <a:grpSpLocks/>
            </p:cNvGrpSpPr>
            <p:nvPr/>
          </p:nvGrpSpPr>
          <p:grpSpPr bwMode="auto">
            <a:xfrm>
              <a:off x="3600" y="1968"/>
              <a:ext cx="244" cy="816"/>
              <a:chOff x="2064" y="1968"/>
              <a:chExt cx="244" cy="816"/>
            </a:xfrm>
          </p:grpSpPr>
          <p:sp>
            <p:nvSpPr>
              <p:cNvPr id="90159" name="Text Box 31"/>
              <p:cNvSpPr txBox="1">
                <a:spLocks noChangeArrowheads="1"/>
              </p:cNvSpPr>
              <p:nvPr/>
            </p:nvSpPr>
            <p:spPr bwMode="auto">
              <a:xfrm>
                <a:off x="2064" y="2496"/>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60" name="Text Box 32"/>
              <p:cNvSpPr txBox="1">
                <a:spLocks noChangeArrowheads="1"/>
              </p:cNvSpPr>
              <p:nvPr/>
            </p:nvSpPr>
            <p:spPr bwMode="auto">
              <a:xfrm>
                <a:off x="2064" y="2256"/>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61" name="Text Box 33"/>
              <p:cNvSpPr txBox="1">
                <a:spLocks noChangeArrowheads="1"/>
              </p:cNvSpPr>
              <p:nvPr/>
            </p:nvSpPr>
            <p:spPr bwMode="auto">
              <a:xfrm>
                <a:off x="2064" y="1968"/>
                <a:ext cx="244" cy="288"/>
              </a:xfrm>
              <a:prstGeom prst="rect">
                <a:avLst/>
              </a:prstGeom>
              <a:noFill/>
              <a:ln w="9525">
                <a:noFill/>
                <a:miter lim="800000"/>
                <a:headEnd/>
                <a:tailEnd/>
              </a:ln>
            </p:spPr>
            <p:txBody>
              <a:bodyPr wrap="none">
                <a:prstTxWarp prst="textNoShape">
                  <a:avLst/>
                </a:prstTxWarp>
                <a:spAutoFit/>
              </a:bodyPr>
              <a:lstStyle/>
              <a:p>
                <a:r>
                  <a:rPr lang="en-US"/>
                  <a:t>X</a:t>
                </a:r>
              </a:p>
            </p:txBody>
          </p:sp>
        </p:grpSp>
        <p:grpSp>
          <p:nvGrpSpPr>
            <p:cNvPr id="11" name="Group 34"/>
            <p:cNvGrpSpPr>
              <a:grpSpLocks/>
            </p:cNvGrpSpPr>
            <p:nvPr/>
          </p:nvGrpSpPr>
          <p:grpSpPr bwMode="auto">
            <a:xfrm>
              <a:off x="3600" y="1440"/>
              <a:ext cx="244" cy="528"/>
              <a:chOff x="912" y="2208"/>
              <a:chExt cx="244" cy="528"/>
            </a:xfrm>
          </p:grpSpPr>
          <p:sp>
            <p:nvSpPr>
              <p:cNvPr id="90157" name="Text Box 35"/>
              <p:cNvSpPr txBox="1">
                <a:spLocks noChangeArrowheads="1"/>
              </p:cNvSpPr>
              <p:nvPr/>
            </p:nvSpPr>
            <p:spPr bwMode="auto">
              <a:xfrm>
                <a:off x="912" y="2448"/>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58" name="Text Box 36"/>
              <p:cNvSpPr txBox="1">
                <a:spLocks noChangeArrowheads="1"/>
              </p:cNvSpPr>
              <p:nvPr/>
            </p:nvSpPr>
            <p:spPr bwMode="auto">
              <a:xfrm>
                <a:off x="912" y="2208"/>
                <a:ext cx="244" cy="288"/>
              </a:xfrm>
              <a:prstGeom prst="rect">
                <a:avLst/>
              </a:prstGeom>
              <a:noFill/>
              <a:ln w="9525">
                <a:noFill/>
                <a:miter lim="800000"/>
                <a:headEnd/>
                <a:tailEnd/>
              </a:ln>
            </p:spPr>
            <p:txBody>
              <a:bodyPr wrap="none">
                <a:prstTxWarp prst="textNoShape">
                  <a:avLst/>
                </a:prstTxWarp>
                <a:spAutoFit/>
              </a:bodyPr>
              <a:lstStyle/>
              <a:p>
                <a:r>
                  <a:rPr lang="en-US"/>
                  <a:t>X</a:t>
                </a:r>
              </a:p>
            </p:txBody>
          </p:sp>
        </p:grpSp>
        <p:grpSp>
          <p:nvGrpSpPr>
            <p:cNvPr id="12" name="Group 37"/>
            <p:cNvGrpSpPr>
              <a:grpSpLocks/>
            </p:cNvGrpSpPr>
            <p:nvPr/>
          </p:nvGrpSpPr>
          <p:grpSpPr bwMode="auto">
            <a:xfrm>
              <a:off x="3216" y="2208"/>
              <a:ext cx="244" cy="528"/>
              <a:chOff x="912" y="2208"/>
              <a:chExt cx="244" cy="528"/>
            </a:xfrm>
          </p:grpSpPr>
          <p:sp>
            <p:nvSpPr>
              <p:cNvPr id="90155" name="Text Box 38"/>
              <p:cNvSpPr txBox="1">
                <a:spLocks noChangeArrowheads="1"/>
              </p:cNvSpPr>
              <p:nvPr/>
            </p:nvSpPr>
            <p:spPr bwMode="auto">
              <a:xfrm>
                <a:off x="912" y="2448"/>
                <a:ext cx="244" cy="288"/>
              </a:xfrm>
              <a:prstGeom prst="rect">
                <a:avLst/>
              </a:prstGeom>
              <a:noFill/>
              <a:ln w="9525">
                <a:noFill/>
                <a:miter lim="800000"/>
                <a:headEnd/>
                <a:tailEnd/>
              </a:ln>
            </p:spPr>
            <p:txBody>
              <a:bodyPr wrap="none">
                <a:prstTxWarp prst="textNoShape">
                  <a:avLst/>
                </a:prstTxWarp>
                <a:spAutoFit/>
              </a:bodyPr>
              <a:lstStyle/>
              <a:p>
                <a:r>
                  <a:rPr lang="en-US"/>
                  <a:t>X</a:t>
                </a:r>
              </a:p>
            </p:txBody>
          </p:sp>
          <p:sp>
            <p:nvSpPr>
              <p:cNvPr id="90156" name="Text Box 39"/>
              <p:cNvSpPr txBox="1">
                <a:spLocks noChangeArrowheads="1"/>
              </p:cNvSpPr>
              <p:nvPr/>
            </p:nvSpPr>
            <p:spPr bwMode="auto">
              <a:xfrm>
                <a:off x="912" y="2208"/>
                <a:ext cx="244" cy="288"/>
              </a:xfrm>
              <a:prstGeom prst="rect">
                <a:avLst/>
              </a:prstGeom>
              <a:noFill/>
              <a:ln w="9525">
                <a:noFill/>
                <a:miter lim="800000"/>
                <a:headEnd/>
                <a:tailEnd/>
              </a:ln>
            </p:spPr>
            <p:txBody>
              <a:bodyPr wrap="none">
                <a:prstTxWarp prst="textNoShape">
                  <a:avLst/>
                </a:prstTxWarp>
                <a:spAutoFit/>
              </a:bodyPr>
              <a:lstStyle/>
              <a:p>
                <a:r>
                  <a:rPr lang="en-US"/>
                  <a:t>X</a:t>
                </a:r>
              </a:p>
            </p:txBody>
          </p:sp>
        </p:grpSp>
        <p:sp>
          <p:nvSpPr>
            <p:cNvPr id="90154" name="Text Box 40"/>
            <p:cNvSpPr txBox="1">
              <a:spLocks noChangeArrowheads="1"/>
            </p:cNvSpPr>
            <p:nvPr/>
          </p:nvSpPr>
          <p:spPr bwMode="auto">
            <a:xfrm>
              <a:off x="1296" y="2496"/>
              <a:ext cx="244" cy="288"/>
            </a:xfrm>
            <a:prstGeom prst="rect">
              <a:avLst/>
            </a:prstGeom>
            <a:noFill/>
            <a:ln w="9525">
              <a:noFill/>
              <a:miter lim="800000"/>
              <a:headEnd/>
              <a:tailEnd/>
            </a:ln>
          </p:spPr>
          <p:txBody>
            <a:bodyPr wrap="none">
              <a:prstTxWarp prst="textNoShape">
                <a:avLst/>
              </a:prstTxWarp>
              <a:spAutoFit/>
            </a:bodyPr>
            <a:lstStyle/>
            <a:p>
              <a:r>
                <a:rPr lang="en-US"/>
                <a:t>X</a:t>
              </a:r>
            </a:p>
          </p:txBody>
        </p:sp>
      </p:grpSp>
      <p:grpSp>
        <p:nvGrpSpPr>
          <p:cNvPr id="13" name="Group 41"/>
          <p:cNvGrpSpPr>
            <a:grpSpLocks/>
          </p:cNvGrpSpPr>
          <p:nvPr/>
        </p:nvGrpSpPr>
        <p:grpSpPr bwMode="auto">
          <a:xfrm>
            <a:off x="1143000" y="4419600"/>
            <a:ext cx="7086600" cy="747713"/>
            <a:chOff x="720" y="2784"/>
            <a:chExt cx="4464" cy="471"/>
          </a:xfrm>
        </p:grpSpPr>
        <p:grpSp>
          <p:nvGrpSpPr>
            <p:cNvPr id="14" name="Group 42"/>
            <p:cNvGrpSpPr>
              <a:grpSpLocks/>
            </p:cNvGrpSpPr>
            <p:nvPr/>
          </p:nvGrpSpPr>
          <p:grpSpPr bwMode="auto">
            <a:xfrm>
              <a:off x="720" y="2784"/>
              <a:ext cx="4464" cy="192"/>
              <a:chOff x="864" y="2400"/>
              <a:chExt cx="4464" cy="192"/>
            </a:xfrm>
          </p:grpSpPr>
          <p:sp>
            <p:nvSpPr>
              <p:cNvPr id="90131" name="Line 43"/>
              <p:cNvSpPr>
                <a:spLocks noChangeShapeType="1"/>
              </p:cNvSpPr>
              <p:nvPr/>
            </p:nvSpPr>
            <p:spPr bwMode="auto">
              <a:xfrm>
                <a:off x="864" y="2496"/>
                <a:ext cx="4464" cy="0"/>
              </a:xfrm>
              <a:prstGeom prst="line">
                <a:avLst/>
              </a:prstGeom>
              <a:noFill/>
              <a:ln w="5715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90132" name="Line 44"/>
              <p:cNvSpPr>
                <a:spLocks noChangeShapeType="1"/>
              </p:cNvSpPr>
              <p:nvPr/>
            </p:nvSpPr>
            <p:spPr bwMode="auto">
              <a:xfrm rot="-5400000">
                <a:off x="1833" y="2496"/>
                <a:ext cx="19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0133" name="Line 45"/>
              <p:cNvSpPr>
                <a:spLocks noChangeShapeType="1"/>
              </p:cNvSpPr>
              <p:nvPr/>
            </p:nvSpPr>
            <p:spPr bwMode="auto">
              <a:xfrm rot="-5400000">
                <a:off x="2222" y="2496"/>
                <a:ext cx="19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0134" name="Line 46"/>
              <p:cNvSpPr>
                <a:spLocks noChangeShapeType="1"/>
              </p:cNvSpPr>
              <p:nvPr/>
            </p:nvSpPr>
            <p:spPr bwMode="auto">
              <a:xfrm rot="-5400000">
                <a:off x="1056" y="2496"/>
                <a:ext cx="19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0135" name="Line 47"/>
              <p:cNvSpPr>
                <a:spLocks noChangeShapeType="1"/>
              </p:cNvSpPr>
              <p:nvPr/>
            </p:nvSpPr>
            <p:spPr bwMode="auto">
              <a:xfrm rot="-5400000">
                <a:off x="1444" y="2496"/>
                <a:ext cx="19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0136" name="Line 48"/>
              <p:cNvSpPr>
                <a:spLocks noChangeShapeType="1"/>
              </p:cNvSpPr>
              <p:nvPr/>
            </p:nvSpPr>
            <p:spPr bwMode="auto">
              <a:xfrm rot="-5400000">
                <a:off x="2611" y="2496"/>
                <a:ext cx="19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0137" name="Line 49"/>
              <p:cNvSpPr>
                <a:spLocks noChangeShapeType="1"/>
              </p:cNvSpPr>
              <p:nvPr/>
            </p:nvSpPr>
            <p:spPr bwMode="auto">
              <a:xfrm rot="-5400000">
                <a:off x="3000" y="2496"/>
                <a:ext cx="19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0138" name="Line 50"/>
              <p:cNvSpPr>
                <a:spLocks noChangeShapeType="1"/>
              </p:cNvSpPr>
              <p:nvPr/>
            </p:nvSpPr>
            <p:spPr bwMode="auto">
              <a:xfrm rot="-5400000">
                <a:off x="3388" y="2496"/>
                <a:ext cx="19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0139" name="Line 51"/>
              <p:cNvSpPr>
                <a:spLocks noChangeShapeType="1"/>
              </p:cNvSpPr>
              <p:nvPr/>
            </p:nvSpPr>
            <p:spPr bwMode="auto">
              <a:xfrm rot="-5400000">
                <a:off x="3777" y="2496"/>
                <a:ext cx="19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0140" name="Line 52"/>
              <p:cNvSpPr>
                <a:spLocks noChangeShapeType="1"/>
              </p:cNvSpPr>
              <p:nvPr/>
            </p:nvSpPr>
            <p:spPr bwMode="auto">
              <a:xfrm rot="-5400000">
                <a:off x="4166" y="2496"/>
                <a:ext cx="19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0141" name="Line 53"/>
              <p:cNvSpPr>
                <a:spLocks noChangeShapeType="1"/>
              </p:cNvSpPr>
              <p:nvPr/>
            </p:nvSpPr>
            <p:spPr bwMode="auto">
              <a:xfrm rot="-5400000">
                <a:off x="4555" y="2496"/>
                <a:ext cx="19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0142" name="Line 54"/>
              <p:cNvSpPr>
                <a:spLocks noChangeShapeType="1"/>
              </p:cNvSpPr>
              <p:nvPr/>
            </p:nvSpPr>
            <p:spPr bwMode="auto">
              <a:xfrm rot="-5400000">
                <a:off x="4944" y="2496"/>
                <a:ext cx="192"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grpSp>
          <p:nvGrpSpPr>
            <p:cNvPr id="15" name="Group 55"/>
            <p:cNvGrpSpPr>
              <a:grpSpLocks/>
            </p:cNvGrpSpPr>
            <p:nvPr/>
          </p:nvGrpSpPr>
          <p:grpSpPr bwMode="auto">
            <a:xfrm>
              <a:off x="912" y="3024"/>
              <a:ext cx="4176" cy="231"/>
              <a:chOff x="912" y="3024"/>
              <a:chExt cx="4176" cy="231"/>
            </a:xfrm>
          </p:grpSpPr>
          <p:sp>
            <p:nvSpPr>
              <p:cNvPr id="90120" name="Text Box 56"/>
              <p:cNvSpPr txBox="1">
                <a:spLocks noChangeArrowheads="1"/>
              </p:cNvSpPr>
              <p:nvPr/>
            </p:nvSpPr>
            <p:spPr bwMode="auto">
              <a:xfrm>
                <a:off x="912" y="3024"/>
                <a:ext cx="19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t>0</a:t>
                </a:r>
                <a:endParaRPr lang="en-US"/>
              </a:p>
            </p:txBody>
          </p:sp>
          <p:sp>
            <p:nvSpPr>
              <p:cNvPr id="90121" name="Text Box 57"/>
              <p:cNvSpPr txBox="1">
                <a:spLocks noChangeArrowheads="1"/>
              </p:cNvSpPr>
              <p:nvPr/>
            </p:nvSpPr>
            <p:spPr bwMode="auto">
              <a:xfrm>
                <a:off x="1689" y="3024"/>
                <a:ext cx="19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t>2</a:t>
                </a:r>
                <a:endParaRPr lang="en-US"/>
              </a:p>
            </p:txBody>
          </p:sp>
          <p:sp>
            <p:nvSpPr>
              <p:cNvPr id="90122" name="Text Box 58"/>
              <p:cNvSpPr txBox="1">
                <a:spLocks noChangeArrowheads="1"/>
              </p:cNvSpPr>
              <p:nvPr/>
            </p:nvSpPr>
            <p:spPr bwMode="auto">
              <a:xfrm>
                <a:off x="2078" y="3024"/>
                <a:ext cx="19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t>3</a:t>
                </a:r>
                <a:endParaRPr lang="en-US"/>
              </a:p>
            </p:txBody>
          </p:sp>
          <p:sp>
            <p:nvSpPr>
              <p:cNvPr id="90123" name="Text Box 59"/>
              <p:cNvSpPr txBox="1">
                <a:spLocks noChangeArrowheads="1"/>
              </p:cNvSpPr>
              <p:nvPr/>
            </p:nvSpPr>
            <p:spPr bwMode="auto">
              <a:xfrm>
                <a:off x="2467" y="3024"/>
                <a:ext cx="19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t>4</a:t>
                </a:r>
                <a:endParaRPr lang="en-US"/>
              </a:p>
            </p:txBody>
          </p:sp>
          <p:sp>
            <p:nvSpPr>
              <p:cNvPr id="90124" name="Text Box 60"/>
              <p:cNvSpPr txBox="1">
                <a:spLocks noChangeArrowheads="1"/>
              </p:cNvSpPr>
              <p:nvPr/>
            </p:nvSpPr>
            <p:spPr bwMode="auto">
              <a:xfrm>
                <a:off x="2856" y="3024"/>
                <a:ext cx="19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t>5</a:t>
                </a:r>
                <a:endParaRPr lang="en-US"/>
              </a:p>
            </p:txBody>
          </p:sp>
          <p:sp>
            <p:nvSpPr>
              <p:cNvPr id="90125" name="Text Box 61"/>
              <p:cNvSpPr txBox="1">
                <a:spLocks noChangeArrowheads="1"/>
              </p:cNvSpPr>
              <p:nvPr/>
            </p:nvSpPr>
            <p:spPr bwMode="auto">
              <a:xfrm>
                <a:off x="3244" y="3024"/>
                <a:ext cx="19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t>6</a:t>
                </a:r>
                <a:endParaRPr lang="en-US"/>
              </a:p>
            </p:txBody>
          </p:sp>
          <p:sp>
            <p:nvSpPr>
              <p:cNvPr id="90126" name="Text Box 62"/>
              <p:cNvSpPr txBox="1">
                <a:spLocks noChangeArrowheads="1"/>
              </p:cNvSpPr>
              <p:nvPr/>
            </p:nvSpPr>
            <p:spPr bwMode="auto">
              <a:xfrm>
                <a:off x="3633" y="3024"/>
                <a:ext cx="19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t>7</a:t>
                </a:r>
                <a:endParaRPr lang="en-US"/>
              </a:p>
            </p:txBody>
          </p:sp>
          <p:sp>
            <p:nvSpPr>
              <p:cNvPr id="90127" name="Text Box 63"/>
              <p:cNvSpPr txBox="1">
                <a:spLocks noChangeArrowheads="1"/>
              </p:cNvSpPr>
              <p:nvPr/>
            </p:nvSpPr>
            <p:spPr bwMode="auto">
              <a:xfrm>
                <a:off x="4022" y="3024"/>
                <a:ext cx="19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t>8</a:t>
                </a:r>
                <a:endParaRPr lang="en-US"/>
              </a:p>
            </p:txBody>
          </p:sp>
          <p:sp>
            <p:nvSpPr>
              <p:cNvPr id="90128" name="Text Box 64"/>
              <p:cNvSpPr txBox="1">
                <a:spLocks noChangeArrowheads="1"/>
              </p:cNvSpPr>
              <p:nvPr/>
            </p:nvSpPr>
            <p:spPr bwMode="auto">
              <a:xfrm>
                <a:off x="4411" y="3024"/>
                <a:ext cx="19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t>9</a:t>
                </a:r>
                <a:endParaRPr lang="en-US"/>
              </a:p>
            </p:txBody>
          </p:sp>
          <p:sp>
            <p:nvSpPr>
              <p:cNvPr id="90129" name="Text Box 65"/>
              <p:cNvSpPr txBox="1">
                <a:spLocks noChangeArrowheads="1"/>
              </p:cNvSpPr>
              <p:nvPr/>
            </p:nvSpPr>
            <p:spPr bwMode="auto">
              <a:xfrm>
                <a:off x="4800" y="3024"/>
                <a:ext cx="288"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t>10</a:t>
                </a:r>
                <a:endParaRPr lang="en-US"/>
              </a:p>
            </p:txBody>
          </p:sp>
          <p:sp>
            <p:nvSpPr>
              <p:cNvPr id="90130" name="Text Box 66"/>
              <p:cNvSpPr txBox="1">
                <a:spLocks noChangeArrowheads="1"/>
              </p:cNvSpPr>
              <p:nvPr/>
            </p:nvSpPr>
            <p:spPr bwMode="auto">
              <a:xfrm>
                <a:off x="1300" y="3024"/>
                <a:ext cx="19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t>1</a:t>
                </a:r>
                <a:endParaRPr lang="en-US"/>
              </a:p>
            </p:txBody>
          </p:sp>
        </p:grpSp>
      </p:grpSp>
      <p:sp>
        <p:nvSpPr>
          <p:cNvPr id="90117" name="Text Box 67"/>
          <p:cNvSpPr txBox="1">
            <a:spLocks noChangeArrowheads="1"/>
          </p:cNvSpPr>
          <p:nvPr/>
        </p:nvSpPr>
        <p:spPr bwMode="auto">
          <a:xfrm>
            <a:off x="1219200" y="6019800"/>
            <a:ext cx="7086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Students’ performances are across the continuum</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normAutofit fontScale="90000"/>
          </a:bodyPr>
          <a:lstStyle/>
          <a:p>
            <a:pPr eaLnBrk="1" hangingPunct="1"/>
            <a:r>
              <a:rPr lang="en-US"/>
              <a:t>Traditionally Teachers Choose One of Three Options</a:t>
            </a:r>
          </a:p>
        </p:txBody>
      </p:sp>
      <p:sp>
        <p:nvSpPr>
          <p:cNvPr id="107523" name="Rectangle 3"/>
          <p:cNvSpPr>
            <a:spLocks noGrp="1" noChangeArrowheads="1"/>
          </p:cNvSpPr>
          <p:nvPr>
            <p:ph type="body" idx="1"/>
          </p:nvPr>
        </p:nvSpPr>
        <p:spPr>
          <a:xfrm>
            <a:off x="685800" y="1981200"/>
            <a:ext cx="7772400" cy="4495800"/>
          </a:xfrm>
        </p:spPr>
        <p:txBody>
          <a:bodyPr/>
          <a:lstStyle/>
          <a:p>
            <a:pPr eaLnBrk="1" hangingPunct="1">
              <a:lnSpc>
                <a:spcPct val="90000"/>
              </a:lnSpc>
            </a:pPr>
            <a:r>
              <a:rPr lang="en-US">
                <a:solidFill>
                  <a:schemeClr val="hlink"/>
                </a:solidFill>
              </a:rPr>
              <a:t>Go back and re-teach the topic with the entire class.</a:t>
            </a:r>
          </a:p>
          <a:p>
            <a:pPr eaLnBrk="1" hangingPunct="1">
              <a:lnSpc>
                <a:spcPct val="90000"/>
              </a:lnSpc>
            </a:pPr>
            <a:r>
              <a:rPr lang="en-US">
                <a:solidFill>
                  <a:schemeClr val="accent2"/>
                </a:solidFill>
              </a:rPr>
              <a:t>Identify the students needing remediation and find some time/opportunity to re-teach the topic while the rest of the class continues on.</a:t>
            </a:r>
            <a:endParaRPr lang="en-US"/>
          </a:p>
          <a:p>
            <a:pPr eaLnBrk="1" hangingPunct="1">
              <a:lnSpc>
                <a:spcPct val="90000"/>
              </a:lnSpc>
            </a:pPr>
            <a:r>
              <a:rPr lang="en-US">
                <a:solidFill>
                  <a:srgbClr val="FF1B24"/>
                </a:solidFill>
              </a:rPr>
              <a:t>Feeling the pressure of the over packed curriculum the teacher ventures on to the next topic.</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5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5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533400" y="304800"/>
            <a:ext cx="7772400" cy="1143000"/>
          </a:xfrm>
        </p:spPr>
        <p:txBody>
          <a:bodyPr>
            <a:normAutofit fontScale="90000"/>
          </a:bodyPr>
          <a:lstStyle/>
          <a:p>
            <a:pPr eaLnBrk="1" hangingPunct="1"/>
            <a:r>
              <a:rPr lang="en-US"/>
              <a:t>Re-engagement:</a:t>
            </a:r>
            <a:br>
              <a:rPr lang="en-US"/>
            </a:br>
            <a:r>
              <a:rPr lang="en-US" sz="2800" i="1"/>
              <a:t>Completing the Formative Assessment Cycle</a:t>
            </a:r>
            <a:endParaRPr lang="en-US"/>
          </a:p>
        </p:txBody>
      </p:sp>
      <p:pic>
        <p:nvPicPr>
          <p:cNvPr id="94211" name="Picture 5"/>
          <p:cNvPicPr>
            <a:picLocks noChangeAspect="1" noChangeArrowheads="1"/>
          </p:cNvPicPr>
          <p:nvPr/>
        </p:nvPicPr>
        <p:blipFill>
          <a:blip r:embed="rId3"/>
          <a:srcRect/>
          <a:stretch>
            <a:fillRect/>
          </a:stretch>
        </p:blipFill>
        <p:spPr bwMode="auto">
          <a:xfrm>
            <a:off x="1524000" y="1600200"/>
            <a:ext cx="6096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9" name="Arc 2"/>
          <p:cNvSpPr>
            <a:spLocks/>
          </p:cNvSpPr>
          <p:nvPr/>
        </p:nvSpPr>
        <p:spPr bwMode="auto">
          <a:xfrm>
            <a:off x="6019800" y="1371600"/>
            <a:ext cx="1219200" cy="137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96260" name="Arc 3"/>
          <p:cNvSpPr>
            <a:spLocks/>
          </p:cNvSpPr>
          <p:nvPr/>
        </p:nvSpPr>
        <p:spPr bwMode="auto">
          <a:xfrm rot="5400000">
            <a:off x="6096000" y="4343400"/>
            <a:ext cx="1219200" cy="137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96261" name="Arc 4"/>
          <p:cNvSpPr>
            <a:spLocks/>
          </p:cNvSpPr>
          <p:nvPr/>
        </p:nvSpPr>
        <p:spPr bwMode="auto">
          <a:xfrm rot="10800000">
            <a:off x="1981200" y="4191000"/>
            <a:ext cx="1219200" cy="137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96262" name="Arc 5"/>
          <p:cNvSpPr>
            <a:spLocks/>
          </p:cNvSpPr>
          <p:nvPr/>
        </p:nvSpPr>
        <p:spPr bwMode="auto">
          <a:xfrm rot="-5400000">
            <a:off x="1828800" y="1295400"/>
            <a:ext cx="1219200" cy="1371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tx1"/>
            </a:solidFill>
            <a:round/>
            <a:headEnd/>
            <a:tailEnd type="triangle" w="med" len="med"/>
          </a:ln>
        </p:spPr>
        <p:txBody>
          <a:bodyPr wrap="none" anchor="ctr">
            <a:prstTxWarp prst="textNoShape">
              <a:avLst/>
            </a:prstTxWarp>
          </a:bodyPr>
          <a:lstStyle/>
          <a:p>
            <a:endParaRPr lang="en-US"/>
          </a:p>
        </p:txBody>
      </p:sp>
      <p:sp>
        <p:nvSpPr>
          <p:cNvPr id="96263" name="Oval 6"/>
          <p:cNvSpPr>
            <a:spLocks noChangeArrowheads="1"/>
          </p:cNvSpPr>
          <p:nvPr/>
        </p:nvSpPr>
        <p:spPr bwMode="auto">
          <a:xfrm>
            <a:off x="3200400" y="685800"/>
            <a:ext cx="2743200" cy="15240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96264" name="Oval 7"/>
          <p:cNvSpPr>
            <a:spLocks noChangeArrowheads="1"/>
          </p:cNvSpPr>
          <p:nvPr/>
        </p:nvSpPr>
        <p:spPr bwMode="auto">
          <a:xfrm>
            <a:off x="3276600" y="4876800"/>
            <a:ext cx="2743200" cy="15240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96265" name="Oval 8"/>
          <p:cNvSpPr>
            <a:spLocks noChangeArrowheads="1"/>
          </p:cNvSpPr>
          <p:nvPr/>
        </p:nvSpPr>
        <p:spPr bwMode="auto">
          <a:xfrm>
            <a:off x="152400" y="2667000"/>
            <a:ext cx="2743200" cy="15240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96266" name="Oval 9"/>
          <p:cNvSpPr>
            <a:spLocks noChangeArrowheads="1"/>
          </p:cNvSpPr>
          <p:nvPr/>
        </p:nvSpPr>
        <p:spPr bwMode="auto">
          <a:xfrm>
            <a:off x="5943600" y="2819400"/>
            <a:ext cx="2743200" cy="15240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96267" name="Text Box 10"/>
          <p:cNvSpPr txBox="1">
            <a:spLocks noChangeArrowheads="1"/>
          </p:cNvSpPr>
          <p:nvPr/>
        </p:nvSpPr>
        <p:spPr bwMode="auto">
          <a:xfrm>
            <a:off x="533400" y="3048000"/>
            <a:ext cx="1752600" cy="822325"/>
          </a:xfrm>
          <a:prstGeom prst="rect">
            <a:avLst/>
          </a:prstGeom>
          <a:noFill/>
          <a:ln w="9525">
            <a:noFill/>
            <a:miter lim="800000"/>
            <a:headEnd/>
            <a:tailEnd/>
          </a:ln>
        </p:spPr>
        <p:txBody>
          <a:bodyPr>
            <a:prstTxWarp prst="textNoShape">
              <a:avLst/>
            </a:prstTxWarp>
            <a:spAutoFit/>
          </a:bodyPr>
          <a:lstStyle/>
          <a:p>
            <a:pPr algn="ctr">
              <a:spcBef>
                <a:spcPct val="50000"/>
              </a:spcBef>
            </a:pPr>
            <a:r>
              <a:rPr lang="en-US"/>
              <a:t>Administer Tasks</a:t>
            </a:r>
          </a:p>
        </p:txBody>
      </p:sp>
      <p:sp>
        <p:nvSpPr>
          <p:cNvPr id="96268" name="Text Box 11"/>
          <p:cNvSpPr txBox="1">
            <a:spLocks noChangeArrowheads="1"/>
          </p:cNvSpPr>
          <p:nvPr/>
        </p:nvSpPr>
        <p:spPr bwMode="auto">
          <a:xfrm>
            <a:off x="3733800" y="838200"/>
            <a:ext cx="1752600" cy="1187450"/>
          </a:xfrm>
          <a:prstGeom prst="rect">
            <a:avLst/>
          </a:prstGeom>
          <a:noFill/>
          <a:ln w="9525">
            <a:noFill/>
            <a:miter lim="800000"/>
            <a:headEnd/>
            <a:tailEnd/>
          </a:ln>
        </p:spPr>
        <p:txBody>
          <a:bodyPr>
            <a:prstTxWarp prst="textNoShape">
              <a:avLst/>
            </a:prstTxWarp>
            <a:spAutoFit/>
          </a:bodyPr>
          <a:lstStyle/>
          <a:p>
            <a:pPr algn="ctr">
              <a:spcBef>
                <a:spcPct val="50000"/>
              </a:spcBef>
            </a:pPr>
            <a:r>
              <a:rPr lang="en-US"/>
              <a:t>Examine Student Work</a:t>
            </a:r>
          </a:p>
        </p:txBody>
      </p:sp>
      <p:sp>
        <p:nvSpPr>
          <p:cNvPr id="96269" name="Text Box 12"/>
          <p:cNvSpPr txBox="1">
            <a:spLocks noChangeArrowheads="1"/>
          </p:cNvSpPr>
          <p:nvPr/>
        </p:nvSpPr>
        <p:spPr bwMode="auto">
          <a:xfrm>
            <a:off x="6400800" y="2971800"/>
            <a:ext cx="1752600" cy="1187450"/>
          </a:xfrm>
          <a:prstGeom prst="rect">
            <a:avLst/>
          </a:prstGeom>
          <a:noFill/>
          <a:ln w="9525">
            <a:noFill/>
            <a:miter lim="800000"/>
            <a:headEnd/>
            <a:tailEnd/>
          </a:ln>
        </p:spPr>
        <p:txBody>
          <a:bodyPr>
            <a:prstTxWarp prst="textNoShape">
              <a:avLst/>
            </a:prstTxWarp>
            <a:spAutoFit/>
          </a:bodyPr>
          <a:lstStyle/>
          <a:p>
            <a:pPr algn="ctr">
              <a:spcBef>
                <a:spcPct val="50000"/>
              </a:spcBef>
            </a:pPr>
            <a:r>
              <a:rPr lang="en-US"/>
              <a:t>Inform Teacher Knowledge</a:t>
            </a:r>
          </a:p>
        </p:txBody>
      </p:sp>
      <p:sp>
        <p:nvSpPr>
          <p:cNvPr id="96270" name="Text Box 13"/>
          <p:cNvSpPr txBox="1">
            <a:spLocks noChangeArrowheads="1"/>
          </p:cNvSpPr>
          <p:nvPr/>
        </p:nvSpPr>
        <p:spPr bwMode="auto">
          <a:xfrm>
            <a:off x="3733800" y="5257800"/>
            <a:ext cx="1752600" cy="822325"/>
          </a:xfrm>
          <a:prstGeom prst="rect">
            <a:avLst/>
          </a:prstGeom>
          <a:noFill/>
          <a:ln w="9525">
            <a:noFill/>
            <a:miter lim="800000"/>
            <a:headEnd/>
            <a:tailEnd/>
          </a:ln>
        </p:spPr>
        <p:txBody>
          <a:bodyPr>
            <a:prstTxWarp prst="textNoShape">
              <a:avLst/>
            </a:prstTxWarp>
            <a:spAutoFit/>
          </a:bodyPr>
          <a:lstStyle/>
          <a:p>
            <a:pPr algn="ctr">
              <a:spcBef>
                <a:spcPct val="50000"/>
              </a:spcBef>
            </a:pPr>
            <a:r>
              <a:rPr lang="en-US"/>
              <a:t>Inform Instruction</a:t>
            </a:r>
          </a:p>
        </p:txBody>
      </p:sp>
      <p:sp>
        <p:nvSpPr>
          <p:cNvPr id="3086" name="Text Box 14"/>
          <p:cNvSpPr txBox="1">
            <a:spLocks noChangeArrowheads="1"/>
          </p:cNvSpPr>
          <p:nvPr/>
        </p:nvSpPr>
        <p:spPr bwMode="auto">
          <a:xfrm>
            <a:off x="3352800" y="2743200"/>
            <a:ext cx="2286000" cy="137318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i="1"/>
              <a:t>Formative Assessment Cycle</a:t>
            </a:r>
          </a:p>
        </p:txBody>
      </p:sp>
      <p:grpSp>
        <p:nvGrpSpPr>
          <p:cNvPr id="2" name="Group 15"/>
          <p:cNvGrpSpPr>
            <a:grpSpLocks/>
          </p:cNvGrpSpPr>
          <p:nvPr/>
        </p:nvGrpSpPr>
        <p:grpSpPr bwMode="auto">
          <a:xfrm>
            <a:off x="152400" y="609600"/>
            <a:ext cx="1295400" cy="2133600"/>
            <a:chOff x="96" y="384"/>
            <a:chExt cx="816" cy="1344"/>
          </a:xfrm>
        </p:grpSpPr>
        <p:grpSp>
          <p:nvGrpSpPr>
            <p:cNvPr id="3" name="Group 16"/>
            <p:cNvGrpSpPr>
              <a:grpSpLocks/>
            </p:cNvGrpSpPr>
            <p:nvPr/>
          </p:nvGrpSpPr>
          <p:grpSpPr bwMode="auto">
            <a:xfrm>
              <a:off x="144" y="624"/>
              <a:ext cx="720" cy="864"/>
              <a:chOff x="96" y="576"/>
              <a:chExt cx="720" cy="864"/>
            </a:xfrm>
          </p:grpSpPr>
          <p:graphicFrame>
            <p:nvGraphicFramePr>
              <p:cNvPr id="96258" name="Object 2"/>
              <p:cNvGraphicFramePr>
                <a:graphicFrameLocks noChangeAspect="1"/>
              </p:cNvGraphicFramePr>
              <p:nvPr/>
            </p:nvGraphicFramePr>
            <p:xfrm>
              <a:off x="144" y="624"/>
              <a:ext cx="624" cy="768"/>
            </p:xfrm>
            <a:graphic>
              <a:graphicData uri="http://schemas.openxmlformats.org/presentationml/2006/ole">
                <p:oleObj spid="_x0000_s39938" name="Document" r:id="rId4" imgW="5486400" imgH="4963160" progId="Word.Document.8">
                  <p:embed/>
                </p:oleObj>
              </a:graphicData>
            </a:graphic>
          </p:graphicFrame>
          <p:sp>
            <p:nvSpPr>
              <p:cNvPr id="96289" name="Rectangle 18"/>
              <p:cNvSpPr>
                <a:spLocks noChangeArrowheads="1"/>
              </p:cNvSpPr>
              <p:nvPr/>
            </p:nvSpPr>
            <p:spPr bwMode="auto">
              <a:xfrm>
                <a:off x="96" y="576"/>
                <a:ext cx="720" cy="864"/>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sp>
          <p:nvSpPr>
            <p:cNvPr id="96287" name="Line 19"/>
            <p:cNvSpPr>
              <a:spLocks noChangeShapeType="1"/>
            </p:cNvSpPr>
            <p:nvPr/>
          </p:nvSpPr>
          <p:spPr bwMode="auto">
            <a:xfrm>
              <a:off x="432" y="1536"/>
              <a:ext cx="48" cy="19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96288" name="Text Box 20"/>
            <p:cNvSpPr txBox="1">
              <a:spLocks noChangeArrowheads="1"/>
            </p:cNvSpPr>
            <p:nvPr/>
          </p:nvSpPr>
          <p:spPr bwMode="auto">
            <a:xfrm>
              <a:off x="96" y="384"/>
              <a:ext cx="816" cy="192"/>
            </a:xfrm>
            <a:prstGeom prst="rect">
              <a:avLst/>
            </a:prstGeom>
            <a:noFill/>
            <a:ln w="9525">
              <a:noFill/>
              <a:miter lim="800000"/>
              <a:headEnd/>
              <a:tailEnd/>
            </a:ln>
          </p:spPr>
          <p:txBody>
            <a:bodyPr>
              <a:prstTxWarp prst="textNoShape">
                <a:avLst/>
              </a:prstTxWarp>
              <a:spAutoFit/>
            </a:bodyPr>
            <a:lstStyle/>
            <a:p>
              <a:pPr>
                <a:spcBef>
                  <a:spcPct val="50000"/>
                </a:spcBef>
              </a:pPr>
              <a:r>
                <a:rPr lang="en-US" sz="1400"/>
                <a:t>MARS Tasks</a:t>
              </a:r>
              <a:endParaRPr lang="en-US"/>
            </a:p>
          </p:txBody>
        </p:sp>
      </p:grpSp>
      <p:grpSp>
        <p:nvGrpSpPr>
          <p:cNvPr id="4" name="Group 21"/>
          <p:cNvGrpSpPr>
            <a:grpSpLocks/>
          </p:cNvGrpSpPr>
          <p:nvPr/>
        </p:nvGrpSpPr>
        <p:grpSpPr bwMode="auto">
          <a:xfrm>
            <a:off x="5867400" y="152400"/>
            <a:ext cx="3048000" cy="1812925"/>
            <a:chOff x="3696" y="96"/>
            <a:chExt cx="1920" cy="1142"/>
          </a:xfrm>
        </p:grpSpPr>
        <p:pic>
          <p:nvPicPr>
            <p:cNvPr id="96283" name="Picture 22"/>
            <p:cNvPicPr>
              <a:picLocks noChangeAspect="1" noChangeArrowheads="1"/>
            </p:cNvPicPr>
            <p:nvPr/>
          </p:nvPicPr>
          <p:blipFill>
            <a:blip r:embed="rId5"/>
            <a:srcRect/>
            <a:stretch>
              <a:fillRect/>
            </a:stretch>
          </p:blipFill>
          <p:spPr bwMode="auto">
            <a:xfrm>
              <a:off x="4176" y="96"/>
              <a:ext cx="1440" cy="823"/>
            </a:xfrm>
            <a:prstGeom prst="rect">
              <a:avLst/>
            </a:prstGeom>
            <a:noFill/>
            <a:ln w="12700" cap="sq">
              <a:noFill/>
              <a:miter lim="800000"/>
              <a:headEnd type="none" w="sm" len="sm"/>
              <a:tailEnd type="none" w="sm" len="sm"/>
            </a:ln>
          </p:spPr>
        </p:pic>
        <p:sp>
          <p:nvSpPr>
            <p:cNvPr id="96284" name="Line 23"/>
            <p:cNvSpPr>
              <a:spLocks noChangeShapeType="1"/>
            </p:cNvSpPr>
            <p:nvPr/>
          </p:nvSpPr>
          <p:spPr bwMode="auto">
            <a:xfrm flipH="1">
              <a:off x="3696" y="528"/>
              <a:ext cx="432" cy="144"/>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96285" name="Text Box 24"/>
            <p:cNvSpPr txBox="1">
              <a:spLocks noChangeArrowheads="1"/>
            </p:cNvSpPr>
            <p:nvPr/>
          </p:nvSpPr>
          <p:spPr bwMode="auto">
            <a:xfrm>
              <a:off x="4464" y="912"/>
              <a:ext cx="1152" cy="32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a:t>Scoring and Student Works Protocols</a:t>
              </a:r>
              <a:endParaRPr lang="en-US"/>
            </a:p>
          </p:txBody>
        </p:sp>
      </p:grpSp>
      <p:grpSp>
        <p:nvGrpSpPr>
          <p:cNvPr id="5" name="Group 25"/>
          <p:cNvGrpSpPr>
            <a:grpSpLocks/>
          </p:cNvGrpSpPr>
          <p:nvPr/>
        </p:nvGrpSpPr>
        <p:grpSpPr bwMode="auto">
          <a:xfrm>
            <a:off x="7315200" y="4114800"/>
            <a:ext cx="1676400" cy="2422525"/>
            <a:chOff x="4608" y="2592"/>
            <a:chExt cx="1056" cy="1526"/>
          </a:xfrm>
        </p:grpSpPr>
        <p:pic>
          <p:nvPicPr>
            <p:cNvPr id="96280" name="Picture 26"/>
            <p:cNvPicPr>
              <a:picLocks noChangeAspect="1" noChangeArrowheads="1"/>
            </p:cNvPicPr>
            <p:nvPr/>
          </p:nvPicPr>
          <p:blipFill>
            <a:blip r:embed="rId6"/>
            <a:srcRect/>
            <a:stretch>
              <a:fillRect/>
            </a:stretch>
          </p:blipFill>
          <p:spPr bwMode="auto">
            <a:xfrm>
              <a:off x="4992" y="2784"/>
              <a:ext cx="652" cy="960"/>
            </a:xfrm>
            <a:prstGeom prst="rect">
              <a:avLst/>
            </a:prstGeom>
            <a:noFill/>
            <a:ln w="9525">
              <a:noFill/>
              <a:miter lim="800000"/>
              <a:headEnd/>
              <a:tailEnd/>
            </a:ln>
          </p:spPr>
        </p:pic>
        <p:sp>
          <p:nvSpPr>
            <p:cNvPr id="96281" name="Line 27"/>
            <p:cNvSpPr>
              <a:spLocks noChangeShapeType="1"/>
            </p:cNvSpPr>
            <p:nvPr/>
          </p:nvSpPr>
          <p:spPr bwMode="auto">
            <a:xfrm flipH="1" flipV="1">
              <a:off x="5280" y="2592"/>
              <a:ext cx="96" cy="144"/>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96282" name="Text Box 28"/>
            <p:cNvSpPr txBox="1">
              <a:spLocks noChangeArrowheads="1"/>
            </p:cNvSpPr>
            <p:nvPr/>
          </p:nvSpPr>
          <p:spPr bwMode="auto">
            <a:xfrm>
              <a:off x="4608" y="3792"/>
              <a:ext cx="1056" cy="32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a:t>Tools for Teachers  and PD Materials</a:t>
              </a:r>
              <a:endParaRPr lang="en-US"/>
            </a:p>
          </p:txBody>
        </p:sp>
      </p:grpSp>
      <p:grpSp>
        <p:nvGrpSpPr>
          <p:cNvPr id="6" name="Group 29"/>
          <p:cNvGrpSpPr>
            <a:grpSpLocks/>
          </p:cNvGrpSpPr>
          <p:nvPr/>
        </p:nvGrpSpPr>
        <p:grpSpPr bwMode="auto">
          <a:xfrm>
            <a:off x="685800" y="5029200"/>
            <a:ext cx="2667000" cy="1677988"/>
            <a:chOff x="432" y="3168"/>
            <a:chExt cx="1680" cy="1057"/>
          </a:xfrm>
        </p:grpSpPr>
        <p:pic>
          <p:nvPicPr>
            <p:cNvPr id="96277" name="Picture 30"/>
            <p:cNvPicPr>
              <a:picLocks noChangeAspect="1" noChangeArrowheads="1"/>
            </p:cNvPicPr>
            <p:nvPr/>
          </p:nvPicPr>
          <p:blipFill>
            <a:blip r:embed="rId7"/>
            <a:srcRect/>
            <a:stretch>
              <a:fillRect/>
            </a:stretch>
          </p:blipFill>
          <p:spPr bwMode="auto">
            <a:xfrm>
              <a:off x="720" y="3504"/>
              <a:ext cx="960" cy="721"/>
            </a:xfrm>
            <a:prstGeom prst="rect">
              <a:avLst/>
            </a:prstGeom>
            <a:noFill/>
            <a:ln w="12700" cap="sq">
              <a:noFill/>
              <a:miter lim="800000"/>
              <a:headEnd type="none" w="sm" len="sm"/>
              <a:tailEnd type="none" w="sm" len="sm"/>
            </a:ln>
          </p:spPr>
        </p:pic>
        <p:sp>
          <p:nvSpPr>
            <p:cNvPr id="96278" name="Line 31"/>
            <p:cNvSpPr>
              <a:spLocks noChangeShapeType="1"/>
            </p:cNvSpPr>
            <p:nvPr/>
          </p:nvSpPr>
          <p:spPr bwMode="auto">
            <a:xfrm flipV="1">
              <a:off x="1728" y="3792"/>
              <a:ext cx="384" cy="144"/>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96279" name="Text Box 32"/>
            <p:cNvSpPr txBox="1">
              <a:spLocks noChangeArrowheads="1"/>
            </p:cNvSpPr>
            <p:nvPr/>
          </p:nvSpPr>
          <p:spPr bwMode="auto">
            <a:xfrm>
              <a:off x="432" y="3168"/>
              <a:ext cx="1056" cy="32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a:t>Re-engagement Lessons</a:t>
              </a:r>
              <a:endParaRPr lang="en-US" sz="1600"/>
            </a:p>
          </p:txBody>
        </p:sp>
      </p:grpSp>
      <p:sp>
        <p:nvSpPr>
          <p:cNvPr id="3105" name="Text Box 33"/>
          <p:cNvSpPr txBox="1">
            <a:spLocks noChangeArrowheads="1"/>
          </p:cNvSpPr>
          <p:nvPr/>
        </p:nvSpPr>
        <p:spPr bwMode="auto">
          <a:xfrm>
            <a:off x="3429000" y="2667000"/>
            <a:ext cx="2286000" cy="155416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b="1">
                <a:solidFill>
                  <a:srgbClr val="FF1E21"/>
                </a:solidFill>
              </a:rPr>
              <a:t>Common Core Standards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3086"/>
                                        </p:tgtEl>
                                      </p:cBhvr>
                                    </p:animEffect>
                                    <p:set>
                                      <p:cBhvr>
                                        <p:cTn id="23" dur="1" fill="hold">
                                          <p:stCondLst>
                                            <p:cond delay="499"/>
                                          </p:stCondLst>
                                        </p:cTn>
                                        <p:tgtEl>
                                          <p:spTgt spid="308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p:bldP spid="3105"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152400"/>
            <a:ext cx="7772400" cy="1143000"/>
          </a:xfrm>
        </p:spPr>
        <p:txBody>
          <a:bodyPr/>
          <a:lstStyle/>
          <a:p>
            <a:pPr eaLnBrk="1" hangingPunct="1"/>
            <a:r>
              <a:rPr lang="en-US" sz="2800"/>
              <a:t>The MAC/MARS </a:t>
            </a:r>
            <a:br>
              <a:rPr lang="en-US" sz="2800"/>
            </a:br>
            <a:r>
              <a:rPr lang="en-US" sz="2800"/>
              <a:t>Math Performance Assessments</a:t>
            </a:r>
            <a:endParaRPr lang="en-US" sz="3600"/>
          </a:p>
        </p:txBody>
      </p:sp>
      <p:sp>
        <p:nvSpPr>
          <p:cNvPr id="98307" name="Rectangle 3"/>
          <p:cNvSpPr>
            <a:spLocks noGrp="1" noChangeArrowheads="1"/>
          </p:cNvSpPr>
          <p:nvPr>
            <p:ph type="body" idx="1"/>
          </p:nvPr>
        </p:nvSpPr>
        <p:spPr>
          <a:xfrm>
            <a:off x="533400" y="5257800"/>
            <a:ext cx="8229600" cy="2133600"/>
          </a:xfrm>
        </p:spPr>
        <p:txBody>
          <a:bodyPr/>
          <a:lstStyle/>
          <a:p>
            <a:pPr eaLnBrk="1" hangingPunct="1">
              <a:lnSpc>
                <a:spcPct val="90000"/>
              </a:lnSpc>
            </a:pPr>
            <a:r>
              <a:rPr lang="en-US" sz="2000"/>
              <a:t>The Mathematics Assessment Resource Service (MARS) is an NSF funded collaboration between U.C. Berkeley, Michigan State and the Shell Centre in Nottingham England.</a:t>
            </a:r>
          </a:p>
          <a:p>
            <a:pPr eaLnBrk="1" hangingPunct="1">
              <a:lnSpc>
                <a:spcPct val="90000"/>
              </a:lnSpc>
            </a:pPr>
            <a:r>
              <a:rPr lang="en-US" sz="2000"/>
              <a:t>The Assessments target grades 2- Geometry and are aligned with the State and NCTM National Math Standards.</a:t>
            </a:r>
            <a:endParaRPr lang="en-US" sz="2800"/>
          </a:p>
        </p:txBody>
      </p:sp>
      <p:pic>
        <p:nvPicPr>
          <p:cNvPr id="98308" name="Picture 8"/>
          <p:cNvPicPr>
            <a:picLocks noChangeAspect="1" noChangeArrowheads="1"/>
          </p:cNvPicPr>
          <p:nvPr/>
        </p:nvPicPr>
        <p:blipFill>
          <a:blip r:embed="rId3"/>
          <a:srcRect/>
          <a:stretch>
            <a:fillRect/>
          </a:stretch>
        </p:blipFill>
        <p:spPr bwMode="auto">
          <a:xfrm>
            <a:off x="1525588" y="1295400"/>
            <a:ext cx="5500687" cy="359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srcRect/>
          <a:stretch>
            <a:fillRect/>
          </a:stretch>
        </p:blipFill>
        <p:spPr bwMode="auto">
          <a:xfrm>
            <a:off x="1371600" y="101600"/>
            <a:ext cx="5816600" cy="675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8274" name="Rectangle 2"/>
          <p:cNvSpPr>
            <a:spLocks noChangeArrowheads="1"/>
          </p:cNvSpPr>
          <p:nvPr/>
        </p:nvSpPr>
        <p:spPr bwMode="auto">
          <a:xfrm>
            <a:off x="5257800" y="2133600"/>
            <a:ext cx="3429000" cy="3835400"/>
          </a:xfrm>
          <a:prstGeom prst="rect">
            <a:avLst/>
          </a:prstGeom>
          <a:noFill/>
          <a:ln w="9525">
            <a:noFill/>
            <a:miter lim="800000"/>
            <a:headEnd/>
            <a:tailEnd/>
          </a:ln>
          <a:effectLst/>
        </p:spPr>
        <p:txBody>
          <a:bodyPr>
            <a:prstTxWarp prst="textNoShape">
              <a:avLst/>
            </a:prstTxWarp>
            <a:spAutoFit/>
          </a:bodyPr>
          <a:lstStyle/>
          <a:p>
            <a:r>
              <a:rPr lang="en-US" sz="1300">
                <a:solidFill>
                  <a:srgbClr val="000000"/>
                </a:solidFill>
                <a:latin typeface="Geneva" charset="0"/>
              </a:rPr>
              <a:t>"Optimism is an essential ingredient for innovation. How else can the individual welcome change over security, adventure over staying in safe places? A significant innovation has effects that reach much further than can be imagined at the time, and creates its own uses. It will not be held back by those who lack the imagination to exploit its use, but will be swept along by the creative members of our society for the good of all. Innovation cannot be mandated any more than a baseball coach can demand that the next batter hit a home run. He can, however, assemble a good team, encourage his players, and play the odds."</a:t>
            </a:r>
            <a:endParaRPr lang="en-US" sz="1600">
              <a:solidFill>
                <a:srgbClr val="000000"/>
              </a:solidFill>
            </a:endParaRPr>
          </a:p>
          <a:p>
            <a:r>
              <a:rPr lang="en-US" sz="1300" i="1">
                <a:solidFill>
                  <a:srgbClr val="000000"/>
                </a:solidFill>
                <a:latin typeface="Geneva" charset="0"/>
              </a:rPr>
              <a:t>Robert N. Noyce</a:t>
            </a:r>
            <a:r>
              <a:rPr lang="en-US" sz="1600">
                <a:solidFill>
                  <a:srgbClr val="000000"/>
                </a:solidFill>
              </a:rPr>
              <a:t> </a:t>
            </a:r>
          </a:p>
        </p:txBody>
      </p:sp>
      <p:pic>
        <p:nvPicPr>
          <p:cNvPr id="438275" name="Picture 3"/>
          <p:cNvPicPr>
            <a:picLocks noChangeAspect="1" noChangeArrowheads="1"/>
          </p:cNvPicPr>
          <p:nvPr/>
        </p:nvPicPr>
        <p:blipFill>
          <a:blip r:embed="rId3"/>
          <a:srcRect/>
          <a:stretch>
            <a:fillRect/>
          </a:stretch>
        </p:blipFill>
        <p:spPr bwMode="auto">
          <a:xfrm>
            <a:off x="1524000" y="2286000"/>
            <a:ext cx="2486025" cy="3505200"/>
          </a:xfrm>
          <a:prstGeom prst="rect">
            <a:avLst/>
          </a:prstGeom>
          <a:noFill/>
        </p:spPr>
      </p:pic>
      <p:sp>
        <p:nvSpPr>
          <p:cNvPr id="438276" name="Text Box 4"/>
          <p:cNvSpPr txBox="1">
            <a:spLocks noChangeArrowheads="1"/>
          </p:cNvSpPr>
          <p:nvPr/>
        </p:nvSpPr>
        <p:spPr bwMode="auto">
          <a:xfrm>
            <a:off x="2590800" y="533400"/>
            <a:ext cx="3886200" cy="11890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7200"/>
              <a:t>Optimism</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219200" y="1600200"/>
            <a:ext cx="7315200" cy="4800600"/>
            <a:chOff x="768" y="1008"/>
            <a:chExt cx="4608" cy="3024"/>
          </a:xfrm>
        </p:grpSpPr>
        <p:grpSp>
          <p:nvGrpSpPr>
            <p:cNvPr id="3" name="Group 4"/>
            <p:cNvGrpSpPr>
              <a:grpSpLocks/>
            </p:cNvGrpSpPr>
            <p:nvPr/>
          </p:nvGrpSpPr>
          <p:grpSpPr bwMode="auto">
            <a:xfrm>
              <a:off x="768" y="1008"/>
              <a:ext cx="4608" cy="3024"/>
              <a:chOff x="384" y="912"/>
              <a:chExt cx="4608" cy="3024"/>
            </a:xfrm>
          </p:grpSpPr>
          <p:grpSp>
            <p:nvGrpSpPr>
              <p:cNvPr id="4" name="Group 5"/>
              <p:cNvGrpSpPr>
                <a:grpSpLocks/>
              </p:cNvGrpSpPr>
              <p:nvPr/>
            </p:nvGrpSpPr>
            <p:grpSpPr bwMode="auto">
              <a:xfrm>
                <a:off x="768" y="912"/>
                <a:ext cx="4224" cy="3024"/>
                <a:chOff x="768" y="912"/>
                <a:chExt cx="4224" cy="3024"/>
              </a:xfrm>
            </p:grpSpPr>
            <p:sp>
              <p:nvSpPr>
                <p:cNvPr id="105486" name="Rectangle 6"/>
                <p:cNvSpPr>
                  <a:spLocks noChangeArrowheads="1"/>
                </p:cNvSpPr>
                <p:nvPr/>
              </p:nvSpPr>
              <p:spPr bwMode="auto">
                <a:xfrm>
                  <a:off x="768" y="912"/>
                  <a:ext cx="4224" cy="3024"/>
                </a:xfrm>
                <a:prstGeom prst="rect">
                  <a:avLst/>
                </a:prstGeom>
                <a:solidFill>
                  <a:schemeClr val="accent1"/>
                </a:solidFill>
                <a:ln w="9525">
                  <a:noFill/>
                  <a:miter lim="800000"/>
                  <a:headEnd/>
                  <a:tailEnd/>
                </a:ln>
              </p:spPr>
              <p:txBody>
                <a:bodyPr wrap="none" anchor="ctr">
                  <a:prstTxWarp prst="textNoShape">
                    <a:avLst/>
                  </a:prstTxWarp>
                </a:bodyPr>
                <a:lstStyle/>
                <a:p>
                  <a:endParaRPr lang="en-US"/>
                </a:p>
              </p:txBody>
            </p:sp>
            <p:sp>
              <p:nvSpPr>
                <p:cNvPr id="105487" name="Text Box 7"/>
                <p:cNvSpPr txBox="1">
                  <a:spLocks noChangeArrowheads="1"/>
                </p:cNvSpPr>
                <p:nvPr/>
              </p:nvSpPr>
              <p:spPr bwMode="auto">
                <a:xfrm>
                  <a:off x="3888" y="3120"/>
                  <a:ext cx="1056" cy="404"/>
                </a:xfrm>
                <a:prstGeom prst="rect">
                  <a:avLst/>
                </a:prstGeom>
                <a:noFill/>
                <a:ln w="9525">
                  <a:noFill/>
                  <a:miter lim="800000"/>
                  <a:headEnd/>
                  <a:tailEnd/>
                </a:ln>
              </p:spPr>
              <p:txBody>
                <a:bodyPr>
                  <a:prstTxWarp prst="textNoShape">
                    <a:avLst/>
                  </a:prstTxWarp>
                  <a:spAutoFit/>
                </a:bodyPr>
                <a:lstStyle/>
                <a:p>
                  <a:pPr>
                    <a:spcBef>
                      <a:spcPct val="50000"/>
                    </a:spcBef>
                  </a:pPr>
                  <a:r>
                    <a:rPr lang="en-US" sz="3600" i="1"/>
                    <a:t>Ramp</a:t>
                  </a:r>
                  <a:endParaRPr lang="en-US" sz="4800" i="1"/>
                </a:p>
              </p:txBody>
            </p:sp>
          </p:grpSp>
          <p:grpSp>
            <p:nvGrpSpPr>
              <p:cNvPr id="5" name="Group 8"/>
              <p:cNvGrpSpPr>
                <a:grpSpLocks/>
              </p:cNvGrpSpPr>
              <p:nvPr/>
            </p:nvGrpSpPr>
            <p:grpSpPr bwMode="auto">
              <a:xfrm>
                <a:off x="384" y="912"/>
                <a:ext cx="4608" cy="3024"/>
                <a:chOff x="384" y="912"/>
                <a:chExt cx="3360" cy="1632"/>
              </a:xfrm>
            </p:grpSpPr>
            <p:sp>
              <p:nvSpPr>
                <p:cNvPr id="105483" name="Arc 9"/>
                <p:cNvSpPr>
                  <a:spLocks/>
                </p:cNvSpPr>
                <p:nvPr/>
              </p:nvSpPr>
              <p:spPr bwMode="auto">
                <a:xfrm flipV="1">
                  <a:off x="384" y="912"/>
                  <a:ext cx="3360" cy="163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solidFill>
                  <a:schemeClr val="bg1"/>
                </a:solidFill>
                <a:ln w="9525">
                  <a:noFill/>
                  <a:round/>
                  <a:headEnd/>
                  <a:tailEnd/>
                </a:ln>
              </p:spPr>
              <p:txBody>
                <a:bodyPr wrap="none" anchor="ctr">
                  <a:prstTxWarp prst="textNoShape">
                    <a:avLst/>
                  </a:prstTxWarp>
                </a:bodyPr>
                <a:lstStyle/>
                <a:p>
                  <a:endParaRPr lang="en-US"/>
                </a:p>
              </p:txBody>
            </p:sp>
            <p:sp>
              <p:nvSpPr>
                <p:cNvPr id="105484" name="Line 10"/>
                <p:cNvSpPr>
                  <a:spLocks noChangeShapeType="1"/>
                </p:cNvSpPr>
                <p:nvPr/>
              </p:nvSpPr>
              <p:spPr bwMode="auto">
                <a:xfrm>
                  <a:off x="3744" y="960"/>
                  <a:ext cx="0" cy="1584"/>
                </a:xfrm>
                <a:prstGeom prst="line">
                  <a:avLst/>
                </a:prstGeom>
                <a:noFill/>
                <a:ln w="9525">
                  <a:noFill/>
                  <a:round/>
                  <a:headEnd/>
                  <a:tailEnd/>
                </a:ln>
              </p:spPr>
              <p:txBody>
                <a:bodyPr wrap="none" anchor="ctr">
                  <a:prstTxWarp prst="textNoShape">
                    <a:avLst/>
                  </a:prstTxWarp>
                </a:bodyPr>
                <a:lstStyle/>
                <a:p>
                  <a:endParaRPr lang="en-US"/>
                </a:p>
              </p:txBody>
            </p:sp>
            <p:sp>
              <p:nvSpPr>
                <p:cNvPr id="105485" name="Line 11"/>
                <p:cNvSpPr>
                  <a:spLocks noChangeShapeType="1"/>
                </p:cNvSpPr>
                <p:nvPr/>
              </p:nvSpPr>
              <p:spPr bwMode="auto">
                <a:xfrm>
                  <a:off x="432" y="2544"/>
                  <a:ext cx="3312" cy="0"/>
                </a:xfrm>
                <a:prstGeom prst="line">
                  <a:avLst/>
                </a:prstGeom>
                <a:noFill/>
                <a:ln w="9525">
                  <a:noFill/>
                  <a:round/>
                  <a:headEnd/>
                  <a:tailEnd/>
                </a:ln>
              </p:spPr>
              <p:txBody>
                <a:bodyPr wrap="none" anchor="ctr">
                  <a:prstTxWarp prst="textNoShape">
                    <a:avLst/>
                  </a:prstTxWarp>
                </a:bodyPr>
                <a:lstStyle/>
                <a:p>
                  <a:endParaRPr lang="en-US"/>
                </a:p>
              </p:txBody>
            </p:sp>
          </p:grpSp>
        </p:grpSp>
        <p:sp>
          <p:nvSpPr>
            <p:cNvPr id="105478" name="Text Box 12"/>
            <p:cNvSpPr txBox="1">
              <a:spLocks noChangeArrowheads="1"/>
            </p:cNvSpPr>
            <p:nvPr/>
          </p:nvSpPr>
          <p:spPr bwMode="auto">
            <a:xfrm>
              <a:off x="816" y="3504"/>
              <a:ext cx="1152" cy="404"/>
            </a:xfrm>
            <a:prstGeom prst="rect">
              <a:avLst/>
            </a:prstGeom>
            <a:noFill/>
            <a:ln w="9525">
              <a:noFill/>
              <a:miter lim="800000"/>
              <a:headEnd/>
              <a:tailEnd/>
            </a:ln>
          </p:spPr>
          <p:txBody>
            <a:bodyPr>
              <a:prstTxWarp prst="textNoShape">
                <a:avLst/>
              </a:prstTxWarp>
              <a:spAutoFit/>
            </a:bodyPr>
            <a:lstStyle/>
            <a:p>
              <a:pPr>
                <a:spcBef>
                  <a:spcPct val="50000"/>
                </a:spcBef>
              </a:pPr>
              <a:r>
                <a:rPr lang="en-US" sz="3600" i="1">
                  <a:solidFill>
                    <a:srgbClr val="1EFF4F"/>
                  </a:solidFill>
                </a:rPr>
                <a:t>Access</a:t>
              </a:r>
              <a:endParaRPr lang="en-US" sz="4800" i="1"/>
            </a:p>
          </p:txBody>
        </p:sp>
        <p:sp>
          <p:nvSpPr>
            <p:cNvPr id="105479" name="Text Box 13"/>
            <p:cNvSpPr txBox="1">
              <a:spLocks noChangeArrowheads="1"/>
            </p:cNvSpPr>
            <p:nvPr/>
          </p:nvSpPr>
          <p:spPr bwMode="auto">
            <a:xfrm>
              <a:off x="4656" y="1104"/>
              <a:ext cx="624" cy="404"/>
            </a:xfrm>
            <a:prstGeom prst="rect">
              <a:avLst/>
            </a:prstGeom>
            <a:noFill/>
            <a:ln w="9525">
              <a:noFill/>
              <a:miter lim="800000"/>
              <a:headEnd/>
              <a:tailEnd/>
            </a:ln>
          </p:spPr>
          <p:txBody>
            <a:bodyPr>
              <a:prstTxWarp prst="textNoShape">
                <a:avLst/>
              </a:prstTxWarp>
              <a:spAutoFit/>
            </a:bodyPr>
            <a:lstStyle/>
            <a:p>
              <a:pPr>
                <a:spcBef>
                  <a:spcPct val="50000"/>
                </a:spcBef>
              </a:pPr>
              <a:r>
                <a:rPr lang="en-US" sz="3600" i="1">
                  <a:solidFill>
                    <a:srgbClr val="FF200C"/>
                  </a:solidFill>
                </a:rPr>
                <a:t>Top</a:t>
              </a:r>
              <a:endParaRPr lang="en-US"/>
            </a:p>
          </p:txBody>
        </p:sp>
        <p:sp>
          <p:nvSpPr>
            <p:cNvPr id="105480" name="Text Box 14"/>
            <p:cNvSpPr txBox="1">
              <a:spLocks noChangeArrowheads="1"/>
            </p:cNvSpPr>
            <p:nvPr/>
          </p:nvSpPr>
          <p:spPr bwMode="auto">
            <a:xfrm>
              <a:off x="3408" y="2736"/>
              <a:ext cx="768" cy="404"/>
            </a:xfrm>
            <a:prstGeom prst="rect">
              <a:avLst/>
            </a:prstGeom>
            <a:noFill/>
            <a:ln w="9525">
              <a:noFill/>
              <a:miter lim="800000"/>
              <a:headEnd/>
              <a:tailEnd/>
            </a:ln>
          </p:spPr>
          <p:txBody>
            <a:bodyPr>
              <a:prstTxWarp prst="textNoShape">
                <a:avLst/>
              </a:prstTxWarp>
              <a:spAutoFit/>
            </a:bodyPr>
            <a:lstStyle/>
            <a:p>
              <a:pPr>
                <a:spcBef>
                  <a:spcPct val="50000"/>
                </a:spcBef>
              </a:pPr>
              <a:r>
                <a:rPr lang="en-US" sz="3600" i="1">
                  <a:solidFill>
                    <a:srgbClr val="3E22FF"/>
                  </a:solidFill>
                </a:rPr>
                <a:t>Core</a:t>
              </a:r>
              <a:endParaRPr lang="en-US" sz="4800" i="1">
                <a:solidFill>
                  <a:schemeClr val="accent2"/>
                </a:solidFill>
              </a:endParaRPr>
            </a:p>
          </p:txBody>
        </p:sp>
      </p:grpSp>
      <p:sp>
        <p:nvSpPr>
          <p:cNvPr id="105475" name="Rectangle 2"/>
          <p:cNvSpPr>
            <a:spLocks noGrp="1" noChangeArrowheads="1"/>
          </p:cNvSpPr>
          <p:nvPr>
            <p:ph type="title"/>
          </p:nvPr>
        </p:nvSpPr>
        <p:spPr>
          <a:xfrm>
            <a:off x="0" y="304800"/>
            <a:ext cx="8610600" cy="1600200"/>
          </a:xfrm>
        </p:spPr>
        <p:txBody>
          <a:bodyPr/>
          <a:lstStyle/>
          <a:p>
            <a:pPr eaLnBrk="1" hangingPunct="1"/>
            <a:r>
              <a:rPr lang="en-US" sz="4000" i="1"/>
              <a:t>MARS Performance Assessments</a:t>
            </a:r>
            <a:r>
              <a:rPr lang="en-US" sz="4000"/>
              <a:t/>
            </a:r>
            <a:br>
              <a:rPr lang="en-US" sz="4000"/>
            </a:br>
            <a:r>
              <a:rPr lang="en-US" sz="4000"/>
              <a:t>Task Design</a:t>
            </a:r>
            <a:endParaRPr lang="en-US"/>
          </a:p>
        </p:txBody>
      </p:sp>
      <p:sp>
        <p:nvSpPr>
          <p:cNvPr id="105476" name="Rectangle 15"/>
          <p:cNvSpPr>
            <a:spLocks noGrp="1" noChangeArrowheads="1"/>
          </p:cNvSpPr>
          <p:nvPr>
            <p:ph type="body" idx="1"/>
          </p:nvPr>
        </p:nvSpPr>
        <p:spPr>
          <a:xfrm>
            <a:off x="304800" y="2286000"/>
            <a:ext cx="8001000" cy="2057400"/>
          </a:xfrm>
        </p:spPr>
        <p:txBody>
          <a:bodyPr/>
          <a:lstStyle/>
          <a:p>
            <a:pPr eaLnBrk="1" hangingPunct="1">
              <a:lnSpc>
                <a:spcPct val="90000"/>
              </a:lnSpc>
              <a:buFontTx/>
              <a:buNone/>
            </a:pPr>
            <a:r>
              <a:rPr lang="en-US" sz="2800" b="1">
                <a:solidFill>
                  <a:srgbClr val="1EFF4F"/>
                </a:solidFill>
              </a:rPr>
              <a:t>Entry level - (access into task)</a:t>
            </a:r>
            <a:endParaRPr lang="en-US" sz="2800" b="1"/>
          </a:p>
          <a:p>
            <a:pPr eaLnBrk="1" hangingPunct="1">
              <a:lnSpc>
                <a:spcPct val="90000"/>
              </a:lnSpc>
              <a:buFontTx/>
              <a:buNone/>
            </a:pPr>
            <a:r>
              <a:rPr lang="en-US" sz="2800" b="1">
                <a:solidFill>
                  <a:srgbClr val="3E22FF"/>
                </a:solidFill>
              </a:rPr>
              <a:t>Core Mathematics - (meeting standards)</a:t>
            </a:r>
          </a:p>
          <a:p>
            <a:pPr eaLnBrk="1" hangingPunct="1">
              <a:lnSpc>
                <a:spcPct val="90000"/>
              </a:lnSpc>
              <a:buFontTx/>
              <a:buNone/>
            </a:pPr>
            <a:r>
              <a:rPr lang="en-US" sz="2800" b="1">
                <a:solidFill>
                  <a:srgbClr val="FF200C"/>
                </a:solidFill>
              </a:rPr>
              <a:t>Top of the Ramp - (conceptually deeper)</a:t>
            </a:r>
            <a:endParaRPr lang="en-US" sz="2800" b="1">
              <a:solidFill>
                <a:schemeClr val="folHlink"/>
              </a:solidFill>
            </a:endParaRPr>
          </a:p>
          <a:p>
            <a:pPr eaLnBrk="1" hangingPunct="1">
              <a:lnSpc>
                <a:spcPct val="90000"/>
              </a:lnSpc>
              <a:buFontTx/>
              <a:buNone/>
            </a:pPr>
            <a:endParaRPr lang="en-US" sz="2800" b="1">
              <a:solidFill>
                <a:schemeClr val="folHlink"/>
              </a:solidFill>
            </a:endParaRPr>
          </a:p>
          <a:p>
            <a:pPr eaLnBrk="1" hangingPunct="1">
              <a:lnSpc>
                <a:spcPct val="90000"/>
              </a:lnSpc>
              <a:buFontTx/>
              <a:buNone/>
            </a:pPr>
            <a:endParaRPr lang="en-US" sz="2400" b="1"/>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2"/>
          <p:cNvSpPr>
            <a:spLocks noGrp="1" noChangeArrowheads="1"/>
          </p:cNvSpPr>
          <p:nvPr>
            <p:ph type="ctrTitle"/>
          </p:nvPr>
        </p:nvSpPr>
        <p:spPr>
          <a:xfrm>
            <a:off x="685800" y="304800"/>
            <a:ext cx="7239000" cy="914400"/>
          </a:xfrm>
        </p:spPr>
        <p:txBody>
          <a:bodyPr/>
          <a:lstStyle/>
          <a:p>
            <a:pPr eaLnBrk="1" hangingPunct="1"/>
            <a:r>
              <a:rPr lang="en-US" sz="3600"/>
              <a:t>Designing Re-engagement</a:t>
            </a:r>
            <a:endParaRPr lang="en-US"/>
          </a:p>
        </p:txBody>
      </p:sp>
      <p:sp>
        <p:nvSpPr>
          <p:cNvPr id="107523" name="Rectangle 3"/>
          <p:cNvSpPr>
            <a:spLocks noGrp="1" noChangeArrowheads="1"/>
          </p:cNvSpPr>
          <p:nvPr>
            <p:ph type="subTitle" idx="1"/>
          </p:nvPr>
        </p:nvSpPr>
        <p:spPr>
          <a:xfrm>
            <a:off x="381000" y="5562600"/>
            <a:ext cx="8516938" cy="990600"/>
          </a:xfrm>
        </p:spPr>
        <p:txBody>
          <a:bodyPr>
            <a:normAutofit lnSpcReduction="10000"/>
          </a:bodyPr>
          <a:lstStyle/>
          <a:p>
            <a:pPr algn="l" eaLnBrk="1" hangingPunct="1"/>
            <a:r>
              <a:rPr lang="en-US" sz="2000">
                <a:solidFill>
                  <a:srgbClr val="000090"/>
                </a:solidFill>
              </a:rPr>
              <a:t>The Mathematics Assessment Collaborative uses a process of formative assessment that use student work and assessment results to inform instruction and design lesson to re-engage students in learning the mathematics.</a:t>
            </a:r>
            <a:endParaRPr lang="en-US" sz="2800">
              <a:solidFill>
                <a:srgbClr val="000090"/>
              </a:solidFill>
            </a:endParaRPr>
          </a:p>
        </p:txBody>
      </p:sp>
      <p:pic>
        <p:nvPicPr>
          <p:cNvPr id="107524" name="Picture 4"/>
          <p:cNvPicPr>
            <a:picLocks noChangeAspect="1" noChangeArrowheads="1"/>
          </p:cNvPicPr>
          <p:nvPr/>
        </p:nvPicPr>
        <p:blipFill>
          <a:blip r:embed="rId3"/>
          <a:srcRect/>
          <a:stretch>
            <a:fillRect/>
          </a:stretch>
        </p:blipFill>
        <p:spPr bwMode="auto">
          <a:xfrm>
            <a:off x="1676400" y="1447800"/>
            <a:ext cx="5334000" cy="400050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3"/>
          <p:cNvPicPr>
            <a:picLocks noChangeAspect="1" noChangeArrowheads="1"/>
          </p:cNvPicPr>
          <p:nvPr/>
        </p:nvPicPr>
        <p:blipFill>
          <a:blip r:embed="rId3"/>
          <a:srcRect/>
          <a:stretch>
            <a:fillRect/>
          </a:stretch>
        </p:blipFill>
        <p:spPr bwMode="auto">
          <a:xfrm>
            <a:off x="152400" y="152400"/>
            <a:ext cx="4294188" cy="6172200"/>
          </a:xfrm>
          <a:prstGeom prst="rect">
            <a:avLst/>
          </a:prstGeom>
          <a:noFill/>
          <a:ln w="9525">
            <a:noFill/>
            <a:miter lim="800000"/>
            <a:headEnd/>
            <a:tailEnd/>
          </a:ln>
        </p:spPr>
      </p:pic>
      <p:pic>
        <p:nvPicPr>
          <p:cNvPr id="81923" name="Picture 4"/>
          <p:cNvPicPr>
            <a:picLocks noChangeAspect="1" noChangeArrowheads="1"/>
          </p:cNvPicPr>
          <p:nvPr/>
        </p:nvPicPr>
        <p:blipFill>
          <a:blip r:embed="rId4"/>
          <a:srcRect/>
          <a:stretch>
            <a:fillRect/>
          </a:stretch>
        </p:blipFill>
        <p:spPr bwMode="auto">
          <a:xfrm>
            <a:off x="4648200" y="228600"/>
            <a:ext cx="4330700" cy="6273800"/>
          </a:xfrm>
          <a:prstGeom prst="rect">
            <a:avLst/>
          </a:prstGeom>
          <a:noFill/>
          <a:ln w="9525">
            <a:noFill/>
            <a:miter lim="800000"/>
            <a:headEnd/>
            <a:tailEnd/>
          </a:ln>
        </p:spPr>
      </p:pic>
      <p:sp>
        <p:nvSpPr>
          <p:cNvPr id="81924" name="Rectangle 6"/>
          <p:cNvSpPr>
            <a:spLocks noChangeArrowheads="1"/>
          </p:cNvSpPr>
          <p:nvPr/>
        </p:nvSpPr>
        <p:spPr bwMode="auto">
          <a:xfrm>
            <a:off x="152400" y="152400"/>
            <a:ext cx="4419600" cy="64770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81925" name="Rectangle 7"/>
          <p:cNvSpPr>
            <a:spLocks noChangeArrowheads="1"/>
          </p:cNvSpPr>
          <p:nvPr/>
        </p:nvSpPr>
        <p:spPr bwMode="auto">
          <a:xfrm>
            <a:off x="4572000" y="152400"/>
            <a:ext cx="4419600" cy="64770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0" y="9525"/>
            <a:ext cx="8915400" cy="6683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8834" name="Text Box 2"/>
          <p:cNvSpPr txBox="1">
            <a:spLocks noChangeArrowheads="1"/>
          </p:cNvSpPr>
          <p:nvPr/>
        </p:nvSpPr>
        <p:spPr bwMode="auto">
          <a:xfrm>
            <a:off x="533400" y="5257800"/>
            <a:ext cx="77724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400">
                <a:solidFill>
                  <a:srgbClr val="FF1319"/>
                </a:solidFill>
                <a:latin typeface="Arial" charset="0"/>
                <a:ea typeface="ＭＳ Ｐゴシック" charset="-128"/>
                <a:cs typeface="ＭＳ Ｐゴシック" charset="-128"/>
              </a:rPr>
              <a:t>How is Learner A making sense of the mathematics?</a:t>
            </a:r>
            <a:endParaRPr lang="en-US" sz="2400">
              <a:latin typeface="Arial" charset="0"/>
              <a:ea typeface="ＭＳ Ｐゴシック" charset="-128"/>
              <a:cs typeface="ＭＳ Ｐゴシック" charset="-128"/>
            </a:endParaRPr>
          </a:p>
        </p:txBody>
      </p:sp>
      <p:sp>
        <p:nvSpPr>
          <p:cNvPr id="248835" name="Text Box 3"/>
          <p:cNvSpPr txBox="1">
            <a:spLocks noChangeArrowheads="1"/>
          </p:cNvSpPr>
          <p:nvPr/>
        </p:nvSpPr>
        <p:spPr bwMode="auto">
          <a:xfrm>
            <a:off x="1219200" y="304800"/>
            <a:ext cx="6477000" cy="5794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b="1">
                <a:solidFill>
                  <a:srgbClr val="FF1319"/>
                </a:solidFill>
                <a:latin typeface="Arial" charset="0"/>
                <a:ea typeface="ＭＳ Ｐゴシック" charset="-128"/>
                <a:cs typeface="ＭＳ Ｐゴシック" charset="-128"/>
              </a:rPr>
              <a:t>Examine Learner A’s Work</a:t>
            </a:r>
            <a:endParaRPr lang="en-US" sz="2400">
              <a:solidFill>
                <a:srgbClr val="FF1319"/>
              </a:solidFill>
              <a:latin typeface="Arial" charset="0"/>
              <a:ea typeface="ＭＳ Ｐゴシック" charset="-128"/>
              <a:cs typeface="ＭＳ Ｐゴシック" charset="-128"/>
            </a:endParaRPr>
          </a:p>
        </p:txBody>
      </p:sp>
      <p:pic>
        <p:nvPicPr>
          <p:cNvPr id="248836" name="Picture 4"/>
          <p:cNvPicPr>
            <a:picLocks noChangeAspect="1" noChangeArrowheads="1"/>
          </p:cNvPicPr>
          <p:nvPr/>
        </p:nvPicPr>
        <p:blipFill>
          <a:blip r:embed="rId3"/>
          <a:srcRect/>
          <a:stretch>
            <a:fillRect/>
          </a:stretch>
        </p:blipFill>
        <p:spPr bwMode="auto">
          <a:xfrm>
            <a:off x="228600" y="1371600"/>
            <a:ext cx="8915400"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0882" name="Text Box 2"/>
          <p:cNvSpPr txBox="1">
            <a:spLocks noChangeArrowheads="1"/>
          </p:cNvSpPr>
          <p:nvPr/>
        </p:nvSpPr>
        <p:spPr bwMode="auto">
          <a:xfrm>
            <a:off x="1447800" y="381000"/>
            <a:ext cx="6477000" cy="5794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b="1">
                <a:solidFill>
                  <a:srgbClr val="FF1319"/>
                </a:solidFill>
                <a:latin typeface="Arial" charset="0"/>
                <a:ea typeface="ＭＳ Ｐゴシック" charset="-128"/>
                <a:cs typeface="ＭＳ Ｐゴシック" charset="-128"/>
              </a:rPr>
              <a:t>Examine</a:t>
            </a:r>
            <a:r>
              <a:rPr lang="en-US" sz="3200" b="1">
                <a:latin typeface="Arial" charset="0"/>
                <a:ea typeface="ＭＳ Ｐゴシック" charset="-128"/>
                <a:cs typeface="ＭＳ Ｐゴシック" charset="-128"/>
              </a:rPr>
              <a:t> </a:t>
            </a:r>
            <a:r>
              <a:rPr lang="en-US" sz="3200" b="1">
                <a:solidFill>
                  <a:srgbClr val="FF1319"/>
                </a:solidFill>
                <a:latin typeface="Arial" charset="0"/>
                <a:ea typeface="ＭＳ Ｐゴシック" charset="-128"/>
                <a:cs typeface="ＭＳ Ｐゴシック" charset="-128"/>
              </a:rPr>
              <a:t>Learner B’s Work</a:t>
            </a:r>
            <a:endParaRPr lang="en-US" sz="2400">
              <a:latin typeface="Arial" charset="0"/>
              <a:ea typeface="ＭＳ Ｐゴシック" charset="-128"/>
              <a:cs typeface="ＭＳ Ｐゴシック" charset="-128"/>
            </a:endParaRPr>
          </a:p>
        </p:txBody>
      </p:sp>
      <p:sp>
        <p:nvSpPr>
          <p:cNvPr id="250883" name="Text Box 3"/>
          <p:cNvSpPr txBox="1">
            <a:spLocks noChangeArrowheads="1"/>
          </p:cNvSpPr>
          <p:nvPr/>
        </p:nvSpPr>
        <p:spPr bwMode="auto">
          <a:xfrm>
            <a:off x="838200" y="5486400"/>
            <a:ext cx="7391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a:solidFill>
                  <a:srgbClr val="FF1319"/>
                </a:solidFill>
                <a:latin typeface="Arial" charset="0"/>
                <a:ea typeface="ＭＳ Ｐゴシック" charset="-128"/>
                <a:cs typeface="ＭＳ Ｐゴシック" charset="-128"/>
              </a:rPr>
              <a:t>How is Learner B making sense of the mathematics?</a:t>
            </a:r>
          </a:p>
        </p:txBody>
      </p:sp>
      <p:pic>
        <p:nvPicPr>
          <p:cNvPr id="250884" name="Picture 4"/>
          <p:cNvPicPr>
            <a:picLocks noChangeAspect="1" noChangeArrowheads="1"/>
          </p:cNvPicPr>
          <p:nvPr/>
        </p:nvPicPr>
        <p:blipFill>
          <a:blip r:embed="rId3"/>
          <a:srcRect/>
          <a:stretch>
            <a:fillRect/>
          </a:stretch>
        </p:blipFill>
        <p:spPr bwMode="auto">
          <a:xfrm>
            <a:off x="228600" y="1524000"/>
            <a:ext cx="8686800" cy="34877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0114" name="Picture 2" descr="/Users/davidfoster/Desktop/Noyceƒ/SVMI Video Cases/Fran Dickenson Reengagment Lesson/Fran's Re-Engagement Quick Timeƒ/Fran Re-engagement Shorten.mov">
            <a:hlinkClick r:id="" action="ppaction://media"/>
          </p:cNvPr>
          <p:cNvPicPr/>
          <p:nvPr>
            <a:videoFile r:link="rId1"/>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61" fill="hold"/>
                                        <p:tgtEl>
                                          <p:spTgt spid="901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0114"/>
                </p:tgtEl>
              </p:cMediaNode>
            </p:video>
            <p:seq concurrent="1" nextAc="seek">
              <p:cTn id="8" restart="whenNotActive" fill="hold" evtFilter="cancelBubble" nodeType="interactiveSeq">
                <p:stCondLst>
                  <p:cond evt="onClick" delay="0">
                    <p:tgtEl>
                      <p:spTgt spid="901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0114"/>
                                        </p:tgtEl>
                                      </p:cBhvr>
                                    </p:cmd>
                                  </p:childTnLst>
                                </p:cTn>
                              </p:par>
                            </p:childTnLst>
                          </p:cTn>
                        </p:par>
                      </p:childTnLst>
                    </p:cTn>
                  </p:par>
                </p:childTnLst>
              </p:cTn>
              <p:nextCondLst>
                <p:cond evt="onClick" delay="0">
                  <p:tgtEl>
                    <p:spTgt spid="90114"/>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85800" y="990600"/>
            <a:ext cx="1524000" cy="1981200"/>
            <a:chOff x="432" y="768"/>
            <a:chExt cx="960" cy="1248"/>
          </a:xfrm>
        </p:grpSpPr>
        <p:sp>
          <p:nvSpPr>
            <p:cNvPr id="137240" name="Rectangle 3"/>
            <p:cNvSpPr>
              <a:spLocks noChangeArrowheads="1"/>
            </p:cNvSpPr>
            <p:nvPr/>
          </p:nvSpPr>
          <p:spPr bwMode="auto">
            <a:xfrm>
              <a:off x="432" y="768"/>
              <a:ext cx="960" cy="124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graphicFrame>
          <p:nvGraphicFramePr>
            <p:cNvPr id="137220" name="Object 4"/>
            <p:cNvGraphicFramePr>
              <a:graphicFrameLocks noChangeAspect="1"/>
            </p:cNvGraphicFramePr>
            <p:nvPr/>
          </p:nvGraphicFramePr>
          <p:xfrm>
            <a:off x="480" y="864"/>
            <a:ext cx="912" cy="1123"/>
          </p:xfrm>
          <a:graphic>
            <a:graphicData uri="http://schemas.openxmlformats.org/presentationml/2006/ole">
              <p:oleObj spid="_x0000_s80900" name="Document" r:id="rId4" imgW="5486400" imgH="4963160" progId="Word.Document.8">
                <p:embed/>
              </p:oleObj>
            </a:graphicData>
          </a:graphic>
        </p:graphicFrame>
      </p:grpSp>
      <p:pic>
        <p:nvPicPr>
          <p:cNvPr id="137222" name="Picture 5"/>
          <p:cNvPicPr>
            <a:picLocks noChangeAspect="1" noChangeArrowheads="1"/>
          </p:cNvPicPr>
          <p:nvPr/>
        </p:nvPicPr>
        <p:blipFill>
          <a:blip r:embed="rId5"/>
          <a:srcRect/>
          <a:stretch>
            <a:fillRect/>
          </a:stretch>
        </p:blipFill>
        <p:spPr bwMode="auto">
          <a:xfrm>
            <a:off x="7620000" y="2133600"/>
            <a:ext cx="1035050" cy="1524000"/>
          </a:xfrm>
          <a:prstGeom prst="rect">
            <a:avLst/>
          </a:prstGeom>
          <a:noFill/>
          <a:ln w="9525">
            <a:noFill/>
            <a:miter lim="800000"/>
            <a:headEnd/>
            <a:tailEnd/>
          </a:ln>
        </p:spPr>
      </p:pic>
      <p:pic>
        <p:nvPicPr>
          <p:cNvPr id="137223" name="Picture 6"/>
          <p:cNvPicPr>
            <a:picLocks noChangeAspect="1" noChangeArrowheads="1"/>
          </p:cNvPicPr>
          <p:nvPr/>
        </p:nvPicPr>
        <p:blipFill>
          <a:blip r:embed="rId6"/>
          <a:srcRect/>
          <a:stretch>
            <a:fillRect/>
          </a:stretch>
        </p:blipFill>
        <p:spPr bwMode="auto">
          <a:xfrm>
            <a:off x="3048000" y="457200"/>
            <a:ext cx="2590800" cy="1481138"/>
          </a:xfrm>
          <a:prstGeom prst="rect">
            <a:avLst/>
          </a:prstGeom>
          <a:noFill/>
          <a:ln w="12700" cap="sq">
            <a:noFill/>
            <a:miter lim="800000"/>
            <a:headEnd type="none" w="sm" len="sm"/>
            <a:tailEnd type="none" w="sm" len="sm"/>
          </a:ln>
        </p:spPr>
      </p:pic>
      <p:sp>
        <p:nvSpPr>
          <p:cNvPr id="137224" name="Line 9"/>
          <p:cNvSpPr>
            <a:spLocks noChangeShapeType="1"/>
          </p:cNvSpPr>
          <p:nvPr/>
        </p:nvSpPr>
        <p:spPr bwMode="auto">
          <a:xfrm flipH="1">
            <a:off x="6629400" y="5181600"/>
            <a:ext cx="762000" cy="3048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37225" name="Line 10"/>
          <p:cNvSpPr>
            <a:spLocks noChangeShapeType="1"/>
          </p:cNvSpPr>
          <p:nvPr/>
        </p:nvSpPr>
        <p:spPr bwMode="auto">
          <a:xfrm>
            <a:off x="7848600" y="1447800"/>
            <a:ext cx="381000" cy="5334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37226" name="Line 11"/>
          <p:cNvSpPr>
            <a:spLocks noChangeShapeType="1"/>
          </p:cNvSpPr>
          <p:nvPr/>
        </p:nvSpPr>
        <p:spPr bwMode="auto">
          <a:xfrm flipV="1">
            <a:off x="2362200" y="1524000"/>
            <a:ext cx="609600" cy="3048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37227" name="Line 12"/>
          <p:cNvSpPr>
            <a:spLocks noChangeShapeType="1"/>
          </p:cNvSpPr>
          <p:nvPr/>
        </p:nvSpPr>
        <p:spPr bwMode="auto">
          <a:xfrm flipV="1">
            <a:off x="1447800" y="3048000"/>
            <a:ext cx="0" cy="6096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37228" name="Line 13"/>
          <p:cNvSpPr>
            <a:spLocks noChangeShapeType="1"/>
          </p:cNvSpPr>
          <p:nvPr/>
        </p:nvSpPr>
        <p:spPr bwMode="auto">
          <a:xfrm flipH="1" flipV="1">
            <a:off x="2743200" y="4800600"/>
            <a:ext cx="533400" cy="1524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37229" name="Text Box 14"/>
          <p:cNvSpPr txBox="1">
            <a:spLocks noChangeArrowheads="1"/>
          </p:cNvSpPr>
          <p:nvPr/>
        </p:nvSpPr>
        <p:spPr bwMode="auto">
          <a:xfrm>
            <a:off x="3276600" y="2438400"/>
            <a:ext cx="3124200" cy="1187450"/>
          </a:xfrm>
          <a:prstGeom prst="rect">
            <a:avLst/>
          </a:prstGeom>
          <a:noFill/>
          <a:ln w="9525">
            <a:noFill/>
            <a:miter lim="800000"/>
            <a:headEnd/>
            <a:tailEnd/>
          </a:ln>
        </p:spPr>
        <p:txBody>
          <a:bodyPr>
            <a:prstTxWarp prst="textNoShape">
              <a:avLst/>
            </a:prstTxWarp>
            <a:spAutoFit/>
          </a:bodyPr>
          <a:lstStyle/>
          <a:p>
            <a:pPr algn="ctr">
              <a:spcBef>
                <a:spcPct val="50000"/>
              </a:spcBef>
            </a:pPr>
            <a:r>
              <a:rPr lang="en-US" i="1">
                <a:latin typeface="Times" charset="0"/>
              </a:rPr>
              <a:t>Cycle of Formative Assessment to Inform and Improve Learning</a:t>
            </a:r>
            <a:endParaRPr lang="en-US">
              <a:latin typeface="Times" charset="0"/>
            </a:endParaRPr>
          </a:p>
        </p:txBody>
      </p:sp>
      <p:sp>
        <p:nvSpPr>
          <p:cNvPr id="137230" name="Text Box 15"/>
          <p:cNvSpPr txBox="1">
            <a:spLocks noChangeArrowheads="1"/>
          </p:cNvSpPr>
          <p:nvPr/>
        </p:nvSpPr>
        <p:spPr bwMode="auto">
          <a:xfrm>
            <a:off x="457200" y="5410200"/>
            <a:ext cx="2286000" cy="730250"/>
          </a:xfrm>
          <a:prstGeom prst="rect">
            <a:avLst/>
          </a:prstGeom>
          <a:noFill/>
          <a:ln w="9525">
            <a:noFill/>
            <a:miter lim="800000"/>
            <a:headEnd/>
            <a:tailEnd/>
          </a:ln>
        </p:spPr>
        <p:txBody>
          <a:bodyPr>
            <a:prstTxWarp prst="textNoShape">
              <a:avLst/>
            </a:prstTxWarp>
            <a:spAutoFit/>
          </a:bodyPr>
          <a:lstStyle/>
          <a:p>
            <a:pPr>
              <a:spcBef>
                <a:spcPct val="50000"/>
              </a:spcBef>
            </a:pPr>
            <a:r>
              <a:rPr lang="en-US" sz="1400">
                <a:latin typeface="Times" charset="0"/>
              </a:rPr>
              <a:t>Leads to improved teaching and learning in the classroom (re-engagement)</a:t>
            </a:r>
            <a:endParaRPr lang="en-US">
              <a:latin typeface="Times" charset="0"/>
            </a:endParaRPr>
          </a:p>
        </p:txBody>
      </p:sp>
      <p:sp>
        <p:nvSpPr>
          <p:cNvPr id="137231" name="Text Box 16"/>
          <p:cNvSpPr txBox="1">
            <a:spLocks noChangeArrowheads="1"/>
          </p:cNvSpPr>
          <p:nvPr/>
        </p:nvSpPr>
        <p:spPr bwMode="auto">
          <a:xfrm>
            <a:off x="609600" y="457200"/>
            <a:ext cx="1981200" cy="517525"/>
          </a:xfrm>
          <a:prstGeom prst="rect">
            <a:avLst/>
          </a:prstGeom>
          <a:noFill/>
          <a:ln w="9525">
            <a:noFill/>
            <a:miter lim="800000"/>
            <a:headEnd/>
            <a:tailEnd/>
          </a:ln>
        </p:spPr>
        <p:txBody>
          <a:bodyPr>
            <a:prstTxWarp prst="textNoShape">
              <a:avLst/>
            </a:prstTxWarp>
            <a:spAutoFit/>
          </a:bodyPr>
          <a:lstStyle/>
          <a:p>
            <a:pPr>
              <a:spcBef>
                <a:spcPct val="50000"/>
              </a:spcBef>
            </a:pPr>
            <a:r>
              <a:rPr lang="en-US" sz="1400">
                <a:latin typeface="Times" charset="0"/>
              </a:rPr>
              <a:t>Administer high-quality assessment tasks</a:t>
            </a:r>
          </a:p>
        </p:txBody>
      </p:sp>
      <p:sp>
        <p:nvSpPr>
          <p:cNvPr id="137232" name="Text Box 17"/>
          <p:cNvSpPr txBox="1">
            <a:spLocks noChangeArrowheads="1"/>
          </p:cNvSpPr>
          <p:nvPr/>
        </p:nvSpPr>
        <p:spPr bwMode="auto">
          <a:xfrm>
            <a:off x="3352800" y="152400"/>
            <a:ext cx="3429000" cy="304800"/>
          </a:xfrm>
          <a:prstGeom prst="rect">
            <a:avLst/>
          </a:prstGeom>
          <a:noFill/>
          <a:ln w="9525">
            <a:noFill/>
            <a:miter lim="800000"/>
            <a:headEnd/>
            <a:tailEnd/>
          </a:ln>
        </p:spPr>
        <p:txBody>
          <a:bodyPr>
            <a:prstTxWarp prst="textNoShape">
              <a:avLst/>
            </a:prstTxWarp>
            <a:spAutoFit/>
          </a:bodyPr>
          <a:lstStyle/>
          <a:p>
            <a:pPr>
              <a:spcBef>
                <a:spcPct val="50000"/>
              </a:spcBef>
            </a:pPr>
            <a:r>
              <a:rPr lang="en-US" sz="1400">
                <a:latin typeface="Times" charset="0"/>
              </a:rPr>
              <a:t>Collectively score and analyze student work</a:t>
            </a:r>
            <a:endParaRPr lang="en-US">
              <a:latin typeface="Times" charset="0"/>
            </a:endParaRPr>
          </a:p>
        </p:txBody>
      </p:sp>
      <p:sp>
        <p:nvSpPr>
          <p:cNvPr id="137233" name="Text Box 18"/>
          <p:cNvSpPr txBox="1">
            <a:spLocks noChangeArrowheads="1"/>
          </p:cNvSpPr>
          <p:nvPr/>
        </p:nvSpPr>
        <p:spPr bwMode="auto">
          <a:xfrm>
            <a:off x="7467600" y="5257800"/>
            <a:ext cx="1524000" cy="730250"/>
          </a:xfrm>
          <a:prstGeom prst="rect">
            <a:avLst/>
          </a:prstGeom>
          <a:noFill/>
          <a:ln w="9525">
            <a:noFill/>
            <a:miter lim="800000"/>
            <a:headEnd/>
            <a:tailEnd/>
          </a:ln>
        </p:spPr>
        <p:txBody>
          <a:bodyPr>
            <a:prstTxWarp prst="textNoShape">
              <a:avLst/>
            </a:prstTxWarp>
            <a:spAutoFit/>
          </a:bodyPr>
          <a:lstStyle/>
          <a:p>
            <a:pPr>
              <a:spcBef>
                <a:spcPct val="50000"/>
              </a:spcBef>
            </a:pPr>
            <a:r>
              <a:rPr lang="en-US" sz="1400">
                <a:latin typeface="Times" charset="0"/>
              </a:rPr>
              <a:t>Document student thinking to inform instruction.</a:t>
            </a:r>
            <a:endParaRPr lang="en-US">
              <a:latin typeface="Times" charset="0"/>
            </a:endParaRPr>
          </a:p>
        </p:txBody>
      </p:sp>
      <p:sp>
        <p:nvSpPr>
          <p:cNvPr id="137234" name="Text Box 19"/>
          <p:cNvSpPr txBox="1">
            <a:spLocks noChangeArrowheads="1"/>
          </p:cNvSpPr>
          <p:nvPr/>
        </p:nvSpPr>
        <p:spPr bwMode="auto">
          <a:xfrm>
            <a:off x="3276600" y="5943600"/>
            <a:ext cx="3276600" cy="730250"/>
          </a:xfrm>
          <a:prstGeom prst="rect">
            <a:avLst/>
          </a:prstGeom>
          <a:noFill/>
          <a:ln w="9525">
            <a:noFill/>
            <a:miter lim="800000"/>
            <a:headEnd/>
            <a:tailEnd/>
          </a:ln>
        </p:spPr>
        <p:txBody>
          <a:bodyPr>
            <a:prstTxWarp prst="textNoShape">
              <a:avLst/>
            </a:prstTxWarp>
            <a:spAutoFit/>
          </a:bodyPr>
          <a:lstStyle/>
          <a:p>
            <a:pPr>
              <a:spcBef>
                <a:spcPct val="50000"/>
              </a:spcBef>
            </a:pPr>
            <a:r>
              <a:rPr lang="en-US" sz="1400">
                <a:latin typeface="Times" charset="0"/>
              </a:rPr>
              <a:t>Drives the professional development experiences of the teachers to plan experiences focused on their students.</a:t>
            </a:r>
          </a:p>
        </p:txBody>
      </p:sp>
      <p:graphicFrame>
        <p:nvGraphicFramePr>
          <p:cNvPr id="137218" name="Object 2"/>
          <p:cNvGraphicFramePr>
            <a:graphicFrameLocks noChangeAspect="1"/>
          </p:cNvGraphicFramePr>
          <p:nvPr/>
        </p:nvGraphicFramePr>
        <p:xfrm>
          <a:off x="5257800" y="4267200"/>
          <a:ext cx="1143000" cy="1524000"/>
        </p:xfrm>
        <a:graphic>
          <a:graphicData uri="http://schemas.openxmlformats.org/presentationml/2006/ole">
            <p:oleObj spid="_x0000_s80898" name="Document" r:id="rId7" imgW="6099048" imgH="8129016" progId="Word.Document.8">
              <p:embed/>
            </p:oleObj>
          </a:graphicData>
        </a:graphic>
      </p:graphicFrame>
      <p:pic>
        <p:nvPicPr>
          <p:cNvPr id="137235" name="Picture 21"/>
          <p:cNvPicPr>
            <a:picLocks noChangeAspect="1" noChangeArrowheads="1"/>
          </p:cNvPicPr>
          <p:nvPr/>
        </p:nvPicPr>
        <p:blipFill>
          <a:blip r:embed="rId8"/>
          <a:srcRect/>
          <a:stretch>
            <a:fillRect/>
          </a:stretch>
        </p:blipFill>
        <p:spPr bwMode="auto">
          <a:xfrm>
            <a:off x="3429000" y="4419600"/>
            <a:ext cx="1752600" cy="1314450"/>
          </a:xfrm>
          <a:prstGeom prst="rect">
            <a:avLst/>
          </a:prstGeom>
          <a:noFill/>
          <a:ln w="9525">
            <a:noFill/>
            <a:miter lim="800000"/>
            <a:headEnd/>
            <a:tailEnd/>
          </a:ln>
        </p:spPr>
      </p:pic>
      <p:graphicFrame>
        <p:nvGraphicFramePr>
          <p:cNvPr id="137219" name="Object 3"/>
          <p:cNvGraphicFramePr>
            <a:graphicFrameLocks noChangeAspect="1"/>
          </p:cNvGraphicFramePr>
          <p:nvPr/>
        </p:nvGraphicFramePr>
        <p:xfrm>
          <a:off x="7620000" y="3810000"/>
          <a:ext cx="1104900" cy="1346200"/>
        </p:xfrm>
        <a:graphic>
          <a:graphicData uri="http://schemas.openxmlformats.org/presentationml/2006/ole">
            <p:oleObj spid="_x0000_s80899" name="Document" r:id="rId9" imgW="6086856" imgH="7424928" progId="Word.Document.8">
              <p:embed/>
            </p:oleObj>
          </a:graphicData>
        </a:graphic>
      </p:graphicFrame>
      <p:grpSp>
        <p:nvGrpSpPr>
          <p:cNvPr id="3" name="Group 23"/>
          <p:cNvGrpSpPr>
            <a:grpSpLocks/>
          </p:cNvGrpSpPr>
          <p:nvPr/>
        </p:nvGrpSpPr>
        <p:grpSpPr bwMode="auto">
          <a:xfrm>
            <a:off x="5715000" y="457200"/>
            <a:ext cx="2057400" cy="1447800"/>
            <a:chOff x="144" y="2544"/>
            <a:chExt cx="2112" cy="1680"/>
          </a:xfrm>
        </p:grpSpPr>
        <p:pic>
          <p:nvPicPr>
            <p:cNvPr id="137238" name="Picture 24"/>
            <p:cNvPicPr>
              <a:picLocks noChangeAspect="1" noChangeArrowheads="1"/>
            </p:cNvPicPr>
            <p:nvPr/>
          </p:nvPicPr>
          <p:blipFill>
            <a:blip r:embed="rId10"/>
            <a:srcRect/>
            <a:stretch>
              <a:fillRect/>
            </a:stretch>
          </p:blipFill>
          <p:spPr bwMode="auto">
            <a:xfrm>
              <a:off x="144" y="2544"/>
              <a:ext cx="2092" cy="1643"/>
            </a:xfrm>
            <a:prstGeom prst="rect">
              <a:avLst/>
            </a:prstGeom>
            <a:noFill/>
            <a:ln w="9525">
              <a:noFill/>
              <a:miter lim="800000"/>
              <a:headEnd/>
              <a:tailEnd/>
            </a:ln>
          </p:spPr>
        </p:pic>
        <p:sp>
          <p:nvSpPr>
            <p:cNvPr id="137239" name="Rectangle 25"/>
            <p:cNvSpPr>
              <a:spLocks noChangeArrowheads="1"/>
            </p:cNvSpPr>
            <p:nvPr/>
          </p:nvSpPr>
          <p:spPr bwMode="auto">
            <a:xfrm>
              <a:off x="144" y="2544"/>
              <a:ext cx="2112" cy="168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pic>
        <p:nvPicPr>
          <p:cNvPr id="137237" name="Picture 26"/>
          <p:cNvPicPr>
            <a:picLocks noChangeAspect="1" noChangeArrowheads="1"/>
          </p:cNvPicPr>
          <p:nvPr/>
        </p:nvPicPr>
        <p:blipFill>
          <a:blip r:embed="rId11"/>
          <a:srcRect/>
          <a:stretch>
            <a:fillRect/>
          </a:stretch>
        </p:blipFill>
        <p:spPr bwMode="auto">
          <a:xfrm>
            <a:off x="228600" y="3733800"/>
            <a:ext cx="2438400" cy="162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39266" name="Object 2"/>
          <p:cNvGraphicFramePr>
            <a:graphicFrameLocks noChangeAspect="1"/>
          </p:cNvGraphicFramePr>
          <p:nvPr/>
        </p:nvGraphicFramePr>
        <p:xfrm>
          <a:off x="685800" y="1905000"/>
          <a:ext cx="7772400" cy="4113213"/>
        </p:xfrm>
        <a:graphic>
          <a:graphicData uri="http://schemas.openxmlformats.org/presentationml/2006/ole">
            <p:oleObj spid="_x0000_s82946" name="Chart" r:id="rId4" imgW="7772400" imgH="4114800" progId="MSGraph.Chart.8">
              <p:embed followColorScheme="full"/>
            </p:oleObj>
          </a:graphicData>
        </a:graphic>
      </p:graphicFrame>
      <p:sp>
        <p:nvSpPr>
          <p:cNvPr id="139267" name="Rectangle 3"/>
          <p:cNvSpPr>
            <a:spLocks noChangeArrowheads="1"/>
          </p:cNvSpPr>
          <p:nvPr/>
        </p:nvSpPr>
        <p:spPr bwMode="auto">
          <a:xfrm>
            <a:off x="1870075" y="604838"/>
            <a:ext cx="4794250" cy="762000"/>
          </a:xfrm>
          <a:prstGeom prst="rect">
            <a:avLst/>
          </a:prstGeom>
          <a:noFill/>
          <a:ln w="9525">
            <a:noFill/>
            <a:miter lim="800000"/>
            <a:headEnd/>
            <a:tailEnd/>
          </a:ln>
        </p:spPr>
        <p:txBody>
          <a:bodyPr wrap="none">
            <a:prstTxWarp prst="textNoShape">
              <a:avLst/>
            </a:prstTxWarp>
            <a:spAutoFit/>
          </a:bodyPr>
          <a:lstStyle/>
          <a:p>
            <a:pPr eaLnBrk="1" hangingPunct="1"/>
            <a:r>
              <a:rPr lang="en-US" sz="4400">
                <a:solidFill>
                  <a:schemeClr val="tx2"/>
                </a:solidFill>
                <a:latin typeface="Times" charset="0"/>
              </a:rPr>
              <a:t>Bell and Swan study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90" name="Picture 2" descr="/Users/davidfoster/Desktop/Noyceƒ/SVMI Video Cases/Hillary's Reengagement Video/Hillary Re-engagement PPT Videosƒ/Hillary Teachers Describing Reengagement.mov">
            <a:hlinkClick r:id="" action="ppaction://media"/>
          </p:cNvPr>
          <p:cNvPicPr/>
          <p:nvPr>
            <a:videoFile r:link="rId1"/>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909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9090"/>
                                        </p:tgtEl>
                                      </p:cBhvr>
                                    </p:cmd>
                                  </p:childTnLst>
                                </p:cTn>
                              </p:par>
                            </p:childTnLst>
                          </p:cTn>
                        </p:par>
                      </p:childTnLst>
                    </p:cTn>
                  </p:par>
                </p:childTnLst>
              </p:cTn>
              <p:nextCondLst>
                <p:cond evt="onClick" delay="0">
                  <p:tgtEl>
                    <p:spTgt spid="89090"/>
                  </p:tgtEl>
                </p:cond>
              </p:nextCondLst>
            </p:seq>
            <p:video>
              <p:cMediaNode>
                <p:cTn id="7" fill="hold" display="0">
                  <p:stCondLst>
                    <p:cond delay="indefinite"/>
                  </p:stCondLst>
                  <p:endCondLst>
                    <p:cond evt="onNext" delay="0">
                      <p:tgtEl>
                        <p:sldTgt/>
                      </p:tgtEl>
                    </p:cond>
                    <p:cond evt="onPrev" delay="0">
                      <p:tgtEl>
                        <p:sldTgt/>
                      </p:tgtEl>
                    </p:cond>
                  </p:endCondLst>
                </p:cTn>
                <p:tgtEl>
                  <p:spTgt spid="89090"/>
                </p:tgtEl>
              </p:cMediaNode>
            </p:vide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762000" y="152400"/>
            <a:ext cx="7772400" cy="1143000"/>
          </a:xfrm>
        </p:spPr>
        <p:txBody>
          <a:bodyPr>
            <a:normAutofit/>
          </a:bodyPr>
          <a:lstStyle/>
          <a:p>
            <a:pPr eaLnBrk="1" hangingPunct="1">
              <a:defRPr/>
            </a:pPr>
            <a:r>
              <a:rPr lang="en-US" sz="3200" i="1">
                <a:solidFill>
                  <a:srgbClr val="000090"/>
                </a:solidFill>
              </a:rPr>
              <a:t>Silicon Valley Mathematics Initiative</a:t>
            </a:r>
            <a:r>
              <a:rPr lang="en-US" sz="3200" i="1"/>
              <a:t/>
            </a:r>
            <a:br>
              <a:rPr lang="en-US" sz="3200" i="1"/>
            </a:br>
            <a:r>
              <a:rPr lang="en-US" sz="2400" i="1">
                <a:solidFill>
                  <a:srgbClr val="3366FF"/>
                </a:solidFill>
              </a:rPr>
              <a:t>41 Members School Districts and Charter School Netwo</a:t>
            </a:r>
            <a:r>
              <a:rPr lang="en-US" sz="2400">
                <a:solidFill>
                  <a:srgbClr val="3366FF"/>
                </a:solidFill>
              </a:rPr>
              <a:t>rks</a:t>
            </a:r>
            <a:endParaRPr lang="en-US" sz="4000">
              <a:solidFill>
                <a:srgbClr val="3366FF"/>
              </a:solidFill>
            </a:endParaRPr>
          </a:p>
        </p:txBody>
      </p:sp>
      <p:sp>
        <p:nvSpPr>
          <p:cNvPr id="20483" name="Text Box 4"/>
          <p:cNvSpPr txBox="1">
            <a:spLocks noChangeArrowheads="1"/>
          </p:cNvSpPr>
          <p:nvPr/>
        </p:nvSpPr>
        <p:spPr bwMode="auto">
          <a:xfrm>
            <a:off x="1066800" y="1905000"/>
            <a:ext cx="51816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20484" name="Text Box 93"/>
          <p:cNvSpPr txBox="1">
            <a:spLocks noChangeArrowheads="1"/>
          </p:cNvSpPr>
          <p:nvPr/>
        </p:nvSpPr>
        <p:spPr bwMode="auto">
          <a:xfrm>
            <a:off x="2919413" y="4038600"/>
            <a:ext cx="2597150" cy="2049463"/>
          </a:xfrm>
          <a:prstGeom prst="rect">
            <a:avLst/>
          </a:prstGeom>
          <a:noFill/>
          <a:ln w="9525">
            <a:noFill/>
            <a:miter lim="800000"/>
            <a:headEnd/>
            <a:tailEnd/>
          </a:ln>
        </p:spPr>
        <p:txBody>
          <a:bodyPr>
            <a:prstTxWarp prst="textNoShape">
              <a:avLst/>
            </a:prstTxWarp>
            <a:spAutoFit/>
          </a:bodyPr>
          <a:lstStyle/>
          <a:p>
            <a:pPr>
              <a:spcBef>
                <a:spcPct val="20000"/>
              </a:spcBef>
            </a:pPr>
            <a:r>
              <a:rPr lang="en-US" sz="1200">
                <a:solidFill>
                  <a:srgbClr val="000000"/>
                </a:solidFill>
                <a:latin typeface="Verdana" charset="0"/>
              </a:rPr>
              <a:t>Morgan Hill Charter School</a:t>
            </a:r>
          </a:p>
          <a:p>
            <a:pPr>
              <a:spcBef>
                <a:spcPct val="20000"/>
              </a:spcBef>
            </a:pPr>
            <a:r>
              <a:rPr lang="en-US" sz="1200">
                <a:solidFill>
                  <a:srgbClr val="000000"/>
                </a:solidFill>
                <a:latin typeface="Verdana" charset="0"/>
              </a:rPr>
              <a:t>Mt Pleasant</a:t>
            </a:r>
          </a:p>
          <a:p>
            <a:pPr>
              <a:spcBef>
                <a:spcPct val="20000"/>
              </a:spcBef>
            </a:pPr>
            <a:r>
              <a:rPr lang="en-US" sz="1200">
                <a:solidFill>
                  <a:srgbClr val="000000"/>
                </a:solidFill>
                <a:latin typeface="Verdana" charset="0"/>
              </a:rPr>
              <a:t>National Council of La Raza</a:t>
            </a:r>
          </a:p>
          <a:p>
            <a:pPr>
              <a:spcBef>
                <a:spcPct val="20000"/>
              </a:spcBef>
            </a:pPr>
            <a:r>
              <a:rPr lang="en-US" sz="1200">
                <a:solidFill>
                  <a:srgbClr val="000000"/>
                </a:solidFill>
                <a:latin typeface="Verdana" charset="0"/>
              </a:rPr>
              <a:t>New York City</a:t>
            </a:r>
          </a:p>
          <a:p>
            <a:pPr>
              <a:spcBef>
                <a:spcPct val="20000"/>
              </a:spcBef>
            </a:pPr>
            <a:r>
              <a:rPr lang="en-US" sz="1200">
                <a:solidFill>
                  <a:srgbClr val="000000"/>
                </a:solidFill>
                <a:latin typeface="Verdana" charset="0"/>
              </a:rPr>
              <a:t>Oakland Military Institute</a:t>
            </a:r>
          </a:p>
          <a:p>
            <a:pPr>
              <a:spcBef>
                <a:spcPct val="20000"/>
              </a:spcBef>
            </a:pPr>
            <a:r>
              <a:rPr lang="en-US" sz="1200">
                <a:solidFill>
                  <a:srgbClr val="000000"/>
                </a:solidFill>
                <a:latin typeface="Verdana" charset="0"/>
              </a:rPr>
              <a:t>Oakland Unified</a:t>
            </a:r>
          </a:p>
          <a:p>
            <a:pPr>
              <a:spcBef>
                <a:spcPct val="20000"/>
              </a:spcBef>
            </a:pPr>
            <a:r>
              <a:rPr lang="en-US" sz="1200">
                <a:solidFill>
                  <a:srgbClr val="000000"/>
                </a:solidFill>
                <a:latin typeface="Verdana" charset="0"/>
              </a:rPr>
              <a:t>Pacifica</a:t>
            </a:r>
          </a:p>
          <a:p>
            <a:pPr>
              <a:spcBef>
                <a:spcPct val="20000"/>
              </a:spcBef>
            </a:pPr>
            <a:r>
              <a:rPr lang="en-US" sz="1200">
                <a:solidFill>
                  <a:srgbClr val="000000"/>
                </a:solidFill>
                <a:latin typeface="Verdana" charset="0"/>
              </a:rPr>
              <a:t>Pajaro Valley </a:t>
            </a:r>
          </a:p>
          <a:p>
            <a:pPr>
              <a:spcBef>
                <a:spcPct val="20000"/>
              </a:spcBef>
            </a:pPr>
            <a:r>
              <a:rPr lang="en-US" sz="1200">
                <a:solidFill>
                  <a:srgbClr val="000000"/>
                </a:solidFill>
                <a:latin typeface="Verdana" charset="0"/>
              </a:rPr>
              <a:t>Palo Alto</a:t>
            </a:r>
          </a:p>
        </p:txBody>
      </p:sp>
      <p:sp>
        <p:nvSpPr>
          <p:cNvPr id="20485" name="Text Box 94"/>
          <p:cNvSpPr txBox="1">
            <a:spLocks noChangeArrowheads="1"/>
          </p:cNvSpPr>
          <p:nvPr/>
        </p:nvSpPr>
        <p:spPr bwMode="auto">
          <a:xfrm>
            <a:off x="357188" y="1379538"/>
            <a:ext cx="2895600" cy="4708525"/>
          </a:xfrm>
          <a:prstGeom prst="rect">
            <a:avLst/>
          </a:prstGeom>
          <a:noFill/>
          <a:ln w="9525">
            <a:noFill/>
            <a:miter lim="800000"/>
            <a:headEnd/>
            <a:tailEnd/>
          </a:ln>
        </p:spPr>
        <p:txBody>
          <a:bodyPr>
            <a:prstTxWarp prst="textNoShape">
              <a:avLst/>
            </a:prstTxWarp>
            <a:spAutoFit/>
          </a:bodyPr>
          <a:lstStyle/>
          <a:p>
            <a:pPr>
              <a:spcBef>
                <a:spcPct val="20000"/>
              </a:spcBef>
            </a:pPr>
            <a:r>
              <a:rPr lang="en-US" sz="1200">
                <a:solidFill>
                  <a:srgbClr val="000000"/>
                </a:solidFill>
                <a:latin typeface="Verdana" charset="0"/>
              </a:rPr>
              <a:t>Antioch Unified</a:t>
            </a:r>
          </a:p>
          <a:p>
            <a:pPr>
              <a:spcBef>
                <a:spcPct val="20000"/>
              </a:spcBef>
            </a:pPr>
            <a:r>
              <a:rPr lang="en-US" sz="1200">
                <a:solidFill>
                  <a:srgbClr val="000000"/>
                </a:solidFill>
                <a:latin typeface="Verdana" charset="0"/>
              </a:rPr>
              <a:t>Aspire Charter Schools</a:t>
            </a:r>
          </a:p>
          <a:p>
            <a:pPr>
              <a:spcBef>
                <a:spcPct val="20000"/>
              </a:spcBef>
            </a:pPr>
            <a:r>
              <a:rPr lang="en-US" sz="1200">
                <a:solidFill>
                  <a:srgbClr val="000000"/>
                </a:solidFill>
                <a:latin typeface="Verdana" charset="0"/>
              </a:rPr>
              <a:t>Atlanta PS</a:t>
            </a:r>
          </a:p>
          <a:p>
            <a:pPr>
              <a:spcBef>
                <a:spcPct val="20000"/>
              </a:spcBef>
            </a:pPr>
            <a:r>
              <a:rPr lang="en-US" sz="1200">
                <a:solidFill>
                  <a:srgbClr val="000000"/>
                </a:solidFill>
                <a:latin typeface="Verdana" charset="0"/>
              </a:rPr>
              <a:t>Bayshore</a:t>
            </a:r>
          </a:p>
          <a:p>
            <a:pPr>
              <a:spcBef>
                <a:spcPct val="20000"/>
              </a:spcBef>
            </a:pPr>
            <a:r>
              <a:rPr lang="en-US" sz="1200">
                <a:solidFill>
                  <a:srgbClr val="000000"/>
                </a:solidFill>
                <a:latin typeface="Verdana" charset="0"/>
              </a:rPr>
              <a:t>Belmont</a:t>
            </a:r>
          </a:p>
          <a:p>
            <a:pPr>
              <a:spcBef>
                <a:spcPct val="20000"/>
              </a:spcBef>
            </a:pPr>
            <a:r>
              <a:rPr lang="en-US" sz="1200">
                <a:solidFill>
                  <a:srgbClr val="000000"/>
                </a:solidFill>
                <a:latin typeface="Verdana" charset="0"/>
              </a:rPr>
              <a:t>Berryessa</a:t>
            </a:r>
          </a:p>
          <a:p>
            <a:pPr>
              <a:spcBef>
                <a:spcPct val="20000"/>
              </a:spcBef>
            </a:pPr>
            <a:r>
              <a:rPr lang="en-US" sz="1200">
                <a:solidFill>
                  <a:srgbClr val="000000"/>
                </a:solidFill>
                <a:latin typeface="Verdana" charset="0"/>
              </a:rPr>
              <a:t>Bolinas - Lagunitas</a:t>
            </a:r>
          </a:p>
          <a:p>
            <a:pPr>
              <a:spcBef>
                <a:spcPct val="20000"/>
              </a:spcBef>
            </a:pPr>
            <a:r>
              <a:rPr lang="en-US" sz="1200">
                <a:solidFill>
                  <a:srgbClr val="000000"/>
                </a:solidFill>
                <a:latin typeface="Verdana" charset="0"/>
              </a:rPr>
              <a:t>Brisbane</a:t>
            </a:r>
          </a:p>
          <a:p>
            <a:pPr>
              <a:spcBef>
                <a:spcPct val="20000"/>
              </a:spcBef>
            </a:pPr>
            <a:r>
              <a:rPr lang="en-US" sz="1200">
                <a:solidFill>
                  <a:srgbClr val="000000"/>
                </a:solidFill>
                <a:latin typeface="Verdana" charset="0"/>
              </a:rPr>
              <a:t>Cambrian</a:t>
            </a:r>
          </a:p>
          <a:p>
            <a:pPr>
              <a:spcBef>
                <a:spcPct val="20000"/>
              </a:spcBef>
            </a:pPr>
            <a:r>
              <a:rPr lang="en-US" sz="1200">
                <a:solidFill>
                  <a:srgbClr val="000000"/>
                </a:solidFill>
                <a:latin typeface="Verdana" charset="0"/>
              </a:rPr>
              <a:t>Cristo Rey School Network</a:t>
            </a:r>
          </a:p>
          <a:p>
            <a:pPr>
              <a:spcBef>
                <a:spcPct val="20000"/>
              </a:spcBef>
            </a:pPr>
            <a:r>
              <a:rPr lang="en-US" sz="1200">
                <a:solidFill>
                  <a:srgbClr val="000000"/>
                </a:solidFill>
                <a:latin typeface="Verdana" charset="0"/>
              </a:rPr>
              <a:t>Cupertino</a:t>
            </a:r>
          </a:p>
          <a:p>
            <a:pPr>
              <a:spcBef>
                <a:spcPct val="20000"/>
              </a:spcBef>
            </a:pPr>
            <a:r>
              <a:rPr lang="en-US" sz="1200">
                <a:solidFill>
                  <a:srgbClr val="000000"/>
                </a:solidFill>
                <a:latin typeface="Verdana" charset="0"/>
              </a:rPr>
              <a:t>Discovery Charter School</a:t>
            </a:r>
          </a:p>
          <a:p>
            <a:pPr>
              <a:spcBef>
                <a:spcPct val="20000"/>
              </a:spcBef>
            </a:pPr>
            <a:r>
              <a:rPr lang="en-US" sz="1200">
                <a:solidFill>
                  <a:srgbClr val="000000"/>
                </a:solidFill>
                <a:latin typeface="Verdana" charset="0"/>
              </a:rPr>
              <a:t>Emery</a:t>
            </a:r>
          </a:p>
          <a:p>
            <a:pPr>
              <a:spcBef>
                <a:spcPct val="20000"/>
              </a:spcBef>
            </a:pPr>
            <a:r>
              <a:rPr lang="en-US" sz="1200">
                <a:solidFill>
                  <a:srgbClr val="000000"/>
                </a:solidFill>
                <a:latin typeface="Verdana" charset="0"/>
              </a:rPr>
              <a:t>Franklin - McKinley</a:t>
            </a:r>
          </a:p>
          <a:p>
            <a:pPr>
              <a:spcBef>
                <a:spcPct val="20000"/>
              </a:spcBef>
            </a:pPr>
            <a:r>
              <a:rPr lang="en-US" sz="1200">
                <a:solidFill>
                  <a:srgbClr val="000000"/>
                </a:solidFill>
                <a:latin typeface="Verdana" charset="0"/>
              </a:rPr>
              <a:t>Hamilton County, Tn</a:t>
            </a:r>
          </a:p>
          <a:p>
            <a:pPr>
              <a:spcBef>
                <a:spcPct val="20000"/>
              </a:spcBef>
            </a:pPr>
            <a:r>
              <a:rPr lang="en-US" sz="1200">
                <a:solidFill>
                  <a:srgbClr val="000000"/>
                </a:solidFill>
                <a:latin typeface="Verdana" charset="0"/>
              </a:rPr>
              <a:t>Hayward</a:t>
            </a:r>
          </a:p>
          <a:p>
            <a:pPr>
              <a:spcBef>
                <a:spcPct val="20000"/>
              </a:spcBef>
            </a:pPr>
            <a:r>
              <a:rPr lang="en-US" sz="1200">
                <a:solidFill>
                  <a:srgbClr val="000000"/>
                </a:solidFill>
                <a:latin typeface="Verdana" charset="0"/>
              </a:rPr>
              <a:t>Jefferson</a:t>
            </a:r>
          </a:p>
          <a:p>
            <a:pPr>
              <a:spcBef>
                <a:spcPct val="20000"/>
              </a:spcBef>
            </a:pPr>
            <a:r>
              <a:rPr lang="en-US" sz="1200">
                <a:solidFill>
                  <a:srgbClr val="000000"/>
                </a:solidFill>
                <a:latin typeface="Verdana" charset="0"/>
              </a:rPr>
              <a:t>Los Altos</a:t>
            </a:r>
          </a:p>
          <a:p>
            <a:pPr>
              <a:spcBef>
                <a:spcPct val="20000"/>
              </a:spcBef>
            </a:pPr>
            <a:r>
              <a:rPr lang="en-US" sz="1200">
                <a:solidFill>
                  <a:srgbClr val="000000"/>
                </a:solidFill>
                <a:latin typeface="Verdana" charset="0"/>
              </a:rPr>
              <a:t>Los Gatos</a:t>
            </a:r>
          </a:p>
          <a:p>
            <a:pPr>
              <a:spcBef>
                <a:spcPct val="20000"/>
              </a:spcBef>
            </a:pPr>
            <a:r>
              <a:rPr lang="en-US" sz="1200">
                <a:solidFill>
                  <a:srgbClr val="000000"/>
                </a:solidFill>
                <a:latin typeface="Verdana" charset="0"/>
              </a:rPr>
              <a:t>Menlo Park</a:t>
            </a:r>
          </a:p>
          <a:p>
            <a:pPr>
              <a:spcBef>
                <a:spcPct val="20000"/>
              </a:spcBef>
            </a:pPr>
            <a:r>
              <a:rPr lang="en-US" sz="1200">
                <a:solidFill>
                  <a:srgbClr val="000000"/>
                </a:solidFill>
                <a:latin typeface="Verdana" charset="0"/>
              </a:rPr>
              <a:t>Moreland</a:t>
            </a:r>
            <a:endParaRPr lang="en-US" sz="1100">
              <a:solidFill>
                <a:srgbClr val="000000"/>
              </a:solidFill>
              <a:latin typeface="Verdana" charset="0"/>
            </a:endParaRPr>
          </a:p>
        </p:txBody>
      </p:sp>
      <p:pic>
        <p:nvPicPr>
          <p:cNvPr id="20486" name="Picture 96"/>
          <p:cNvPicPr>
            <a:picLocks noChangeAspect="1" noChangeArrowheads="1"/>
          </p:cNvPicPr>
          <p:nvPr/>
        </p:nvPicPr>
        <p:blipFill>
          <a:blip r:embed="rId3"/>
          <a:srcRect/>
          <a:stretch>
            <a:fillRect/>
          </a:stretch>
        </p:blipFill>
        <p:spPr bwMode="auto">
          <a:xfrm>
            <a:off x="2901950" y="1087438"/>
            <a:ext cx="2614613" cy="2819400"/>
          </a:xfrm>
          <a:prstGeom prst="rect">
            <a:avLst/>
          </a:prstGeom>
          <a:noFill/>
          <a:ln w="9525">
            <a:noFill/>
            <a:miter lim="800000"/>
            <a:headEnd/>
            <a:tailEnd/>
          </a:ln>
        </p:spPr>
      </p:pic>
      <p:pic>
        <p:nvPicPr>
          <p:cNvPr id="20487" name="Picture 6"/>
          <p:cNvPicPr>
            <a:picLocks noChangeAspect="1"/>
          </p:cNvPicPr>
          <p:nvPr/>
        </p:nvPicPr>
        <p:blipFill>
          <a:blip r:embed="rId4"/>
          <a:srcRect/>
          <a:stretch>
            <a:fillRect/>
          </a:stretch>
        </p:blipFill>
        <p:spPr bwMode="auto">
          <a:xfrm>
            <a:off x="6413500" y="4038600"/>
            <a:ext cx="2592388" cy="2570163"/>
          </a:xfrm>
          <a:prstGeom prst="rect">
            <a:avLst/>
          </a:prstGeom>
          <a:noFill/>
          <a:ln w="9525">
            <a:noFill/>
            <a:miter lim="800000"/>
            <a:headEnd/>
            <a:tailEnd/>
          </a:ln>
        </p:spPr>
      </p:pic>
      <p:sp>
        <p:nvSpPr>
          <p:cNvPr id="20488" name="TextBox 7"/>
          <p:cNvSpPr txBox="1">
            <a:spLocks noChangeArrowheads="1"/>
          </p:cNvSpPr>
          <p:nvPr/>
        </p:nvSpPr>
        <p:spPr bwMode="auto">
          <a:xfrm>
            <a:off x="6007100" y="1463675"/>
            <a:ext cx="2786063" cy="2824163"/>
          </a:xfrm>
          <a:prstGeom prst="rect">
            <a:avLst/>
          </a:prstGeom>
          <a:noFill/>
          <a:ln w="9525">
            <a:noFill/>
            <a:miter lim="800000"/>
            <a:headEnd/>
            <a:tailEnd/>
          </a:ln>
        </p:spPr>
        <p:txBody>
          <a:bodyPr>
            <a:prstTxWarp prst="textNoShape">
              <a:avLst/>
            </a:prstTxWarp>
            <a:spAutoFit/>
          </a:bodyPr>
          <a:lstStyle/>
          <a:p>
            <a:pPr>
              <a:spcBef>
                <a:spcPct val="20000"/>
              </a:spcBef>
            </a:pPr>
            <a:r>
              <a:rPr lang="en-US" sz="1200">
                <a:solidFill>
                  <a:srgbClr val="000000"/>
                </a:solidFill>
                <a:latin typeface="Verdana" charset="0"/>
              </a:rPr>
              <a:t>Portola Valley</a:t>
            </a:r>
          </a:p>
          <a:p>
            <a:pPr>
              <a:spcBef>
                <a:spcPct val="20000"/>
              </a:spcBef>
            </a:pPr>
            <a:r>
              <a:rPr lang="en-US" sz="1200">
                <a:solidFill>
                  <a:srgbClr val="000000"/>
                </a:solidFill>
                <a:latin typeface="Verdana" charset="0"/>
              </a:rPr>
              <a:t>Ravenswood</a:t>
            </a:r>
          </a:p>
          <a:p>
            <a:pPr>
              <a:spcBef>
                <a:spcPct val="20000"/>
              </a:spcBef>
            </a:pPr>
            <a:r>
              <a:rPr lang="en-US" sz="1200">
                <a:solidFill>
                  <a:srgbClr val="000000"/>
                </a:solidFill>
                <a:latin typeface="Verdana" charset="0"/>
              </a:rPr>
              <a:t>Salinas City Schools</a:t>
            </a:r>
          </a:p>
          <a:p>
            <a:pPr>
              <a:spcBef>
                <a:spcPct val="20000"/>
              </a:spcBef>
            </a:pPr>
            <a:r>
              <a:rPr lang="en-US" sz="1200">
                <a:solidFill>
                  <a:srgbClr val="000000"/>
                </a:solidFill>
                <a:latin typeface="Verdana" charset="0"/>
              </a:rPr>
              <a:t>San Carlos</a:t>
            </a:r>
          </a:p>
          <a:p>
            <a:pPr>
              <a:spcBef>
                <a:spcPct val="20000"/>
              </a:spcBef>
            </a:pPr>
            <a:r>
              <a:rPr lang="en-US" sz="1200">
                <a:solidFill>
                  <a:srgbClr val="000000"/>
                </a:solidFill>
                <a:latin typeface="Verdana" charset="0"/>
              </a:rPr>
              <a:t>San Ramon Valley</a:t>
            </a:r>
          </a:p>
          <a:p>
            <a:pPr>
              <a:spcBef>
                <a:spcPct val="20000"/>
              </a:spcBef>
            </a:pPr>
            <a:r>
              <a:rPr lang="en-US" sz="1200">
                <a:solidFill>
                  <a:srgbClr val="000000"/>
                </a:solidFill>
                <a:latin typeface="Verdana" charset="0"/>
              </a:rPr>
              <a:t>Santa Clara</a:t>
            </a:r>
          </a:p>
          <a:p>
            <a:pPr>
              <a:spcBef>
                <a:spcPct val="20000"/>
              </a:spcBef>
            </a:pPr>
            <a:r>
              <a:rPr lang="en-US" sz="1200">
                <a:solidFill>
                  <a:srgbClr val="000000"/>
                </a:solidFill>
                <a:latin typeface="Verdana" charset="0"/>
              </a:rPr>
              <a:t>Santa Cruz City</a:t>
            </a:r>
          </a:p>
          <a:p>
            <a:pPr>
              <a:spcBef>
                <a:spcPct val="20000"/>
              </a:spcBef>
            </a:pPr>
            <a:r>
              <a:rPr lang="en-US" sz="1200">
                <a:solidFill>
                  <a:srgbClr val="000000"/>
                </a:solidFill>
                <a:latin typeface="Verdana" charset="0"/>
              </a:rPr>
              <a:t>Saratoga</a:t>
            </a:r>
          </a:p>
          <a:p>
            <a:pPr>
              <a:spcBef>
                <a:spcPct val="20000"/>
              </a:spcBef>
            </a:pPr>
            <a:r>
              <a:rPr lang="en-US" sz="1200">
                <a:solidFill>
                  <a:srgbClr val="000000"/>
                </a:solidFill>
                <a:latin typeface="Verdana" charset="0"/>
              </a:rPr>
              <a:t>SMCOE County Court Schools</a:t>
            </a:r>
          </a:p>
          <a:p>
            <a:pPr>
              <a:spcBef>
                <a:spcPct val="20000"/>
              </a:spcBef>
            </a:pPr>
            <a:r>
              <a:rPr lang="en-US" sz="1200">
                <a:solidFill>
                  <a:srgbClr val="000000"/>
                </a:solidFill>
                <a:latin typeface="Verdana" charset="0"/>
              </a:rPr>
              <a:t>South San Francisco</a:t>
            </a:r>
          </a:p>
          <a:p>
            <a:pPr>
              <a:spcBef>
                <a:spcPct val="20000"/>
              </a:spcBef>
            </a:pPr>
            <a:r>
              <a:rPr lang="en-US" sz="1200">
                <a:solidFill>
                  <a:srgbClr val="000000"/>
                </a:solidFill>
                <a:latin typeface="Verdana" charset="0"/>
              </a:rPr>
              <a:t>Walnut Creek</a:t>
            </a:r>
          </a:p>
          <a:p>
            <a:endParaRPr lang="en-US"/>
          </a:p>
        </p:txBody>
      </p:sp>
      <p:sp>
        <p:nvSpPr>
          <p:cNvPr id="20489" name="TextBox 9"/>
          <p:cNvSpPr txBox="1">
            <a:spLocks noChangeArrowheads="1"/>
          </p:cNvSpPr>
          <p:nvPr/>
        </p:nvSpPr>
        <p:spPr bwMode="auto">
          <a:xfrm>
            <a:off x="165100" y="6350000"/>
            <a:ext cx="6083300" cy="369888"/>
          </a:xfrm>
          <a:prstGeom prst="rect">
            <a:avLst/>
          </a:prstGeom>
          <a:noFill/>
          <a:ln w="9525">
            <a:noFill/>
            <a:miter lim="800000"/>
            <a:headEnd/>
            <a:tailEnd/>
          </a:ln>
        </p:spPr>
        <p:txBody>
          <a:bodyPr>
            <a:prstTxWarp prst="textNoShape">
              <a:avLst/>
            </a:prstTxWarp>
            <a:spAutoFit/>
          </a:bodyPr>
          <a:lstStyle/>
          <a:p>
            <a:r>
              <a:rPr lang="en-US" b="1" i="1">
                <a:solidFill>
                  <a:srgbClr val="3366FF"/>
                </a:solidFill>
              </a:rPr>
              <a:t>Supporting Teaching and Learning of Mathematics Since 1996</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Title 1"/>
          <p:cNvSpPr>
            <a:spLocks noGrp="1"/>
          </p:cNvSpPr>
          <p:nvPr>
            <p:ph type="title"/>
          </p:nvPr>
        </p:nvSpPr>
        <p:spPr>
          <a:xfrm>
            <a:off x="304800" y="457200"/>
            <a:ext cx="8610600" cy="1143000"/>
          </a:xfrm>
        </p:spPr>
        <p:txBody>
          <a:bodyPr/>
          <a:lstStyle/>
          <a:p>
            <a:r>
              <a:rPr lang="en-US" smtClean="0">
                <a:solidFill>
                  <a:srgbClr val="FF200C"/>
                </a:solidFill>
              </a:rPr>
              <a:t>Re-teaching</a:t>
            </a:r>
            <a:r>
              <a:rPr lang="en-US" smtClean="0"/>
              <a:t> vs. </a:t>
            </a:r>
            <a:r>
              <a:rPr lang="en-US" smtClean="0">
                <a:solidFill>
                  <a:srgbClr val="3E22FF"/>
                </a:solidFill>
              </a:rPr>
              <a:t>Re-engagement</a:t>
            </a:r>
            <a:endParaRPr lang="en-US" smtClean="0"/>
          </a:p>
        </p:txBody>
      </p:sp>
      <p:sp>
        <p:nvSpPr>
          <p:cNvPr id="3" name="Content Placeholder 2"/>
          <p:cNvSpPr>
            <a:spLocks noGrp="1"/>
          </p:cNvSpPr>
          <p:nvPr>
            <p:ph sz="half" idx="1"/>
          </p:nvPr>
        </p:nvSpPr>
        <p:spPr>
          <a:xfrm>
            <a:off x="381000" y="5353666"/>
            <a:ext cx="3657600" cy="683817"/>
          </a:xfrm>
        </p:spPr>
        <p:txBody>
          <a:bodyPr/>
          <a:lstStyle/>
          <a:p>
            <a:pPr marL="171450" indent="-171450" eaLnBrk="1" hangingPunct="1">
              <a:spcBef>
                <a:spcPct val="0"/>
              </a:spcBef>
              <a:buFontTx/>
              <a:buNone/>
              <a:defRPr/>
            </a:pPr>
            <a:r>
              <a:rPr lang="en-US" sz="2000" dirty="0" smtClean="0">
                <a:solidFill>
                  <a:srgbClr val="FF200C"/>
                </a:solidFill>
              </a:rPr>
              <a:t>• Cognitive level is usually lower.</a:t>
            </a:r>
            <a:endParaRPr lang="en-US" sz="2000" dirty="0" smtClean="0"/>
          </a:p>
          <a:p>
            <a:pPr>
              <a:buFontTx/>
              <a:buNone/>
              <a:defRPr/>
            </a:pPr>
            <a:endParaRPr lang="en-US" dirty="0"/>
          </a:p>
        </p:txBody>
      </p:sp>
      <p:sp>
        <p:nvSpPr>
          <p:cNvPr id="4" name="Content Placeholder 3"/>
          <p:cNvSpPr>
            <a:spLocks noGrp="1"/>
          </p:cNvSpPr>
          <p:nvPr>
            <p:ph sz="half" idx="2"/>
          </p:nvPr>
        </p:nvSpPr>
        <p:spPr>
          <a:xfrm>
            <a:off x="4800600" y="1619250"/>
            <a:ext cx="3962400" cy="533400"/>
          </a:xfrm>
        </p:spPr>
        <p:txBody>
          <a:bodyPr>
            <a:normAutofit/>
          </a:bodyPr>
          <a:lstStyle/>
          <a:p>
            <a:pPr eaLnBrk="1" hangingPunct="1">
              <a:spcBef>
                <a:spcPct val="0"/>
              </a:spcBef>
            </a:pPr>
            <a:r>
              <a:rPr lang="en-US" sz="2000" dirty="0" smtClean="0">
                <a:solidFill>
                  <a:schemeClr val="accent2"/>
                </a:solidFill>
              </a:rPr>
              <a:t>Revisit student thinking.</a:t>
            </a:r>
            <a:endParaRPr lang="en-US" sz="2000" dirty="0" smtClean="0">
              <a:solidFill>
                <a:srgbClr val="3E22FF"/>
              </a:solidFill>
            </a:endParaRPr>
          </a:p>
        </p:txBody>
      </p:sp>
      <p:sp>
        <p:nvSpPr>
          <p:cNvPr id="5" name="TextBox 4"/>
          <p:cNvSpPr txBox="1">
            <a:spLocks noChangeArrowheads="1"/>
          </p:cNvSpPr>
          <p:nvPr/>
        </p:nvSpPr>
        <p:spPr bwMode="auto">
          <a:xfrm>
            <a:off x="457200" y="1676400"/>
            <a:ext cx="3429000" cy="769441"/>
          </a:xfrm>
          <a:prstGeom prst="rect">
            <a:avLst/>
          </a:prstGeom>
          <a:noFill/>
          <a:ln w="9525">
            <a:noFill/>
            <a:miter lim="800000"/>
            <a:headEnd/>
            <a:tailEnd/>
          </a:ln>
        </p:spPr>
        <p:txBody>
          <a:bodyPr>
            <a:prstTxWarp prst="textNoShape">
              <a:avLst/>
            </a:prstTxWarp>
            <a:spAutoFit/>
          </a:bodyPr>
          <a:lstStyle/>
          <a:p>
            <a:r>
              <a:rPr lang="en-US" sz="2000" dirty="0">
                <a:solidFill>
                  <a:srgbClr val="FFB43C"/>
                </a:solidFill>
              </a:rPr>
              <a:t>•  Teach the unit again.</a:t>
            </a:r>
            <a:endParaRPr lang="en-US" sz="2000" dirty="0">
              <a:solidFill>
                <a:srgbClr val="FF200C"/>
              </a:solidFill>
            </a:endParaRPr>
          </a:p>
          <a:p>
            <a:endParaRPr lang="en-US" sz="2400" dirty="0"/>
          </a:p>
        </p:txBody>
      </p:sp>
      <p:sp>
        <p:nvSpPr>
          <p:cNvPr id="6" name="TextBox 5"/>
          <p:cNvSpPr txBox="1"/>
          <p:nvPr/>
        </p:nvSpPr>
        <p:spPr>
          <a:xfrm>
            <a:off x="457200" y="2299133"/>
            <a:ext cx="4191000" cy="707886"/>
          </a:xfrm>
          <a:prstGeom prst="rect">
            <a:avLst/>
          </a:prstGeom>
          <a:noFill/>
        </p:spPr>
        <p:txBody>
          <a:bodyPr wrap="square">
            <a:spAutoFit/>
          </a:bodyPr>
          <a:lstStyle/>
          <a:p>
            <a:pPr marL="225425" indent="-225425">
              <a:defRPr/>
            </a:pPr>
            <a:r>
              <a:rPr lang="en-US" dirty="0">
                <a:solidFill>
                  <a:srgbClr val="FF200C"/>
                </a:solidFill>
              </a:rPr>
              <a:t>•  </a:t>
            </a:r>
            <a:r>
              <a:rPr lang="en-US" sz="2000" dirty="0">
                <a:solidFill>
                  <a:srgbClr val="FF200C"/>
                </a:solidFill>
              </a:rPr>
              <a:t>Address basic skills that are missing.</a:t>
            </a:r>
          </a:p>
          <a:p>
            <a:pPr>
              <a:defRPr/>
            </a:pPr>
            <a:endParaRPr lang="en-US" sz="2000" dirty="0"/>
          </a:p>
        </p:txBody>
      </p:sp>
      <p:sp>
        <p:nvSpPr>
          <p:cNvPr id="7" name="TextBox 6"/>
          <p:cNvSpPr txBox="1"/>
          <p:nvPr/>
        </p:nvSpPr>
        <p:spPr>
          <a:xfrm>
            <a:off x="457200" y="3007019"/>
            <a:ext cx="4075981" cy="1015663"/>
          </a:xfrm>
          <a:prstGeom prst="rect">
            <a:avLst/>
          </a:prstGeom>
          <a:noFill/>
        </p:spPr>
        <p:txBody>
          <a:bodyPr wrap="square">
            <a:spAutoFit/>
          </a:bodyPr>
          <a:lstStyle/>
          <a:p>
            <a:pPr marL="225425" indent="-225425">
              <a:defRPr/>
            </a:pPr>
            <a:r>
              <a:rPr lang="en-US" dirty="0">
                <a:solidFill>
                  <a:srgbClr val="FFB43C"/>
                </a:solidFill>
              </a:rPr>
              <a:t>• </a:t>
            </a:r>
            <a:r>
              <a:rPr lang="en-US" sz="2000" dirty="0">
                <a:solidFill>
                  <a:srgbClr val="FFB43C"/>
                </a:solidFill>
              </a:rPr>
              <a:t>Do the same or similar problems over.</a:t>
            </a:r>
            <a:endParaRPr lang="en-US" sz="2000" dirty="0">
              <a:solidFill>
                <a:srgbClr val="FF200C"/>
              </a:solidFill>
            </a:endParaRPr>
          </a:p>
          <a:p>
            <a:pPr>
              <a:defRPr/>
            </a:pPr>
            <a:endParaRPr lang="en-US" sz="2000" dirty="0"/>
          </a:p>
        </p:txBody>
      </p:sp>
      <p:sp>
        <p:nvSpPr>
          <p:cNvPr id="8" name="TextBox 7"/>
          <p:cNvSpPr txBox="1"/>
          <p:nvPr/>
        </p:nvSpPr>
        <p:spPr>
          <a:xfrm>
            <a:off x="457200" y="3752850"/>
            <a:ext cx="3962400" cy="984885"/>
          </a:xfrm>
          <a:prstGeom prst="rect">
            <a:avLst/>
          </a:prstGeom>
          <a:noFill/>
        </p:spPr>
        <p:txBody>
          <a:bodyPr wrap="square">
            <a:spAutoFit/>
          </a:bodyPr>
          <a:lstStyle/>
          <a:p>
            <a:pPr marL="171450" indent="-171450">
              <a:defRPr/>
            </a:pPr>
            <a:r>
              <a:rPr lang="en-US" dirty="0">
                <a:solidFill>
                  <a:srgbClr val="FF200C"/>
                </a:solidFill>
              </a:rPr>
              <a:t>• </a:t>
            </a:r>
            <a:r>
              <a:rPr lang="en-US" sz="2000" dirty="0">
                <a:solidFill>
                  <a:srgbClr val="FF200C"/>
                </a:solidFill>
              </a:rPr>
              <a:t>Practice more to make sure student learn the procedures.</a:t>
            </a:r>
          </a:p>
          <a:p>
            <a:pPr>
              <a:defRPr/>
            </a:pPr>
            <a:endParaRPr lang="en-US" dirty="0"/>
          </a:p>
        </p:txBody>
      </p:sp>
      <p:sp>
        <p:nvSpPr>
          <p:cNvPr id="9" name="TextBox 8"/>
          <p:cNvSpPr txBox="1"/>
          <p:nvPr/>
        </p:nvSpPr>
        <p:spPr>
          <a:xfrm>
            <a:off x="381000" y="4645780"/>
            <a:ext cx="3886200" cy="707886"/>
          </a:xfrm>
          <a:prstGeom prst="rect">
            <a:avLst/>
          </a:prstGeom>
          <a:noFill/>
        </p:spPr>
        <p:txBody>
          <a:bodyPr wrap="square">
            <a:spAutoFit/>
          </a:bodyPr>
          <a:lstStyle/>
          <a:p>
            <a:pPr marL="225425" indent="-225425">
              <a:defRPr/>
            </a:pPr>
            <a:r>
              <a:rPr lang="en-US" dirty="0">
                <a:solidFill>
                  <a:srgbClr val="FFB43C"/>
                </a:solidFill>
              </a:rPr>
              <a:t>• </a:t>
            </a:r>
            <a:r>
              <a:rPr lang="en-US" sz="2000" dirty="0">
                <a:solidFill>
                  <a:srgbClr val="FFB43C"/>
                </a:solidFill>
              </a:rPr>
              <a:t>Focus mostly on underachievers.</a:t>
            </a:r>
            <a:endParaRPr lang="en-US" sz="2000" dirty="0">
              <a:solidFill>
                <a:srgbClr val="FF200C"/>
              </a:solidFill>
            </a:endParaRPr>
          </a:p>
          <a:p>
            <a:pPr>
              <a:defRPr/>
            </a:pPr>
            <a:endParaRPr lang="en-US" sz="2000" dirty="0"/>
          </a:p>
        </p:txBody>
      </p:sp>
      <p:sp>
        <p:nvSpPr>
          <p:cNvPr id="10" name="TextBox 9"/>
          <p:cNvSpPr txBox="1"/>
          <p:nvPr/>
        </p:nvSpPr>
        <p:spPr>
          <a:xfrm>
            <a:off x="4800600" y="2329911"/>
            <a:ext cx="4038600" cy="677108"/>
          </a:xfrm>
          <a:prstGeom prst="rect">
            <a:avLst/>
          </a:prstGeom>
          <a:noFill/>
        </p:spPr>
        <p:txBody>
          <a:bodyPr wrap="square">
            <a:spAutoFit/>
          </a:bodyPr>
          <a:lstStyle/>
          <a:p>
            <a:pPr marL="225425" indent="-225425">
              <a:defRPr/>
            </a:pPr>
            <a:r>
              <a:rPr lang="en-US" dirty="0">
                <a:solidFill>
                  <a:srgbClr val="3E22FF"/>
                </a:solidFill>
              </a:rPr>
              <a:t>•  </a:t>
            </a:r>
            <a:r>
              <a:rPr lang="en-US" sz="2000" dirty="0">
                <a:solidFill>
                  <a:srgbClr val="3E22FF"/>
                </a:solidFill>
              </a:rPr>
              <a:t>Address conceptual understanding.</a:t>
            </a:r>
          </a:p>
          <a:p>
            <a:pPr>
              <a:defRPr/>
            </a:pPr>
            <a:endParaRPr lang="en-US" dirty="0"/>
          </a:p>
        </p:txBody>
      </p:sp>
      <p:sp>
        <p:nvSpPr>
          <p:cNvPr id="11" name="TextBox 10"/>
          <p:cNvSpPr txBox="1"/>
          <p:nvPr/>
        </p:nvSpPr>
        <p:spPr>
          <a:xfrm>
            <a:off x="4724400" y="2895601"/>
            <a:ext cx="4267200" cy="984885"/>
          </a:xfrm>
          <a:prstGeom prst="rect">
            <a:avLst/>
          </a:prstGeom>
          <a:noFill/>
        </p:spPr>
        <p:txBody>
          <a:bodyPr wrap="square">
            <a:spAutoFit/>
          </a:bodyPr>
          <a:lstStyle/>
          <a:p>
            <a:pPr marL="398463" indent="-227013">
              <a:defRPr/>
            </a:pPr>
            <a:r>
              <a:rPr lang="en-US" dirty="0">
                <a:solidFill>
                  <a:schemeClr val="accent2"/>
                </a:solidFill>
              </a:rPr>
              <a:t>• </a:t>
            </a:r>
            <a:r>
              <a:rPr lang="en-US" sz="2000" dirty="0">
                <a:solidFill>
                  <a:schemeClr val="accent2"/>
                </a:solidFill>
              </a:rPr>
              <a:t>Examine task from different </a:t>
            </a:r>
            <a:r>
              <a:rPr lang="en-US" sz="2000" dirty="0" smtClean="0">
                <a:solidFill>
                  <a:schemeClr val="accent2"/>
                </a:solidFill>
              </a:rPr>
              <a:t>perspective.</a:t>
            </a:r>
            <a:endParaRPr lang="en-US" sz="2000" dirty="0" smtClean="0">
              <a:solidFill>
                <a:srgbClr val="3E22FF"/>
              </a:solidFill>
            </a:endParaRPr>
          </a:p>
          <a:p>
            <a:pPr>
              <a:defRPr/>
            </a:pPr>
            <a:endParaRPr lang="en-US" dirty="0"/>
          </a:p>
        </p:txBody>
      </p:sp>
      <p:sp>
        <p:nvSpPr>
          <p:cNvPr id="12" name="TextBox 11"/>
          <p:cNvSpPr txBox="1"/>
          <p:nvPr/>
        </p:nvSpPr>
        <p:spPr>
          <a:xfrm>
            <a:off x="4876800" y="3752850"/>
            <a:ext cx="4114800" cy="984885"/>
          </a:xfrm>
          <a:prstGeom prst="rect">
            <a:avLst/>
          </a:prstGeom>
          <a:noFill/>
        </p:spPr>
        <p:txBody>
          <a:bodyPr>
            <a:spAutoFit/>
          </a:bodyPr>
          <a:lstStyle/>
          <a:p>
            <a:pPr marL="171450" indent="-171450">
              <a:defRPr/>
            </a:pPr>
            <a:r>
              <a:rPr lang="en-US" dirty="0">
                <a:solidFill>
                  <a:srgbClr val="3E22FF"/>
                </a:solidFill>
              </a:rPr>
              <a:t>• </a:t>
            </a:r>
            <a:r>
              <a:rPr lang="en-US" sz="2000" dirty="0">
                <a:solidFill>
                  <a:srgbClr val="3E22FF"/>
                </a:solidFill>
              </a:rPr>
              <a:t>Critique student approaches/solutions to make connections.</a:t>
            </a:r>
          </a:p>
          <a:p>
            <a:pPr>
              <a:defRPr/>
            </a:pPr>
            <a:endParaRPr lang="en-US" dirty="0"/>
          </a:p>
        </p:txBody>
      </p:sp>
      <p:sp>
        <p:nvSpPr>
          <p:cNvPr id="13" name="TextBox 12"/>
          <p:cNvSpPr txBox="1"/>
          <p:nvPr/>
        </p:nvSpPr>
        <p:spPr>
          <a:xfrm>
            <a:off x="4876800" y="4645780"/>
            <a:ext cx="3962400" cy="984885"/>
          </a:xfrm>
          <a:prstGeom prst="rect">
            <a:avLst/>
          </a:prstGeom>
          <a:noFill/>
        </p:spPr>
        <p:txBody>
          <a:bodyPr wrap="square">
            <a:spAutoFit/>
          </a:bodyPr>
          <a:lstStyle/>
          <a:p>
            <a:pPr marL="171450" indent="-171450">
              <a:defRPr/>
            </a:pPr>
            <a:r>
              <a:rPr lang="en-US" dirty="0">
                <a:solidFill>
                  <a:schemeClr val="accent2"/>
                </a:solidFill>
              </a:rPr>
              <a:t>• </a:t>
            </a:r>
            <a:r>
              <a:rPr lang="en-US" sz="2000" dirty="0">
                <a:solidFill>
                  <a:schemeClr val="accent2"/>
                </a:solidFill>
              </a:rPr>
              <a:t>The entire class is engaged in the math.</a:t>
            </a:r>
          </a:p>
          <a:p>
            <a:pPr>
              <a:defRPr/>
            </a:pPr>
            <a:endParaRPr lang="en-US" dirty="0"/>
          </a:p>
        </p:txBody>
      </p:sp>
      <p:sp>
        <p:nvSpPr>
          <p:cNvPr id="14" name="TextBox 13"/>
          <p:cNvSpPr txBox="1"/>
          <p:nvPr/>
        </p:nvSpPr>
        <p:spPr>
          <a:xfrm>
            <a:off x="4953000" y="5387420"/>
            <a:ext cx="4038600" cy="677108"/>
          </a:xfrm>
          <a:prstGeom prst="rect">
            <a:avLst/>
          </a:prstGeom>
          <a:noFill/>
        </p:spPr>
        <p:txBody>
          <a:bodyPr wrap="square">
            <a:spAutoFit/>
          </a:bodyPr>
          <a:lstStyle/>
          <a:p>
            <a:pPr marL="171450" indent="-171450">
              <a:defRPr/>
            </a:pPr>
            <a:r>
              <a:rPr lang="en-US" dirty="0">
                <a:solidFill>
                  <a:srgbClr val="3E22FF"/>
                </a:solidFill>
              </a:rPr>
              <a:t>• </a:t>
            </a:r>
            <a:r>
              <a:rPr lang="en-US" sz="2000" dirty="0">
                <a:solidFill>
                  <a:srgbClr val="3E22FF"/>
                </a:solidFill>
              </a:rPr>
              <a:t>Cognitive level is usually higher.</a:t>
            </a:r>
            <a:endParaRPr lang="en-US" sz="2000" dirty="0"/>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p:bldP spid="6" grpId="0"/>
      <p:bldP spid="7" grpId="0"/>
      <p:bldP spid="8" grpId="0"/>
      <p:bldP spid="9" grpId="0"/>
      <p:bldP spid="10" grpId="0"/>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990600" y="152400"/>
            <a:ext cx="7083425" cy="1219200"/>
          </a:xfrm>
        </p:spPr>
        <p:txBody>
          <a:bodyPr/>
          <a:lstStyle/>
          <a:p>
            <a:pPr eaLnBrk="1" hangingPunct="1"/>
            <a:r>
              <a:rPr lang="en-US"/>
              <a:t>Teaching for Meaning</a:t>
            </a:r>
          </a:p>
        </p:txBody>
      </p:sp>
      <p:pic>
        <p:nvPicPr>
          <p:cNvPr id="71683" name="Picture 6"/>
          <p:cNvPicPr>
            <a:picLocks noChangeAspect="1" noChangeArrowheads="1"/>
          </p:cNvPicPr>
          <p:nvPr/>
        </p:nvPicPr>
        <p:blipFill>
          <a:blip r:embed="rId3"/>
          <a:srcRect/>
          <a:stretch>
            <a:fillRect/>
          </a:stretch>
        </p:blipFill>
        <p:spPr bwMode="auto">
          <a:xfrm>
            <a:off x="914400" y="1447800"/>
            <a:ext cx="7467600" cy="497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581400" y="533400"/>
            <a:ext cx="5334000" cy="6019800"/>
          </a:xfrm>
        </p:spPr>
        <p:txBody>
          <a:bodyPr/>
          <a:lstStyle/>
          <a:p>
            <a:pPr algn="l"/>
            <a:r>
              <a:rPr lang="en-US" sz="3600" i="1">
                <a:solidFill>
                  <a:schemeClr val="tx1"/>
                </a:solidFill>
              </a:rPr>
              <a:t>Mathematics, you see, is not a spectator sport. To understand mathematics means to be able to do mathematics. And what does it mean doing mathematics? In the first place it means to be able to solve mathematical problems.</a:t>
            </a:r>
            <a:endParaRPr lang="en-US" i="1">
              <a:solidFill>
                <a:schemeClr val="tx1"/>
              </a:solidFill>
            </a:endParaRPr>
          </a:p>
        </p:txBody>
      </p:sp>
      <p:pic>
        <p:nvPicPr>
          <p:cNvPr id="3075" name="Picture 3"/>
          <p:cNvPicPr>
            <a:picLocks noChangeAspect="1" noChangeArrowheads="1"/>
          </p:cNvPicPr>
          <p:nvPr/>
        </p:nvPicPr>
        <p:blipFill>
          <a:blip r:embed="rId3"/>
          <a:srcRect/>
          <a:stretch>
            <a:fillRect/>
          </a:stretch>
        </p:blipFill>
        <p:spPr bwMode="auto">
          <a:xfrm>
            <a:off x="152400" y="838200"/>
            <a:ext cx="3086100" cy="4114800"/>
          </a:xfrm>
          <a:prstGeom prst="rect">
            <a:avLst/>
          </a:prstGeom>
          <a:noFill/>
          <a:ln w="9525">
            <a:noFill/>
            <a:miter lim="800000"/>
            <a:headEnd/>
            <a:tailEnd/>
          </a:ln>
        </p:spPr>
      </p:pic>
      <p:sp>
        <p:nvSpPr>
          <p:cNvPr id="3076" name="Text Box 4"/>
          <p:cNvSpPr txBox="1">
            <a:spLocks noChangeArrowheads="1"/>
          </p:cNvSpPr>
          <p:nvPr/>
        </p:nvSpPr>
        <p:spPr bwMode="auto">
          <a:xfrm>
            <a:off x="152400" y="5029200"/>
            <a:ext cx="3048000" cy="1554163"/>
          </a:xfrm>
          <a:prstGeom prst="rect">
            <a:avLst/>
          </a:prstGeom>
          <a:noFill/>
          <a:ln w="12700" cap="sq">
            <a:noFill/>
            <a:miter lim="800000"/>
            <a:headEnd type="none" w="sm" len="sm"/>
            <a:tailEnd type="none" w="sm" len="sm"/>
          </a:ln>
          <a:effectLst/>
        </p:spPr>
        <p:txBody>
          <a:bodyPr>
            <a:prstTxWarp prst="textNoShape">
              <a:avLst/>
            </a:prstTxWarp>
            <a:spAutoFit/>
          </a:bodyPr>
          <a:lstStyle/>
          <a:p>
            <a:pPr>
              <a:spcBef>
                <a:spcPct val="50000"/>
              </a:spcBef>
            </a:pPr>
            <a:r>
              <a:rPr lang="en-US" sz="2000">
                <a:latin typeface="Times New Roman" charset="0"/>
              </a:rPr>
              <a:t>George Polya, </a:t>
            </a:r>
            <a:r>
              <a:rPr lang="en-US" sz="1400">
                <a:latin typeface="Times New Roman" charset="0"/>
              </a:rPr>
              <a:t>(1887 - 1985</a:t>
            </a:r>
            <a:r>
              <a:rPr lang="en-US" sz="1200">
                <a:latin typeface="Times New Roman" charset="0"/>
              </a:rPr>
              <a:t>)</a:t>
            </a:r>
            <a:r>
              <a:rPr lang="en-US" sz="2000">
                <a:latin typeface="Times New Roman" charset="0"/>
              </a:rPr>
              <a:t> Father of Problem Solving; </a:t>
            </a:r>
            <a:r>
              <a:rPr lang="en-US" sz="2000" i="1">
                <a:latin typeface="Times New Roman" charset="0"/>
              </a:rPr>
              <a:t>“How to Solve It</a:t>
            </a:r>
            <a:r>
              <a:rPr lang="en-US" sz="2000">
                <a:latin typeface="Times New Roman" charset="0"/>
              </a:rPr>
              <a:t>”, 1945</a:t>
            </a:r>
          </a:p>
          <a:p>
            <a:pPr>
              <a:spcBef>
                <a:spcPct val="50000"/>
              </a:spcBef>
            </a:pPr>
            <a:r>
              <a:rPr lang="en-US">
                <a:latin typeface="Times New Roman" charset="0"/>
              </a:rPr>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228600"/>
            <a:ext cx="7772400" cy="533400"/>
          </a:xfrm>
        </p:spPr>
        <p:txBody>
          <a:bodyPr>
            <a:normAutofit fontScale="90000"/>
          </a:bodyPr>
          <a:lstStyle/>
          <a:p>
            <a:r>
              <a:rPr lang="en-US">
                <a:solidFill>
                  <a:srgbClr val="0000FF"/>
                </a:solidFill>
              </a:rPr>
              <a:t>Why a Problem of the Month?</a:t>
            </a:r>
            <a:endParaRPr lang="en-US"/>
          </a:p>
        </p:txBody>
      </p:sp>
      <p:sp>
        <p:nvSpPr>
          <p:cNvPr id="10243" name="Rectangle 3"/>
          <p:cNvSpPr>
            <a:spLocks noGrp="1" noChangeArrowheads="1"/>
          </p:cNvSpPr>
          <p:nvPr>
            <p:ph type="body" idx="1"/>
          </p:nvPr>
        </p:nvSpPr>
        <p:spPr>
          <a:xfrm>
            <a:off x="533400" y="4267200"/>
            <a:ext cx="7772400" cy="2133600"/>
          </a:xfrm>
        </p:spPr>
        <p:txBody>
          <a:bodyPr/>
          <a:lstStyle/>
          <a:p>
            <a:r>
              <a:rPr lang="en-US" sz="2000"/>
              <a:t>George Polya, said, “A problem is not a problem if you can solve it in 24 hours.”</a:t>
            </a:r>
          </a:p>
          <a:p>
            <a:r>
              <a:rPr lang="en-US" sz="2000"/>
              <a:t>Doing math is solving non-routine problems.</a:t>
            </a:r>
          </a:p>
          <a:p>
            <a:r>
              <a:rPr lang="en-US" sz="2000"/>
              <a:t>Perseverance and learning from mistakes are important attributes of good mathematicians.</a:t>
            </a:r>
          </a:p>
        </p:txBody>
      </p:sp>
      <p:pic>
        <p:nvPicPr>
          <p:cNvPr id="10244" name="Picture 4" descr="IMG_0026"/>
          <p:cNvPicPr>
            <a:picLocks noChangeAspect="1" noChangeArrowheads="1"/>
          </p:cNvPicPr>
          <p:nvPr/>
        </p:nvPicPr>
        <p:blipFill>
          <a:blip r:embed="rId3"/>
          <a:srcRect/>
          <a:stretch>
            <a:fillRect/>
          </a:stretch>
        </p:blipFill>
        <p:spPr bwMode="auto">
          <a:xfrm>
            <a:off x="2438400" y="1143000"/>
            <a:ext cx="3886200" cy="2997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219200" y="914400"/>
            <a:ext cx="7543800" cy="1143000"/>
          </a:xfrm>
        </p:spPr>
        <p:txBody>
          <a:bodyPr/>
          <a:lstStyle/>
          <a:p>
            <a:r>
              <a:rPr lang="en-US" sz="4000">
                <a:solidFill>
                  <a:srgbClr val="0000FF"/>
                </a:solidFill>
              </a:rPr>
              <a:t>How are the POM be used?</a:t>
            </a:r>
            <a:endParaRPr lang="en-US"/>
          </a:p>
        </p:txBody>
      </p:sp>
      <p:sp>
        <p:nvSpPr>
          <p:cNvPr id="12291" name="Rectangle 3"/>
          <p:cNvSpPr>
            <a:spLocks noGrp="1" noChangeArrowheads="1"/>
          </p:cNvSpPr>
          <p:nvPr>
            <p:ph type="body" idx="1"/>
          </p:nvPr>
        </p:nvSpPr>
        <p:spPr>
          <a:xfrm>
            <a:off x="4572000" y="1828800"/>
            <a:ext cx="4572000" cy="5029200"/>
          </a:xfrm>
        </p:spPr>
        <p:txBody>
          <a:bodyPr/>
          <a:lstStyle/>
          <a:p>
            <a:r>
              <a:rPr lang="en-US" sz="1800"/>
              <a:t>The POM are used school wide to promote problem solving.</a:t>
            </a:r>
          </a:p>
          <a:p>
            <a:r>
              <a:rPr lang="en-US" sz="1800"/>
              <a:t>Each problem is divided into five levels, A-E, to meet the learning development needs of all students. </a:t>
            </a:r>
          </a:p>
          <a:p>
            <a:r>
              <a:rPr lang="en-US" sz="1800"/>
              <a:t>A great tool for </a:t>
            </a:r>
            <a:r>
              <a:rPr lang="en-US" sz="1800" i="1"/>
              <a:t>Differentiated Instruction</a:t>
            </a:r>
            <a:r>
              <a:rPr lang="en-US" sz="1800"/>
              <a:t>.</a:t>
            </a:r>
          </a:p>
          <a:p>
            <a:r>
              <a:rPr lang="en-US" sz="1800"/>
              <a:t>Students, teachers and parents learn to ask questions and persevere in solving non-routine problems.</a:t>
            </a:r>
          </a:p>
          <a:p>
            <a:r>
              <a:rPr lang="en-US" sz="1800"/>
              <a:t>The whole school celebrates doing mathematics at school.</a:t>
            </a:r>
            <a:endParaRPr lang="en-US" sz="2000"/>
          </a:p>
        </p:txBody>
      </p:sp>
      <p:pic>
        <p:nvPicPr>
          <p:cNvPr id="12292" name="Picture 4" descr="IMG_0035"/>
          <p:cNvPicPr>
            <a:picLocks noChangeAspect="1" noChangeArrowheads="1"/>
          </p:cNvPicPr>
          <p:nvPr/>
        </p:nvPicPr>
        <p:blipFill>
          <a:blip r:embed="rId3"/>
          <a:srcRect/>
          <a:stretch>
            <a:fillRect/>
          </a:stretch>
        </p:blipFill>
        <p:spPr bwMode="auto">
          <a:xfrm>
            <a:off x="609600" y="1905000"/>
            <a:ext cx="3846513" cy="3619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90600" y="533400"/>
            <a:ext cx="6210300" cy="1711325"/>
            <a:chOff x="960" y="773"/>
            <a:chExt cx="9779" cy="2694"/>
          </a:xfrm>
        </p:grpSpPr>
        <p:sp>
          <p:nvSpPr>
            <p:cNvPr id="79876" name="Text Box 3"/>
            <p:cNvSpPr txBox="1">
              <a:spLocks noChangeArrowheads="1"/>
            </p:cNvSpPr>
            <p:nvPr/>
          </p:nvSpPr>
          <p:spPr bwMode="auto">
            <a:xfrm>
              <a:off x="3101" y="1104"/>
              <a:ext cx="5760" cy="1896"/>
            </a:xfrm>
            <a:prstGeom prst="rect">
              <a:avLst/>
            </a:prstGeom>
            <a:solidFill>
              <a:srgbClr val="FFFFFF"/>
            </a:solidFill>
            <a:ln w="9525">
              <a:noFill/>
              <a:miter lim="800000"/>
              <a:headEnd/>
              <a:tailEnd/>
            </a:ln>
          </p:spPr>
          <p:txBody>
            <a:bodyPr>
              <a:prstTxWarp prst="textNoShape">
                <a:avLst/>
              </a:prstTxWarp>
            </a:bodyPr>
            <a:lstStyle/>
            <a:p>
              <a:pPr algn="ctr"/>
              <a:r>
                <a:rPr lang="en-US" sz="1800" b="1" u="sng">
                  <a:latin typeface="New York" pitchFamily="4" charset="0"/>
                </a:rPr>
                <a:t>Problem of the Month</a:t>
              </a:r>
            </a:p>
            <a:p>
              <a:pPr algn="ctr"/>
              <a:r>
                <a:rPr lang="en-US" sz="2600" b="1">
                  <a:latin typeface="New York" pitchFamily="4" charset="0"/>
                </a:rPr>
                <a:t>Party Time</a:t>
              </a:r>
            </a:p>
          </p:txBody>
        </p:sp>
        <p:pic>
          <p:nvPicPr>
            <p:cNvPr id="79877" name="Picture 4"/>
            <p:cNvPicPr>
              <a:picLocks noChangeAspect="1" noChangeArrowheads="1"/>
            </p:cNvPicPr>
            <p:nvPr/>
          </p:nvPicPr>
          <p:blipFill>
            <a:blip r:embed="rId3"/>
            <a:srcRect/>
            <a:stretch>
              <a:fillRect/>
            </a:stretch>
          </p:blipFill>
          <p:spPr bwMode="auto">
            <a:xfrm>
              <a:off x="9220" y="933"/>
              <a:ext cx="1519" cy="2534"/>
            </a:xfrm>
            <a:prstGeom prst="rect">
              <a:avLst/>
            </a:prstGeom>
            <a:noFill/>
            <a:ln w="9525">
              <a:noFill/>
              <a:miter lim="800000"/>
              <a:headEnd/>
              <a:tailEnd/>
            </a:ln>
          </p:spPr>
        </p:pic>
        <p:pic>
          <p:nvPicPr>
            <p:cNvPr id="79878" name="Picture 5"/>
            <p:cNvPicPr>
              <a:picLocks noChangeAspect="1" noChangeArrowheads="1"/>
            </p:cNvPicPr>
            <p:nvPr/>
          </p:nvPicPr>
          <p:blipFill>
            <a:blip r:embed="rId4"/>
            <a:srcRect/>
            <a:stretch>
              <a:fillRect/>
            </a:stretch>
          </p:blipFill>
          <p:spPr bwMode="auto">
            <a:xfrm>
              <a:off x="960" y="773"/>
              <a:ext cx="2536" cy="2498"/>
            </a:xfrm>
            <a:prstGeom prst="rect">
              <a:avLst/>
            </a:prstGeom>
            <a:noFill/>
            <a:ln w="9525">
              <a:noFill/>
              <a:miter lim="800000"/>
              <a:headEnd/>
              <a:tailEnd/>
            </a:ln>
          </p:spPr>
        </p:pic>
      </p:grpSp>
      <p:graphicFrame>
        <p:nvGraphicFramePr>
          <p:cNvPr id="79874" name="Object 2"/>
          <p:cNvGraphicFramePr>
            <a:graphicFrameLocks noChangeAspect="1"/>
          </p:cNvGraphicFramePr>
          <p:nvPr/>
        </p:nvGraphicFramePr>
        <p:xfrm>
          <a:off x="1600200" y="2362200"/>
          <a:ext cx="5945188" cy="2843213"/>
        </p:xfrm>
        <a:graphic>
          <a:graphicData uri="http://schemas.openxmlformats.org/presentationml/2006/ole">
            <p:oleObj spid="_x0000_s161794" name="Document" r:id="rId5" imgW="5943600" imgH="2843784" progId="Word.Document.8">
              <p:embed/>
            </p:oleObj>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descr="/Users/davidfoster/Desktop/Noyceƒ/SVMI Video Cases/POM Yatesƒ/POM Segments/POM 2nD Grade Seg.mov">
            <a:hlinkClick r:id="" action="ppaction://media"/>
          </p:cNvPr>
          <p:cNvPicPr/>
          <p:nvPr>
            <a:videoFile r:link="rId1"/>
          </p:nvPr>
        </p:nvPicPr>
        <p:blipFill>
          <a:blip r:embed="rId3"/>
          <a:srcRect/>
          <a:stretch>
            <a:fillRect/>
          </a:stretch>
        </p:blipFill>
        <p:spPr bwMode="auto">
          <a:xfrm>
            <a:off x="381000" y="533400"/>
            <a:ext cx="8382000" cy="6286500"/>
          </a:xfrm>
          <a:prstGeom prst="rect">
            <a:avLst/>
          </a:prstGeom>
          <a:noFill/>
          <a:ln w="9525">
            <a:noFill/>
            <a:miter lim="800000"/>
            <a:headEnd/>
            <a:tailEnd/>
          </a:ln>
        </p:spPr>
      </p:pic>
      <p:sp>
        <p:nvSpPr>
          <p:cNvPr id="80899" name="Text Box 5"/>
          <p:cNvSpPr txBox="1">
            <a:spLocks noChangeArrowheads="1"/>
          </p:cNvSpPr>
          <p:nvPr/>
        </p:nvSpPr>
        <p:spPr bwMode="auto">
          <a:xfrm>
            <a:off x="1491197" y="0"/>
            <a:ext cx="5470805" cy="40011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t>Second Grade - Working on Party Time Level C</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089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0898"/>
                                        </p:tgtEl>
                                      </p:cBhvr>
                                    </p:cmd>
                                  </p:childTnLst>
                                </p:cTn>
                              </p:par>
                            </p:childTnLst>
                          </p:cTn>
                        </p:par>
                      </p:childTnLst>
                    </p:cTn>
                  </p:par>
                </p:childTnLst>
              </p:cTn>
              <p:nextCondLst>
                <p:cond evt="onClick" delay="0">
                  <p:tgtEl>
                    <p:spTgt spid="80898"/>
                  </p:tgtEl>
                </p:cond>
              </p:nextCondLst>
            </p:seq>
            <p:video>
              <p:cMediaNode>
                <p:cTn id="7" fill="hold" display="0">
                  <p:stCondLst>
                    <p:cond delay="indefinite"/>
                  </p:stCondLst>
                  <p:endCondLst>
                    <p:cond evt="onNext" delay="0">
                      <p:tgtEl>
                        <p:sldTgt/>
                      </p:tgtEl>
                    </p:cond>
                    <p:cond evt="onPrev" delay="0">
                      <p:tgtEl>
                        <p:sldTgt/>
                      </p:tgtEl>
                    </p:cond>
                  </p:endCondLst>
                </p:cTn>
                <p:tgtEl>
                  <p:spTgt spid="80898"/>
                </p:tgtEl>
              </p:cMediaNode>
            </p:video>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4258" y="1422494"/>
            <a:ext cx="8496264" cy="4587623"/>
          </a:xfrm>
        </p:spPr>
        <p:txBody>
          <a:bodyPr>
            <a:noAutofit/>
          </a:bodyPr>
          <a:lstStyle/>
          <a:p>
            <a:pPr algn="l"/>
            <a:r>
              <a:rPr lang="en-US" sz="2400" b="1" dirty="0" smtClean="0"/>
              <a:t>Level E </a:t>
            </a:r>
            <a:r>
              <a:rPr lang="en-US" sz="2400" dirty="0" smtClean="0"/>
              <a:t/>
            </a:r>
            <a:br>
              <a:rPr lang="en-US" sz="2400" dirty="0" smtClean="0"/>
            </a:br>
            <a:r>
              <a:rPr lang="en-US" sz="2400" b="1" dirty="0" smtClean="0"/>
              <a:t> </a:t>
            </a:r>
            <a:r>
              <a:rPr lang="en-US" sz="2400" dirty="0" smtClean="0"/>
              <a:t/>
            </a:r>
            <a:br>
              <a:rPr lang="en-US" sz="2400" dirty="0" smtClean="0"/>
            </a:br>
            <a:r>
              <a:rPr lang="en-US" sz="2400" dirty="0" smtClean="0"/>
              <a:t>A man and his wife invite 5 other couples to a dinner party.  As the guests arrive for drinks before dinner, they shake hands.  Not everybody shakes everybody's hands, and of course no one shakes hands with his own spouse.  Later, as they sit down to dinner, the host asks each other person, including his wife, “how many hands you shake?” He notices, to his surprise, that each respondent shook a different number of hands.</a:t>
            </a:r>
            <a:br>
              <a:rPr lang="en-US" sz="2400" dirty="0" smtClean="0"/>
            </a:br>
            <a:r>
              <a:rPr lang="en-US" sz="2400" dirty="0" smtClean="0"/>
              <a:t> </a:t>
            </a:r>
            <a:br>
              <a:rPr lang="en-US" sz="2400" dirty="0" smtClean="0"/>
            </a:br>
            <a:r>
              <a:rPr lang="en-US" sz="2400" dirty="0" smtClean="0"/>
              <a:t> How many did his wife shake?</a:t>
            </a:r>
            <a:br>
              <a:rPr lang="en-US" sz="2400" dirty="0" smtClean="0"/>
            </a:br>
            <a:r>
              <a:rPr lang="en-US" sz="2400" dirty="0" smtClean="0"/>
              <a:t> </a:t>
            </a:r>
            <a:br>
              <a:rPr lang="en-US" sz="2400" dirty="0" smtClean="0"/>
            </a:br>
            <a:r>
              <a:rPr lang="en-US" sz="2400" dirty="0" smtClean="0"/>
              <a:t>Explain your solution and justify your reasoning.</a:t>
            </a:r>
            <a:endParaRPr lang="en-US" sz="2400" dirty="0"/>
          </a:p>
        </p:txBody>
      </p:sp>
      <p:grpSp>
        <p:nvGrpSpPr>
          <p:cNvPr id="4" name="Group 2"/>
          <p:cNvGrpSpPr>
            <a:grpSpLocks/>
          </p:cNvGrpSpPr>
          <p:nvPr/>
        </p:nvGrpSpPr>
        <p:grpSpPr bwMode="auto">
          <a:xfrm>
            <a:off x="1778964" y="110747"/>
            <a:ext cx="5245636" cy="1414670"/>
            <a:chOff x="960" y="773"/>
            <a:chExt cx="9779" cy="2694"/>
          </a:xfrm>
        </p:grpSpPr>
        <p:sp>
          <p:nvSpPr>
            <p:cNvPr id="6" name="Text Box 3"/>
            <p:cNvSpPr txBox="1">
              <a:spLocks noChangeArrowheads="1"/>
            </p:cNvSpPr>
            <p:nvPr/>
          </p:nvSpPr>
          <p:spPr bwMode="auto">
            <a:xfrm>
              <a:off x="3101" y="1104"/>
              <a:ext cx="5760" cy="1896"/>
            </a:xfrm>
            <a:prstGeom prst="rect">
              <a:avLst/>
            </a:prstGeom>
            <a:solidFill>
              <a:srgbClr val="FFFFFF"/>
            </a:solidFill>
            <a:ln w="9525">
              <a:noFill/>
              <a:miter lim="800000"/>
              <a:headEnd/>
              <a:tailEnd/>
            </a:ln>
          </p:spPr>
          <p:txBody>
            <a:bodyPr>
              <a:prstTxWarp prst="textNoShape">
                <a:avLst/>
              </a:prstTxWarp>
            </a:bodyPr>
            <a:lstStyle/>
            <a:p>
              <a:pPr algn="ctr"/>
              <a:r>
                <a:rPr lang="en-US" sz="1800" b="1" u="sng" dirty="0">
                  <a:latin typeface="New York" pitchFamily="4" charset="0"/>
                </a:rPr>
                <a:t>Problem of the Month</a:t>
              </a:r>
            </a:p>
            <a:p>
              <a:pPr algn="ctr"/>
              <a:r>
                <a:rPr lang="en-US" sz="2600" b="1" dirty="0">
                  <a:latin typeface="New York" pitchFamily="4" charset="0"/>
                </a:rPr>
                <a:t>Party Time</a:t>
              </a:r>
            </a:p>
          </p:txBody>
        </p:sp>
        <p:pic>
          <p:nvPicPr>
            <p:cNvPr id="7" name="Picture 4"/>
            <p:cNvPicPr>
              <a:picLocks noChangeAspect="1" noChangeArrowheads="1"/>
            </p:cNvPicPr>
            <p:nvPr/>
          </p:nvPicPr>
          <p:blipFill>
            <a:blip r:embed="rId2"/>
            <a:srcRect/>
            <a:stretch>
              <a:fillRect/>
            </a:stretch>
          </p:blipFill>
          <p:spPr bwMode="auto">
            <a:xfrm>
              <a:off x="9220" y="933"/>
              <a:ext cx="1519" cy="2534"/>
            </a:xfrm>
            <a:prstGeom prst="rect">
              <a:avLst/>
            </a:prstGeom>
            <a:noFill/>
            <a:ln w="9525">
              <a:noFill/>
              <a:miter lim="800000"/>
              <a:headEnd/>
              <a:tailEnd/>
            </a:ln>
          </p:spPr>
        </p:pic>
        <p:pic>
          <p:nvPicPr>
            <p:cNvPr id="8" name="Picture 5"/>
            <p:cNvPicPr>
              <a:picLocks noChangeAspect="1" noChangeArrowheads="1"/>
            </p:cNvPicPr>
            <p:nvPr/>
          </p:nvPicPr>
          <p:blipFill>
            <a:blip r:embed="rId3"/>
            <a:srcRect/>
            <a:stretch>
              <a:fillRect/>
            </a:stretch>
          </p:blipFill>
          <p:spPr bwMode="auto">
            <a:xfrm>
              <a:off x="960" y="773"/>
              <a:ext cx="2536" cy="249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2" descr="/Users/davidfoster/Desktop/Noyceƒ/SVMI Video Cases/POM Yatesƒ/POM Segments/POM Gallery Walk Seg.mov">
            <a:hlinkClick r:id="" action="ppaction://media"/>
          </p:cNvPr>
          <p:cNvPicPr/>
          <p:nvPr>
            <a:videoFile r:link="rId1"/>
          </p:nvPr>
        </p:nvPicPr>
        <p:blipFill>
          <a:blip r:embed="rId3"/>
          <a:srcRect/>
          <a:stretch>
            <a:fillRect/>
          </a:stretch>
        </p:blipFill>
        <p:spPr bwMode="auto">
          <a:xfrm>
            <a:off x="533400" y="685800"/>
            <a:ext cx="8077200" cy="6057900"/>
          </a:xfrm>
          <a:prstGeom prst="rect">
            <a:avLst/>
          </a:prstGeom>
          <a:noFill/>
          <a:ln w="9525">
            <a:noFill/>
            <a:miter lim="800000"/>
            <a:headEnd/>
            <a:tailEnd/>
          </a:ln>
        </p:spPr>
      </p:pic>
      <p:sp>
        <p:nvSpPr>
          <p:cNvPr id="84995" name="Text Box 3"/>
          <p:cNvSpPr txBox="1">
            <a:spLocks noChangeArrowheads="1"/>
          </p:cNvSpPr>
          <p:nvPr/>
        </p:nvSpPr>
        <p:spPr bwMode="auto">
          <a:xfrm>
            <a:off x="990600" y="228600"/>
            <a:ext cx="72390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a:t>Gallery Walk for Party Time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499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4994"/>
                                        </p:tgtEl>
                                      </p:cBhvr>
                                    </p:cmd>
                                  </p:childTnLst>
                                </p:cTn>
                              </p:par>
                            </p:childTnLst>
                          </p:cTn>
                        </p:par>
                      </p:childTnLst>
                    </p:cTn>
                  </p:par>
                </p:childTnLst>
              </p:cTn>
              <p:nextCondLst>
                <p:cond evt="onClick" delay="0">
                  <p:tgtEl>
                    <p:spTgt spid="84994"/>
                  </p:tgtEl>
                </p:cond>
              </p:nextCondLst>
            </p:seq>
            <p:video>
              <p:cMediaNode>
                <p:cTn id="7" fill="hold" display="0">
                  <p:stCondLst>
                    <p:cond delay="indefinite"/>
                  </p:stCondLst>
                  <p:endCondLst>
                    <p:cond evt="onNext" delay="0">
                      <p:tgtEl>
                        <p:sldTgt/>
                      </p:tgtEl>
                    </p:cond>
                    <p:cond evt="onPrev" delay="0">
                      <p:tgtEl>
                        <p:sldTgt/>
                      </p:tgtEl>
                    </p:cond>
                  </p:endCondLst>
                </p:cTn>
                <p:tgtEl>
                  <p:spTgt spid="84994"/>
                </p:tgtEl>
              </p:cMediaNode>
            </p:video>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9508" name="Picture 4" descr="/Users/davidfoster/Desktop/Noyceƒ/SVMI Video Cases/POM Yatesƒ/Principal.mov">
            <a:hlinkClick r:id="" action="ppaction://media"/>
          </p:cNvPr>
          <p:cNvPicPr/>
          <p:nvPr>
            <a:videoFile r:link="rId1"/>
          </p:nvPr>
        </p:nvPicPr>
        <p:blipFill>
          <a:blip r:embed="rId4"/>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950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9508"/>
                                        </p:tgtEl>
                                      </p:cBhvr>
                                    </p:cmd>
                                  </p:childTnLst>
                                </p:cTn>
                              </p:par>
                            </p:childTnLst>
                          </p:cTn>
                        </p:par>
                      </p:childTnLst>
                    </p:cTn>
                  </p:par>
                </p:childTnLst>
              </p:cTn>
              <p:nextCondLst>
                <p:cond evt="onClick" delay="0">
                  <p:tgtEl>
                    <p:spTgt spid="149508"/>
                  </p:tgtEl>
                </p:cond>
              </p:nextCondLst>
            </p:seq>
            <p:video>
              <p:cMediaNode>
                <p:cTn id="7" fill="hold" display="0">
                  <p:stCondLst>
                    <p:cond delay="indefinite"/>
                  </p:stCondLst>
                  <p:endCondLst>
                    <p:cond evt="onNext" delay="0">
                      <p:tgtEl>
                        <p:sldTgt/>
                      </p:tgtEl>
                    </p:cond>
                    <p:cond evt="onPrev" delay="0">
                      <p:tgtEl>
                        <p:sldTgt/>
                      </p:tgtEl>
                    </p:cond>
                  </p:endCondLst>
                </p:cTn>
                <p:tgtEl>
                  <p:spTgt spid="149508"/>
                </p:tgtEl>
              </p:cMediaNode>
            </p:vide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3"/>
          <p:cNvSpPr>
            <a:spLocks noGrp="1" noChangeArrowheads="1"/>
          </p:cNvSpPr>
          <p:nvPr>
            <p:ph type="body" idx="1"/>
          </p:nvPr>
        </p:nvSpPr>
        <p:spPr>
          <a:xfrm>
            <a:off x="457200" y="1828800"/>
            <a:ext cx="8382000" cy="4267200"/>
          </a:xfrm>
        </p:spPr>
        <p:txBody>
          <a:bodyPr/>
          <a:lstStyle/>
          <a:p>
            <a:pPr marL="514350" indent="-514350" eaLnBrk="1" hangingPunct="1">
              <a:buFontTx/>
              <a:buAutoNum type="arabicPeriod"/>
            </a:pPr>
            <a:r>
              <a:rPr lang="en-US" sz="2300" b="1" smtClean="0"/>
              <a:t>Make sense of problems and persevere in solving them.</a:t>
            </a:r>
          </a:p>
          <a:p>
            <a:pPr marL="514350" indent="-514350" eaLnBrk="1" hangingPunct="1">
              <a:buFontTx/>
              <a:buAutoNum type="arabicPeriod"/>
            </a:pPr>
            <a:r>
              <a:rPr lang="en-US" sz="2300" b="1" smtClean="0"/>
              <a:t>Reason abstractly and quantitatively.</a:t>
            </a:r>
          </a:p>
          <a:p>
            <a:pPr marL="514350" indent="-514350" eaLnBrk="1" hangingPunct="1">
              <a:buFontTx/>
              <a:buAutoNum type="arabicPeriod"/>
            </a:pPr>
            <a:r>
              <a:rPr lang="en-US" sz="2300" b="1" smtClean="0"/>
              <a:t>Construct viable arguments and critique the reasoning of others.</a:t>
            </a:r>
          </a:p>
          <a:p>
            <a:pPr marL="514350" indent="-514350" eaLnBrk="1" hangingPunct="1">
              <a:buFontTx/>
              <a:buAutoNum type="arabicPeriod"/>
            </a:pPr>
            <a:r>
              <a:rPr lang="en-US" sz="2300" b="1" smtClean="0"/>
              <a:t>Model with mathematics.</a:t>
            </a:r>
          </a:p>
          <a:p>
            <a:pPr marL="514350" indent="-514350" eaLnBrk="1" hangingPunct="1">
              <a:buFontTx/>
              <a:buAutoNum type="arabicPeriod"/>
            </a:pPr>
            <a:r>
              <a:rPr lang="en-US" sz="2300" b="1" smtClean="0"/>
              <a:t>Use appropriate tools strategically.</a:t>
            </a:r>
          </a:p>
          <a:p>
            <a:pPr marL="514350" indent="-514350" eaLnBrk="1" hangingPunct="1">
              <a:buFontTx/>
              <a:buAutoNum type="arabicPeriod"/>
            </a:pPr>
            <a:r>
              <a:rPr lang="en-US" sz="2300" b="1" smtClean="0"/>
              <a:t>Attend to precision.</a:t>
            </a:r>
          </a:p>
          <a:p>
            <a:pPr marL="514350" indent="-514350" eaLnBrk="1" hangingPunct="1">
              <a:buFontTx/>
              <a:buAutoNum type="arabicPeriod"/>
            </a:pPr>
            <a:r>
              <a:rPr lang="en-US" sz="2300" b="1" smtClean="0"/>
              <a:t>Look for and make use of structure.</a:t>
            </a:r>
          </a:p>
          <a:p>
            <a:pPr marL="514350" indent="-514350" eaLnBrk="1" hangingPunct="1">
              <a:buFontTx/>
              <a:buAutoNum type="arabicPeriod"/>
            </a:pPr>
            <a:r>
              <a:rPr lang="en-US" sz="2300" b="1" smtClean="0"/>
              <a:t>Look for and express regularity in repeated reasoning.</a:t>
            </a:r>
          </a:p>
          <a:p>
            <a:pPr marL="514350" indent="-514350" eaLnBrk="1" hangingPunct="1"/>
            <a:endParaRPr lang="en-US"/>
          </a:p>
        </p:txBody>
      </p:sp>
      <p:sp>
        <p:nvSpPr>
          <p:cNvPr id="54275" name="Title 6"/>
          <p:cNvSpPr>
            <a:spLocks noGrp="1"/>
          </p:cNvSpPr>
          <p:nvPr>
            <p:ph type="title"/>
          </p:nvPr>
        </p:nvSpPr>
        <p:spPr>
          <a:xfrm>
            <a:off x="4267200" y="228600"/>
            <a:ext cx="4191000" cy="1524000"/>
          </a:xfrm>
        </p:spPr>
        <p:txBody>
          <a:bodyPr/>
          <a:lstStyle/>
          <a:p>
            <a:pPr eaLnBrk="1" hangingPunct="1"/>
            <a:r>
              <a:rPr lang="en-US" smtClean="0">
                <a:solidFill>
                  <a:srgbClr val="C6240D"/>
                </a:solidFill>
              </a:rPr>
              <a:t>Mathematical Practice</a:t>
            </a:r>
          </a:p>
        </p:txBody>
      </p:sp>
      <p:pic>
        <p:nvPicPr>
          <p:cNvPr id="54276" name="Picture 7"/>
          <p:cNvPicPr>
            <a:picLocks noChangeAspect="1"/>
          </p:cNvPicPr>
          <p:nvPr/>
        </p:nvPicPr>
        <p:blipFill>
          <a:blip r:embed="rId3"/>
          <a:srcRect/>
          <a:stretch>
            <a:fillRect/>
          </a:stretch>
        </p:blipFill>
        <p:spPr bwMode="auto">
          <a:xfrm>
            <a:off x="0" y="0"/>
            <a:ext cx="4459288" cy="1676400"/>
          </a:xfrm>
          <a:prstGeom prst="rect">
            <a:avLst/>
          </a:prstGeom>
          <a:noFill/>
          <a:ln w="9525">
            <a:noFill/>
            <a:miter lim="800000"/>
            <a:headEnd/>
            <a:tailEnd/>
          </a:ln>
        </p:spPr>
      </p:pic>
      <p:pic>
        <p:nvPicPr>
          <p:cNvPr id="54277" name="Picture 8"/>
          <p:cNvPicPr>
            <a:picLocks noChangeAspect="1"/>
          </p:cNvPicPr>
          <p:nvPr/>
        </p:nvPicPr>
        <p:blipFill>
          <a:blip r:embed="rId4"/>
          <a:srcRect/>
          <a:stretch>
            <a:fillRect/>
          </a:stretch>
        </p:blipFill>
        <p:spPr bwMode="auto">
          <a:xfrm>
            <a:off x="0" y="6172200"/>
            <a:ext cx="9144000"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srcRect/>
          <a:stretch>
            <a:fillRect/>
          </a:stretch>
        </p:blipFill>
        <p:spPr bwMode="auto">
          <a:xfrm>
            <a:off x="405749" y="3048000"/>
            <a:ext cx="8433451" cy="1540996"/>
          </a:xfrm>
          <a:prstGeom prst="rect">
            <a:avLst/>
          </a:prstGeom>
          <a:noFill/>
          <a:ln w="9525">
            <a:noFill/>
            <a:miter lim="800000"/>
            <a:headEnd/>
            <a:tailEnd/>
          </a:ln>
        </p:spPr>
      </p:pic>
      <p:sp>
        <p:nvSpPr>
          <p:cNvPr id="105475" name="Rectangle 3"/>
          <p:cNvSpPr>
            <a:spLocks noChangeArrowheads="1"/>
          </p:cNvSpPr>
          <p:nvPr/>
        </p:nvSpPr>
        <p:spPr bwMode="auto">
          <a:xfrm>
            <a:off x="435703" y="129790"/>
            <a:ext cx="8194953" cy="2492990"/>
          </a:xfrm>
          <a:prstGeom prst="rect">
            <a:avLst/>
          </a:prstGeom>
          <a:noFill/>
          <a:ln w="9525">
            <a:noFill/>
            <a:miter lim="800000"/>
            <a:headEnd/>
            <a:tailEnd/>
          </a:ln>
        </p:spPr>
        <p:txBody>
          <a:bodyPr wrap="square">
            <a:prstTxWarp prst="textNoShape">
              <a:avLst/>
            </a:prstTxWarp>
            <a:spAutoFit/>
          </a:bodyPr>
          <a:lstStyle/>
          <a:p>
            <a:r>
              <a:rPr lang="en-US" sz="2800" dirty="0">
                <a:solidFill>
                  <a:schemeClr val="accent2"/>
                </a:solidFill>
                <a:latin typeface="Helvetica" charset="0"/>
              </a:rPr>
              <a:t>Welcome to the Inside Mathematics Website</a:t>
            </a:r>
          </a:p>
          <a:p>
            <a:endParaRPr lang="en-US" sz="1600" dirty="0">
              <a:solidFill>
                <a:srgbClr val="3EB16F"/>
              </a:solidFill>
              <a:latin typeface="Helvetica" charset="0"/>
            </a:endParaRPr>
          </a:p>
          <a:p>
            <a:r>
              <a:rPr lang="en-US" sz="1600" dirty="0">
                <a:solidFill>
                  <a:srgbClr val="333333"/>
                </a:solidFill>
                <a:latin typeface="Helvetica" charset="0"/>
              </a:rPr>
              <a:t>Welcome to Inside Mathematics, a professional resource for educators passionate about improving students' mathematics learning and performance.</a:t>
            </a:r>
          </a:p>
          <a:p>
            <a:r>
              <a:rPr lang="en-US" sz="1600" dirty="0">
                <a:solidFill>
                  <a:srgbClr val="333333"/>
                </a:solidFill>
                <a:latin typeface="Helvetica" charset="0"/>
              </a:rPr>
              <a:t>This site features </a:t>
            </a:r>
            <a:r>
              <a:rPr lang="en-US" sz="1600" dirty="0">
                <a:solidFill>
                  <a:srgbClr val="FF0C11"/>
                </a:solidFill>
                <a:latin typeface="Helvetica" charset="0"/>
              </a:rPr>
              <a:t>classroom examples</a:t>
            </a:r>
            <a:r>
              <a:rPr lang="en-US" sz="1600" dirty="0">
                <a:solidFill>
                  <a:srgbClr val="333333"/>
                </a:solidFill>
                <a:latin typeface="Helvetica" charset="0"/>
              </a:rPr>
              <a:t> of innovative teaching methods and insights into student learning, </a:t>
            </a:r>
            <a:r>
              <a:rPr lang="en-US" sz="1600" dirty="0">
                <a:solidFill>
                  <a:srgbClr val="FF0C11"/>
                </a:solidFill>
                <a:latin typeface="Helvetica" charset="0"/>
              </a:rPr>
              <a:t>tools for mathematics instruction</a:t>
            </a:r>
            <a:r>
              <a:rPr lang="en-US" sz="1600" dirty="0">
                <a:solidFill>
                  <a:srgbClr val="333333"/>
                </a:solidFill>
                <a:latin typeface="Helvetica" charset="0"/>
              </a:rPr>
              <a:t> that teachers can use immediately, and </a:t>
            </a:r>
            <a:r>
              <a:rPr lang="en-US" sz="1600" dirty="0">
                <a:solidFill>
                  <a:srgbClr val="FF0C11"/>
                </a:solidFill>
                <a:latin typeface="Helvetica" charset="0"/>
              </a:rPr>
              <a:t>video tours</a:t>
            </a:r>
            <a:r>
              <a:rPr lang="en-US" sz="1600" dirty="0">
                <a:solidFill>
                  <a:srgbClr val="333333"/>
                </a:solidFill>
                <a:latin typeface="Helvetica" charset="0"/>
              </a:rPr>
              <a:t> of the ideas and materials on the site.</a:t>
            </a:r>
          </a:p>
          <a:p>
            <a:r>
              <a:rPr lang="en-US" sz="1600" dirty="0">
                <a:solidFill>
                  <a:srgbClr val="333333"/>
                </a:solidFill>
                <a:latin typeface="Helvetica" charset="0"/>
              </a:rPr>
              <a:t>Several allied initiatives dedicated to improving math teaching have contributed to this resource.</a:t>
            </a:r>
            <a:r>
              <a:rPr lang="en-US" sz="1600" dirty="0" smtClean="0">
                <a:solidFill>
                  <a:srgbClr val="333333"/>
                </a:solidFill>
                <a:latin typeface="Helvetica" charset="0"/>
              </a:rPr>
              <a:t> </a:t>
            </a:r>
            <a:endParaRPr lang="en-US" sz="1600" dirty="0">
              <a:solidFill>
                <a:srgbClr val="333333"/>
              </a:solidFill>
              <a:latin typeface="Helvetica" charset="0"/>
            </a:endParaRPr>
          </a:p>
        </p:txBody>
      </p:sp>
      <p:sp>
        <p:nvSpPr>
          <p:cNvPr id="105476" name="Text Box 4"/>
          <p:cNvSpPr txBox="1">
            <a:spLocks noChangeArrowheads="1"/>
          </p:cNvSpPr>
          <p:nvPr/>
        </p:nvSpPr>
        <p:spPr bwMode="auto">
          <a:xfrm>
            <a:off x="304800" y="5105400"/>
            <a:ext cx="8534400" cy="146526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a:hlinkClick r:id="rId4"/>
              </a:rPr>
              <a:t>http://www.insidemathematics.org</a:t>
            </a:r>
            <a:endParaRPr lang="en-US" sz="3600"/>
          </a:p>
          <a:p>
            <a:pPr algn="ctr">
              <a:spcBef>
                <a:spcPct val="50000"/>
              </a:spcBef>
            </a:pPr>
            <a:endParaRPr lang="en-US" sz="36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22" name="Rectangle 2"/>
          <p:cNvSpPr>
            <a:spLocks noChangeArrowheads="1"/>
          </p:cNvSpPr>
          <p:nvPr/>
        </p:nvSpPr>
        <p:spPr bwMode="auto">
          <a:xfrm>
            <a:off x="1371600" y="1066800"/>
            <a:ext cx="7543800" cy="3048000"/>
          </a:xfrm>
          <a:prstGeom prst="rect">
            <a:avLst/>
          </a:prstGeom>
          <a:noFill/>
          <a:ln w="9525">
            <a:noFill/>
            <a:miter lim="800000"/>
            <a:headEnd/>
            <a:tailEnd/>
          </a:ln>
          <a:effectLst/>
        </p:spPr>
        <p:txBody>
          <a:bodyPr lIns="92075" tIns="46038" rIns="92075" bIns="46038" anchor="ctr">
            <a:prstTxWarp prst="textNoShape">
              <a:avLst/>
            </a:prstTxWarp>
          </a:bodyPr>
          <a:lstStyle/>
          <a:p>
            <a:pPr algn="ctr"/>
            <a:r>
              <a:rPr kumimoji="1" lang="en-US" sz="4800" dirty="0">
                <a:solidFill>
                  <a:schemeClr val="tx2"/>
                </a:solidFill>
              </a:rPr>
              <a:t>"Don't be encumbered by history-- go off and do something wonderful."</a:t>
            </a:r>
            <a:r>
              <a:rPr kumimoji="1" lang="en-US" sz="4400" dirty="0">
                <a:solidFill>
                  <a:schemeClr val="tx2"/>
                </a:solidFill>
              </a:rPr>
              <a:t> </a:t>
            </a:r>
          </a:p>
        </p:txBody>
      </p:sp>
      <p:graphicFrame>
        <p:nvGraphicFramePr>
          <p:cNvPr id="440323" name="Object 3"/>
          <p:cNvGraphicFramePr>
            <a:graphicFrameLocks noChangeAspect="1"/>
          </p:cNvGraphicFramePr>
          <p:nvPr/>
        </p:nvGraphicFramePr>
        <p:xfrm>
          <a:off x="381000" y="3733800"/>
          <a:ext cx="2438400" cy="1860550"/>
        </p:xfrm>
        <a:graphic>
          <a:graphicData uri="http://schemas.openxmlformats.org/presentationml/2006/ole">
            <p:oleObj spid="_x0000_s103426" r:id="rId4" imgW="838200" imgH="640080" progId="">
              <p:embed/>
            </p:oleObj>
          </a:graphicData>
        </a:graphic>
      </p:graphicFrame>
      <p:sp>
        <p:nvSpPr>
          <p:cNvPr id="440324" name="Text Box 4"/>
          <p:cNvSpPr txBox="1">
            <a:spLocks noChangeArrowheads="1"/>
          </p:cNvSpPr>
          <p:nvPr/>
        </p:nvSpPr>
        <p:spPr bwMode="auto">
          <a:xfrm>
            <a:off x="5105400" y="5257800"/>
            <a:ext cx="3657600" cy="1309688"/>
          </a:xfrm>
          <a:prstGeom prst="rect">
            <a:avLst/>
          </a:prstGeom>
          <a:noFill/>
          <a:ln w="12700" cap="sq">
            <a:noFill/>
            <a:miter lim="800000"/>
            <a:headEnd type="none" w="sm" len="sm"/>
            <a:tailEnd type="none" w="sm" len="sm"/>
          </a:ln>
          <a:effectLst/>
        </p:spPr>
        <p:txBody>
          <a:bodyPr>
            <a:prstTxWarp prst="textNoShape">
              <a:avLst/>
            </a:prstTxWarp>
            <a:spAutoFit/>
          </a:bodyPr>
          <a:lstStyle/>
          <a:p>
            <a:r>
              <a:rPr lang="en-US" sz="3200"/>
              <a:t>Dr. Robert N. Noyce</a:t>
            </a:r>
          </a:p>
          <a:p>
            <a:r>
              <a:rPr lang="en-US"/>
              <a:t>Inventor of the Silicon Chip</a:t>
            </a:r>
          </a:p>
          <a:p>
            <a:r>
              <a:rPr lang="en-US"/>
              <a:t>Co-founder of Intel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srcRect/>
          <a:stretch>
            <a:fillRect/>
          </a:stretch>
        </p:blipFill>
        <p:spPr bwMode="auto">
          <a:xfrm>
            <a:off x="405749" y="3048000"/>
            <a:ext cx="8433451" cy="1540996"/>
          </a:xfrm>
          <a:prstGeom prst="rect">
            <a:avLst/>
          </a:prstGeom>
          <a:noFill/>
          <a:ln w="9525">
            <a:noFill/>
            <a:miter lim="800000"/>
            <a:headEnd/>
            <a:tailEnd/>
          </a:ln>
        </p:spPr>
      </p:pic>
      <p:sp>
        <p:nvSpPr>
          <p:cNvPr id="105475" name="Rectangle 3"/>
          <p:cNvSpPr>
            <a:spLocks noChangeArrowheads="1"/>
          </p:cNvSpPr>
          <p:nvPr/>
        </p:nvSpPr>
        <p:spPr bwMode="auto">
          <a:xfrm>
            <a:off x="435703" y="129790"/>
            <a:ext cx="8194953" cy="2492990"/>
          </a:xfrm>
          <a:prstGeom prst="rect">
            <a:avLst/>
          </a:prstGeom>
          <a:noFill/>
          <a:ln w="9525">
            <a:noFill/>
            <a:miter lim="800000"/>
            <a:headEnd/>
            <a:tailEnd/>
          </a:ln>
        </p:spPr>
        <p:txBody>
          <a:bodyPr wrap="square">
            <a:prstTxWarp prst="textNoShape">
              <a:avLst/>
            </a:prstTxWarp>
            <a:spAutoFit/>
          </a:bodyPr>
          <a:lstStyle/>
          <a:p>
            <a:r>
              <a:rPr lang="en-US" sz="2800" dirty="0">
                <a:solidFill>
                  <a:schemeClr val="accent2"/>
                </a:solidFill>
                <a:latin typeface="Helvetica" charset="0"/>
              </a:rPr>
              <a:t>Welcome to the Inside Mathematics Website</a:t>
            </a:r>
          </a:p>
          <a:p>
            <a:endParaRPr lang="en-US" sz="1600" dirty="0">
              <a:solidFill>
                <a:srgbClr val="3EB16F"/>
              </a:solidFill>
              <a:latin typeface="Helvetica" charset="0"/>
            </a:endParaRPr>
          </a:p>
          <a:p>
            <a:r>
              <a:rPr lang="en-US" sz="1600" dirty="0">
                <a:solidFill>
                  <a:srgbClr val="333333"/>
                </a:solidFill>
                <a:latin typeface="Helvetica" charset="0"/>
              </a:rPr>
              <a:t>Welcome to Inside Mathematics, a professional resource for educators passionate about improving students' mathematics learning and performance.</a:t>
            </a:r>
          </a:p>
          <a:p>
            <a:r>
              <a:rPr lang="en-US" sz="1600" dirty="0">
                <a:solidFill>
                  <a:srgbClr val="333333"/>
                </a:solidFill>
                <a:latin typeface="Helvetica" charset="0"/>
              </a:rPr>
              <a:t>This site features </a:t>
            </a:r>
            <a:r>
              <a:rPr lang="en-US" sz="1600" dirty="0">
                <a:solidFill>
                  <a:srgbClr val="FF0C11"/>
                </a:solidFill>
                <a:latin typeface="Helvetica" charset="0"/>
              </a:rPr>
              <a:t>classroom examples</a:t>
            </a:r>
            <a:r>
              <a:rPr lang="en-US" sz="1600" dirty="0">
                <a:solidFill>
                  <a:srgbClr val="333333"/>
                </a:solidFill>
                <a:latin typeface="Helvetica" charset="0"/>
              </a:rPr>
              <a:t> of innovative teaching methods and insights into student learning, </a:t>
            </a:r>
            <a:r>
              <a:rPr lang="en-US" sz="1600" dirty="0">
                <a:solidFill>
                  <a:srgbClr val="FF0C11"/>
                </a:solidFill>
                <a:latin typeface="Helvetica" charset="0"/>
              </a:rPr>
              <a:t>tools for mathematics instruction</a:t>
            </a:r>
            <a:r>
              <a:rPr lang="en-US" sz="1600" dirty="0">
                <a:solidFill>
                  <a:srgbClr val="333333"/>
                </a:solidFill>
                <a:latin typeface="Helvetica" charset="0"/>
              </a:rPr>
              <a:t> that teachers can use immediately, and </a:t>
            </a:r>
            <a:r>
              <a:rPr lang="en-US" sz="1600" dirty="0">
                <a:solidFill>
                  <a:srgbClr val="FF0C11"/>
                </a:solidFill>
                <a:latin typeface="Helvetica" charset="0"/>
              </a:rPr>
              <a:t>video tours</a:t>
            </a:r>
            <a:r>
              <a:rPr lang="en-US" sz="1600" dirty="0">
                <a:solidFill>
                  <a:srgbClr val="333333"/>
                </a:solidFill>
                <a:latin typeface="Helvetica" charset="0"/>
              </a:rPr>
              <a:t> of the ideas and materials on the site.</a:t>
            </a:r>
          </a:p>
          <a:p>
            <a:r>
              <a:rPr lang="en-US" sz="1600" dirty="0">
                <a:solidFill>
                  <a:srgbClr val="333333"/>
                </a:solidFill>
                <a:latin typeface="Helvetica" charset="0"/>
              </a:rPr>
              <a:t>Several allied initiatives dedicated to improving math teaching have contributed to this resource.</a:t>
            </a:r>
            <a:r>
              <a:rPr lang="en-US" sz="1600" dirty="0" smtClean="0">
                <a:solidFill>
                  <a:srgbClr val="333333"/>
                </a:solidFill>
                <a:latin typeface="Helvetica" charset="0"/>
              </a:rPr>
              <a:t> </a:t>
            </a:r>
            <a:endParaRPr lang="en-US" sz="1600" dirty="0">
              <a:solidFill>
                <a:srgbClr val="333333"/>
              </a:solidFill>
              <a:latin typeface="Helvetica" charset="0"/>
            </a:endParaRPr>
          </a:p>
        </p:txBody>
      </p:sp>
      <p:sp>
        <p:nvSpPr>
          <p:cNvPr id="105476" name="Text Box 4"/>
          <p:cNvSpPr txBox="1">
            <a:spLocks noChangeArrowheads="1"/>
          </p:cNvSpPr>
          <p:nvPr/>
        </p:nvSpPr>
        <p:spPr bwMode="auto">
          <a:xfrm>
            <a:off x="304800" y="5105400"/>
            <a:ext cx="8534400" cy="146526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dirty="0">
                <a:hlinkClick r:id="rId4"/>
              </a:rPr>
              <a:t>http://www.insidemathematics.org</a:t>
            </a:r>
            <a:endParaRPr lang="en-US" sz="3600" dirty="0"/>
          </a:p>
          <a:p>
            <a:pPr algn="ctr">
              <a:spcBef>
                <a:spcPct val="50000"/>
              </a:spcBef>
            </a:pPr>
            <a:endParaRPr lang="en-US" sz="3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152400"/>
            <a:ext cx="8915400" cy="990600"/>
          </a:xfrm>
        </p:spPr>
        <p:txBody>
          <a:bodyPr/>
          <a:lstStyle/>
          <a:p>
            <a:pPr eaLnBrk="1" hangingPunct="1"/>
            <a:r>
              <a:rPr lang="en-US" sz="4000" i="1"/>
              <a:t>Formative Assessment</a:t>
            </a:r>
            <a:endParaRPr lang="en-US"/>
          </a:p>
        </p:txBody>
      </p:sp>
      <p:pic>
        <p:nvPicPr>
          <p:cNvPr id="75779" name="Picture 3" descr="IMG_0026"/>
          <p:cNvPicPr>
            <a:picLocks noChangeAspect="1" noChangeArrowheads="1"/>
          </p:cNvPicPr>
          <p:nvPr/>
        </p:nvPicPr>
        <p:blipFill>
          <a:blip r:embed="rId3"/>
          <a:srcRect/>
          <a:stretch>
            <a:fillRect/>
          </a:stretch>
        </p:blipFill>
        <p:spPr bwMode="auto">
          <a:xfrm>
            <a:off x="1143000" y="1219200"/>
            <a:ext cx="6400800" cy="493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52400" y="2209800"/>
            <a:ext cx="8458200" cy="4953000"/>
          </a:xfrm>
        </p:spPr>
        <p:txBody>
          <a:bodyPr/>
          <a:lstStyle/>
          <a:p>
            <a:pPr algn="l" eaLnBrk="1" hangingPunct="1"/>
            <a:r>
              <a:rPr lang="en-US" sz="3600"/>
              <a:t>Students and teachers</a:t>
            </a:r>
            <a:br>
              <a:rPr lang="en-US" sz="3600"/>
            </a:br>
            <a:r>
              <a:rPr lang="en-US" sz="3600"/>
              <a:t>Using evidence of learning</a:t>
            </a:r>
            <a:br>
              <a:rPr lang="en-US" sz="3600"/>
            </a:br>
            <a:r>
              <a:rPr lang="en-US" sz="3600"/>
              <a:t>To adapt teaching and learning</a:t>
            </a:r>
            <a:br>
              <a:rPr lang="en-US" sz="3600"/>
            </a:br>
            <a:r>
              <a:rPr lang="en-US" sz="3600"/>
              <a:t>To meet immediate learning needs</a:t>
            </a:r>
            <a:br>
              <a:rPr lang="en-US" sz="3600"/>
            </a:br>
            <a:r>
              <a:rPr lang="en-US" sz="3600"/>
              <a:t>Minute-to-minute and day to day</a:t>
            </a:r>
            <a:endParaRPr lang="en-US"/>
          </a:p>
        </p:txBody>
      </p:sp>
      <p:sp>
        <p:nvSpPr>
          <p:cNvPr id="73731" name="Text Box 3"/>
          <p:cNvSpPr txBox="1">
            <a:spLocks noChangeArrowheads="1"/>
          </p:cNvSpPr>
          <p:nvPr/>
        </p:nvSpPr>
        <p:spPr bwMode="auto">
          <a:xfrm>
            <a:off x="4648200" y="6248400"/>
            <a:ext cx="43434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Dylan Wiliam, University of London</a:t>
            </a:r>
            <a:endParaRPr lang="en-US"/>
          </a:p>
        </p:txBody>
      </p:sp>
      <p:pic>
        <p:nvPicPr>
          <p:cNvPr id="73732" name="Picture 4"/>
          <p:cNvPicPr>
            <a:picLocks noChangeAspect="1" noChangeArrowheads="1"/>
          </p:cNvPicPr>
          <p:nvPr/>
        </p:nvPicPr>
        <p:blipFill>
          <a:blip r:embed="rId3"/>
          <a:srcRect/>
          <a:stretch>
            <a:fillRect/>
          </a:stretch>
        </p:blipFill>
        <p:spPr bwMode="auto">
          <a:xfrm>
            <a:off x="4572000" y="152400"/>
            <a:ext cx="4368800" cy="3276600"/>
          </a:xfrm>
          <a:prstGeom prst="rect">
            <a:avLst/>
          </a:prstGeom>
          <a:noFill/>
          <a:ln w="9525">
            <a:noFill/>
            <a:miter lim="800000"/>
            <a:headEnd/>
            <a:tailEnd/>
          </a:ln>
        </p:spPr>
      </p:pic>
      <p:sp>
        <p:nvSpPr>
          <p:cNvPr id="73733" name="Text Box 5"/>
          <p:cNvSpPr txBox="1">
            <a:spLocks noChangeArrowheads="1"/>
          </p:cNvSpPr>
          <p:nvPr/>
        </p:nvSpPr>
        <p:spPr bwMode="auto">
          <a:xfrm>
            <a:off x="228600" y="533400"/>
            <a:ext cx="4038600" cy="2287588"/>
          </a:xfrm>
          <a:prstGeom prst="rect">
            <a:avLst/>
          </a:prstGeom>
          <a:noFill/>
          <a:ln w="9525">
            <a:noFill/>
            <a:miter lim="800000"/>
            <a:headEnd/>
            <a:tailEnd/>
          </a:ln>
        </p:spPr>
        <p:txBody>
          <a:bodyPr>
            <a:prstTxWarp prst="textNoShape">
              <a:avLst/>
            </a:prstTxWarp>
            <a:spAutoFit/>
          </a:bodyPr>
          <a:lstStyle/>
          <a:p>
            <a:pPr>
              <a:spcBef>
                <a:spcPct val="50000"/>
              </a:spcBef>
            </a:pPr>
            <a:r>
              <a:rPr lang="en-US" sz="4800" b="1">
                <a:solidFill>
                  <a:schemeClr val="tx2"/>
                </a:solidFill>
              </a:rPr>
              <a:t>Formative Assessment is: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762000" y="2133600"/>
            <a:ext cx="7848600" cy="3785652"/>
          </a:xfrm>
          <a:prstGeom prst="rect">
            <a:avLst/>
          </a:prstGeom>
          <a:noFill/>
          <a:ln w="9525">
            <a:noFill/>
            <a:miter lim="800000"/>
            <a:headEnd/>
            <a:tailEnd/>
          </a:ln>
        </p:spPr>
        <p:txBody>
          <a:bodyPr>
            <a:prstTxWarp prst="textNoShape">
              <a:avLst/>
            </a:prstTxWarp>
            <a:spAutoFit/>
          </a:bodyPr>
          <a:lstStyle/>
          <a:p>
            <a:pPr>
              <a:spcAft>
                <a:spcPts val="1100"/>
              </a:spcAft>
            </a:pPr>
            <a:r>
              <a:rPr lang="en-US" sz="2400" i="1" dirty="0">
                <a:solidFill>
                  <a:srgbClr val="616161"/>
                </a:solidFill>
              </a:rPr>
              <a:t>The process of studying student work is a meaningful and challenging way to be data-driven, to reflect critically on our instructional practices, and to identify the research we might study to help us think more deeply and carefully about the challenges our students provide us. Rich, complex work samples show us how students are thinking, the fullness of their factual knowledge, the connections they are making. Talking about them together in an accountable way helps us to learn how to adjust instruction to meet the needs of our students.</a:t>
            </a:r>
          </a:p>
        </p:txBody>
      </p:sp>
      <p:sp>
        <p:nvSpPr>
          <p:cNvPr id="77827" name="Text Box 3"/>
          <p:cNvSpPr txBox="1">
            <a:spLocks noChangeArrowheads="1"/>
          </p:cNvSpPr>
          <p:nvPr/>
        </p:nvSpPr>
        <p:spPr bwMode="auto">
          <a:xfrm>
            <a:off x="3810000" y="6248400"/>
            <a:ext cx="4876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616161"/>
                </a:solidFill>
                <a:latin typeface="Verdana" charset="0"/>
              </a:rPr>
              <a:t>Annenberg Institute of School Reform</a:t>
            </a:r>
            <a:endParaRPr lang="en-US" i="1">
              <a:solidFill>
                <a:srgbClr val="616161"/>
              </a:solidFill>
            </a:endParaRPr>
          </a:p>
        </p:txBody>
      </p:sp>
      <p:pic>
        <p:nvPicPr>
          <p:cNvPr id="77828" name="Picture 4"/>
          <p:cNvPicPr>
            <a:picLocks noChangeAspect="1" noChangeArrowheads="1"/>
          </p:cNvPicPr>
          <p:nvPr/>
        </p:nvPicPr>
        <p:blipFill>
          <a:blip r:embed="rId3"/>
          <a:srcRect/>
          <a:stretch>
            <a:fillRect/>
          </a:stretch>
        </p:blipFill>
        <p:spPr bwMode="auto">
          <a:xfrm>
            <a:off x="2286000" y="0"/>
            <a:ext cx="5219700" cy="203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normAutofit fontScale="90000"/>
          </a:bodyPr>
          <a:lstStyle/>
          <a:p>
            <a:pPr eaLnBrk="1" hangingPunct="1"/>
            <a:r>
              <a:rPr lang="en-US" sz="4000"/>
              <a:t>Educational Research: </a:t>
            </a:r>
            <a:br>
              <a:rPr lang="en-US" sz="4000"/>
            </a:br>
            <a:r>
              <a:rPr lang="en-US" sz="3600"/>
              <a:t>Formative Assessment and Student Work to Inform Instruction</a:t>
            </a:r>
            <a:endParaRPr lang="en-US"/>
          </a:p>
        </p:txBody>
      </p:sp>
      <p:sp>
        <p:nvSpPr>
          <p:cNvPr id="79875" name="Rectangle 3"/>
          <p:cNvSpPr>
            <a:spLocks noGrp="1" noChangeArrowheads="1"/>
          </p:cNvSpPr>
          <p:nvPr>
            <p:ph type="body" sz="half" idx="2"/>
          </p:nvPr>
        </p:nvSpPr>
        <p:spPr>
          <a:xfrm>
            <a:off x="304800" y="2133600"/>
            <a:ext cx="8610600" cy="4724400"/>
          </a:xfrm>
        </p:spPr>
        <p:txBody>
          <a:bodyPr/>
          <a:lstStyle/>
          <a:p>
            <a:pPr eaLnBrk="1" hangingPunct="1">
              <a:lnSpc>
                <a:spcPct val="90000"/>
              </a:lnSpc>
            </a:pPr>
            <a:r>
              <a:rPr lang="en-US" sz="2400" i="1"/>
              <a:t>Assessing Student Outcomes</a:t>
            </a:r>
            <a:r>
              <a:rPr lang="en-US" sz="2400"/>
              <a:t>; Marzano, Pickering, McTighe</a:t>
            </a:r>
          </a:p>
          <a:p>
            <a:pPr eaLnBrk="1" hangingPunct="1">
              <a:lnSpc>
                <a:spcPct val="90000"/>
              </a:lnSpc>
            </a:pPr>
            <a:r>
              <a:rPr lang="en-US" sz="2400" i="1"/>
              <a:t>Inside the Black Box</a:t>
            </a:r>
            <a:r>
              <a:rPr lang="en-US" sz="2400"/>
              <a:t>; Black,Wiliams</a:t>
            </a:r>
          </a:p>
          <a:p>
            <a:pPr eaLnBrk="1" hangingPunct="1">
              <a:lnSpc>
                <a:spcPct val="90000"/>
              </a:lnSpc>
            </a:pPr>
            <a:r>
              <a:rPr lang="en-US" sz="2400" i="1"/>
              <a:t>Understanding by Design</a:t>
            </a:r>
            <a:r>
              <a:rPr lang="en-US" sz="2400"/>
              <a:t>; Wiggins, McTighe</a:t>
            </a:r>
          </a:p>
          <a:p>
            <a:pPr eaLnBrk="1" hangingPunct="1">
              <a:lnSpc>
                <a:spcPct val="90000"/>
              </a:lnSpc>
            </a:pPr>
            <a:r>
              <a:rPr lang="en-US" sz="2400" i="1"/>
              <a:t>Results Now</a:t>
            </a:r>
            <a:r>
              <a:rPr lang="en-US" sz="2400"/>
              <a:t>; Schmoker</a:t>
            </a:r>
          </a:p>
          <a:p>
            <a:pPr eaLnBrk="1" hangingPunct="1">
              <a:lnSpc>
                <a:spcPct val="90000"/>
              </a:lnSpc>
            </a:pPr>
            <a:r>
              <a:rPr lang="en-US" sz="2400" i="1"/>
              <a:t>Professional Learning Communities at Work</a:t>
            </a:r>
            <a:r>
              <a:rPr lang="en-US" sz="2400"/>
              <a:t>; Dufour, Eaker</a:t>
            </a:r>
          </a:p>
          <a:p>
            <a:pPr eaLnBrk="1" hangingPunct="1">
              <a:lnSpc>
                <a:spcPct val="90000"/>
              </a:lnSpc>
            </a:pPr>
            <a:r>
              <a:rPr lang="en-US" sz="2400" i="1"/>
              <a:t>Accountability for Learning</a:t>
            </a:r>
            <a:r>
              <a:rPr lang="en-US" sz="2400"/>
              <a:t>; Reeves</a:t>
            </a:r>
          </a:p>
          <a:p>
            <a:pPr eaLnBrk="1" hangingPunct="1">
              <a:lnSpc>
                <a:spcPct val="90000"/>
              </a:lnSpc>
            </a:pPr>
            <a:r>
              <a:rPr lang="en-US" sz="2400" i="1"/>
              <a:t>Math Talk Learning Community</a:t>
            </a:r>
            <a:r>
              <a:rPr lang="en-US" sz="2400"/>
              <a:t>; Fuson, et al</a:t>
            </a:r>
          </a:p>
          <a:p>
            <a:pPr eaLnBrk="1" hangingPunct="1">
              <a:lnSpc>
                <a:spcPct val="90000"/>
              </a:lnSpc>
            </a:pPr>
            <a:r>
              <a:rPr lang="en-US" sz="2400" i="1"/>
              <a:t>Normalizing Problems of Practice</a:t>
            </a:r>
            <a:r>
              <a:rPr lang="en-US" sz="2400"/>
              <a:t>; Little, Horn</a:t>
            </a:r>
          </a:p>
          <a:p>
            <a:pPr eaLnBrk="1" hangingPunct="1">
              <a:lnSpc>
                <a:spcPct val="90000"/>
              </a:lnSpc>
            </a:pPr>
            <a:r>
              <a:rPr lang="en-US" sz="2400" i="1"/>
              <a:t>Change the Terms for Teacher Learning</a:t>
            </a:r>
            <a:r>
              <a:rPr lang="en-US" sz="2400"/>
              <a:t>; Fullan</a:t>
            </a:r>
          </a:p>
          <a:p>
            <a:pPr eaLnBrk="1" hangingPunct="1">
              <a:lnSpc>
                <a:spcPct val="90000"/>
              </a:lnSpc>
            </a:pPr>
            <a:r>
              <a:rPr lang="en-US" sz="2400" i="1"/>
              <a:t>Working toward a continuum of professional development</a:t>
            </a:r>
            <a:r>
              <a:rPr lang="en-US" sz="2400"/>
              <a:t>; Loucks-Horsley, et al. </a:t>
            </a:r>
            <a:endParaRPr lang="en-US" sz="20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TotalTime>
  <Words>1772</Words>
  <Application>Microsoft Macintosh PowerPoint</Application>
  <PresentationFormat>On-screen Show (4:3)</PresentationFormat>
  <Paragraphs>275</Paragraphs>
  <Slides>41</Slides>
  <Notes>34</Notes>
  <HiddenSlides>0</HiddenSlides>
  <MMClips>5</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41</vt:i4>
      </vt:variant>
    </vt:vector>
  </HeadingPairs>
  <TitlesOfParts>
    <vt:vector size="44" baseType="lpstr">
      <vt:lpstr>Office Theme</vt:lpstr>
      <vt:lpstr>Document</vt:lpstr>
      <vt:lpstr>Chart</vt:lpstr>
      <vt:lpstr>In the Era of the Common Core Standards</vt:lpstr>
      <vt:lpstr>Slide 2</vt:lpstr>
      <vt:lpstr>Silicon Valley Mathematics Initiative 41 Members School Districts and Charter School Networks</vt:lpstr>
      <vt:lpstr>Mathematical Practice</vt:lpstr>
      <vt:lpstr>Slide 5</vt:lpstr>
      <vt:lpstr>Formative Assessment</vt:lpstr>
      <vt:lpstr>Students and teachers Using evidence of learning To adapt teaching and learning To meet immediate learning needs Minute-to-minute and day to day</vt:lpstr>
      <vt:lpstr>Slide 8</vt:lpstr>
      <vt:lpstr>Educational Research:  Formative Assessment and Student Work to Inform Instruction</vt:lpstr>
      <vt:lpstr>Slide 10</vt:lpstr>
      <vt:lpstr>Inside the Black Box</vt:lpstr>
      <vt:lpstr>Effective Formative Assessment Strategies</vt:lpstr>
      <vt:lpstr>Slide 13</vt:lpstr>
      <vt:lpstr>The Results from an Assessment</vt:lpstr>
      <vt:lpstr>Traditionally Teachers Choose One of Three Options</vt:lpstr>
      <vt:lpstr>Re-engagement: Completing the Formative Assessment Cycle</vt:lpstr>
      <vt:lpstr>Slide 17</vt:lpstr>
      <vt:lpstr>The MAC/MARS  Math Performance Assessments</vt:lpstr>
      <vt:lpstr>Slide 19</vt:lpstr>
      <vt:lpstr>MARS Performance Assessments Task Design</vt:lpstr>
      <vt:lpstr>Designing Re-engagement</vt:lpstr>
      <vt:lpstr>Slide 22</vt:lpstr>
      <vt:lpstr>Slide 23</vt:lpstr>
      <vt:lpstr>Slide 24</vt:lpstr>
      <vt:lpstr>Slide 25</vt:lpstr>
      <vt:lpstr>Slide 26</vt:lpstr>
      <vt:lpstr>Slide 27</vt:lpstr>
      <vt:lpstr>Slide 28</vt:lpstr>
      <vt:lpstr>Slide 29</vt:lpstr>
      <vt:lpstr>Re-teaching vs. Re-engagement</vt:lpstr>
      <vt:lpstr>Teaching for Meaning</vt:lpstr>
      <vt:lpstr>Mathematics, you see, is not a spectator sport. To understand mathematics means to be able to do mathematics. And what does it mean doing mathematics? In the first place it means to be able to solve mathematical problems.</vt:lpstr>
      <vt:lpstr>Why a Problem of the Month?</vt:lpstr>
      <vt:lpstr>How are the POM be used?</vt:lpstr>
      <vt:lpstr>Slide 35</vt:lpstr>
      <vt:lpstr>Slide 36</vt:lpstr>
      <vt:lpstr>Level E    A man and his wife invite 5 other couples to a dinner party.  As the guests arrive for drinks before dinner, they shake hands.  Not everybody shakes everybody's hands, and of course no one shakes hands with his own spouse.  Later, as they sit down to dinner, the host asks each other person, including his wife, “how many hands you shake?” He notices, to his surprise, that each respondent shook a different number of hands.    How many did his wife shake?   Explain your solution and justify your reasoning.</vt:lpstr>
      <vt:lpstr>Slide 38</vt:lpstr>
      <vt:lpstr>Slide 39</vt:lpstr>
      <vt:lpstr>Slide 40</vt:lpstr>
      <vt:lpstr>Slide 41</vt:lpstr>
    </vt:vector>
  </TitlesOfParts>
  <Company>Silicon Valley Mathematics Initiative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Foster David</dc:creator>
  <cp:lastModifiedBy>Foster David</cp:lastModifiedBy>
  <cp:revision>11</cp:revision>
  <dcterms:created xsi:type="dcterms:W3CDTF">2011-05-12T20:59:18Z</dcterms:created>
  <dcterms:modified xsi:type="dcterms:W3CDTF">2011-05-12T21:23:19Z</dcterms:modified>
</cp:coreProperties>
</file>