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75" r:id="rId4"/>
    <p:sldId id="257" r:id="rId5"/>
    <p:sldId id="258" r:id="rId6"/>
    <p:sldId id="259" r:id="rId7"/>
    <p:sldId id="260" r:id="rId8"/>
    <p:sldId id="265" r:id="rId9"/>
    <p:sldId id="276" r:id="rId10"/>
    <p:sldId id="263" r:id="rId11"/>
    <p:sldId id="267" r:id="rId12"/>
    <p:sldId id="268" r:id="rId13"/>
    <p:sldId id="272" r:id="rId14"/>
    <p:sldId id="273" r:id="rId15"/>
    <p:sldId id="262" r:id="rId16"/>
    <p:sldId id="266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34606" autoAdjust="0"/>
    <p:restoredTop sz="86471" autoAdjust="0"/>
  </p:normalViewPr>
  <p:slideViewPr>
    <p:cSldViewPr snapToObjects="1">
      <p:cViewPr>
        <p:scale>
          <a:sx n="100" d="100"/>
          <a:sy n="100" d="100"/>
        </p:scale>
        <p:origin x="-512" y="-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DB0EB-FA84-F44F-9731-311A68D27A5A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05E7-D3A6-4C4F-9032-98AC442E3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05E7-D3A6-4C4F-9032-98AC442E392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C05E7-D3A6-4C4F-9032-98AC442E392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2262-2C0B-D54D-8E29-3DC3DDAF6534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E2262-2C0B-D54D-8E29-3DC3DDAF6534}" type="datetimeFigureOut">
              <a:rPr lang="en-US" smtClean="0"/>
              <a:pPr/>
              <a:t>5/9/11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75EF-C32F-6B4C-BC07-FD18C9259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rmAutofit/>
          </a:bodyPr>
          <a:lstStyle/>
          <a:p>
            <a:r>
              <a:rPr lang="en-US" dirty="0" smtClean="0"/>
              <a:t>Common Core Mathematics Standards and Teacher Professional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752600"/>
          </a:xfrm>
        </p:spPr>
        <p:txBody>
          <a:bodyPr/>
          <a:lstStyle/>
          <a:p>
            <a:r>
              <a:rPr lang="en-US" dirty="0" smtClean="0"/>
              <a:t>Herb Clemens</a:t>
            </a:r>
          </a:p>
          <a:p>
            <a:r>
              <a:rPr lang="en-US" dirty="0" smtClean="0"/>
              <a:t>Ohio State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848600" cy="1752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Components of</a:t>
            </a:r>
            <a:r>
              <a:rPr lang="en-US" dirty="0" smtClean="0"/>
              <a:t> career-long </a:t>
            </a:r>
            <a:r>
              <a:rPr lang="en-US" dirty="0"/>
              <a:t>professional</a:t>
            </a:r>
            <a:r>
              <a:rPr lang="en-US" dirty="0" smtClean="0"/>
              <a:t> enhancement </a:t>
            </a:r>
            <a:r>
              <a:rPr lang="en-US" dirty="0"/>
              <a:t>for university faculty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74676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We continue</a:t>
            </a:r>
            <a:r>
              <a:rPr lang="en-US" sz="2400" smtClean="0"/>
              <a:t> </a:t>
            </a:r>
            <a:r>
              <a:rPr lang="en-US" sz="2800" smtClean="0"/>
              <a:t>to learn and generate new mathematics</a:t>
            </a: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09600" y="35052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endParaRPr lang="en-US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/>
              <a:t>We</a:t>
            </a:r>
            <a:r>
              <a:rPr lang="en-US" sz="2800" dirty="0" smtClean="0"/>
              <a:t> review our </a:t>
            </a:r>
            <a:r>
              <a:rPr lang="en-US" sz="2800" dirty="0"/>
              <a:t>own</a:t>
            </a:r>
            <a:r>
              <a:rPr lang="en-US" sz="2800" dirty="0" smtClean="0"/>
              <a:t> work and </a:t>
            </a:r>
            <a:r>
              <a:rPr lang="en-US" sz="2800" dirty="0"/>
              <a:t>that of our peers and colleagues</a:t>
            </a:r>
            <a:endParaRPr lang="en-US" dirty="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609600" y="4648200"/>
            <a:ext cx="7848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endParaRPr lang="en-US" dirty="0"/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/>
              <a:t>Through research and</a:t>
            </a:r>
            <a:r>
              <a:rPr lang="en-US" sz="2800" dirty="0" smtClean="0"/>
              <a:t> teaching, </a:t>
            </a:r>
            <a:r>
              <a:rPr lang="en-US" sz="2800" dirty="0"/>
              <a:t>we become a resource for students, colleagues and the profession</a:t>
            </a:r>
            <a:r>
              <a:rPr lang="en-US" dirty="0"/>
              <a:t> </a:t>
            </a: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  <p:bldP spid="7172" grpId="0" autoUpdateAnimBg="0"/>
      <p:bldP spid="717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Politics made this possible!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After the Second World War and Sputnik, society became convinced that they needed advanced mathematics and were willing to pay for it</a:t>
            </a:r>
          </a:p>
          <a:p>
            <a:pPr eaLnBrk="1" hangingPunct="1"/>
            <a:r>
              <a:rPr lang="en-US" dirty="0" smtClean="0"/>
              <a:t>The profession and our enablers (university administrations) took advantage of that perceived need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524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Career-long professional enhancement for mathematics teachers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7772400" cy="4114800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Continue to learn/do mathematics</a:t>
            </a:r>
          </a:p>
          <a:p>
            <a:pPr eaLnBrk="1" hangingPunct="1"/>
            <a:r>
              <a:rPr lang="en-US" dirty="0"/>
              <a:t>Continue to analyze teaching practice</a:t>
            </a:r>
          </a:p>
          <a:p>
            <a:pPr eaLnBrk="1" hangingPunct="1"/>
            <a:r>
              <a:rPr lang="en-US" dirty="0"/>
              <a:t>Become a teaching resource for students, colleagues and the profession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Common Core gives teachers a political opportunity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7724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Acceptance of the Common Core Standards by the sovereign States means that society is becoming convinced that they need high-quality mathematics teaching</a:t>
            </a:r>
          </a:p>
          <a:p>
            <a:r>
              <a:rPr lang="en-US" dirty="0" smtClean="0"/>
              <a:t>Common Core Mathematics Standards will not be realized without highly professional mathematics teachers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90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Common Core gives teachers a political opportunity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667000"/>
            <a:ext cx="7772400" cy="3276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An opportunity for teachers to achieve the status and command the necessary respect…</a:t>
            </a:r>
          </a:p>
          <a:p>
            <a:r>
              <a:rPr lang="en-US" dirty="0" smtClean="0"/>
              <a:t>…so that society will adequately acknowledge and reward their profession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teachers do it alone?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3124200"/>
            <a:ext cx="838200" cy="83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“Outside”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Professionally trained teacher-leaders</a:t>
            </a:r>
          </a:p>
          <a:p>
            <a:r>
              <a:rPr lang="en-US" dirty="0" smtClean="0"/>
              <a:t>Laboratories of excellence</a:t>
            </a:r>
          </a:p>
          <a:p>
            <a:r>
              <a:rPr lang="en-US" dirty="0" smtClean="0"/>
              <a:t>Superstars of the profession</a:t>
            </a:r>
          </a:p>
          <a:p>
            <a:r>
              <a:rPr lang="en-US" dirty="0" smtClean="0"/>
              <a:t>Understanding the need </a:t>
            </a:r>
            <a:r>
              <a:rPr lang="en-US" smtClean="0"/>
              <a:t>for achievement </a:t>
            </a:r>
            <a:r>
              <a:rPr lang="en-US" dirty="0" smtClean="0"/>
              <a:t>and the need for access…</a:t>
            </a:r>
          </a:p>
          <a:p>
            <a:r>
              <a:rPr lang="en-US" dirty="0" smtClean="0"/>
              <a:t>…but also recognizing that these two needs are different…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Professionally trained teacher-leaders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19400"/>
            <a:ext cx="7391400" cy="1447800"/>
          </a:xfrm>
        </p:spPr>
        <p:txBody>
          <a:bodyPr/>
          <a:lstStyle/>
          <a:p>
            <a:r>
              <a:rPr lang="en-US" dirty="0" smtClean="0"/>
              <a:t>Boston University/EDC Masters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Laboratories of excellence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010400" cy="2209800"/>
          </a:xfrm>
        </p:spPr>
        <p:txBody>
          <a:bodyPr/>
          <a:lstStyle/>
          <a:p>
            <a:r>
              <a:rPr lang="en-US" dirty="0" smtClean="0"/>
              <a:t>Math for America</a:t>
            </a:r>
          </a:p>
          <a:p>
            <a:r>
              <a:rPr lang="en-US" dirty="0" smtClean="0"/>
              <a:t>IAS/Park City Mathematics Institute</a:t>
            </a:r>
          </a:p>
          <a:p>
            <a:r>
              <a:rPr lang="en-US" dirty="0" smtClean="0"/>
              <a:t>PROMYS for Teachers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CBMS/</a:t>
            </a:r>
            <a:r>
              <a:rPr lang="en-US" dirty="0" err="1" smtClean="0"/>
              <a:t>MfA</a:t>
            </a:r>
            <a:r>
              <a:rPr lang="en-US" dirty="0" smtClean="0"/>
              <a:t>/PCMI national leadership workshop in July</a:t>
            </a:r>
          </a:p>
          <a:p>
            <a:r>
              <a:rPr lang="en-US" dirty="0" smtClean="0"/>
              <a:t>How can we begin the process of raising the status of mathematics teachers?</a:t>
            </a:r>
          </a:p>
          <a:p>
            <a:r>
              <a:rPr lang="en-US" dirty="0" smtClean="0"/>
              <a:t>Or rather, how can we begin the process of supporting mathematics teachers as they raise their own status?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Core Mathematics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…a very big deal!</a:t>
            </a:r>
          </a:p>
          <a:p>
            <a:r>
              <a:rPr lang="en-US" dirty="0" smtClean="0"/>
              <a:t>…national standards for mathematics instruction for the first time in the history of the United States! </a:t>
            </a:r>
            <a:endParaRPr lang="en-US" dirty="0" smtClean="0"/>
          </a:p>
          <a:p>
            <a:r>
              <a:rPr lang="en-US" i="1" dirty="0" smtClean="0"/>
              <a:t>…</a:t>
            </a:r>
            <a:r>
              <a:rPr lang="en-US" i="1" dirty="0" smtClean="0"/>
              <a:t>we had better not screw it up!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Common Core Mathematics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352800"/>
          </a:xfrm>
        </p:spPr>
        <p:txBody>
          <a:bodyPr/>
          <a:lstStyle/>
          <a:p>
            <a:r>
              <a:rPr lang="en-US" dirty="0" smtClean="0"/>
              <a:t>…a very big deal!</a:t>
            </a:r>
          </a:p>
          <a:p>
            <a:r>
              <a:rPr lang="en-US" dirty="0" smtClean="0"/>
              <a:t>…a one-time opportunity for teachers to transform the status of their profession, </a:t>
            </a:r>
            <a:endParaRPr lang="en-US" dirty="0" smtClean="0"/>
          </a:p>
          <a:p>
            <a:r>
              <a:rPr lang="en-US" i="1" dirty="0" smtClean="0"/>
              <a:t>…they</a:t>
            </a:r>
            <a:r>
              <a:rPr lang="en-US" i="1" dirty="0" smtClean="0"/>
              <a:t> had better not screw it up!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Professional status…</a:t>
            </a:r>
            <a:br>
              <a:rPr lang="en-US" dirty="0" smtClean="0"/>
            </a:br>
            <a:r>
              <a:rPr lang="en-US" dirty="0" smtClean="0"/>
              <a:t>Comparisons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Content Placeholder 3" descr="NYT.3.16.201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3"/>
              <a:srcRect l="8288" r="37059" b="46165"/>
              <a:stretch>
                <a:fillRect/>
              </a:stretch>
            </p:blipFill>
          </mc:Choice>
          <mc:Fallback>
            <p:blipFill>
              <a:blip r:embed="rId4"/>
              <a:srcRect l="8288" r="37059" b="46165"/>
              <a:stretch>
                <a:fillRect/>
              </a:stretch>
            </p:blipFill>
          </mc:Fallback>
        </mc:AlternateContent>
        <p:spPr>
          <a:xfrm>
            <a:off x="4800600" y="914400"/>
            <a:ext cx="3398225" cy="543458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from PISA</a:t>
            </a:r>
            <a:endParaRPr lang="en-US" dirty="0"/>
          </a:p>
        </p:txBody>
      </p:sp>
      <p:pic>
        <p:nvPicPr>
          <p:cNvPr id="6" name="Content Placeholder 5" descr="NYT.3.16.2011 Schleicher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8335" r="-18335"/>
              <a:stretch>
                <a:fillRect/>
              </a:stretch>
            </p:blipFill>
          </mc:Choice>
          <mc:Fallback>
            <p:blipFill>
              <a:blip r:embed="rId3"/>
              <a:srcRect l="-18335" r="-18335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things…</a:t>
            </a:r>
            <a:endParaRPr lang="en-US" dirty="0"/>
          </a:p>
        </p:txBody>
      </p:sp>
      <p:pic>
        <p:nvPicPr>
          <p:cNvPr id="6" name="Content Placeholder 5" descr="NYT.3.16.2011 Five thing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6924" r="-16924"/>
              <a:stretch>
                <a:fillRect/>
              </a:stretch>
            </p:blipFill>
          </mc:Choice>
          <mc:Fallback>
            <p:blipFill>
              <a:blip r:embed="rId3"/>
              <a:srcRect l="-16924" r="-16924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…but the most important…</a:t>
            </a:r>
            <a:endParaRPr lang="en-US" dirty="0"/>
          </a:p>
        </p:txBody>
      </p:sp>
      <p:pic>
        <p:nvPicPr>
          <p:cNvPr id="6" name="Content Placeholder 5" descr="NYT.3.16.2011.Status of teachers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73741" b="-73741"/>
              <a:stretch>
                <a:fillRect/>
              </a:stretch>
            </p:blipFill>
          </mc:Choice>
          <mc:Fallback>
            <p:blipFill>
              <a:blip r:embed="rId3"/>
              <a:srcRect t="-73741" b="-73741"/>
              <a:stretch>
                <a:fillRect/>
              </a:stretch>
            </p:blipFill>
          </mc:Fallback>
        </mc:AlternateContent>
        <p:spPr>
          <a:xfrm>
            <a:off x="457200" y="1417638"/>
            <a:ext cx="8229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can raise the status of teachers?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7724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In the end it is only the teachers themselves that can raise their professional status…</a:t>
            </a:r>
          </a:p>
          <a:p>
            <a:r>
              <a:rPr lang="en-US" dirty="0" smtClean="0"/>
              <a:t>…</a:t>
            </a:r>
            <a:r>
              <a:rPr lang="en-US" dirty="0" smtClean="0"/>
              <a:t>their </a:t>
            </a:r>
            <a:r>
              <a:rPr lang="en-US" dirty="0" smtClean="0"/>
              <a:t>numbers are too big…</a:t>
            </a:r>
          </a:p>
          <a:p>
            <a:r>
              <a:rPr lang="en-US" dirty="0" smtClean="0"/>
              <a:t>…and</a:t>
            </a:r>
            <a:r>
              <a:rPr lang="en-US" dirty="0" smtClean="0"/>
              <a:t> </a:t>
            </a:r>
            <a:r>
              <a:rPr lang="en-US" dirty="0" smtClean="0"/>
              <a:t>no other constituency has sufficient self-interest invested in the outcome</a:t>
            </a:r>
            <a:r>
              <a:rPr lang="en-US" dirty="0" smtClean="0"/>
              <a:t>…</a:t>
            </a:r>
            <a:endParaRPr lang="en-US" dirty="0" smtClean="0"/>
          </a:p>
          <a:p>
            <a:r>
              <a:rPr lang="en-US" dirty="0" smtClean="0"/>
              <a:t>…for it to be otherwise.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professions have transformed themselves…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191000"/>
            <a:ext cx="4572000" cy="2133600"/>
          </a:xfrm>
        </p:spPr>
        <p:txBody>
          <a:bodyPr/>
          <a:lstStyle/>
          <a:p>
            <a:r>
              <a:rPr lang="en-US" dirty="0" smtClean="0"/>
              <a:t>Health professionals</a:t>
            </a:r>
          </a:p>
          <a:p>
            <a:r>
              <a:rPr lang="en-US" dirty="0" smtClean="0"/>
              <a:t>Finance</a:t>
            </a:r>
          </a:p>
          <a:p>
            <a:r>
              <a:rPr lang="en-US" dirty="0" smtClean="0"/>
              <a:t>Higher education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939557" y="1676400"/>
            <a:ext cx="729004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…through their own education, professional development, and self-management of professional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6871</TotalTime>
  <Words>496</Words>
  <Application>Microsoft Macintosh PowerPoint</Application>
  <PresentationFormat>On-screen Show (4:3)</PresentationFormat>
  <Paragraphs>66</Paragraphs>
  <Slides>19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Common Core Mathematics Standards and Teacher Professional Development</vt:lpstr>
      <vt:lpstr>Common Core Mathematics Standards</vt:lpstr>
      <vt:lpstr>Common Core Mathematics Standards</vt:lpstr>
      <vt:lpstr>Professional status… Comparisons…</vt:lpstr>
      <vt:lpstr>Word from PISA</vt:lpstr>
      <vt:lpstr>Five things…</vt:lpstr>
      <vt:lpstr>…but the most important…</vt:lpstr>
      <vt:lpstr>Who can raise the status of teachers?</vt:lpstr>
      <vt:lpstr>Other professions have transformed themselves…</vt:lpstr>
      <vt:lpstr>Components of career-long professional enhancement for university faculty</vt:lpstr>
      <vt:lpstr>Politics made this possible!</vt:lpstr>
      <vt:lpstr>Career-long professional enhancement for mathematics teachers</vt:lpstr>
      <vt:lpstr>Common Core gives teachers a political opportunity</vt:lpstr>
      <vt:lpstr>Common Core gives teachers a political opportunity</vt:lpstr>
      <vt:lpstr>Can teachers do it alone?</vt:lpstr>
      <vt:lpstr>“Outside” help</vt:lpstr>
      <vt:lpstr>Professionally trained teacher-leaders</vt:lpstr>
      <vt:lpstr>Laboratories of excellence</vt:lpstr>
      <vt:lpstr>Upcoming event</vt:lpstr>
    </vt:vector>
  </TitlesOfParts>
  <Company>The Ohio State University</Company>
  <LinksUpToDate>false</LinksUpToDate>
  <SharedDoc>false</SharedDoc>
  <HyperlinksChanged>false</HyperlinksChanged>
  <AppVersion>12.0257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teachers: Career ladder of the teachers, by the teachers, and for the teachers</dc:title>
  <dc:creator>Herb Clemens</dc:creator>
  <cp:lastModifiedBy>Herb Clemens</cp:lastModifiedBy>
  <cp:revision>15</cp:revision>
  <dcterms:created xsi:type="dcterms:W3CDTF">2011-05-10T00:11:23Z</dcterms:created>
  <dcterms:modified xsi:type="dcterms:W3CDTF">2011-05-10T01:12:55Z</dcterms:modified>
</cp:coreProperties>
</file>