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sldIdLst>
    <p:sldId id="256" r:id="rId2"/>
    <p:sldId id="257" r:id="rId3"/>
    <p:sldId id="269" r:id="rId4"/>
    <p:sldId id="258" r:id="rId5"/>
    <p:sldId id="259" r:id="rId6"/>
    <p:sldId id="271" r:id="rId7"/>
    <p:sldId id="272" r:id="rId8"/>
    <p:sldId id="266" r:id="rId9"/>
    <p:sldId id="261" r:id="rId10"/>
    <p:sldId id="262" r:id="rId11"/>
    <p:sldId id="263" r:id="rId12"/>
    <p:sldId id="260" r:id="rId13"/>
    <p:sldId id="276" r:id="rId14"/>
    <p:sldId id="277" r:id="rId15"/>
    <p:sldId id="274" r:id="rId16"/>
    <p:sldId id="267" r:id="rId17"/>
    <p:sldId id="273" r:id="rId18"/>
    <p:sldId id="265" r:id="rId19"/>
    <p:sldId id="268" r:id="rId20"/>
    <p:sldId id="270" r:id="rId21"/>
    <p:sldId id="275" r:id="rId22"/>
    <p:sldId id="278" r:id="rId23"/>
    <p:sldId id="279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7" d="100"/>
          <a:sy n="87" d="100"/>
        </p:scale>
        <p:origin x="-856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notesMaster" Target="notesMasters/notesMaster1.xml"/><Relationship Id="rId26" Type="http://schemas.openxmlformats.org/officeDocument/2006/relationships/printerSettings" Target="printerSettings/printerSettings1.bin"/><Relationship Id="rId27" Type="http://schemas.openxmlformats.org/officeDocument/2006/relationships/presProps" Target="presProps.xml"/><Relationship Id="rId28" Type="http://schemas.openxmlformats.org/officeDocument/2006/relationships/viewProps" Target="viewProps.xml"/><Relationship Id="rId29" Type="http://schemas.openxmlformats.org/officeDocument/2006/relationships/theme" Target="theme/theme1.xml"/><Relationship Id="rId3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0EEA7C9-7B74-E841-B0D2-DDAD68C4021A}" type="doc">
      <dgm:prSet loTypeId="urn:microsoft.com/office/officeart/2005/8/layout/cycle6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BEAE278-D78B-944B-B2A3-ACEB49D37233}">
      <dgm:prSet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pPr rtl="0"/>
          <a:r>
            <a:rPr lang="en-US" sz="1800" dirty="0" smtClean="0">
              <a:solidFill>
                <a:schemeClr val="tx1"/>
              </a:solidFill>
            </a:rPr>
            <a:t>Standards</a:t>
          </a:r>
          <a:endParaRPr lang="en-US" sz="1800" dirty="0">
            <a:solidFill>
              <a:schemeClr val="tx1"/>
            </a:solidFill>
          </a:endParaRPr>
        </a:p>
      </dgm:t>
    </dgm:pt>
    <dgm:pt modelId="{E522D11D-4F5C-164C-9AC7-5659032A2CBD}" type="parTrans" cxnId="{7397F93B-1E31-C145-80D4-1161B7A41269}">
      <dgm:prSet/>
      <dgm:spPr/>
      <dgm:t>
        <a:bodyPr/>
        <a:lstStyle/>
        <a:p>
          <a:endParaRPr lang="en-US"/>
        </a:p>
      </dgm:t>
    </dgm:pt>
    <dgm:pt modelId="{8D20E796-F88F-8847-B1BC-8D8F8828114C}" type="sibTrans" cxnId="{7397F93B-1E31-C145-80D4-1161B7A41269}">
      <dgm:prSet/>
      <dgm:spPr/>
      <dgm:t>
        <a:bodyPr/>
        <a:lstStyle/>
        <a:p>
          <a:endParaRPr lang="en-US"/>
        </a:p>
      </dgm:t>
    </dgm:pt>
    <dgm:pt modelId="{4CAF2246-0721-2E4B-B31E-1DCF8FE5854D}">
      <dgm:prSet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en-US" sz="1800" dirty="0" smtClean="0">
              <a:solidFill>
                <a:srgbClr val="000000"/>
              </a:solidFill>
            </a:rPr>
            <a:t>Curriculum</a:t>
          </a:r>
          <a:endParaRPr lang="en-US" sz="1800" dirty="0">
            <a:solidFill>
              <a:srgbClr val="000000"/>
            </a:solidFill>
          </a:endParaRPr>
        </a:p>
      </dgm:t>
    </dgm:pt>
    <dgm:pt modelId="{D60DE15D-E0AF-6B40-81AE-B9496FE5FCC5}" type="parTrans" cxnId="{B253CAEC-F036-1B4A-814B-058082903272}">
      <dgm:prSet/>
      <dgm:spPr/>
      <dgm:t>
        <a:bodyPr/>
        <a:lstStyle/>
        <a:p>
          <a:endParaRPr lang="en-US"/>
        </a:p>
      </dgm:t>
    </dgm:pt>
    <dgm:pt modelId="{3A8B496C-63FF-2B41-B8DF-5FFBAE071E16}" type="sibTrans" cxnId="{B253CAEC-F036-1B4A-814B-058082903272}">
      <dgm:prSet/>
      <dgm:spPr/>
      <dgm:t>
        <a:bodyPr/>
        <a:lstStyle/>
        <a:p>
          <a:endParaRPr lang="en-US"/>
        </a:p>
      </dgm:t>
    </dgm:pt>
    <dgm:pt modelId="{45C9F041-FB98-C24C-9208-1B196767E3D9}">
      <dgm:prSet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en-US" sz="1800" dirty="0" smtClean="0">
              <a:solidFill>
                <a:schemeClr val="tx1"/>
              </a:solidFill>
            </a:rPr>
            <a:t>Assessment (</a:t>
          </a:r>
          <a:r>
            <a:rPr lang="en-US" sz="1800" dirty="0" smtClean="0">
              <a:solidFill>
                <a:schemeClr val="tx1"/>
              </a:solidFill>
            </a:rPr>
            <a:t>testing)</a:t>
          </a:r>
          <a:endParaRPr lang="en-US" sz="1800" dirty="0">
            <a:solidFill>
              <a:schemeClr val="tx1"/>
            </a:solidFill>
          </a:endParaRPr>
        </a:p>
      </dgm:t>
    </dgm:pt>
    <dgm:pt modelId="{D0D6CD62-BE1D-BF41-8B7D-1476B27A0DE5}" type="parTrans" cxnId="{84FE19FE-05E3-AB43-868B-76FA216177C0}">
      <dgm:prSet/>
      <dgm:spPr/>
      <dgm:t>
        <a:bodyPr/>
        <a:lstStyle/>
        <a:p>
          <a:endParaRPr lang="en-US"/>
        </a:p>
      </dgm:t>
    </dgm:pt>
    <dgm:pt modelId="{171EC115-9A93-1342-9A9A-22A6690B4D07}" type="sibTrans" cxnId="{84FE19FE-05E3-AB43-868B-76FA216177C0}">
      <dgm:prSet/>
      <dgm:spPr/>
      <dgm:t>
        <a:bodyPr/>
        <a:lstStyle/>
        <a:p>
          <a:endParaRPr lang="en-US"/>
        </a:p>
      </dgm:t>
    </dgm:pt>
    <dgm:pt modelId="{96A4809B-885C-EF45-95AE-9CD5CC8CC9B1}">
      <dgm:prSet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en-US" sz="1800" dirty="0" smtClean="0">
              <a:solidFill>
                <a:srgbClr val="000000"/>
              </a:solidFill>
            </a:rPr>
            <a:t>Teaching</a:t>
          </a:r>
          <a:endParaRPr lang="en-US" sz="1800" dirty="0">
            <a:solidFill>
              <a:srgbClr val="000000"/>
            </a:solidFill>
          </a:endParaRPr>
        </a:p>
      </dgm:t>
    </dgm:pt>
    <dgm:pt modelId="{C495719D-6B43-DF48-A5E4-04BF60B39FE5}" type="parTrans" cxnId="{00880B12-B684-284B-A88F-73CBDB88BB1D}">
      <dgm:prSet/>
      <dgm:spPr/>
      <dgm:t>
        <a:bodyPr/>
        <a:lstStyle/>
        <a:p>
          <a:endParaRPr lang="en-US"/>
        </a:p>
      </dgm:t>
    </dgm:pt>
    <dgm:pt modelId="{2E4D80AE-28A6-C04E-BD39-982920EF9F69}" type="sibTrans" cxnId="{00880B12-B684-284B-A88F-73CBDB88BB1D}">
      <dgm:prSet/>
      <dgm:spPr/>
      <dgm:t>
        <a:bodyPr/>
        <a:lstStyle/>
        <a:p>
          <a:endParaRPr lang="en-US"/>
        </a:p>
      </dgm:t>
    </dgm:pt>
    <dgm:pt modelId="{D03B29A7-2B28-CA48-9D77-5F5528F4D1FE}">
      <dgm:prSet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en-US" sz="1800" dirty="0" smtClean="0">
              <a:solidFill>
                <a:srgbClr val="000000"/>
              </a:solidFill>
            </a:rPr>
            <a:t>Teacher Understanding of Student Learning</a:t>
          </a:r>
          <a:endParaRPr lang="en-US" sz="1800" dirty="0">
            <a:solidFill>
              <a:srgbClr val="000000"/>
            </a:solidFill>
          </a:endParaRPr>
        </a:p>
      </dgm:t>
    </dgm:pt>
    <dgm:pt modelId="{51C88EE8-3E6C-D147-96FF-4E08E1753E66}" type="parTrans" cxnId="{95E25550-9337-DD47-B584-D17DB8E4091B}">
      <dgm:prSet/>
      <dgm:spPr/>
      <dgm:t>
        <a:bodyPr/>
        <a:lstStyle/>
        <a:p>
          <a:endParaRPr lang="en-US"/>
        </a:p>
      </dgm:t>
    </dgm:pt>
    <dgm:pt modelId="{26997AEB-805E-E445-9845-F43783C5F566}" type="sibTrans" cxnId="{95E25550-9337-DD47-B584-D17DB8E4091B}">
      <dgm:prSet/>
      <dgm:spPr/>
      <dgm:t>
        <a:bodyPr/>
        <a:lstStyle/>
        <a:p>
          <a:endParaRPr lang="en-US"/>
        </a:p>
      </dgm:t>
    </dgm:pt>
    <dgm:pt modelId="{2750574F-60AF-774D-8013-F0167D4B27F7}">
      <dgm:prSet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en-US" sz="1800" dirty="0" smtClean="0">
              <a:solidFill>
                <a:srgbClr val="000000"/>
              </a:solidFill>
            </a:rPr>
            <a:t>Student Learning</a:t>
          </a:r>
          <a:endParaRPr lang="en-US" sz="1800" dirty="0">
            <a:solidFill>
              <a:srgbClr val="000000"/>
            </a:solidFill>
          </a:endParaRPr>
        </a:p>
      </dgm:t>
    </dgm:pt>
    <dgm:pt modelId="{80C52724-1554-C74C-844B-68A6CB28F5DE}" type="parTrans" cxnId="{A998C407-AE2C-8447-B0AE-36DA4F17E368}">
      <dgm:prSet/>
      <dgm:spPr/>
      <dgm:t>
        <a:bodyPr/>
        <a:lstStyle/>
        <a:p>
          <a:endParaRPr lang="en-US"/>
        </a:p>
      </dgm:t>
    </dgm:pt>
    <dgm:pt modelId="{2AA7CA19-BED6-3545-AA9A-08B65829854E}" type="sibTrans" cxnId="{A998C407-AE2C-8447-B0AE-36DA4F17E368}">
      <dgm:prSet/>
      <dgm:spPr/>
      <dgm:t>
        <a:bodyPr/>
        <a:lstStyle/>
        <a:p>
          <a:endParaRPr lang="en-US"/>
        </a:p>
      </dgm:t>
    </dgm:pt>
    <dgm:pt modelId="{40088677-AA47-934B-9DC1-DD1BA3497A10}" type="pres">
      <dgm:prSet presAssocID="{A0EEA7C9-7B74-E841-B0D2-DDAD68C4021A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68A2CBF-8B74-3A44-AD45-85A32F7331D0}" type="pres">
      <dgm:prSet presAssocID="{2BEAE278-D78B-944B-B2A3-ACEB49D37233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092E498-219D-0544-973F-7182050F1D12}" type="pres">
      <dgm:prSet presAssocID="{2BEAE278-D78B-944B-B2A3-ACEB49D37233}" presName="spNode" presStyleCnt="0"/>
      <dgm:spPr/>
    </dgm:pt>
    <dgm:pt modelId="{3674DCF4-47C8-3E48-97A4-83C82F2D6E57}" type="pres">
      <dgm:prSet presAssocID="{8D20E796-F88F-8847-B1BC-8D8F8828114C}" presName="sibTrans" presStyleLbl="sibTrans1D1" presStyleIdx="0" presStyleCnt="6"/>
      <dgm:spPr/>
      <dgm:t>
        <a:bodyPr/>
        <a:lstStyle/>
        <a:p>
          <a:endParaRPr lang="en-US"/>
        </a:p>
      </dgm:t>
    </dgm:pt>
    <dgm:pt modelId="{AD3F3776-9CC7-0441-B232-5A9322504DE4}" type="pres">
      <dgm:prSet presAssocID="{4CAF2246-0721-2E4B-B31E-1DCF8FE5854D}" presName="node" presStyleLbl="node1" presStyleIdx="1" presStyleCnt="6" custScaleX="12297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73B2717-42B6-E248-A8C0-6F3449E3D5A2}" type="pres">
      <dgm:prSet presAssocID="{4CAF2246-0721-2E4B-B31E-1DCF8FE5854D}" presName="spNode" presStyleCnt="0"/>
      <dgm:spPr/>
    </dgm:pt>
    <dgm:pt modelId="{0510D7E8-3465-0A40-9E2E-89F8E127D136}" type="pres">
      <dgm:prSet presAssocID="{3A8B496C-63FF-2B41-B8DF-5FFBAE071E16}" presName="sibTrans" presStyleLbl="sibTrans1D1" presStyleIdx="1" presStyleCnt="6"/>
      <dgm:spPr/>
      <dgm:t>
        <a:bodyPr/>
        <a:lstStyle/>
        <a:p>
          <a:endParaRPr lang="en-US"/>
        </a:p>
      </dgm:t>
    </dgm:pt>
    <dgm:pt modelId="{3C1C7CCC-08F7-DE4C-B080-3234C19519B8}" type="pres">
      <dgm:prSet presAssocID="{45C9F041-FB98-C24C-9208-1B196767E3D9}" presName="node" presStyleLbl="node1" presStyleIdx="2" presStyleCnt="6" custScaleX="12759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741608F-810C-4F44-AE01-3AE6A1735319}" type="pres">
      <dgm:prSet presAssocID="{45C9F041-FB98-C24C-9208-1B196767E3D9}" presName="spNode" presStyleCnt="0"/>
      <dgm:spPr/>
    </dgm:pt>
    <dgm:pt modelId="{6D82BCCE-02C2-E347-A19C-45FC9156D30F}" type="pres">
      <dgm:prSet presAssocID="{171EC115-9A93-1342-9A9A-22A6690B4D07}" presName="sibTrans" presStyleLbl="sibTrans1D1" presStyleIdx="2" presStyleCnt="6"/>
      <dgm:spPr/>
      <dgm:t>
        <a:bodyPr/>
        <a:lstStyle/>
        <a:p>
          <a:endParaRPr lang="en-US"/>
        </a:p>
      </dgm:t>
    </dgm:pt>
    <dgm:pt modelId="{5B49DD50-EB1A-6845-A158-5EE0B17888C7}" type="pres">
      <dgm:prSet presAssocID="{96A4809B-885C-EF45-95AE-9CD5CC8CC9B1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3017B31-8921-D64F-886C-A5EB0B3A4B66}" type="pres">
      <dgm:prSet presAssocID="{96A4809B-885C-EF45-95AE-9CD5CC8CC9B1}" presName="spNode" presStyleCnt="0"/>
      <dgm:spPr/>
    </dgm:pt>
    <dgm:pt modelId="{1AE090A6-455C-C74B-97EB-7360452A20F6}" type="pres">
      <dgm:prSet presAssocID="{2E4D80AE-28A6-C04E-BD39-982920EF9F69}" presName="sibTrans" presStyleLbl="sibTrans1D1" presStyleIdx="3" presStyleCnt="6"/>
      <dgm:spPr/>
      <dgm:t>
        <a:bodyPr/>
        <a:lstStyle/>
        <a:p>
          <a:endParaRPr lang="en-US"/>
        </a:p>
      </dgm:t>
    </dgm:pt>
    <dgm:pt modelId="{6BD2B4E7-EDF9-1C45-B4D4-B1CCCB05B75D}" type="pres">
      <dgm:prSet presAssocID="{D03B29A7-2B28-CA48-9D77-5F5528F4D1FE}" presName="node" presStyleLbl="node1" presStyleIdx="4" presStyleCnt="6" custScaleX="237452" custRadScaleRad="102866" custRadScaleInc="4149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7CC5230-6E43-8D44-8057-0008D07F3CD1}" type="pres">
      <dgm:prSet presAssocID="{D03B29A7-2B28-CA48-9D77-5F5528F4D1FE}" presName="spNode" presStyleCnt="0"/>
      <dgm:spPr/>
    </dgm:pt>
    <dgm:pt modelId="{1A2FA73D-5D65-A941-8223-F6495E6D72D0}" type="pres">
      <dgm:prSet presAssocID="{26997AEB-805E-E445-9845-F43783C5F566}" presName="sibTrans" presStyleLbl="sibTrans1D1" presStyleIdx="4" presStyleCnt="6"/>
      <dgm:spPr/>
      <dgm:t>
        <a:bodyPr/>
        <a:lstStyle/>
        <a:p>
          <a:endParaRPr lang="en-US"/>
        </a:p>
      </dgm:t>
    </dgm:pt>
    <dgm:pt modelId="{38F40832-09F8-344C-8516-D32BA147A30E}" type="pres">
      <dgm:prSet presAssocID="{2750574F-60AF-774D-8013-F0167D4B27F7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7AD150E-7B14-844A-96DE-BB6AEB1E46E2}" type="pres">
      <dgm:prSet presAssocID="{2750574F-60AF-774D-8013-F0167D4B27F7}" presName="spNode" presStyleCnt="0"/>
      <dgm:spPr/>
    </dgm:pt>
    <dgm:pt modelId="{58D37DE9-0F41-1B48-8961-73D536BF8205}" type="pres">
      <dgm:prSet presAssocID="{2AA7CA19-BED6-3545-AA9A-08B65829854E}" presName="sibTrans" presStyleLbl="sibTrans1D1" presStyleIdx="5" presStyleCnt="6"/>
      <dgm:spPr/>
      <dgm:t>
        <a:bodyPr/>
        <a:lstStyle/>
        <a:p>
          <a:endParaRPr lang="en-US"/>
        </a:p>
      </dgm:t>
    </dgm:pt>
  </dgm:ptLst>
  <dgm:cxnLst>
    <dgm:cxn modelId="{95E25550-9337-DD47-B584-D17DB8E4091B}" srcId="{A0EEA7C9-7B74-E841-B0D2-DDAD68C4021A}" destId="{D03B29A7-2B28-CA48-9D77-5F5528F4D1FE}" srcOrd="4" destOrd="0" parTransId="{51C88EE8-3E6C-D147-96FF-4E08E1753E66}" sibTransId="{26997AEB-805E-E445-9845-F43783C5F566}"/>
    <dgm:cxn modelId="{B01DD841-F3BA-934C-BD62-B6E1B7CE0FC1}" type="presOf" srcId="{45C9F041-FB98-C24C-9208-1B196767E3D9}" destId="{3C1C7CCC-08F7-DE4C-B080-3234C19519B8}" srcOrd="0" destOrd="0" presId="urn:microsoft.com/office/officeart/2005/8/layout/cycle6"/>
    <dgm:cxn modelId="{84FE19FE-05E3-AB43-868B-76FA216177C0}" srcId="{A0EEA7C9-7B74-E841-B0D2-DDAD68C4021A}" destId="{45C9F041-FB98-C24C-9208-1B196767E3D9}" srcOrd="2" destOrd="0" parTransId="{D0D6CD62-BE1D-BF41-8B7D-1476B27A0DE5}" sibTransId="{171EC115-9A93-1342-9A9A-22A6690B4D07}"/>
    <dgm:cxn modelId="{0C475825-0D42-A343-AF63-24702B71EA5E}" type="presOf" srcId="{2AA7CA19-BED6-3545-AA9A-08B65829854E}" destId="{58D37DE9-0F41-1B48-8961-73D536BF8205}" srcOrd="0" destOrd="0" presId="urn:microsoft.com/office/officeart/2005/8/layout/cycle6"/>
    <dgm:cxn modelId="{D4E00706-EC36-BB47-BCA3-0BCD1D98E5D3}" type="presOf" srcId="{3A8B496C-63FF-2B41-B8DF-5FFBAE071E16}" destId="{0510D7E8-3465-0A40-9E2E-89F8E127D136}" srcOrd="0" destOrd="0" presId="urn:microsoft.com/office/officeart/2005/8/layout/cycle6"/>
    <dgm:cxn modelId="{110C9AD0-5D79-2244-8A78-3E458B12A34C}" type="presOf" srcId="{2BEAE278-D78B-944B-B2A3-ACEB49D37233}" destId="{B68A2CBF-8B74-3A44-AD45-85A32F7331D0}" srcOrd="0" destOrd="0" presId="urn:microsoft.com/office/officeart/2005/8/layout/cycle6"/>
    <dgm:cxn modelId="{00880B12-B684-284B-A88F-73CBDB88BB1D}" srcId="{A0EEA7C9-7B74-E841-B0D2-DDAD68C4021A}" destId="{96A4809B-885C-EF45-95AE-9CD5CC8CC9B1}" srcOrd="3" destOrd="0" parTransId="{C495719D-6B43-DF48-A5E4-04BF60B39FE5}" sibTransId="{2E4D80AE-28A6-C04E-BD39-982920EF9F69}"/>
    <dgm:cxn modelId="{198CE964-C3CB-4842-A9A0-CDFD1C8CF5FD}" type="presOf" srcId="{171EC115-9A93-1342-9A9A-22A6690B4D07}" destId="{6D82BCCE-02C2-E347-A19C-45FC9156D30F}" srcOrd="0" destOrd="0" presId="urn:microsoft.com/office/officeart/2005/8/layout/cycle6"/>
    <dgm:cxn modelId="{240E463E-10A8-FE42-8A2E-83048A249E10}" type="presOf" srcId="{2E4D80AE-28A6-C04E-BD39-982920EF9F69}" destId="{1AE090A6-455C-C74B-97EB-7360452A20F6}" srcOrd="0" destOrd="0" presId="urn:microsoft.com/office/officeart/2005/8/layout/cycle6"/>
    <dgm:cxn modelId="{A998C407-AE2C-8447-B0AE-36DA4F17E368}" srcId="{A0EEA7C9-7B74-E841-B0D2-DDAD68C4021A}" destId="{2750574F-60AF-774D-8013-F0167D4B27F7}" srcOrd="5" destOrd="0" parTransId="{80C52724-1554-C74C-844B-68A6CB28F5DE}" sibTransId="{2AA7CA19-BED6-3545-AA9A-08B65829854E}"/>
    <dgm:cxn modelId="{42D044A5-F2C0-4843-8E78-F470C4CC8139}" type="presOf" srcId="{2750574F-60AF-774D-8013-F0167D4B27F7}" destId="{38F40832-09F8-344C-8516-D32BA147A30E}" srcOrd="0" destOrd="0" presId="urn:microsoft.com/office/officeart/2005/8/layout/cycle6"/>
    <dgm:cxn modelId="{B253CAEC-F036-1B4A-814B-058082903272}" srcId="{A0EEA7C9-7B74-E841-B0D2-DDAD68C4021A}" destId="{4CAF2246-0721-2E4B-B31E-1DCF8FE5854D}" srcOrd="1" destOrd="0" parTransId="{D60DE15D-E0AF-6B40-81AE-B9496FE5FCC5}" sibTransId="{3A8B496C-63FF-2B41-B8DF-5FFBAE071E16}"/>
    <dgm:cxn modelId="{2558CE3C-AA98-2C48-B5A6-20E29541C899}" type="presOf" srcId="{8D20E796-F88F-8847-B1BC-8D8F8828114C}" destId="{3674DCF4-47C8-3E48-97A4-83C82F2D6E57}" srcOrd="0" destOrd="0" presId="urn:microsoft.com/office/officeart/2005/8/layout/cycle6"/>
    <dgm:cxn modelId="{FE287DF3-58E8-8842-A8B4-296912BF8F32}" type="presOf" srcId="{96A4809B-885C-EF45-95AE-9CD5CC8CC9B1}" destId="{5B49DD50-EB1A-6845-A158-5EE0B17888C7}" srcOrd="0" destOrd="0" presId="urn:microsoft.com/office/officeart/2005/8/layout/cycle6"/>
    <dgm:cxn modelId="{7397F93B-1E31-C145-80D4-1161B7A41269}" srcId="{A0EEA7C9-7B74-E841-B0D2-DDAD68C4021A}" destId="{2BEAE278-D78B-944B-B2A3-ACEB49D37233}" srcOrd="0" destOrd="0" parTransId="{E522D11D-4F5C-164C-9AC7-5659032A2CBD}" sibTransId="{8D20E796-F88F-8847-B1BC-8D8F8828114C}"/>
    <dgm:cxn modelId="{9CF645E4-3E24-9942-8A95-179BF85438C1}" type="presOf" srcId="{A0EEA7C9-7B74-E841-B0D2-DDAD68C4021A}" destId="{40088677-AA47-934B-9DC1-DD1BA3497A10}" srcOrd="0" destOrd="0" presId="urn:microsoft.com/office/officeart/2005/8/layout/cycle6"/>
    <dgm:cxn modelId="{D5D810AD-8A4C-D442-B2BD-254552C98E9E}" type="presOf" srcId="{D03B29A7-2B28-CA48-9D77-5F5528F4D1FE}" destId="{6BD2B4E7-EDF9-1C45-B4D4-B1CCCB05B75D}" srcOrd="0" destOrd="0" presId="urn:microsoft.com/office/officeart/2005/8/layout/cycle6"/>
    <dgm:cxn modelId="{3D84BB33-9207-E341-9D60-1165E5EB8875}" type="presOf" srcId="{26997AEB-805E-E445-9845-F43783C5F566}" destId="{1A2FA73D-5D65-A941-8223-F6495E6D72D0}" srcOrd="0" destOrd="0" presId="urn:microsoft.com/office/officeart/2005/8/layout/cycle6"/>
    <dgm:cxn modelId="{9F970464-E820-E341-A97B-742434C64653}" type="presOf" srcId="{4CAF2246-0721-2E4B-B31E-1DCF8FE5854D}" destId="{AD3F3776-9CC7-0441-B232-5A9322504DE4}" srcOrd="0" destOrd="0" presId="urn:microsoft.com/office/officeart/2005/8/layout/cycle6"/>
    <dgm:cxn modelId="{B31E70AE-4643-354A-8E42-7A34E5C44BE6}" type="presParOf" srcId="{40088677-AA47-934B-9DC1-DD1BA3497A10}" destId="{B68A2CBF-8B74-3A44-AD45-85A32F7331D0}" srcOrd="0" destOrd="0" presId="urn:microsoft.com/office/officeart/2005/8/layout/cycle6"/>
    <dgm:cxn modelId="{3180BD12-4132-7C44-B545-1D9E3C5E9F79}" type="presParOf" srcId="{40088677-AA47-934B-9DC1-DD1BA3497A10}" destId="{2092E498-219D-0544-973F-7182050F1D12}" srcOrd="1" destOrd="0" presId="urn:microsoft.com/office/officeart/2005/8/layout/cycle6"/>
    <dgm:cxn modelId="{F788AF27-4919-554C-9EDD-E86F4135DDA6}" type="presParOf" srcId="{40088677-AA47-934B-9DC1-DD1BA3497A10}" destId="{3674DCF4-47C8-3E48-97A4-83C82F2D6E57}" srcOrd="2" destOrd="0" presId="urn:microsoft.com/office/officeart/2005/8/layout/cycle6"/>
    <dgm:cxn modelId="{30985FE6-9A19-664F-8EFB-0F1D71BC4073}" type="presParOf" srcId="{40088677-AA47-934B-9DC1-DD1BA3497A10}" destId="{AD3F3776-9CC7-0441-B232-5A9322504DE4}" srcOrd="3" destOrd="0" presId="urn:microsoft.com/office/officeart/2005/8/layout/cycle6"/>
    <dgm:cxn modelId="{79B9EE30-2FC6-6F40-ABA7-8BA5FF80F4C1}" type="presParOf" srcId="{40088677-AA47-934B-9DC1-DD1BA3497A10}" destId="{A73B2717-42B6-E248-A8C0-6F3449E3D5A2}" srcOrd="4" destOrd="0" presId="urn:microsoft.com/office/officeart/2005/8/layout/cycle6"/>
    <dgm:cxn modelId="{B8691CF6-8D90-1942-BBF6-069F35D2B992}" type="presParOf" srcId="{40088677-AA47-934B-9DC1-DD1BA3497A10}" destId="{0510D7E8-3465-0A40-9E2E-89F8E127D136}" srcOrd="5" destOrd="0" presId="urn:microsoft.com/office/officeart/2005/8/layout/cycle6"/>
    <dgm:cxn modelId="{F640A4A7-3D12-8C48-A87E-2CD8C5875AAC}" type="presParOf" srcId="{40088677-AA47-934B-9DC1-DD1BA3497A10}" destId="{3C1C7CCC-08F7-DE4C-B080-3234C19519B8}" srcOrd="6" destOrd="0" presId="urn:microsoft.com/office/officeart/2005/8/layout/cycle6"/>
    <dgm:cxn modelId="{501A2698-13A5-C849-8C9A-30DF6219DC76}" type="presParOf" srcId="{40088677-AA47-934B-9DC1-DD1BA3497A10}" destId="{5741608F-810C-4F44-AE01-3AE6A1735319}" srcOrd="7" destOrd="0" presId="urn:microsoft.com/office/officeart/2005/8/layout/cycle6"/>
    <dgm:cxn modelId="{D2873D89-356C-2241-A616-6E57364CBBD7}" type="presParOf" srcId="{40088677-AA47-934B-9DC1-DD1BA3497A10}" destId="{6D82BCCE-02C2-E347-A19C-45FC9156D30F}" srcOrd="8" destOrd="0" presId="urn:microsoft.com/office/officeart/2005/8/layout/cycle6"/>
    <dgm:cxn modelId="{AB9EBEBB-A5CE-3447-A7C7-3C236EEE3C2B}" type="presParOf" srcId="{40088677-AA47-934B-9DC1-DD1BA3497A10}" destId="{5B49DD50-EB1A-6845-A158-5EE0B17888C7}" srcOrd="9" destOrd="0" presId="urn:microsoft.com/office/officeart/2005/8/layout/cycle6"/>
    <dgm:cxn modelId="{525AC255-2BC3-1C40-8C50-6A122CD80803}" type="presParOf" srcId="{40088677-AA47-934B-9DC1-DD1BA3497A10}" destId="{E3017B31-8921-D64F-886C-A5EB0B3A4B66}" srcOrd="10" destOrd="0" presId="urn:microsoft.com/office/officeart/2005/8/layout/cycle6"/>
    <dgm:cxn modelId="{3E777971-9409-1445-A71D-405EF0FA31ED}" type="presParOf" srcId="{40088677-AA47-934B-9DC1-DD1BA3497A10}" destId="{1AE090A6-455C-C74B-97EB-7360452A20F6}" srcOrd="11" destOrd="0" presId="urn:microsoft.com/office/officeart/2005/8/layout/cycle6"/>
    <dgm:cxn modelId="{EEC9320D-EBEE-844E-8F92-97A6C8A4C69D}" type="presParOf" srcId="{40088677-AA47-934B-9DC1-DD1BA3497A10}" destId="{6BD2B4E7-EDF9-1C45-B4D4-B1CCCB05B75D}" srcOrd="12" destOrd="0" presId="urn:microsoft.com/office/officeart/2005/8/layout/cycle6"/>
    <dgm:cxn modelId="{7F227ECF-0F4E-034B-BDD3-D24617245A94}" type="presParOf" srcId="{40088677-AA47-934B-9DC1-DD1BA3497A10}" destId="{77CC5230-6E43-8D44-8057-0008D07F3CD1}" srcOrd="13" destOrd="0" presId="urn:microsoft.com/office/officeart/2005/8/layout/cycle6"/>
    <dgm:cxn modelId="{78265C45-4650-934B-8BF0-72E4A41FB7B4}" type="presParOf" srcId="{40088677-AA47-934B-9DC1-DD1BA3497A10}" destId="{1A2FA73D-5D65-A941-8223-F6495E6D72D0}" srcOrd="14" destOrd="0" presId="urn:microsoft.com/office/officeart/2005/8/layout/cycle6"/>
    <dgm:cxn modelId="{C891D2DF-79CD-0241-B514-615321537F47}" type="presParOf" srcId="{40088677-AA47-934B-9DC1-DD1BA3497A10}" destId="{38F40832-09F8-344C-8516-D32BA147A30E}" srcOrd="15" destOrd="0" presId="urn:microsoft.com/office/officeart/2005/8/layout/cycle6"/>
    <dgm:cxn modelId="{CF026258-B600-B446-AC92-D7EC86FCA28C}" type="presParOf" srcId="{40088677-AA47-934B-9DC1-DD1BA3497A10}" destId="{27AD150E-7B14-844A-96DE-BB6AEB1E46E2}" srcOrd="16" destOrd="0" presId="urn:microsoft.com/office/officeart/2005/8/layout/cycle6"/>
    <dgm:cxn modelId="{EE7EE647-42DF-B549-972A-54B1894ED439}" type="presParOf" srcId="{40088677-AA47-934B-9DC1-DD1BA3497A10}" destId="{58D37DE9-0F41-1B48-8961-73D536BF8205}" srcOrd="17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8A2CBF-8B74-3A44-AD45-85A32F7331D0}">
      <dsp:nvSpPr>
        <dsp:cNvPr id="0" name=""/>
        <dsp:cNvSpPr/>
      </dsp:nvSpPr>
      <dsp:spPr>
        <a:xfrm>
          <a:off x="3632387" y="2288"/>
          <a:ext cx="1274648" cy="828521"/>
        </a:xfrm>
        <a:prstGeom prst="roundRect">
          <a:avLst/>
        </a:prstGeom>
        <a:solidFill>
          <a:schemeClr val="accent6">
            <a:lumMod val="60000"/>
            <a:lumOff val="40000"/>
          </a:schemeClr>
        </a:solidFill>
        <a:ln>
          <a:noFill/>
        </a:ln>
        <a:effectLst>
          <a:outerShdw blurRad="63500" sx="101000" sy="101000" algn="ctr" rotWithShape="0">
            <a:srgbClr val="000000">
              <a:alpha val="40000"/>
            </a:srgbClr>
          </a:outerShdw>
        </a:effectLst>
        <a:scene3d>
          <a:camera prst="perspectiveFront" fov="3000000"/>
          <a:lightRig rig="threePt" dir="tl"/>
        </a:scene3d>
        <a:sp3d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chemeClr val="tx1"/>
              </a:solidFill>
            </a:rPr>
            <a:t>Standards</a:t>
          </a:r>
          <a:endParaRPr lang="en-US" sz="1800" kern="1200" dirty="0">
            <a:solidFill>
              <a:schemeClr val="tx1"/>
            </a:solidFill>
          </a:endParaRPr>
        </a:p>
      </dsp:txBody>
      <dsp:txXfrm>
        <a:off x="3672832" y="42733"/>
        <a:ext cx="1193758" cy="747631"/>
      </dsp:txXfrm>
    </dsp:sp>
    <dsp:sp modelId="{3674DCF4-47C8-3E48-97A4-83C82F2D6E57}">
      <dsp:nvSpPr>
        <dsp:cNvPr id="0" name=""/>
        <dsp:cNvSpPr/>
      </dsp:nvSpPr>
      <dsp:spPr>
        <a:xfrm>
          <a:off x="2317526" y="416549"/>
          <a:ext cx="3904369" cy="3904369"/>
        </a:xfrm>
        <a:custGeom>
          <a:avLst/>
          <a:gdLst/>
          <a:ahLst/>
          <a:cxnLst/>
          <a:rect l="0" t="0" r="0" b="0"/>
          <a:pathLst>
            <a:path>
              <a:moveTo>
                <a:pt x="2597656" y="109797"/>
              </a:moveTo>
              <a:arcTo wR="1952184" hR="1952184" stAng="17358461" swAng="1501477"/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D3F3776-9CC7-0441-B232-5A9322504DE4}">
      <dsp:nvSpPr>
        <dsp:cNvPr id="0" name=""/>
        <dsp:cNvSpPr/>
      </dsp:nvSpPr>
      <dsp:spPr>
        <a:xfrm>
          <a:off x="5176584" y="978381"/>
          <a:ext cx="1567536" cy="828521"/>
        </a:xfrm>
        <a:prstGeom prst="roundRect">
          <a:avLst/>
        </a:prstGeom>
        <a:solidFill>
          <a:schemeClr val="accent6">
            <a:lumMod val="60000"/>
            <a:lumOff val="40000"/>
          </a:schemeClr>
        </a:solidFill>
        <a:ln>
          <a:noFill/>
        </a:ln>
        <a:effectLst>
          <a:outerShdw blurRad="63500" sx="101000" sy="101000" algn="ctr" rotWithShape="0">
            <a:srgbClr val="000000">
              <a:alpha val="40000"/>
            </a:srgbClr>
          </a:outerShdw>
        </a:effectLst>
        <a:scene3d>
          <a:camera prst="perspectiveFront" fov="3000000"/>
          <a:lightRig rig="threePt" dir="tl"/>
        </a:scene3d>
        <a:sp3d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rgbClr val="000000"/>
              </a:solidFill>
            </a:rPr>
            <a:t>Curriculum</a:t>
          </a:r>
          <a:endParaRPr lang="en-US" sz="1800" kern="1200" dirty="0">
            <a:solidFill>
              <a:srgbClr val="000000"/>
            </a:solidFill>
          </a:endParaRPr>
        </a:p>
      </dsp:txBody>
      <dsp:txXfrm>
        <a:off x="5217029" y="1018826"/>
        <a:ext cx="1486646" cy="747631"/>
      </dsp:txXfrm>
    </dsp:sp>
    <dsp:sp modelId="{0510D7E8-3465-0A40-9E2E-89F8E127D136}">
      <dsp:nvSpPr>
        <dsp:cNvPr id="0" name=""/>
        <dsp:cNvSpPr/>
      </dsp:nvSpPr>
      <dsp:spPr>
        <a:xfrm>
          <a:off x="2317526" y="416549"/>
          <a:ext cx="3904369" cy="3904369"/>
        </a:xfrm>
        <a:custGeom>
          <a:avLst/>
          <a:gdLst/>
          <a:ahLst/>
          <a:cxnLst/>
          <a:rect l="0" t="0" r="0" b="0"/>
          <a:pathLst>
            <a:path>
              <a:moveTo>
                <a:pt x="3824978" y="1401123"/>
              </a:moveTo>
              <a:arcTo wR="1952184" hR="1952184" stAng="20616223" swAng="1967554"/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C1C7CCC-08F7-DE4C-B080-3234C19519B8}">
      <dsp:nvSpPr>
        <dsp:cNvPr id="0" name=""/>
        <dsp:cNvSpPr/>
      </dsp:nvSpPr>
      <dsp:spPr>
        <a:xfrm>
          <a:off x="5147159" y="2930565"/>
          <a:ext cx="1626387" cy="828521"/>
        </a:xfrm>
        <a:prstGeom prst="roundRect">
          <a:avLst/>
        </a:prstGeom>
        <a:solidFill>
          <a:schemeClr val="accent6">
            <a:lumMod val="60000"/>
            <a:lumOff val="40000"/>
          </a:schemeClr>
        </a:solidFill>
        <a:ln>
          <a:noFill/>
        </a:ln>
        <a:effectLst>
          <a:outerShdw blurRad="63500" sx="101000" sy="101000" algn="ctr" rotWithShape="0">
            <a:srgbClr val="000000">
              <a:alpha val="40000"/>
            </a:srgbClr>
          </a:outerShdw>
        </a:effectLst>
        <a:scene3d>
          <a:camera prst="perspectiveFront" fov="3000000"/>
          <a:lightRig rig="threePt" dir="tl"/>
        </a:scene3d>
        <a:sp3d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chemeClr val="tx1"/>
              </a:solidFill>
            </a:rPr>
            <a:t>Assessment (</a:t>
          </a:r>
          <a:r>
            <a:rPr lang="en-US" sz="1800" kern="1200" dirty="0" smtClean="0">
              <a:solidFill>
                <a:schemeClr val="tx1"/>
              </a:solidFill>
            </a:rPr>
            <a:t>testing)</a:t>
          </a:r>
          <a:endParaRPr lang="en-US" sz="1800" kern="1200" dirty="0">
            <a:solidFill>
              <a:schemeClr val="tx1"/>
            </a:solidFill>
          </a:endParaRPr>
        </a:p>
      </dsp:txBody>
      <dsp:txXfrm>
        <a:off x="5187604" y="2971010"/>
        <a:ext cx="1545497" cy="747631"/>
      </dsp:txXfrm>
    </dsp:sp>
    <dsp:sp modelId="{6D82BCCE-02C2-E347-A19C-45FC9156D30F}">
      <dsp:nvSpPr>
        <dsp:cNvPr id="0" name=""/>
        <dsp:cNvSpPr/>
      </dsp:nvSpPr>
      <dsp:spPr>
        <a:xfrm>
          <a:off x="2317526" y="416549"/>
          <a:ext cx="3904369" cy="3904369"/>
        </a:xfrm>
        <a:custGeom>
          <a:avLst/>
          <a:gdLst/>
          <a:ahLst/>
          <a:cxnLst/>
          <a:rect l="0" t="0" r="0" b="0"/>
          <a:pathLst>
            <a:path>
              <a:moveTo>
                <a:pt x="3316407" y="3348580"/>
              </a:moveTo>
              <a:arcTo wR="1952184" hR="1952184" stAng="2740062" swAng="1501477"/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B49DD50-EB1A-6845-A158-5EE0B17888C7}">
      <dsp:nvSpPr>
        <dsp:cNvPr id="0" name=""/>
        <dsp:cNvSpPr/>
      </dsp:nvSpPr>
      <dsp:spPr>
        <a:xfrm>
          <a:off x="3632387" y="3906657"/>
          <a:ext cx="1274648" cy="828521"/>
        </a:xfrm>
        <a:prstGeom prst="roundRect">
          <a:avLst/>
        </a:prstGeom>
        <a:solidFill>
          <a:schemeClr val="accent6">
            <a:lumMod val="60000"/>
            <a:lumOff val="40000"/>
          </a:schemeClr>
        </a:solidFill>
        <a:ln>
          <a:noFill/>
        </a:ln>
        <a:effectLst>
          <a:outerShdw blurRad="63500" sx="101000" sy="101000" algn="ctr" rotWithShape="0">
            <a:srgbClr val="000000">
              <a:alpha val="40000"/>
            </a:srgbClr>
          </a:outerShdw>
        </a:effectLst>
        <a:scene3d>
          <a:camera prst="perspectiveFront" fov="3000000"/>
          <a:lightRig rig="threePt" dir="tl"/>
        </a:scene3d>
        <a:sp3d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rgbClr val="000000"/>
              </a:solidFill>
            </a:rPr>
            <a:t>Teaching</a:t>
          </a:r>
          <a:endParaRPr lang="en-US" sz="1800" kern="1200" dirty="0">
            <a:solidFill>
              <a:srgbClr val="000000"/>
            </a:solidFill>
          </a:endParaRPr>
        </a:p>
      </dsp:txBody>
      <dsp:txXfrm>
        <a:off x="3672832" y="3947102"/>
        <a:ext cx="1193758" cy="747631"/>
      </dsp:txXfrm>
    </dsp:sp>
    <dsp:sp modelId="{1AE090A6-455C-C74B-97EB-7360452A20F6}">
      <dsp:nvSpPr>
        <dsp:cNvPr id="0" name=""/>
        <dsp:cNvSpPr/>
      </dsp:nvSpPr>
      <dsp:spPr>
        <a:xfrm>
          <a:off x="2226964" y="387717"/>
          <a:ext cx="3904369" cy="3904369"/>
        </a:xfrm>
        <a:custGeom>
          <a:avLst/>
          <a:gdLst/>
          <a:ahLst/>
          <a:cxnLst/>
          <a:rect l="0" t="0" r="0" b="0"/>
          <a:pathLst>
            <a:path>
              <a:moveTo>
                <a:pt x="1393745" y="3822791"/>
              </a:moveTo>
              <a:arcTo wR="1952184" hR="1952184" stAng="6397327" swAng="2137476"/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BD2B4E7-EDF9-1C45-B4D4-B1CCCB05B75D}">
      <dsp:nvSpPr>
        <dsp:cNvPr id="0" name=""/>
        <dsp:cNvSpPr/>
      </dsp:nvSpPr>
      <dsp:spPr>
        <a:xfrm>
          <a:off x="890552" y="2696980"/>
          <a:ext cx="3026677" cy="828521"/>
        </a:xfrm>
        <a:prstGeom prst="roundRect">
          <a:avLst/>
        </a:prstGeom>
        <a:solidFill>
          <a:schemeClr val="accent6">
            <a:lumMod val="60000"/>
            <a:lumOff val="40000"/>
          </a:schemeClr>
        </a:solidFill>
        <a:ln>
          <a:noFill/>
        </a:ln>
        <a:effectLst>
          <a:outerShdw blurRad="63500" sx="101000" sy="101000" algn="ctr" rotWithShape="0">
            <a:srgbClr val="000000">
              <a:alpha val="40000"/>
            </a:srgbClr>
          </a:outerShdw>
        </a:effectLst>
        <a:scene3d>
          <a:camera prst="perspectiveFront" fov="3000000"/>
          <a:lightRig rig="threePt" dir="tl"/>
        </a:scene3d>
        <a:sp3d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rgbClr val="000000"/>
              </a:solidFill>
            </a:rPr>
            <a:t>Teacher Understanding of Student Learning</a:t>
          </a:r>
          <a:endParaRPr lang="en-US" sz="1800" kern="1200" dirty="0">
            <a:solidFill>
              <a:srgbClr val="000000"/>
            </a:solidFill>
          </a:endParaRPr>
        </a:p>
      </dsp:txBody>
      <dsp:txXfrm>
        <a:off x="930997" y="2737425"/>
        <a:ext cx="2945787" cy="747631"/>
      </dsp:txXfrm>
    </dsp:sp>
    <dsp:sp modelId="{1A2FA73D-5D65-A941-8223-F6495E6D72D0}">
      <dsp:nvSpPr>
        <dsp:cNvPr id="0" name=""/>
        <dsp:cNvSpPr/>
      </dsp:nvSpPr>
      <dsp:spPr>
        <a:xfrm>
          <a:off x="2277387" y="535990"/>
          <a:ext cx="3904369" cy="3904369"/>
        </a:xfrm>
        <a:custGeom>
          <a:avLst/>
          <a:gdLst/>
          <a:ahLst/>
          <a:cxnLst/>
          <a:rect l="0" t="0" r="0" b="0"/>
          <a:pathLst>
            <a:path>
              <a:moveTo>
                <a:pt x="10260" y="2152069"/>
              </a:moveTo>
              <a:arcTo wR="1952184" hR="1952184" stAng="10447391" swAng="1562308"/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F40832-09F8-344C-8516-D32BA147A30E}">
      <dsp:nvSpPr>
        <dsp:cNvPr id="0" name=""/>
        <dsp:cNvSpPr/>
      </dsp:nvSpPr>
      <dsp:spPr>
        <a:xfrm>
          <a:off x="1941745" y="978381"/>
          <a:ext cx="1274648" cy="828521"/>
        </a:xfrm>
        <a:prstGeom prst="roundRect">
          <a:avLst/>
        </a:prstGeom>
        <a:solidFill>
          <a:schemeClr val="accent6">
            <a:lumMod val="60000"/>
            <a:lumOff val="40000"/>
          </a:schemeClr>
        </a:solidFill>
        <a:ln>
          <a:noFill/>
        </a:ln>
        <a:effectLst>
          <a:outerShdw blurRad="63500" sx="101000" sy="101000" algn="ctr" rotWithShape="0">
            <a:srgbClr val="000000">
              <a:alpha val="40000"/>
            </a:srgbClr>
          </a:outerShdw>
        </a:effectLst>
        <a:scene3d>
          <a:camera prst="perspectiveFront" fov="3000000"/>
          <a:lightRig rig="threePt" dir="tl"/>
        </a:scene3d>
        <a:sp3d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rgbClr val="000000"/>
              </a:solidFill>
            </a:rPr>
            <a:t>Student Learning</a:t>
          </a:r>
          <a:endParaRPr lang="en-US" sz="1800" kern="1200" dirty="0">
            <a:solidFill>
              <a:srgbClr val="000000"/>
            </a:solidFill>
          </a:endParaRPr>
        </a:p>
      </dsp:txBody>
      <dsp:txXfrm>
        <a:off x="1982190" y="1018826"/>
        <a:ext cx="1193758" cy="747631"/>
      </dsp:txXfrm>
    </dsp:sp>
    <dsp:sp modelId="{58D37DE9-0F41-1B48-8961-73D536BF8205}">
      <dsp:nvSpPr>
        <dsp:cNvPr id="0" name=""/>
        <dsp:cNvSpPr/>
      </dsp:nvSpPr>
      <dsp:spPr>
        <a:xfrm>
          <a:off x="2317526" y="416549"/>
          <a:ext cx="3904369" cy="3904369"/>
        </a:xfrm>
        <a:custGeom>
          <a:avLst/>
          <a:gdLst/>
          <a:ahLst/>
          <a:cxnLst/>
          <a:rect l="0" t="0" r="0" b="0"/>
          <a:pathLst>
            <a:path>
              <a:moveTo>
                <a:pt x="587961" y="555789"/>
              </a:moveTo>
              <a:arcTo wR="1952184" hR="1952184" stAng="13540062" swAng="1501477"/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237D47-C868-564F-87D6-6E6917A76081}" type="datetimeFigureOut">
              <a:rPr lang="en-US" smtClean="0"/>
              <a:t>5/9/11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2A3B1A-0904-A942-B836-600EF99A86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70578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2A3B1A-0904-A942-B836-600EF99A866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7969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486873" y="411480"/>
            <a:ext cx="8170254" cy="6035040"/>
            <a:chOff x="486873" y="411480"/>
            <a:chExt cx="8170254" cy="6035040"/>
          </a:xfrm>
        </p:grpSpPr>
        <p:sp>
          <p:nvSpPr>
            <p:cNvPr id="8" name="Rectangle 7"/>
            <p:cNvSpPr/>
            <p:nvPr/>
          </p:nvSpPr>
          <p:spPr>
            <a:xfrm>
              <a:off x="486873" y="411480"/>
              <a:ext cx="8170254" cy="60350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/>
            <p:cNvSpPr>
              <a:spLocks/>
            </p:cNvSpPr>
            <p:nvPr/>
          </p:nvSpPr>
          <p:spPr>
            <a:xfrm>
              <a:off x="562843" y="475488"/>
              <a:ext cx="7982712" cy="5888736"/>
            </a:xfrm>
            <a:prstGeom prst="rect">
              <a:avLst/>
            </a:prstGeom>
            <a:noFill/>
            <a:ln w="12700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cxnSp>
          <p:nvCxnSpPr>
            <p:cNvPr id="15" name="Straight Connector 14"/>
            <p:cNvCxnSpPr/>
            <p:nvPr/>
          </p:nvCxnSpPr>
          <p:spPr>
            <a:xfrm>
              <a:off x="562842" y="6133646"/>
              <a:ext cx="7982712" cy="1472"/>
            </a:xfrm>
            <a:prstGeom prst="line">
              <a:avLst/>
            </a:prstGeom>
            <a:noFill/>
            <a:ln w="12700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17" name="Rectangle 16"/>
            <p:cNvSpPr/>
            <p:nvPr/>
          </p:nvSpPr>
          <p:spPr>
            <a:xfrm>
              <a:off x="562843" y="457200"/>
              <a:ext cx="7982712" cy="25786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3950"/>
            <a:ext cx="7342188" cy="1924050"/>
          </a:xfrm>
        </p:spPr>
        <p:txBody>
          <a:bodyPr anchor="b" anchorCtr="0">
            <a:noAutofit/>
          </a:bodyPr>
          <a:lstStyle>
            <a:lvl1pPr>
              <a:defRPr sz="5400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429000"/>
            <a:ext cx="7342188" cy="175260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Clr>
                <a:schemeClr val="tx1">
                  <a:lumMod val="75000"/>
                  <a:lumOff val="25000"/>
                </a:schemeClr>
              </a:buClr>
              <a:buFont typeface="Arial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73741" y="6122894"/>
            <a:ext cx="2133600" cy="259317"/>
          </a:xfrm>
        </p:spPr>
        <p:txBody>
          <a:bodyPr/>
          <a:lstStyle/>
          <a:p>
            <a:fld id="{7D290233-0DD1-4A80-BB1E-9ADC3556DBB6}" type="datetimeFigureOut">
              <a:rPr lang="en-US" smtClean="0"/>
              <a:t>5/9/11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638800" y="6122894"/>
            <a:ext cx="2895600" cy="25781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191000" y="6122894"/>
            <a:ext cx="762000" cy="271463"/>
          </a:xfrm>
        </p:spPr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, Picture,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26" name="Group 25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grpSp>
            <p:nvGrpSpPr>
              <p:cNvPr id="27" name="Group 26"/>
              <p:cNvGrpSpPr/>
              <p:nvPr/>
            </p:nvGrpSpPr>
            <p:grpSpPr>
              <a:xfrm>
                <a:off x="182880" y="173699"/>
                <a:ext cx="8778240" cy="6510602"/>
                <a:chOff x="182880" y="173699"/>
                <a:chExt cx="8778240" cy="6510602"/>
              </a:xfrm>
            </p:grpSpPr>
            <p:sp>
              <p:nvSpPr>
                <p:cNvPr id="29" name="Rectangle 28"/>
                <p:cNvSpPr/>
                <p:nvPr/>
              </p:nvSpPr>
              <p:spPr>
                <a:xfrm>
                  <a:off x="182880" y="173699"/>
                  <a:ext cx="8778240" cy="6510602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12700">
                  <a:noFill/>
                </a:ln>
                <a:effectLst>
                  <a:outerShdw blurRad="63500" sx="101000" sy="101000" algn="ctr" rotWithShape="0">
                    <a:prstClr val="black">
                      <a:alpha val="40000"/>
                    </a:prstClr>
                  </a:outerShdw>
                </a:effectLst>
                <a:scene3d>
                  <a:camera prst="perspectiveFront" fov="4800000"/>
                  <a:lightRig rig="threePt" dir="t"/>
                </a:scene3d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0" name="Group 10"/>
                <p:cNvGrpSpPr/>
                <p:nvPr/>
              </p:nvGrpSpPr>
              <p:grpSpPr>
                <a:xfrm>
                  <a:off x="256032" y="237744"/>
                  <a:ext cx="8622792" cy="6364224"/>
                  <a:chOff x="247157" y="247430"/>
                  <a:chExt cx="8622792" cy="6364224"/>
                </a:xfrm>
              </p:grpSpPr>
              <p:sp>
                <p:nvSpPr>
                  <p:cNvPr id="31" name="Rectangle 30"/>
                  <p:cNvSpPr>
                    <a:spLocks/>
                  </p:cNvSpPr>
                  <p:nvPr/>
                </p:nvSpPr>
                <p:spPr>
                  <a:xfrm>
                    <a:off x="247157" y="247430"/>
                    <a:ext cx="8622792" cy="6364224"/>
                  </a:xfrm>
                  <a:prstGeom prst="rect">
                    <a:avLst/>
                  </a:prstGeom>
                  <a:noFill/>
                  <a:ln w="12700">
                    <a:solidFill>
                      <a:schemeClr val="tx2">
                        <a:lumMod val="40000"/>
                        <a:lumOff val="6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/>
                  </a:p>
                </p:txBody>
              </p:sp>
              <p:cxnSp>
                <p:nvCxnSpPr>
                  <p:cNvPr id="32" name="Straight Connector 31"/>
                  <p:cNvCxnSpPr/>
                  <p:nvPr/>
                </p:nvCxnSpPr>
                <p:spPr>
                  <a:xfrm>
                    <a:off x="247157" y="6389024"/>
                    <a:ext cx="8622792" cy="1588"/>
                  </a:xfrm>
                  <a:prstGeom prst="line">
                    <a:avLst/>
                  </a:prstGeom>
                  <a:noFill/>
                  <a:ln w="12700">
                    <a:solidFill>
                      <a:schemeClr val="tx2">
                        <a:lumMod val="40000"/>
                        <a:lumOff val="6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</p:grpSp>
          </p:grpSp>
          <p:sp>
            <p:nvSpPr>
              <p:cNvPr id="28" name="Rectangle 27"/>
              <p:cNvSpPr/>
              <p:nvPr/>
            </p:nvSpPr>
            <p:spPr>
              <a:xfrm rot="5400000">
                <a:off x="801086" y="3274090"/>
                <a:ext cx="6135624" cy="6400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3175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  <p:sp>
          <p:nvSpPr>
            <p:cNvPr id="25" name="Rectangle 24"/>
            <p:cNvSpPr/>
            <p:nvPr/>
          </p:nvSpPr>
          <p:spPr>
            <a:xfrm rot="10800000">
              <a:off x="258763" y="1594462"/>
              <a:ext cx="3575304" cy="640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225" y="1694329"/>
            <a:ext cx="3008313" cy="9144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8319" y="609600"/>
            <a:ext cx="4114800" cy="5465763"/>
          </a:xfrm>
        </p:spPr>
        <p:txBody>
          <a:bodyPr>
            <a:normAutofit/>
          </a:bodyPr>
          <a:lstStyle>
            <a:lvl1pPr>
              <a:defRPr sz="2400" baseline="0"/>
            </a:lvl1pPr>
            <a:lvl2pPr>
              <a:defRPr sz="2200" baseline="0"/>
            </a:lvl2pPr>
            <a:lvl3pPr>
              <a:defRPr sz="2000" baseline="0"/>
            </a:lvl3pPr>
            <a:lvl4pPr>
              <a:defRPr sz="1800" baseline="0"/>
            </a:lvl4pPr>
            <a:lvl5pPr>
              <a:defRPr sz="1800" baseline="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0225" y="2672323"/>
            <a:ext cx="3008313" cy="3403040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5/9/11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352892" y="310123"/>
            <a:ext cx="3398837" cy="1204912"/>
          </a:xfrm>
        </p:spPr>
        <p:txBody>
          <a:bodyPr>
            <a:normAutofit/>
          </a:bodyPr>
          <a:lstStyle>
            <a:lvl1pPr>
              <a:buNone/>
              <a:defRPr sz="1800"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16" name="Group 15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sp>
            <p:nvSpPr>
              <p:cNvPr id="18" name="Rectangle 17"/>
              <p:cNvSpPr/>
              <p:nvPr/>
            </p:nvSpPr>
            <p:spPr>
              <a:xfrm>
                <a:off x="182880" y="173699"/>
                <a:ext cx="8778240" cy="651060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>
                <a:noFill/>
              </a:ln>
              <a:effectLst>
                <a:outerShdw blurRad="63500" sx="101000" sy="101000" algn="ctr" rotWithShape="0">
                  <a:prstClr val="black">
                    <a:alpha val="40000"/>
                  </a:prstClr>
                </a:outerShdw>
              </a:effectLst>
              <a:scene3d>
                <a:camera prst="perspectiveFront" fov="4800000"/>
                <a:lightRig rig="threePt" dir="t"/>
              </a:scene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9" name="Group 10"/>
              <p:cNvGrpSpPr/>
              <p:nvPr/>
            </p:nvGrpSpPr>
            <p:grpSpPr>
              <a:xfrm>
                <a:off x="256032" y="237744"/>
                <a:ext cx="8622792" cy="6364224"/>
                <a:chOff x="247157" y="247430"/>
                <a:chExt cx="8622792" cy="6364224"/>
              </a:xfrm>
            </p:grpSpPr>
            <p:sp>
              <p:nvSpPr>
                <p:cNvPr id="20" name="Rectangle 19"/>
                <p:cNvSpPr>
                  <a:spLocks/>
                </p:cNvSpPr>
                <p:nvPr/>
              </p:nvSpPr>
              <p:spPr>
                <a:xfrm>
                  <a:off x="247157" y="247430"/>
                  <a:ext cx="8622792" cy="6364224"/>
                </a:xfrm>
                <a:prstGeom prst="rect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cxnSp>
              <p:nvCxnSpPr>
                <p:cNvPr id="21" name="Straight Connector 20"/>
                <p:cNvCxnSpPr/>
                <p:nvPr/>
              </p:nvCxnSpPr>
              <p:spPr>
                <a:xfrm>
                  <a:off x="247157" y="6389024"/>
                  <a:ext cx="8622792" cy="1588"/>
                </a:xfrm>
                <a:prstGeom prst="line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</p:grpSp>
        <p:sp>
          <p:nvSpPr>
            <p:cNvPr id="17" name="Rectangle 16"/>
            <p:cNvSpPr/>
            <p:nvPr/>
          </p:nvSpPr>
          <p:spPr>
            <a:xfrm rot="5400000">
              <a:off x="801086" y="3274090"/>
              <a:ext cx="6135624" cy="640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691640"/>
            <a:ext cx="3008376" cy="914400"/>
          </a:xfrm>
        </p:spPr>
        <p:txBody>
          <a:bodyPr anchor="b">
            <a:no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338559" y="612775"/>
            <a:ext cx="4114800" cy="5468112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0352" y="2670048"/>
            <a:ext cx="3008376" cy="3401568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lnSpc>
                <a:spcPct val="120000"/>
              </a:lnSpc>
              <a:spcBef>
                <a:spcPts val="600"/>
              </a:spcBef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lnSpc>
                <a:spcPct val="120000"/>
              </a:lnSpc>
              <a:spcBef>
                <a:spcPts val="2000"/>
              </a:spcBef>
              <a:buClr>
                <a:schemeClr val="bg1">
                  <a:lumMod val="75000"/>
                  <a:lumOff val="25000"/>
                </a:schemeClr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5/9/11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17" name="Group 16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sp>
            <p:nvSpPr>
              <p:cNvPr id="19" name="Rectangle 18"/>
              <p:cNvSpPr/>
              <p:nvPr/>
            </p:nvSpPr>
            <p:spPr>
              <a:xfrm>
                <a:off x="182880" y="173699"/>
                <a:ext cx="8778240" cy="651060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>
                <a:noFill/>
              </a:ln>
              <a:effectLst>
                <a:outerShdw blurRad="63500" sx="101000" sy="101000" algn="ctr" rotWithShape="0">
                  <a:prstClr val="black">
                    <a:alpha val="40000"/>
                  </a:prstClr>
                </a:outerShdw>
              </a:effectLst>
              <a:scene3d>
                <a:camera prst="perspectiveFront" fov="4800000"/>
                <a:lightRig rig="threePt" dir="t"/>
              </a:scene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1" name="Group 10"/>
              <p:cNvGrpSpPr/>
              <p:nvPr/>
            </p:nvGrpSpPr>
            <p:grpSpPr>
              <a:xfrm>
                <a:off x="256032" y="237744"/>
                <a:ext cx="8622792" cy="6364224"/>
                <a:chOff x="247157" y="247430"/>
                <a:chExt cx="8622792" cy="6364224"/>
              </a:xfrm>
            </p:grpSpPr>
            <p:sp>
              <p:nvSpPr>
                <p:cNvPr id="22" name="Rectangle 21"/>
                <p:cNvSpPr>
                  <a:spLocks/>
                </p:cNvSpPr>
                <p:nvPr/>
              </p:nvSpPr>
              <p:spPr>
                <a:xfrm>
                  <a:off x="247157" y="247430"/>
                  <a:ext cx="8622792" cy="6364224"/>
                </a:xfrm>
                <a:prstGeom prst="rect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cxnSp>
              <p:nvCxnSpPr>
                <p:cNvPr id="23" name="Straight Connector 22"/>
                <p:cNvCxnSpPr/>
                <p:nvPr/>
              </p:nvCxnSpPr>
              <p:spPr>
                <a:xfrm>
                  <a:off x="247157" y="6389024"/>
                  <a:ext cx="8622792" cy="1588"/>
                </a:xfrm>
                <a:prstGeom prst="line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</p:grpSp>
        <p:sp>
          <p:nvSpPr>
            <p:cNvPr id="20" name="Rectangle 19"/>
            <p:cNvSpPr/>
            <p:nvPr/>
          </p:nvSpPr>
          <p:spPr>
            <a:xfrm>
              <a:off x="256032" y="4203192"/>
              <a:ext cx="8622792" cy="640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1" y="4287819"/>
            <a:ext cx="8021977" cy="916193"/>
          </a:xfrm>
        </p:spPr>
        <p:txBody>
          <a:bodyPr anchor="b">
            <a:no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56347" y="331694"/>
            <a:ext cx="8421624" cy="3783106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0351" y="5271247"/>
            <a:ext cx="8021977" cy="1013011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spcBef>
                <a:spcPts val="0"/>
              </a:spcBef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lnSpc>
                <a:spcPct val="120000"/>
              </a:lnSpc>
              <a:spcBef>
                <a:spcPts val="2000"/>
              </a:spcBef>
              <a:buClr>
                <a:schemeClr val="bg1">
                  <a:lumMod val="75000"/>
                  <a:lumOff val="25000"/>
                </a:schemeClr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5/9/11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14" name="Rectangle 13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5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16" name="Rectangle 15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17" name="Straight Connector 16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18" name="Rectangle 17"/>
              <p:cNvSpPr/>
              <p:nvPr/>
            </p:nvSpPr>
            <p:spPr>
              <a:xfrm>
                <a:off x="247157" y="1612392"/>
                <a:ext cx="8622792" cy="6400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3175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5/9/11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14" name="Group 13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sp>
            <p:nvSpPr>
              <p:cNvPr id="15" name="Rectangle 14"/>
              <p:cNvSpPr/>
              <p:nvPr/>
            </p:nvSpPr>
            <p:spPr>
              <a:xfrm>
                <a:off x="182880" y="173699"/>
                <a:ext cx="8778240" cy="651060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>
                <a:noFill/>
              </a:ln>
              <a:effectLst>
                <a:outerShdw blurRad="63500" sx="101000" sy="101000" algn="ctr" rotWithShape="0">
                  <a:prstClr val="black">
                    <a:alpha val="40000"/>
                  </a:prstClr>
                </a:outerShdw>
              </a:effectLst>
              <a:scene3d>
                <a:camera prst="perspectiveFront" fov="4800000"/>
                <a:lightRig rig="threePt" dir="t"/>
              </a:scene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6" name="Group 10"/>
              <p:cNvGrpSpPr/>
              <p:nvPr/>
            </p:nvGrpSpPr>
            <p:grpSpPr>
              <a:xfrm>
                <a:off x="256032" y="237744"/>
                <a:ext cx="8622792" cy="6364224"/>
                <a:chOff x="247157" y="247430"/>
                <a:chExt cx="8622792" cy="6364224"/>
              </a:xfrm>
            </p:grpSpPr>
            <p:sp>
              <p:nvSpPr>
                <p:cNvPr id="17" name="Rectangle 16"/>
                <p:cNvSpPr>
                  <a:spLocks/>
                </p:cNvSpPr>
                <p:nvPr/>
              </p:nvSpPr>
              <p:spPr>
                <a:xfrm>
                  <a:off x="247157" y="247430"/>
                  <a:ext cx="8622792" cy="6364224"/>
                </a:xfrm>
                <a:prstGeom prst="rect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cxnSp>
              <p:nvCxnSpPr>
                <p:cNvPr id="19" name="Straight Connector 18"/>
                <p:cNvCxnSpPr/>
                <p:nvPr/>
              </p:nvCxnSpPr>
              <p:spPr>
                <a:xfrm>
                  <a:off x="247157" y="6389024"/>
                  <a:ext cx="8622792" cy="1588"/>
                </a:xfrm>
                <a:prstGeom prst="line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</p:grpSp>
        <p:sp>
          <p:nvSpPr>
            <p:cNvPr id="18" name="Rectangle 17"/>
            <p:cNvSpPr/>
            <p:nvPr/>
          </p:nvSpPr>
          <p:spPr>
            <a:xfrm rot="5400000">
              <a:off x="4242277" y="3274090"/>
              <a:ext cx="6135624" cy="640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399" y="609600"/>
            <a:ext cx="1416423" cy="5516563"/>
          </a:xfrm>
        </p:spPr>
        <p:txBody>
          <a:bodyPr vert="eaVert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8222" y="609600"/>
            <a:ext cx="6279777" cy="5516563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5/9/11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13" name="Rectangle 12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19" name="Rectangle 18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20" name="Straight Connector 19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21" name="Rectangle 20"/>
              <p:cNvSpPr/>
              <p:nvPr/>
            </p:nvSpPr>
            <p:spPr>
              <a:xfrm>
                <a:off x="247157" y="1612392"/>
                <a:ext cx="8622792" cy="6400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3175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5/9/11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486873" y="411480"/>
            <a:ext cx="8170254" cy="6035040"/>
            <a:chOff x="486873" y="411480"/>
            <a:chExt cx="8170254" cy="6035040"/>
          </a:xfrm>
        </p:grpSpPr>
        <p:sp>
          <p:nvSpPr>
            <p:cNvPr id="12" name="Rectangle 11"/>
            <p:cNvSpPr/>
            <p:nvPr/>
          </p:nvSpPr>
          <p:spPr>
            <a:xfrm>
              <a:off x="486873" y="411480"/>
              <a:ext cx="8170254" cy="60350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6" name="Group 11"/>
            <p:cNvGrpSpPr/>
            <p:nvPr/>
          </p:nvGrpSpPr>
          <p:grpSpPr>
            <a:xfrm>
              <a:off x="562842" y="475488"/>
              <a:ext cx="7982713" cy="5888736"/>
              <a:chOff x="562842" y="475488"/>
              <a:chExt cx="7982713" cy="5888736"/>
            </a:xfrm>
          </p:grpSpPr>
          <p:sp>
            <p:nvSpPr>
              <p:cNvPr id="8" name="Rectangle 7"/>
              <p:cNvSpPr>
                <a:spLocks/>
              </p:cNvSpPr>
              <p:nvPr/>
            </p:nvSpPr>
            <p:spPr>
              <a:xfrm>
                <a:off x="562843" y="475488"/>
                <a:ext cx="7982712" cy="5888736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9" name="Straight Connector 8"/>
              <p:cNvCxnSpPr/>
              <p:nvPr/>
            </p:nvCxnSpPr>
            <p:spPr>
              <a:xfrm>
                <a:off x="562842" y="6133646"/>
                <a:ext cx="7982712" cy="1472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11" name="Straight Connector 10"/>
              <p:cNvCxnSpPr/>
              <p:nvPr/>
            </p:nvCxnSpPr>
            <p:spPr>
              <a:xfrm>
                <a:off x="562842" y="3427528"/>
                <a:ext cx="7982712" cy="1472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00113" y="3442447"/>
            <a:ext cx="7345362" cy="1532965"/>
          </a:xfrm>
        </p:spPr>
        <p:txBody>
          <a:bodyPr anchor="b" anchorCtr="0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00113" y="5029200"/>
            <a:ext cx="7345362" cy="990600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69259" y="6122894"/>
            <a:ext cx="2133600" cy="259317"/>
          </a:xfrm>
        </p:spPr>
        <p:txBody>
          <a:bodyPr/>
          <a:lstStyle/>
          <a:p>
            <a:fld id="{7D290233-0DD1-4A80-BB1E-9ADC3556DBB6}" type="datetimeFigureOut">
              <a:rPr lang="en-US" smtClean="0"/>
              <a:t>5/9/11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638800" y="6124401"/>
            <a:ext cx="2895600" cy="257810"/>
          </a:xfrm>
        </p:spPr>
        <p:txBody>
          <a:bodyPr/>
          <a:lstStyle/>
          <a:p>
            <a:endParaRPr lang="en-US"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2"/>
          </p:nvPr>
        </p:nvSpPr>
        <p:spPr>
          <a:xfrm>
            <a:off x="636493" y="533400"/>
            <a:ext cx="7836408" cy="2828925"/>
          </a:xfrm>
        </p:spPr>
        <p:txBody>
          <a:bodyPr>
            <a:normAutofit/>
          </a:bodyPr>
          <a:lstStyle>
            <a:lvl1pPr>
              <a:buNone/>
              <a:defRPr sz="2000"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12" name="Rectangle 11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27" name="Rectangle 26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28" name="Straight Connector 27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0113" y="1371600"/>
            <a:ext cx="7345362" cy="1676400"/>
          </a:xfrm>
        </p:spPr>
        <p:txBody>
          <a:bodyPr anchor="b" anchorCtr="0">
            <a:noAutofit/>
          </a:bodyPr>
          <a:lstStyle>
            <a:lvl1pPr algn="ctr">
              <a:defRPr sz="5400" b="0" i="0"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0113" y="3134566"/>
            <a:ext cx="7345362" cy="1500187"/>
          </a:xfrm>
        </p:spPr>
        <p:txBody>
          <a:bodyPr anchor="t" anchorCtr="0"/>
          <a:lstStyle>
            <a:lvl1pPr marL="0" indent="0" algn="ctr">
              <a:spcBef>
                <a:spcPts val="30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5/9/11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21" name="Rectangle 20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2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23" name="Rectangle 22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24" name="Straight Connector 23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25" name="Rectangle 24"/>
              <p:cNvSpPr/>
              <p:nvPr/>
            </p:nvSpPr>
            <p:spPr>
              <a:xfrm>
                <a:off x="247157" y="1612392"/>
                <a:ext cx="8622792" cy="6400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3175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0111" y="2147888"/>
            <a:ext cx="3566160" cy="39274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199" y="2147888"/>
            <a:ext cx="3566160" cy="39274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5/9/11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26" name="Group 25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sp>
            <p:nvSpPr>
              <p:cNvPr id="27" name="Rectangle 26"/>
              <p:cNvSpPr/>
              <p:nvPr/>
            </p:nvSpPr>
            <p:spPr>
              <a:xfrm>
                <a:off x="182880" y="173699"/>
                <a:ext cx="8778240" cy="651060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>
                <a:noFill/>
              </a:ln>
              <a:effectLst>
                <a:outerShdw blurRad="63500" sx="101000" sy="101000" algn="ctr" rotWithShape="0">
                  <a:prstClr val="black">
                    <a:alpha val="40000"/>
                  </a:prstClr>
                </a:outerShdw>
              </a:effectLst>
              <a:scene3d>
                <a:camera prst="perspectiveFront" fov="4800000"/>
                <a:lightRig rig="threePt" dir="t"/>
              </a:scene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" name="Group 10"/>
              <p:cNvGrpSpPr/>
              <p:nvPr/>
            </p:nvGrpSpPr>
            <p:grpSpPr>
              <a:xfrm>
                <a:off x="256032" y="237744"/>
                <a:ext cx="8622792" cy="6364224"/>
                <a:chOff x="247157" y="247430"/>
                <a:chExt cx="8622792" cy="6364224"/>
              </a:xfrm>
            </p:grpSpPr>
            <p:sp>
              <p:nvSpPr>
                <p:cNvPr id="29" name="Rectangle 28"/>
                <p:cNvSpPr>
                  <a:spLocks/>
                </p:cNvSpPr>
                <p:nvPr/>
              </p:nvSpPr>
              <p:spPr>
                <a:xfrm>
                  <a:off x="247157" y="247430"/>
                  <a:ext cx="8622792" cy="6364224"/>
                </a:xfrm>
                <a:prstGeom prst="rect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cxnSp>
              <p:nvCxnSpPr>
                <p:cNvPr id="31" name="Straight Connector 30"/>
                <p:cNvCxnSpPr/>
                <p:nvPr/>
              </p:nvCxnSpPr>
              <p:spPr>
                <a:xfrm>
                  <a:off x="247157" y="6389024"/>
                  <a:ext cx="8622792" cy="1588"/>
                </a:xfrm>
                <a:prstGeom prst="line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sp>
              <p:nvSpPr>
                <p:cNvPr id="32" name="Rectangle 31"/>
                <p:cNvSpPr/>
                <p:nvPr/>
              </p:nvSpPr>
              <p:spPr>
                <a:xfrm>
                  <a:off x="247157" y="1612392"/>
                  <a:ext cx="8622792" cy="64008"/>
                </a:xfrm>
                <a:prstGeom prst="rect">
                  <a:avLst/>
                </a:prstGeom>
                <a:solidFill>
                  <a:schemeClr val="bg2">
                    <a:lumMod val="40000"/>
                    <a:lumOff val="60000"/>
                  </a:schemeClr>
                </a:solidFill>
                <a:ln w="3175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</p:grpSp>
        </p:grpSp>
        <p:cxnSp>
          <p:nvCxnSpPr>
            <p:cNvPr id="23" name="Straight Connector 22"/>
            <p:cNvCxnSpPr/>
            <p:nvPr/>
          </p:nvCxnSpPr>
          <p:spPr>
            <a:xfrm rot="16200000" flipH="1">
              <a:off x="2217480" y="4026438"/>
              <a:ext cx="4711326" cy="2286"/>
            </a:xfrm>
            <a:prstGeom prst="line">
              <a:avLst/>
            </a:prstGeom>
            <a:noFill/>
            <a:ln w="12700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301" y="1708990"/>
            <a:ext cx="3566160" cy="832503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30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2301" y="2590801"/>
            <a:ext cx="3566160" cy="34845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45539" y="1708990"/>
            <a:ext cx="3566160" cy="832503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30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45539" y="2590801"/>
            <a:ext cx="3566160" cy="34845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5/9/11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13" name="Rectangle 12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4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15" name="Rectangle 14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16" name="Straight Connector 15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17" name="Rectangle 16"/>
              <p:cNvSpPr/>
              <p:nvPr/>
            </p:nvSpPr>
            <p:spPr>
              <a:xfrm>
                <a:off x="247157" y="1612392"/>
                <a:ext cx="8622792" cy="6400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3175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5/9/11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11" name="Rectangle 10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2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13" name="Rectangle 12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14" name="Straight Connector 13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5/9/11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16" name="Group 15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sp>
            <p:nvSpPr>
              <p:cNvPr id="17" name="Rectangle 16"/>
              <p:cNvSpPr/>
              <p:nvPr/>
            </p:nvSpPr>
            <p:spPr>
              <a:xfrm>
                <a:off x="182880" y="173699"/>
                <a:ext cx="8778240" cy="651060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>
                <a:noFill/>
              </a:ln>
              <a:effectLst>
                <a:outerShdw blurRad="63500" sx="101000" sy="101000" algn="ctr" rotWithShape="0">
                  <a:prstClr val="black">
                    <a:alpha val="40000"/>
                  </a:prstClr>
                </a:outerShdw>
              </a:effectLst>
              <a:scene3d>
                <a:camera prst="perspectiveFront" fov="4800000"/>
                <a:lightRig rig="threePt" dir="t"/>
              </a:scene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8" name="Group 10"/>
              <p:cNvGrpSpPr/>
              <p:nvPr/>
            </p:nvGrpSpPr>
            <p:grpSpPr>
              <a:xfrm>
                <a:off x="256032" y="237744"/>
                <a:ext cx="8622792" cy="6364224"/>
                <a:chOff x="247157" y="247430"/>
                <a:chExt cx="8622792" cy="6364224"/>
              </a:xfrm>
            </p:grpSpPr>
            <p:sp>
              <p:nvSpPr>
                <p:cNvPr id="19" name="Rectangle 18"/>
                <p:cNvSpPr>
                  <a:spLocks/>
                </p:cNvSpPr>
                <p:nvPr/>
              </p:nvSpPr>
              <p:spPr>
                <a:xfrm>
                  <a:off x="247157" y="247430"/>
                  <a:ext cx="8622792" cy="6364224"/>
                </a:xfrm>
                <a:prstGeom prst="rect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cxnSp>
              <p:nvCxnSpPr>
                <p:cNvPr id="20" name="Straight Connector 19"/>
                <p:cNvCxnSpPr/>
                <p:nvPr/>
              </p:nvCxnSpPr>
              <p:spPr>
                <a:xfrm>
                  <a:off x="247157" y="6389024"/>
                  <a:ext cx="8622792" cy="1588"/>
                </a:xfrm>
                <a:prstGeom prst="line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</p:grpSp>
        <p:sp>
          <p:nvSpPr>
            <p:cNvPr id="33" name="Rectangle 32"/>
            <p:cNvSpPr/>
            <p:nvPr/>
          </p:nvSpPr>
          <p:spPr>
            <a:xfrm rot="5400000">
              <a:off x="801086" y="3274090"/>
              <a:ext cx="6135624" cy="640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225" y="1169892"/>
            <a:ext cx="3008313" cy="9144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8319" y="609600"/>
            <a:ext cx="4114800" cy="5465763"/>
          </a:xfrm>
        </p:spPr>
        <p:txBody>
          <a:bodyPr>
            <a:normAutofit/>
          </a:bodyPr>
          <a:lstStyle>
            <a:lvl1pPr>
              <a:defRPr sz="2400" baseline="0"/>
            </a:lvl1pPr>
            <a:lvl2pPr>
              <a:defRPr sz="2200" baseline="0"/>
            </a:lvl2pPr>
            <a:lvl3pPr>
              <a:defRPr sz="2000" baseline="0"/>
            </a:lvl3pPr>
            <a:lvl4pPr>
              <a:defRPr sz="1800" baseline="0"/>
            </a:lvl4pPr>
            <a:lvl5pPr>
              <a:defRPr sz="1800" baseline="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0225" y="2147888"/>
            <a:ext cx="3008313" cy="3262313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lnSpc>
                <a:spcPct val="120000"/>
              </a:lnSpc>
              <a:spcBef>
                <a:spcPts val="600"/>
              </a:spcBef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lnSpc>
                <a:spcPct val="110000"/>
              </a:lnSpc>
              <a:spcBef>
                <a:spcPts val="2000"/>
              </a:spcBef>
              <a:buClr>
                <a:schemeClr val="bg1">
                  <a:lumMod val="75000"/>
                  <a:lumOff val="25000"/>
                </a:schemeClr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5/9/11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00113" y="244158"/>
            <a:ext cx="7345362" cy="13398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0112" y="2133601"/>
            <a:ext cx="7345363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43840" y="6371591"/>
            <a:ext cx="2133600" cy="2593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>
                    <a:lumMod val="60000"/>
                    <a:lumOff val="40000"/>
                  </a:schemeClr>
                </a:solidFill>
                <a:latin typeface="Brush Script MT" pitchFamily="66" charset="0"/>
              </a:defRPr>
            </a:lvl1pPr>
          </a:lstStyle>
          <a:p>
            <a:fld id="{7D290233-0DD1-4A80-BB1E-9ADC3556DBB6}" type="datetimeFigureOut">
              <a:rPr lang="en-US" smtClean="0"/>
              <a:t>5/9/11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958840" y="6371591"/>
            <a:ext cx="2895600" cy="25781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200" kern="1200">
                <a:solidFill>
                  <a:schemeClr val="bg2">
                    <a:lumMod val="60000"/>
                    <a:lumOff val="40000"/>
                  </a:schemeClr>
                </a:solidFill>
                <a:latin typeface="Brush Script MT" pitchFamily="66" charset="0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191000" y="6356350"/>
            <a:ext cx="762000" cy="2714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algn="ctr" defTabSz="914400" rtl="0" eaLnBrk="1" latinLnBrk="0" hangingPunct="1">
              <a:defRPr sz="1200" kern="1200">
                <a:solidFill>
                  <a:schemeClr val="bg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8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2000"/>
        </a:spcBef>
        <a:buClr>
          <a:schemeClr val="tx1">
            <a:lumMod val="75000"/>
            <a:lumOff val="25000"/>
          </a:schemeClr>
        </a:buClr>
        <a:buFont typeface="Arial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79438" indent="-228600" algn="l" defTabSz="914400" rtl="0" eaLnBrk="1" latinLnBrk="0" hangingPunct="1">
        <a:spcBef>
          <a:spcPts val="600"/>
        </a:spcBef>
        <a:buClr>
          <a:schemeClr val="bg2">
            <a:lumMod val="60000"/>
            <a:lumOff val="40000"/>
          </a:schemeClr>
        </a:buClr>
        <a:buFont typeface="Arial" pitchFamily="34" charset="0"/>
        <a:buChar char="•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08038" indent="-228600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Font typeface="Arial" pitchFamily="34" charset="0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36638" indent="-228600" algn="l" defTabSz="914400" rtl="0" eaLnBrk="1" latinLnBrk="0" hangingPunct="1">
        <a:spcBef>
          <a:spcPts val="600"/>
        </a:spcBef>
        <a:buClr>
          <a:schemeClr val="bg2">
            <a:lumMod val="60000"/>
            <a:lumOff val="40000"/>
          </a:schemeClr>
        </a:buClr>
        <a:buFont typeface="Arial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265238" indent="-228600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Font typeface="Arial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485900" indent="-228600" algn="l" defTabSz="914400" rtl="0" eaLnBrk="1" latinLnBrk="0" hangingPunct="1">
        <a:spcBef>
          <a:spcPct val="20000"/>
        </a:spcBef>
        <a:buClr>
          <a:schemeClr val="bg2">
            <a:lumMod val="60000"/>
            <a:lumOff val="40000"/>
          </a:schemeClr>
        </a:buClr>
        <a:buFont typeface="Arial" pitchFamily="34" charset="0"/>
        <a:buChar char="•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712913" indent="-228600" algn="l" defTabSz="914400" rtl="0" eaLnBrk="1" latinLnBrk="0" hangingPunct="1">
        <a:spcBef>
          <a:spcPct val="20000"/>
        </a:spcBef>
        <a:buClr>
          <a:schemeClr val="tx1">
            <a:lumMod val="75000"/>
            <a:lumOff val="25000"/>
          </a:schemeClr>
        </a:buClr>
        <a:buFont typeface="Arial" pitchFamily="34" charset="0"/>
        <a:buChar char="•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947863" indent="-228600" algn="l" defTabSz="914400" rtl="0" eaLnBrk="1" latinLnBrk="0" hangingPunct="1">
        <a:spcBef>
          <a:spcPct val="20000"/>
        </a:spcBef>
        <a:buClr>
          <a:schemeClr val="bg2">
            <a:lumMod val="60000"/>
            <a:lumOff val="40000"/>
          </a:schemeClr>
        </a:buClr>
        <a:buFont typeface="Arial" pitchFamily="34" charset="0"/>
        <a:buChar char="•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174875" indent="-228600" algn="l" defTabSz="914400" rtl="0" eaLnBrk="1" latinLnBrk="0" hangingPunct="1">
        <a:spcBef>
          <a:spcPct val="20000"/>
        </a:spcBef>
        <a:buClr>
          <a:schemeClr val="tx1">
            <a:lumMod val="75000"/>
            <a:lumOff val="25000"/>
          </a:schemeClr>
        </a:buClr>
        <a:buFont typeface="Arial" pitchFamily="34" charset="0"/>
        <a:buChar char="•"/>
        <a:defRPr lang="en-US" sz="1800" kern="1200" dirty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3950"/>
            <a:ext cx="7342188" cy="1679107"/>
          </a:xfrm>
        </p:spPr>
        <p:txBody>
          <a:bodyPr/>
          <a:lstStyle/>
          <a:p>
            <a:r>
              <a:rPr lang="en-US" sz="3200" dirty="0"/>
              <a:t>Navigating </a:t>
            </a:r>
            <a:r>
              <a:rPr lang="en-US" sz="3200" dirty="0" smtClean="0"/>
              <a:t>Standards</a:t>
            </a:r>
            <a:r>
              <a:rPr lang="en-US" sz="3200" dirty="0"/>
              <a:t>: Teacher and </a:t>
            </a:r>
            <a:r>
              <a:rPr lang="en-US" sz="3200" dirty="0" smtClean="0"/>
              <a:t>Student </a:t>
            </a:r>
            <a:r>
              <a:rPr lang="en-US" sz="3200" dirty="0"/>
              <a:t>L</a:t>
            </a:r>
            <a:r>
              <a:rPr lang="en-US" sz="3200" dirty="0" smtClean="0"/>
              <a:t>earning </a:t>
            </a:r>
            <a:r>
              <a:rPr lang="en-US" sz="3200" dirty="0"/>
              <a:t>through </a:t>
            </a:r>
            <a:r>
              <a:rPr lang="en-US" sz="3200" dirty="0" smtClean="0"/>
              <a:t>Different </a:t>
            </a:r>
            <a:r>
              <a:rPr lang="en-US" sz="3200" dirty="0"/>
              <a:t>S</a:t>
            </a:r>
            <a:r>
              <a:rPr lang="en-US" sz="3200" dirty="0" smtClean="0"/>
              <a:t>tandards </a:t>
            </a:r>
            <a:r>
              <a:rPr lang="en-US" sz="3200" dirty="0"/>
              <a:t>P</a:t>
            </a:r>
            <a:r>
              <a:rPr lang="en-US" sz="3200" dirty="0" smtClean="0"/>
              <a:t>aths </a:t>
            </a:r>
            <a:endParaRPr lang="en-US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284833"/>
            <a:ext cx="7342188" cy="2846854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Mathematical Science Research Institute</a:t>
            </a:r>
          </a:p>
          <a:p>
            <a:r>
              <a:rPr lang="en-US" i="1" dirty="0" smtClean="0"/>
              <a:t>The Mathematical Education of Teachers</a:t>
            </a:r>
          </a:p>
          <a:p>
            <a:endParaRPr lang="en-US" dirty="0" smtClean="0"/>
          </a:p>
          <a:p>
            <a:r>
              <a:rPr lang="en-US" dirty="0" smtClean="0"/>
              <a:t>Berkeley, CA.</a:t>
            </a:r>
          </a:p>
          <a:p>
            <a:r>
              <a:rPr lang="en-US" dirty="0" smtClean="0"/>
              <a:t>May 2011</a:t>
            </a:r>
          </a:p>
          <a:p>
            <a:endParaRPr lang="en-US" dirty="0"/>
          </a:p>
          <a:p>
            <a:r>
              <a:rPr lang="en-US" dirty="0" smtClean="0"/>
              <a:t>Aki Murata</a:t>
            </a:r>
          </a:p>
          <a:p>
            <a:r>
              <a:rPr lang="en-US" dirty="0" smtClean="0"/>
              <a:t>Stanford University</a:t>
            </a:r>
          </a:p>
          <a:p>
            <a:r>
              <a:rPr lang="en-US" i="1" dirty="0" err="1" smtClean="0"/>
              <a:t>akimura@stanford.edu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549649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Common Core Standards: </a:t>
            </a:r>
            <a:br>
              <a:rPr lang="en-US" sz="3200" dirty="0" smtClean="0"/>
            </a:br>
            <a:r>
              <a:rPr lang="en-US" sz="3200" i="1" dirty="0" smtClean="0"/>
              <a:t>Focus on Process and Strategies</a:t>
            </a:r>
            <a:endParaRPr lang="en-US" sz="3200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5761" y="1708112"/>
            <a:ext cx="8496201" cy="5445523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sz="3800" i="1" dirty="0" smtClean="0"/>
              <a:t>Process and Strategies (Multiple alternate options)</a:t>
            </a:r>
          </a:p>
          <a:p>
            <a:pPr lvl="1"/>
            <a:r>
              <a:rPr lang="en-US" sz="2900" dirty="0" smtClean="0"/>
              <a:t>K: Decompose </a:t>
            </a:r>
            <a:r>
              <a:rPr lang="en-US" sz="2900" dirty="0"/>
              <a:t>numbers less than or equal to 10 into pairs in more than one way, e.g., by using objects or drawings, and record each decomposition by a drawing or equations (e.g., 5=2+3 and 5=4+</a:t>
            </a:r>
            <a:r>
              <a:rPr lang="en-US" sz="2900" dirty="0" smtClean="0"/>
              <a:t>1). </a:t>
            </a:r>
          </a:p>
          <a:p>
            <a:pPr lvl="1"/>
            <a:r>
              <a:rPr lang="en-US" sz="2900" dirty="0" smtClean="0"/>
              <a:t>G1: </a:t>
            </a:r>
            <a:r>
              <a:rPr lang="en-US" sz="2900" dirty="0"/>
              <a:t>Add and subtract within 20, demonstrating fluency for addition and subtraction within 10, use strategies such as counting on, making ten; decomposing a number leading to a ten; using the relationship between addition and subtraction; and creating equivalent but easier or known sums</a:t>
            </a:r>
            <a:r>
              <a:rPr lang="en-US" sz="2900" dirty="0" smtClean="0"/>
              <a:t>.</a:t>
            </a:r>
          </a:p>
          <a:p>
            <a:pPr lvl="1"/>
            <a:r>
              <a:rPr lang="en-US" sz="2900" dirty="0" smtClean="0"/>
              <a:t>G2: Add </a:t>
            </a:r>
            <a:r>
              <a:rPr lang="en-US" sz="2900" dirty="0"/>
              <a:t>and subtract within 1000, using concrete models or drawings and strategies based on place value, properties of operations, and/or the relationship between addition and subtraction; relate the strategy to a written method. Understand that in adding or subtracting three-digit numbers, one adds or subtracts hundreds and hundreds, tens and tens, ones and ones; and sometimes it is necessary to compose or decompose tens or </a:t>
            </a:r>
            <a:r>
              <a:rPr lang="en-US" sz="2900" dirty="0" smtClean="0"/>
              <a:t>hundreds.</a:t>
            </a:r>
          </a:p>
          <a:p>
            <a:pPr lvl="1"/>
            <a:r>
              <a:rPr lang="en-US" sz="2900" dirty="0" smtClean="0"/>
              <a:t>G3: Fluently </a:t>
            </a:r>
            <a:r>
              <a:rPr lang="en-US" sz="2900" dirty="0"/>
              <a:t>add and subtract within 1000 using strategies and algorithms based on place value, properties of operations, and/or the relationship between addition and </a:t>
            </a:r>
            <a:r>
              <a:rPr lang="en-US" sz="2900" dirty="0" smtClean="0"/>
              <a:t>subtraction.</a:t>
            </a:r>
          </a:p>
          <a:p>
            <a:pPr lvl="1"/>
            <a:r>
              <a:rPr lang="en-US" sz="2900" dirty="0"/>
              <a:t>G</a:t>
            </a:r>
            <a:r>
              <a:rPr lang="en-US" sz="2900" dirty="0" smtClean="0"/>
              <a:t>4: Fluently </a:t>
            </a:r>
            <a:r>
              <a:rPr lang="en-US" sz="2900" dirty="0"/>
              <a:t>add and subtract multi-digit whole numbers using the standard </a:t>
            </a:r>
            <a:r>
              <a:rPr lang="en-US" sz="2900" dirty="0" smtClean="0"/>
              <a:t>algorithm.</a:t>
            </a:r>
            <a:endParaRPr lang="en-US" sz="2900" dirty="0"/>
          </a:p>
        </p:txBody>
      </p:sp>
    </p:spTree>
    <p:extLst>
      <p:ext uri="{BB962C8B-B14F-4D97-AF65-F5344CB8AC3E}">
        <p14:creationId xmlns:p14="http://schemas.microsoft.com/office/powerpoint/2010/main" val="1167798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Japanese Course of Study: </a:t>
            </a:r>
            <a:br>
              <a:rPr lang="en-US" sz="3200" dirty="0" smtClean="0"/>
            </a:br>
            <a:r>
              <a:rPr lang="en-US" sz="3200" i="1" dirty="0" smtClean="0"/>
              <a:t>Invent, Consider, and Extend</a:t>
            </a:r>
            <a:endParaRPr lang="en-US" sz="3200" i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569333" y="2133600"/>
            <a:ext cx="8043653" cy="426087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i="1" dirty="0" smtClean="0"/>
              <a:t>Invent, Consider and Extend (Flexibility in rerouting paths)</a:t>
            </a:r>
          </a:p>
          <a:p>
            <a:pPr lvl="1"/>
            <a:r>
              <a:rPr lang="en-US" dirty="0"/>
              <a:t>G</a:t>
            </a:r>
            <a:r>
              <a:rPr lang="en-US" dirty="0" smtClean="0"/>
              <a:t>1: </a:t>
            </a:r>
            <a:r>
              <a:rPr lang="en-US" dirty="0"/>
              <a:t>C</a:t>
            </a:r>
            <a:r>
              <a:rPr lang="en-US" dirty="0" smtClean="0"/>
              <a:t>onsider</a:t>
            </a:r>
            <a:r>
              <a:rPr lang="en-US" dirty="0"/>
              <a:t>/invent the methods for addition and subtraction using two single-digit numbers and perform the operations </a:t>
            </a:r>
            <a:r>
              <a:rPr lang="en-US" dirty="0" smtClean="0"/>
              <a:t>successfully.</a:t>
            </a:r>
          </a:p>
          <a:p>
            <a:pPr lvl="1"/>
            <a:r>
              <a:rPr lang="en-US" dirty="0" smtClean="0"/>
              <a:t>G2: Consider/invent methods for addition and subtraction as the reverse process of addition, understand that they could use the single-digit addition and subtraction methods as foundation for two-digit operations, accurately follow the procedures, and understand the vertical algorithm.</a:t>
            </a:r>
          </a:p>
          <a:p>
            <a:pPr lvl="1"/>
            <a:r>
              <a:rPr lang="en-US" dirty="0" smtClean="0"/>
              <a:t>G3; Consider/invent ways to add and subtract three-digit and four-digit numbers and understand that they could use the aspects of two-digit number operations as foundations for it, and understand the procedures of vertical algorithm.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81573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1162" y="244158"/>
            <a:ext cx="8496201" cy="133985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General Themes for Instructional Trajectories</a:t>
            </a:r>
            <a:endParaRPr lang="en-US" sz="32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25645047"/>
              </p:ext>
            </p:extLst>
          </p:nvPr>
        </p:nvGraphicFramePr>
        <p:xfrm>
          <a:off x="1002301" y="1751910"/>
          <a:ext cx="7216533" cy="16412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05511"/>
                <a:gridCol w="2405511"/>
                <a:gridCol w="2405511"/>
              </a:tblGrid>
              <a:tr h="820649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California Content Standards</a:t>
                      </a:r>
                      <a:endParaRPr lang="en-US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Common Core Standards</a:t>
                      </a:r>
                      <a:endParaRPr lang="en-US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Japanese Course of Study</a:t>
                      </a:r>
                      <a:endParaRPr lang="en-US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820649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End Product and Fluency</a:t>
                      </a:r>
                      <a:endParaRPr lang="en-US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Process and Strategies</a:t>
                      </a:r>
                      <a:endParaRPr lang="en-US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Invent,</a:t>
                      </a:r>
                      <a:r>
                        <a:rPr lang="en-US" baseline="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 Consider, and Extend</a:t>
                      </a:r>
                      <a:endParaRPr lang="en-US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49266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1162" y="244158"/>
            <a:ext cx="8496201" cy="133985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General Themes for Instructional Trajectories</a:t>
            </a:r>
            <a:endParaRPr lang="en-US" sz="32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07509169"/>
              </p:ext>
            </p:extLst>
          </p:nvPr>
        </p:nvGraphicFramePr>
        <p:xfrm>
          <a:off x="1002301" y="1751910"/>
          <a:ext cx="7216533" cy="24619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05511"/>
                <a:gridCol w="2405511"/>
                <a:gridCol w="2405511"/>
              </a:tblGrid>
              <a:tr h="820649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California Content Standards</a:t>
                      </a:r>
                      <a:endParaRPr lang="en-US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Common Core Standards</a:t>
                      </a:r>
                      <a:endParaRPr lang="en-US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Japanese Course of Study</a:t>
                      </a:r>
                      <a:endParaRPr lang="en-US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820649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Product and Fluency</a:t>
                      </a:r>
                      <a:endParaRPr lang="en-US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Process and Strategies</a:t>
                      </a:r>
                      <a:endParaRPr lang="en-US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Invent,</a:t>
                      </a:r>
                      <a:r>
                        <a:rPr lang="en-US" baseline="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 Consider, and Extend</a:t>
                      </a:r>
                      <a:endParaRPr lang="en-US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820649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0000"/>
                          </a:solidFill>
                        </a:rPr>
                        <a:t>Knowing the Destination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0000"/>
                          </a:solidFill>
                        </a:rPr>
                        <a:t>Multiple Alternate Road Options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0000"/>
                          </a:solidFill>
                        </a:rPr>
                        <a:t>Flexibility</a:t>
                      </a:r>
                      <a:r>
                        <a:rPr lang="en-US" baseline="0" dirty="0" smtClean="0">
                          <a:solidFill>
                            <a:srgbClr val="000000"/>
                          </a:solidFill>
                        </a:rPr>
                        <a:t> in Rerouting the Paths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7748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1162" y="244158"/>
            <a:ext cx="8496201" cy="133985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General Themes for Instructional Trajectories</a:t>
            </a:r>
            <a:endParaRPr lang="en-US" sz="32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69817180"/>
              </p:ext>
            </p:extLst>
          </p:nvPr>
        </p:nvGraphicFramePr>
        <p:xfrm>
          <a:off x="1002301" y="1751910"/>
          <a:ext cx="7216533" cy="44736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05511"/>
                <a:gridCol w="2405511"/>
                <a:gridCol w="2405511"/>
              </a:tblGrid>
              <a:tr h="820649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California Content Standards</a:t>
                      </a:r>
                      <a:endParaRPr lang="en-US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Common Core Standards</a:t>
                      </a:r>
                      <a:endParaRPr lang="en-US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Japanese Course of Study</a:t>
                      </a:r>
                      <a:endParaRPr lang="en-US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820649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Product and Fluency</a:t>
                      </a:r>
                      <a:endParaRPr lang="en-US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Process and Strategies</a:t>
                      </a:r>
                      <a:endParaRPr lang="en-US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Invent,</a:t>
                      </a:r>
                      <a:r>
                        <a:rPr lang="en-US" baseline="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 Consider, and Extend</a:t>
                      </a:r>
                      <a:endParaRPr lang="en-US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820649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0000"/>
                          </a:solidFill>
                        </a:rPr>
                        <a:t>Knowing the Destinations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0000"/>
                          </a:solidFill>
                        </a:rPr>
                        <a:t>Multiple Alternate Road Options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0000"/>
                          </a:solidFill>
                        </a:rPr>
                        <a:t>Flexibility</a:t>
                      </a:r>
                      <a:r>
                        <a:rPr lang="en-US" baseline="0" dirty="0" smtClean="0">
                          <a:solidFill>
                            <a:srgbClr val="000000"/>
                          </a:solidFill>
                        </a:rPr>
                        <a:t> in Rerouting the Paths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</a:tr>
              <a:tr h="1631801">
                <a:tc>
                  <a:txBody>
                    <a:bodyPr/>
                    <a:lstStyle/>
                    <a:p>
                      <a:pPr marL="285750" indent="-285750" algn="l">
                        <a:buFont typeface="Arial"/>
                        <a:buChar char="•"/>
                      </a:pPr>
                      <a:r>
                        <a:rPr lang="en-US" b="1" baseline="0" dirty="0" smtClean="0">
                          <a:solidFill>
                            <a:srgbClr val="000090"/>
                          </a:solidFill>
                        </a:rPr>
                        <a:t>Destination address</a:t>
                      </a:r>
                    </a:p>
                    <a:p>
                      <a:pPr marL="285750" indent="-285750" algn="l">
                        <a:buFont typeface="Arial"/>
                        <a:buChar char="•"/>
                      </a:pPr>
                      <a:r>
                        <a:rPr lang="en-US" baseline="0" dirty="0" smtClean="0">
                          <a:solidFill>
                            <a:srgbClr val="000090"/>
                          </a:solidFill>
                        </a:rPr>
                        <a:t>General knowledge of the driver is crucial</a:t>
                      </a:r>
                      <a:endParaRPr lang="en-US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/>
                        <a:buChar char="•"/>
                      </a:pPr>
                      <a:r>
                        <a:rPr lang="en-US" b="1" dirty="0" smtClean="0">
                          <a:solidFill>
                            <a:srgbClr val="000090"/>
                          </a:solidFill>
                        </a:rPr>
                        <a:t>Online ma</a:t>
                      </a:r>
                      <a:r>
                        <a:rPr lang="en-US" b="1" baseline="0" dirty="0" smtClean="0">
                          <a:solidFill>
                            <a:srgbClr val="000090"/>
                          </a:solidFill>
                        </a:rPr>
                        <a:t>p program </a:t>
                      </a:r>
                    </a:p>
                    <a:p>
                      <a:pPr marL="285750" indent="-285750" algn="l">
                        <a:buFont typeface="Arial"/>
                        <a:buChar char="•"/>
                      </a:pPr>
                      <a:r>
                        <a:rPr lang="en-US" dirty="0" smtClean="0">
                          <a:solidFill>
                            <a:srgbClr val="000090"/>
                          </a:solidFill>
                        </a:rPr>
                        <a:t>Multiple</a:t>
                      </a:r>
                      <a:r>
                        <a:rPr lang="en-US" baseline="0" dirty="0" smtClean="0">
                          <a:solidFill>
                            <a:srgbClr val="000090"/>
                          </a:solidFill>
                        </a:rPr>
                        <a:t> possibilities are given, and the driver is informed in advance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/>
                        <a:buChar char="•"/>
                      </a:pPr>
                      <a:r>
                        <a:rPr lang="en-US" b="1" dirty="0" smtClean="0">
                          <a:solidFill>
                            <a:srgbClr val="000090"/>
                          </a:solidFill>
                        </a:rPr>
                        <a:t>GPS</a:t>
                      </a:r>
                    </a:p>
                    <a:p>
                      <a:pPr marL="285750" indent="-285750" algn="l">
                        <a:buFont typeface="Arial"/>
                        <a:buChar char="•"/>
                      </a:pPr>
                      <a:r>
                        <a:rPr lang="en-US" dirty="0" smtClean="0">
                          <a:solidFill>
                            <a:srgbClr val="000090"/>
                          </a:solidFill>
                        </a:rPr>
                        <a:t>As the trip</a:t>
                      </a:r>
                      <a:r>
                        <a:rPr lang="en-US" baseline="0" dirty="0" smtClean="0">
                          <a:solidFill>
                            <a:srgbClr val="000090"/>
                          </a:solidFill>
                        </a:rPr>
                        <a:t> unfolds, the driver decides and navigates the road, depending on the road/traffic challenges </a:t>
                      </a:r>
                      <a:endParaRPr lang="en-US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7748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Structure of Japanese Course of Study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0112" y="1956300"/>
            <a:ext cx="7345363" cy="4109221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For each grade level section:</a:t>
            </a:r>
          </a:p>
          <a:p>
            <a:r>
              <a:rPr lang="en-US" dirty="0" smtClean="0"/>
              <a:t>Overall goals for the grade level</a:t>
            </a:r>
          </a:p>
          <a:p>
            <a:r>
              <a:rPr lang="en-US" dirty="0" smtClean="0"/>
              <a:t>Content goals</a:t>
            </a:r>
          </a:p>
          <a:p>
            <a:r>
              <a:rPr lang="en-US" dirty="0" smtClean="0"/>
              <a:t>Mathematical activities</a:t>
            </a:r>
          </a:p>
          <a:p>
            <a:pPr lvl="1"/>
            <a:r>
              <a:rPr lang="en-US" dirty="0" smtClean="0"/>
              <a:t>Sample activities to support student learning</a:t>
            </a:r>
          </a:p>
          <a:p>
            <a:r>
              <a:rPr lang="en-US" dirty="0" smtClean="0"/>
              <a:t>Vocabulary and terms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92345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2324" y="244158"/>
            <a:ext cx="7853877" cy="1339850"/>
          </a:xfrm>
        </p:spPr>
        <p:txBody>
          <a:bodyPr>
            <a:normAutofit fontScale="90000"/>
          </a:bodyPr>
          <a:lstStyle/>
          <a:p>
            <a:r>
              <a:rPr lang="en-US" sz="2800" dirty="0" smtClean="0"/>
              <a:t>Examples in Textbooks: </a:t>
            </a:r>
            <a:br>
              <a:rPr lang="en-US" sz="2800" dirty="0" smtClean="0"/>
            </a:br>
            <a:r>
              <a:rPr lang="en-US" sz="2800" dirty="0" smtClean="0"/>
              <a:t>Grade 2, Whole Number Addition and Subtraction</a:t>
            </a:r>
            <a:endParaRPr lang="en-US" sz="28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26978125"/>
              </p:ext>
            </p:extLst>
          </p:nvPr>
        </p:nvGraphicFramePr>
        <p:xfrm>
          <a:off x="510941" y="2109581"/>
          <a:ext cx="8160441" cy="42104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13092"/>
                <a:gridCol w="2423315"/>
                <a:gridCol w="3124034"/>
              </a:tblGrid>
              <a:tr h="735777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California Content Standards</a:t>
                      </a:r>
                      <a:endParaRPr lang="en-US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Common Core Standards</a:t>
                      </a:r>
                      <a:endParaRPr lang="en-US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Japanese Course of Study</a:t>
                      </a:r>
                      <a:endParaRPr lang="en-US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735777">
                <a:tc>
                  <a:txBody>
                    <a:bodyPr/>
                    <a:lstStyle/>
                    <a:p>
                      <a:pPr algn="l"/>
                      <a:r>
                        <a:rPr lang="en-US" sz="1800" kern="1200" dirty="0" smtClean="0">
                          <a:effectLst/>
                        </a:rPr>
                        <a:t>Understand and use the </a:t>
                      </a:r>
                      <a:r>
                        <a:rPr lang="en-US" sz="1800" b="1" kern="1200" dirty="0" smtClean="0">
                          <a:effectLst/>
                        </a:rPr>
                        <a:t>inverse relationship between addition and subtraction </a:t>
                      </a:r>
                      <a:r>
                        <a:rPr lang="en-US" sz="1800" kern="1200" dirty="0" smtClean="0">
                          <a:effectLst/>
                        </a:rPr>
                        <a:t>(e.g., an opposite number sentence for 8+6=14 is 14-6=8) to solve problems and check solutions.</a:t>
                      </a:r>
                      <a:endParaRPr lang="en-US" b="0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kern="1200" dirty="0" smtClean="0">
                          <a:effectLst/>
                        </a:rPr>
                        <a:t>Fluently add and subtract within 100 using strategies based on place value, properties of operations, and/or the </a:t>
                      </a:r>
                      <a:r>
                        <a:rPr lang="en-US" sz="1800" b="1" kern="1200" dirty="0" smtClean="0">
                          <a:effectLst/>
                        </a:rPr>
                        <a:t>relationship between addition and subtraction.</a:t>
                      </a:r>
                      <a:endParaRPr lang="en-US" sz="18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kern="1200" dirty="0" smtClean="0">
                          <a:effectLst/>
                        </a:rPr>
                        <a:t>Think/invent methods for addition and </a:t>
                      </a:r>
                      <a:r>
                        <a:rPr lang="en-US" sz="1800" b="1" kern="1200" dirty="0" smtClean="0">
                          <a:effectLst/>
                        </a:rPr>
                        <a:t>subtraction as the reverse process of addition.</a:t>
                      </a:r>
                      <a:r>
                        <a:rPr lang="en-US" sz="1800" kern="1200" dirty="0" smtClean="0">
                          <a:effectLst/>
                        </a:rPr>
                        <a:t> They will understand that they could use the single-digit addition and subtraction methods as a foundation for two-digit operations</a:t>
                      </a:r>
                      <a:r>
                        <a:rPr lang="en-US" sz="1800" kern="1200" baseline="0" dirty="0" smtClean="0">
                          <a:effectLst/>
                        </a:rPr>
                        <a:t> ..</a:t>
                      </a:r>
                      <a:r>
                        <a:rPr lang="en-US" sz="1800" kern="1200" dirty="0" smtClean="0">
                          <a:effectLst/>
                        </a:rPr>
                        <a:t>.</a:t>
                      </a:r>
                      <a:r>
                        <a:rPr lang="en-US" dirty="0" smtClean="0">
                          <a:effectLst/>
                        </a:rPr>
                        <a:t> </a:t>
                      </a:r>
                      <a:endParaRPr lang="en-US" b="0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735777">
                <a:tc>
                  <a:txBody>
                    <a:bodyPr/>
                    <a:lstStyle/>
                    <a:p>
                      <a:pPr algn="l"/>
                      <a:r>
                        <a:rPr lang="en-US" b="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Grade 2: Number Sense 2.1</a:t>
                      </a:r>
                      <a:endParaRPr lang="en-US" b="0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b="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Grade 2: Number and Operations in Base Ten</a:t>
                      </a:r>
                      <a:r>
                        <a:rPr lang="en-US" sz="1800" b="0" baseline="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 5</a:t>
                      </a:r>
                      <a:endParaRPr lang="en-US" sz="1800" b="0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b="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Grade 2: Number and Operations 2a</a:t>
                      </a:r>
                      <a:endParaRPr lang="en-US" b="0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593624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400" dirty="0" smtClean="0"/>
              <a:t>Instructional Approach in Japanese Textbook: Inverse Relationships between Addition and Subtraction (G2)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161" y="1839507"/>
            <a:ext cx="8452407" cy="1430726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i="1" dirty="0" smtClean="0"/>
              <a:t>“There are 17 blue ribbons and 24 red ribbons, whose total is 41. Make a math problem using the situation.”</a:t>
            </a:r>
          </a:p>
          <a:p>
            <a:pPr marL="0" indent="0">
              <a:buNone/>
            </a:pPr>
            <a:r>
              <a:rPr lang="en-US" sz="1900" dirty="0" smtClean="0"/>
              <a:t>[Unit </a:t>
            </a:r>
            <a:r>
              <a:rPr lang="en-US" sz="1900" b="1" dirty="0"/>
              <a:t>“Addition and Subtraction” </a:t>
            </a:r>
            <a:r>
              <a:rPr lang="en-US" sz="1900" dirty="0"/>
              <a:t>(Study with </a:t>
            </a:r>
            <a:r>
              <a:rPr lang="en-US" sz="1900" dirty="0" smtClean="0"/>
              <a:t>Friends </a:t>
            </a:r>
            <a:r>
              <a:rPr lang="en-US" sz="1900" dirty="0"/>
              <a:t>M</a:t>
            </a:r>
            <a:r>
              <a:rPr lang="en-US" sz="1900" dirty="0" smtClean="0"/>
              <a:t>athematics</a:t>
            </a:r>
            <a:r>
              <a:rPr lang="en-US" sz="1900" dirty="0"/>
              <a:t>, Volume </a:t>
            </a:r>
            <a:r>
              <a:rPr lang="en-US" sz="1900" dirty="0" smtClean="0"/>
              <a:t>1)]</a:t>
            </a:r>
            <a:endParaRPr lang="en-US" sz="1900" dirty="0"/>
          </a:p>
          <a:p>
            <a:pPr marL="0" indent="0">
              <a:buNone/>
            </a:pP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8599187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400" dirty="0" smtClean="0"/>
              <a:t>Instructional Approach in Japanese Textbook: Inverse Relationships between Addition and Subtraction (G2)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161" y="1839507"/>
            <a:ext cx="8452407" cy="1430726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i="1" dirty="0" smtClean="0"/>
              <a:t>“There are 17 blue ribbons and 24 red ribbons, whose total is 41. Make a math problem using the situation.”</a:t>
            </a:r>
          </a:p>
          <a:p>
            <a:pPr marL="0" indent="0">
              <a:buNone/>
            </a:pPr>
            <a:r>
              <a:rPr lang="en-US" sz="1900" dirty="0" smtClean="0"/>
              <a:t>[Unit </a:t>
            </a:r>
            <a:r>
              <a:rPr lang="en-US" sz="1900" b="1" dirty="0"/>
              <a:t>“Addition and Subtraction” </a:t>
            </a:r>
            <a:r>
              <a:rPr lang="en-US" sz="1900" dirty="0"/>
              <a:t>(Study with </a:t>
            </a:r>
            <a:r>
              <a:rPr lang="en-US" sz="1900" dirty="0" smtClean="0"/>
              <a:t>Friends </a:t>
            </a:r>
            <a:r>
              <a:rPr lang="en-US" sz="1900" dirty="0"/>
              <a:t>M</a:t>
            </a:r>
            <a:r>
              <a:rPr lang="en-US" sz="1900" dirty="0" smtClean="0"/>
              <a:t>athematics</a:t>
            </a:r>
            <a:r>
              <a:rPr lang="en-US" sz="1900" dirty="0"/>
              <a:t>, Volume </a:t>
            </a:r>
            <a:r>
              <a:rPr lang="en-US" sz="1900" dirty="0" smtClean="0"/>
              <a:t>1)]</a:t>
            </a:r>
            <a:endParaRPr lang="en-US" sz="1900" dirty="0"/>
          </a:p>
          <a:p>
            <a:pPr marL="0" indent="0">
              <a:buNone/>
            </a:pPr>
            <a:endParaRPr lang="en-US" i="1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7252636"/>
              </p:ext>
            </p:extLst>
          </p:nvPr>
        </p:nvGraphicFramePr>
        <p:xfrm>
          <a:off x="423350" y="3430825"/>
          <a:ext cx="8233432" cy="2817656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4116716"/>
                <a:gridCol w="4116716"/>
              </a:tblGrid>
              <a:tr h="2817656">
                <a:tc>
                  <a:txBody>
                    <a:bodyPr/>
                    <a:lstStyle/>
                    <a:p>
                      <a:r>
                        <a:rPr lang="en-US" b="0" dirty="0" smtClean="0"/>
                        <a:t>There are 17 blue ribbons</a:t>
                      </a:r>
                      <a:r>
                        <a:rPr lang="en-US" b="0" baseline="0" dirty="0" smtClean="0"/>
                        <a:t> and 24 red ribbons. How many are there together?</a:t>
                      </a:r>
                    </a:p>
                    <a:p>
                      <a:endParaRPr lang="en-US" b="0" baseline="0" dirty="0" smtClean="0"/>
                    </a:p>
                    <a:p>
                      <a:pPr algn="ctr"/>
                      <a:r>
                        <a:rPr lang="en-US" b="0" baseline="0" dirty="0" smtClean="0"/>
                        <a:t>Total: </a:t>
                      </a:r>
                      <a:r>
                        <a:rPr lang="en-US" b="0" baseline="0" dirty="0" smtClean="0">
                          <a:latin typeface="ＭＳ ゴシック"/>
                          <a:ea typeface="ＭＳ ゴシック"/>
                          <a:cs typeface="ＭＳ ゴシック"/>
                        </a:rPr>
                        <a:t>☐ </a:t>
                      </a:r>
                      <a:r>
                        <a:rPr lang="en-US" b="0" baseline="0" dirty="0" smtClean="0">
                          <a:latin typeface="+mn-lt"/>
                          <a:ea typeface="ＭＳ ゴシック"/>
                          <a:cs typeface="ＭＳ ゴシック"/>
                        </a:rPr>
                        <a:t>ribbons</a:t>
                      </a:r>
                      <a:endParaRPr lang="en-US" b="0" baseline="0" dirty="0" smtClean="0">
                        <a:latin typeface="ＭＳ ゴシック"/>
                        <a:ea typeface="ＭＳ ゴシック"/>
                        <a:cs typeface="ＭＳ ゴシック"/>
                      </a:endParaRPr>
                    </a:p>
                    <a:p>
                      <a:pPr algn="ctr"/>
                      <a:endParaRPr lang="en-US" b="0" baseline="0" dirty="0" smtClean="0">
                        <a:latin typeface="ＭＳ ゴシック"/>
                        <a:ea typeface="ＭＳ ゴシック"/>
                        <a:cs typeface="ＭＳ ゴシック"/>
                      </a:endParaRPr>
                    </a:p>
                    <a:p>
                      <a:pPr algn="ctr"/>
                      <a:endParaRPr lang="en-US" b="0" baseline="0" dirty="0" smtClean="0">
                        <a:latin typeface="ＭＳ ゴシック"/>
                        <a:ea typeface="ＭＳ ゴシック"/>
                        <a:cs typeface="ＭＳ ゴシック"/>
                      </a:endParaRPr>
                    </a:p>
                    <a:p>
                      <a:pPr algn="l"/>
                      <a:r>
                        <a:rPr lang="en-US" b="0" dirty="0" smtClean="0"/>
                        <a:t>     17 blue ribbons       24 red ribbons</a:t>
                      </a:r>
                    </a:p>
                    <a:p>
                      <a:pPr algn="l"/>
                      <a:endParaRPr lang="en-US" b="0" dirty="0" smtClean="0"/>
                    </a:p>
                    <a:p>
                      <a:pPr algn="l"/>
                      <a:r>
                        <a:rPr lang="en-US" b="0" dirty="0" smtClean="0"/>
                        <a:t>Number</a:t>
                      </a:r>
                      <a:r>
                        <a:rPr lang="en-US" b="0" baseline="0" dirty="0" smtClean="0"/>
                        <a:t> sentence: 17 + 24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 smtClean="0"/>
                        <a:t>There</a:t>
                      </a:r>
                      <a:r>
                        <a:rPr lang="en-US" b="0" baseline="0" dirty="0" smtClean="0"/>
                        <a:t> are 41 ribbons. 17 of them are blue. How many red ribbons are there?</a:t>
                      </a:r>
                    </a:p>
                    <a:p>
                      <a:endParaRPr lang="en-US" b="0" baseline="0" dirty="0" smtClean="0"/>
                    </a:p>
                    <a:p>
                      <a:pPr algn="ctr"/>
                      <a:r>
                        <a:rPr lang="en-US" b="0" baseline="0" dirty="0" smtClean="0"/>
                        <a:t>Total 41 ribbons</a:t>
                      </a:r>
                    </a:p>
                    <a:p>
                      <a:pPr algn="ctr"/>
                      <a:endParaRPr lang="en-US" b="0" baseline="0" dirty="0" smtClean="0"/>
                    </a:p>
                    <a:p>
                      <a:pPr algn="ctr"/>
                      <a:endParaRPr lang="en-US" b="0" baseline="0" dirty="0" smtClean="0"/>
                    </a:p>
                    <a:p>
                      <a:pPr algn="l"/>
                      <a:r>
                        <a:rPr lang="en-US" b="0" dirty="0" smtClean="0"/>
                        <a:t>   17 blue ribbons     </a:t>
                      </a:r>
                      <a:r>
                        <a:rPr lang="en-US" b="0" dirty="0" smtClean="0">
                          <a:latin typeface="ＭＳ ゴシック"/>
                          <a:ea typeface="ＭＳ ゴシック"/>
                          <a:cs typeface="ＭＳ ゴシック"/>
                        </a:rPr>
                        <a:t>☐</a:t>
                      </a:r>
                      <a:r>
                        <a:rPr lang="en-US" sz="1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b="0" dirty="0" smtClean="0"/>
                        <a:t>red ribbons</a:t>
                      </a:r>
                    </a:p>
                    <a:p>
                      <a:pPr algn="l"/>
                      <a:endParaRPr lang="en-US" b="0" dirty="0" smtClean="0"/>
                    </a:p>
                    <a:p>
                      <a:pPr algn="l"/>
                      <a:r>
                        <a:rPr lang="en-US" b="0" dirty="0" smtClean="0"/>
                        <a:t>Number sentence: 41 - 17</a:t>
                      </a:r>
                      <a:endParaRPr lang="en-US" b="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759111" y="4618489"/>
            <a:ext cx="1518221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277332" y="4618489"/>
            <a:ext cx="2043760" cy="36933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765458" y="4644620"/>
            <a:ext cx="1518221" cy="369332"/>
          </a:xfrm>
          <a:prstGeom prst="rect">
            <a:avLst/>
          </a:prstGeom>
          <a:solidFill>
            <a:srgbClr val="B3BFC4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283679" y="4644620"/>
            <a:ext cx="2043760" cy="36933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49754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400" dirty="0" smtClean="0"/>
              <a:t>Instructional Approach </a:t>
            </a:r>
            <a:r>
              <a:rPr lang="en-US" sz="2400" dirty="0"/>
              <a:t>in Japanese Textbook: Inverse Relationships between Addition and Subtraction (G2)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146" y="1724821"/>
            <a:ext cx="7970662" cy="2508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i="1" dirty="0" smtClean="0"/>
              <a:t>Instructional Highlights</a:t>
            </a:r>
          </a:p>
          <a:p>
            <a:pPr lvl="1"/>
            <a:r>
              <a:rPr lang="en-US" sz="2000" dirty="0" smtClean="0"/>
              <a:t>Sharing of problems and solution methods</a:t>
            </a:r>
          </a:p>
          <a:p>
            <a:pPr lvl="1"/>
            <a:r>
              <a:rPr lang="en-US" sz="2000" dirty="0"/>
              <a:t>D</a:t>
            </a:r>
            <a:r>
              <a:rPr lang="en-US" sz="2000" dirty="0" smtClean="0"/>
              <a:t>iscussion of similarity and differences among problems</a:t>
            </a:r>
          </a:p>
          <a:p>
            <a:pPr lvl="1"/>
            <a:r>
              <a:rPr lang="en-US" sz="2000" dirty="0" smtClean="0"/>
              <a:t>Discussion of the operations used (addition and subtraction) and their relationships in the problems and solutions</a:t>
            </a:r>
          </a:p>
          <a:p>
            <a:pPr lvl="1"/>
            <a:r>
              <a:rPr lang="en-US" sz="2000" dirty="0" smtClean="0"/>
              <a:t>Focus on representations of situations and problem solutions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7900207"/>
              </p:ext>
            </p:extLst>
          </p:nvPr>
        </p:nvGraphicFramePr>
        <p:xfrm>
          <a:off x="423350" y="4233784"/>
          <a:ext cx="8233432" cy="2355930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4116716"/>
                <a:gridCol w="4116716"/>
              </a:tblGrid>
              <a:tr h="2355930">
                <a:tc>
                  <a:txBody>
                    <a:bodyPr/>
                    <a:lstStyle/>
                    <a:p>
                      <a:r>
                        <a:rPr lang="en-US" sz="1600" b="0" dirty="0" smtClean="0"/>
                        <a:t>There are 17 blue ribbons</a:t>
                      </a:r>
                      <a:r>
                        <a:rPr lang="en-US" sz="1600" b="0" baseline="0" dirty="0" smtClean="0"/>
                        <a:t> and 24 red ribbons. How many are there together?</a:t>
                      </a:r>
                    </a:p>
                    <a:p>
                      <a:endParaRPr lang="en-US" sz="1600" b="0" baseline="0" dirty="0" smtClean="0"/>
                    </a:p>
                    <a:p>
                      <a:pPr algn="ctr"/>
                      <a:r>
                        <a:rPr lang="en-US" sz="1600" b="0" baseline="0" dirty="0" smtClean="0"/>
                        <a:t>Total: </a:t>
                      </a:r>
                      <a:r>
                        <a:rPr lang="en-US" sz="1600" b="0" baseline="0" dirty="0" smtClean="0">
                          <a:latin typeface="ＭＳ ゴシック"/>
                          <a:ea typeface="ＭＳ ゴシック"/>
                          <a:cs typeface="ＭＳ ゴシック"/>
                        </a:rPr>
                        <a:t>☐ </a:t>
                      </a:r>
                      <a:r>
                        <a:rPr lang="en-US" sz="1600" b="0" baseline="0" dirty="0" smtClean="0">
                          <a:latin typeface="+mn-lt"/>
                          <a:ea typeface="ＭＳ ゴシック"/>
                          <a:cs typeface="ＭＳ ゴシック"/>
                        </a:rPr>
                        <a:t>ribbons</a:t>
                      </a:r>
                      <a:endParaRPr lang="en-US" sz="1600" b="0" baseline="0" dirty="0" smtClean="0">
                        <a:latin typeface="ＭＳ ゴシック"/>
                        <a:ea typeface="ＭＳ ゴシック"/>
                        <a:cs typeface="ＭＳ ゴシック"/>
                      </a:endParaRPr>
                    </a:p>
                    <a:p>
                      <a:pPr algn="ctr"/>
                      <a:endParaRPr lang="en-US" sz="1600" b="0" baseline="0" dirty="0" smtClean="0">
                        <a:latin typeface="ＭＳ ゴシック"/>
                        <a:ea typeface="ＭＳ ゴシック"/>
                        <a:cs typeface="ＭＳ ゴシック"/>
                      </a:endParaRPr>
                    </a:p>
                    <a:p>
                      <a:pPr algn="ctr"/>
                      <a:endParaRPr lang="en-US" sz="1600" b="0" dirty="0" smtClean="0"/>
                    </a:p>
                    <a:p>
                      <a:pPr algn="ctr"/>
                      <a:r>
                        <a:rPr lang="en-US" sz="1600" b="0" dirty="0" smtClean="0"/>
                        <a:t>17 blue ribbons       24 red ribbons</a:t>
                      </a:r>
                    </a:p>
                    <a:p>
                      <a:pPr algn="l"/>
                      <a:endParaRPr lang="en-US" sz="1600" b="0" dirty="0" smtClean="0"/>
                    </a:p>
                    <a:p>
                      <a:pPr algn="l"/>
                      <a:r>
                        <a:rPr lang="en-US" sz="1600" b="0" dirty="0" smtClean="0"/>
                        <a:t>Number</a:t>
                      </a:r>
                      <a:r>
                        <a:rPr lang="en-US" sz="1600" b="0" baseline="0" dirty="0" smtClean="0"/>
                        <a:t> sentence: 17 + 24</a:t>
                      </a:r>
                      <a:endParaRPr lang="en-US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/>
                        <a:t>There</a:t>
                      </a:r>
                      <a:r>
                        <a:rPr lang="en-US" sz="1600" b="0" baseline="0" dirty="0" smtClean="0"/>
                        <a:t> are 41 ribbons. 17 of them are blue. How many red ribbons are there?</a:t>
                      </a:r>
                    </a:p>
                    <a:p>
                      <a:endParaRPr lang="en-US" sz="1600" b="0" baseline="0" dirty="0" smtClean="0"/>
                    </a:p>
                    <a:p>
                      <a:pPr algn="ctr"/>
                      <a:r>
                        <a:rPr lang="en-US" sz="1600" b="0" baseline="0" dirty="0" smtClean="0"/>
                        <a:t>Total 41 ribbons</a:t>
                      </a:r>
                    </a:p>
                    <a:p>
                      <a:pPr algn="ctr"/>
                      <a:endParaRPr lang="en-US" sz="1600" b="0" baseline="0" dirty="0" smtClean="0"/>
                    </a:p>
                    <a:p>
                      <a:pPr algn="ctr"/>
                      <a:endParaRPr lang="en-US" sz="1600" b="0" baseline="0" dirty="0" smtClean="0"/>
                    </a:p>
                    <a:p>
                      <a:pPr algn="l"/>
                      <a:r>
                        <a:rPr lang="en-US" sz="1600" b="0" dirty="0" smtClean="0"/>
                        <a:t>   17 blue ribbons     </a:t>
                      </a:r>
                      <a:r>
                        <a:rPr lang="en-US" sz="1600" b="0" dirty="0" smtClean="0">
                          <a:latin typeface="ＭＳ ゴシック"/>
                          <a:ea typeface="ＭＳ ゴシック"/>
                          <a:cs typeface="ＭＳ ゴシック"/>
                        </a:rPr>
                        <a:t>☐</a:t>
                      </a:r>
                      <a:r>
                        <a:rPr lang="en-US" sz="16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600" b="0" dirty="0" smtClean="0"/>
                        <a:t>red ribbons</a:t>
                      </a:r>
                    </a:p>
                    <a:p>
                      <a:pPr algn="l"/>
                      <a:endParaRPr lang="en-US" sz="1600" b="0" dirty="0" smtClean="0"/>
                    </a:p>
                    <a:p>
                      <a:pPr algn="l"/>
                      <a:r>
                        <a:rPr lang="en-US" sz="1600" b="0" dirty="0" smtClean="0"/>
                        <a:t>Number sentence: 41 - 17</a:t>
                      </a:r>
                      <a:endParaRPr lang="en-US" sz="1600" b="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27726" y="5246258"/>
            <a:ext cx="1751794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379520" y="5246258"/>
            <a:ext cx="2058358" cy="369332"/>
          </a:xfrm>
          <a:prstGeom prst="rect">
            <a:avLst/>
          </a:prstGeom>
          <a:solidFill>
            <a:srgbClr val="E0B6A7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648671" y="5314131"/>
            <a:ext cx="1751794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379450" y="5314131"/>
            <a:ext cx="2058358" cy="369332"/>
          </a:xfrm>
          <a:prstGeom prst="rect">
            <a:avLst/>
          </a:prstGeom>
          <a:solidFill>
            <a:srgbClr val="E0B6A7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8466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Standards </a:t>
            </a:r>
            <a:r>
              <a:rPr lang="en-US" sz="3200" dirty="0"/>
              <a:t>=</a:t>
            </a:r>
            <a:r>
              <a:rPr lang="en-US" sz="3200" dirty="0" smtClean="0"/>
              <a:t> Instructional Roadmap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931" y="1941701"/>
            <a:ext cx="8029056" cy="4394376"/>
          </a:xfrm>
        </p:spPr>
        <p:txBody>
          <a:bodyPr/>
          <a:lstStyle/>
          <a:p>
            <a:r>
              <a:rPr lang="en-US" dirty="0" smtClean="0"/>
              <a:t>Standards provide a “roadmap” of student learning of mathematics.</a:t>
            </a:r>
          </a:p>
          <a:p>
            <a:r>
              <a:rPr lang="en-US" dirty="0" smtClean="0"/>
              <a:t>Textbooks are written according to the roadmap.</a:t>
            </a:r>
          </a:p>
          <a:p>
            <a:r>
              <a:rPr lang="en-US" dirty="0" smtClean="0"/>
              <a:t>Teachers teach using the roadmap.</a:t>
            </a:r>
          </a:p>
          <a:p>
            <a:r>
              <a:rPr lang="en-US" dirty="0" smtClean="0"/>
              <a:t>Student learning is framed by the roadmap.</a:t>
            </a:r>
          </a:p>
          <a:p>
            <a:r>
              <a:rPr lang="en-US" dirty="0"/>
              <a:t>T</a:t>
            </a:r>
            <a:r>
              <a:rPr lang="en-US" dirty="0" smtClean="0"/>
              <a:t>eachers understand their student learning of mathematics as guided by the roadmap.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69924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400" dirty="0"/>
              <a:t>Instructional Approach in </a:t>
            </a:r>
            <a:r>
              <a:rPr lang="en-US" sz="2400" dirty="0" smtClean="0"/>
              <a:t>U.S. </a:t>
            </a:r>
            <a:r>
              <a:rPr lang="en-US" sz="2400" dirty="0"/>
              <a:t>Textbook: Inverse Relationships between Addition and Subtraction (G2)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54355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Mathematics Education as a System</a:t>
            </a:r>
            <a:endParaRPr lang="en-US" sz="3200" dirty="0"/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2053275764"/>
              </p:ext>
            </p:extLst>
          </p:nvPr>
        </p:nvGraphicFramePr>
        <p:xfrm>
          <a:off x="627727" y="1584009"/>
          <a:ext cx="7839278" cy="47374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263275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Standards = Instructional Roadmap 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6565" y="1766510"/>
            <a:ext cx="8510798" cy="46133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/>
              <a:t>How do we make the instructional roadmap more flexible and interactive with student differences (like GPS)?</a:t>
            </a:r>
          </a:p>
          <a:p>
            <a:pPr marL="0" indent="0">
              <a:buNone/>
            </a:pPr>
            <a:r>
              <a:rPr lang="en-US" dirty="0" smtClean="0"/>
              <a:t>Japanese teaching context</a:t>
            </a:r>
          </a:p>
          <a:p>
            <a:pPr lvl="1"/>
            <a:r>
              <a:rPr lang="en-US" dirty="0" smtClean="0"/>
              <a:t>Textbooks/manuals provide detailed guidelines</a:t>
            </a:r>
          </a:p>
          <a:p>
            <a:pPr lvl="2"/>
            <a:r>
              <a:rPr lang="en-US" dirty="0" smtClean="0"/>
              <a:t>Research, assessment, and instruction sections/volumes</a:t>
            </a:r>
          </a:p>
          <a:p>
            <a:pPr lvl="2"/>
            <a:r>
              <a:rPr lang="en-US" dirty="0" smtClean="0"/>
              <a:t>Focus on coherence, integrity, and general patterns of student learning and thinking with flexibility</a:t>
            </a:r>
          </a:p>
          <a:p>
            <a:pPr lvl="1"/>
            <a:r>
              <a:rPr lang="en-US" dirty="0" smtClean="0"/>
              <a:t>Lesson study</a:t>
            </a:r>
          </a:p>
          <a:p>
            <a:pPr lvl="2"/>
            <a:r>
              <a:rPr lang="en-US" dirty="0" smtClean="0"/>
              <a:t>Support for teacher learning in the professional community</a:t>
            </a:r>
          </a:p>
          <a:p>
            <a:pPr lvl="2"/>
            <a:r>
              <a:rPr lang="en-US" dirty="0" smtClean="0"/>
              <a:t>Teachers as important part of decision making system</a:t>
            </a:r>
          </a:p>
          <a:p>
            <a:pPr lvl="1"/>
            <a:r>
              <a:rPr lang="en-US" dirty="0" smtClean="0"/>
              <a:t>Multi-grade teaching</a:t>
            </a:r>
          </a:p>
          <a:p>
            <a:pPr lvl="2"/>
            <a:r>
              <a:rPr lang="en-US" dirty="0" smtClean="0"/>
              <a:t>Knowledge of and interest in student learning over time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11530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0112" y="3124241"/>
            <a:ext cx="7345363" cy="2941280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 smtClean="0"/>
              <a:t>Aki Murata</a:t>
            </a:r>
          </a:p>
          <a:p>
            <a:pPr marL="0" indent="0" algn="ctr">
              <a:buNone/>
            </a:pPr>
            <a:r>
              <a:rPr lang="en-US" dirty="0" smtClean="0"/>
              <a:t>Stanford University School of Education</a:t>
            </a:r>
          </a:p>
          <a:p>
            <a:pPr marL="0" indent="0" algn="ctr">
              <a:buNone/>
            </a:pPr>
            <a:r>
              <a:rPr lang="en-US" i="1" dirty="0" err="1" smtClean="0"/>
              <a:t>akimura@stanford.edu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8996190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Today’s Presentation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7950" y="1927102"/>
            <a:ext cx="8218832" cy="4138419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Compare and contrast California Content Standards, Common Core Standards, and Japanese Standards (Course of Study)</a:t>
            </a:r>
          </a:p>
          <a:p>
            <a:pPr lvl="1"/>
            <a:r>
              <a:rPr lang="en-US" dirty="0" smtClean="0"/>
              <a:t>Highlight different ways they frame student learning</a:t>
            </a:r>
          </a:p>
          <a:p>
            <a:pPr lvl="2"/>
            <a:r>
              <a:rPr lang="en-US" dirty="0" smtClean="0"/>
              <a:t>Focus topic: Whole number addition and subtraction</a:t>
            </a:r>
          </a:p>
          <a:p>
            <a:pPr lvl="1"/>
            <a:r>
              <a:rPr lang="en-US" dirty="0" smtClean="0"/>
              <a:t>Examples from textbooks for different content treatments</a:t>
            </a:r>
          </a:p>
          <a:p>
            <a:pPr marL="0" indent="0">
              <a:buNone/>
            </a:pPr>
            <a:r>
              <a:rPr lang="en-US" dirty="0" smtClean="0"/>
              <a:t>Consider Standards as Instructional Roadmap</a:t>
            </a:r>
          </a:p>
          <a:p>
            <a:pPr lvl="1"/>
            <a:r>
              <a:rPr lang="en-US" dirty="0" smtClean="0"/>
              <a:t>Ways to support teachers as they navigate student learning on the path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55357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2324" y="244158"/>
            <a:ext cx="7853877" cy="133985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Whole-Number Addition and Subtraction: Standards Categories</a:t>
            </a:r>
            <a:endParaRPr lang="en-US" sz="32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29445426"/>
              </p:ext>
            </p:extLst>
          </p:nvPr>
        </p:nvGraphicFramePr>
        <p:xfrm>
          <a:off x="1002301" y="2175288"/>
          <a:ext cx="7216533" cy="31737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05511"/>
                <a:gridCol w="2405511"/>
                <a:gridCol w="2405511"/>
              </a:tblGrid>
              <a:tr h="735777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California Content Standards</a:t>
                      </a:r>
                      <a:endParaRPr lang="en-US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Common Core Standards</a:t>
                      </a:r>
                      <a:endParaRPr lang="en-US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Japanese Course of Study</a:t>
                      </a:r>
                      <a:endParaRPr lang="en-US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426283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Grades K – 4</a:t>
                      </a:r>
                      <a:r>
                        <a:rPr lang="en-US" baseline="30000" dirty="0" smtClean="0"/>
                        <a:t>th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Grades K – 4</a:t>
                      </a:r>
                      <a:r>
                        <a:rPr lang="en-US" baseline="30000" dirty="0" smtClean="0"/>
                        <a:t>th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Grades 1 - 3</a:t>
                      </a:r>
                      <a:endParaRPr lang="en-US" dirty="0"/>
                    </a:p>
                  </a:txBody>
                  <a:tcPr/>
                </a:tc>
              </a:tr>
              <a:tr h="1997108">
                <a:tc>
                  <a:txBody>
                    <a:bodyPr/>
                    <a:lstStyle/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dirty="0" smtClean="0"/>
                        <a:t>Number Sense</a:t>
                      </a:r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dirty="0" smtClean="0"/>
                        <a:t>Algebra and Functions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dirty="0" smtClean="0"/>
                        <a:t>Operations and</a:t>
                      </a:r>
                      <a:r>
                        <a:rPr lang="en-US" baseline="0" dirty="0" smtClean="0"/>
                        <a:t> Algebraic thinking</a:t>
                      </a:r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dirty="0" smtClean="0"/>
                        <a:t>Number and operations in base ten</a:t>
                      </a:r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dirty="0" smtClean="0"/>
                        <a:t>Measurement and Data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dirty="0" smtClean="0"/>
                        <a:t>Numbers and operations</a:t>
                      </a:r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dirty="0" smtClean="0"/>
                        <a:t>Quantitative</a:t>
                      </a:r>
                      <a:r>
                        <a:rPr lang="en-US" baseline="0" dirty="0" smtClean="0"/>
                        <a:t> Reasoning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516717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2324" y="244158"/>
            <a:ext cx="7853877" cy="133985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Standards across Years</a:t>
            </a:r>
            <a:endParaRPr lang="en-US" sz="32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82150836"/>
              </p:ext>
            </p:extLst>
          </p:nvPr>
        </p:nvGraphicFramePr>
        <p:xfrm>
          <a:off x="379556" y="1742998"/>
          <a:ext cx="8394012" cy="28554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48888"/>
                <a:gridCol w="1240854"/>
                <a:gridCol w="1240854"/>
                <a:gridCol w="1240854"/>
                <a:gridCol w="1240854"/>
                <a:gridCol w="1240854"/>
                <a:gridCol w="1240854"/>
              </a:tblGrid>
              <a:tr h="62904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California Content Standards</a:t>
                      </a:r>
                      <a:endParaRPr lang="en-US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Common Core Standards</a:t>
                      </a:r>
                      <a:endParaRPr lang="en-US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Japanese Course of Study</a:t>
                      </a:r>
                      <a:endParaRPr lang="en-US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6181"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1800" dirty="0" smtClean="0"/>
                        <a:t>Add/Sub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1800" i="1" dirty="0" smtClean="0"/>
                        <a:t>Total</a:t>
                      </a:r>
                      <a:endParaRPr lang="en-US" sz="1800" i="1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1800" dirty="0" smtClean="0"/>
                        <a:t>Add/Sub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1800" i="1" dirty="0" smtClean="0"/>
                        <a:t>Total</a:t>
                      </a:r>
                      <a:endParaRPr lang="en-US" sz="1800" i="1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1800" dirty="0" smtClean="0"/>
                        <a:t>Add/Sub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1800" i="1" dirty="0" smtClean="0"/>
                        <a:t>Total</a:t>
                      </a:r>
                      <a:endParaRPr lang="en-US" sz="1800" i="1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76181"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1800" dirty="0" smtClean="0"/>
                        <a:t>K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1800" i="1" dirty="0" smtClean="0"/>
                        <a:t>18</a:t>
                      </a:r>
                      <a:endParaRPr lang="en-US" sz="1800" i="1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1800" i="1" dirty="0" smtClean="0"/>
                        <a:t>22</a:t>
                      </a:r>
                      <a:endParaRPr lang="en-US" sz="1800" i="1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1800" i="1" dirty="0" smtClean="0"/>
                        <a:t>--</a:t>
                      </a:r>
                      <a:endParaRPr lang="en-US" sz="1800" i="1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06585"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1800" dirty="0" smtClean="0"/>
                        <a:t>1st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1800" i="1" dirty="0" smtClean="0"/>
                        <a:t>29</a:t>
                      </a:r>
                      <a:endParaRPr lang="en-US" sz="1800" i="1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1800" i="1" dirty="0" smtClean="0"/>
                        <a:t>20</a:t>
                      </a:r>
                      <a:endParaRPr lang="en-US" sz="1800" i="1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1800" i="1" dirty="0" smtClean="0"/>
                        <a:t>17</a:t>
                      </a:r>
                      <a:endParaRPr lang="en-US" sz="1800" i="1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60670"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1800" dirty="0" smtClean="0"/>
                        <a:t>2nd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1800" i="1" dirty="0" smtClean="0"/>
                        <a:t>35</a:t>
                      </a:r>
                      <a:endParaRPr lang="en-US" sz="1800" i="1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1800" i="1" dirty="0" smtClean="0"/>
                        <a:t>26</a:t>
                      </a:r>
                      <a:endParaRPr lang="en-US" sz="1800" i="1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1800" i="1" dirty="0" smtClean="0"/>
                        <a:t>21</a:t>
                      </a:r>
                      <a:endParaRPr lang="en-US" sz="1800" i="1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64981"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1800" dirty="0" smtClean="0"/>
                        <a:t>3rd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1800" i="1" dirty="0" smtClean="0"/>
                        <a:t>49</a:t>
                      </a:r>
                      <a:endParaRPr lang="en-US" sz="1800" i="1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1800" i="1" dirty="0" smtClean="0"/>
                        <a:t>25</a:t>
                      </a:r>
                      <a:endParaRPr lang="en-US" sz="1800" i="1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1800" i="1" dirty="0" smtClean="0"/>
                        <a:t>32</a:t>
                      </a:r>
                      <a:endParaRPr lang="en-US" sz="1800" i="1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21184"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1800" dirty="0" smtClean="0"/>
                        <a:t>4th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1800" i="1" dirty="0" smtClean="0"/>
                        <a:t>54</a:t>
                      </a:r>
                      <a:endParaRPr lang="en-US" sz="1800" i="1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1800" i="1" dirty="0" smtClean="0"/>
                        <a:t>28</a:t>
                      </a:r>
                      <a:endParaRPr lang="en-US" sz="1800" i="1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1800" i="1" dirty="0" smtClean="0"/>
                        <a:t>31</a:t>
                      </a:r>
                      <a:endParaRPr lang="en-US" sz="1800" i="1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30617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2324" y="244158"/>
            <a:ext cx="7853877" cy="133985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Whole-Number Addition and Subtraction: Emphasis in Early Years</a:t>
            </a:r>
            <a:endParaRPr lang="en-US" sz="32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25107430"/>
              </p:ext>
            </p:extLst>
          </p:nvPr>
        </p:nvGraphicFramePr>
        <p:xfrm>
          <a:off x="379556" y="1742998"/>
          <a:ext cx="8394012" cy="27501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48888"/>
                <a:gridCol w="1240854"/>
                <a:gridCol w="1240854"/>
                <a:gridCol w="1240854"/>
                <a:gridCol w="1240854"/>
                <a:gridCol w="1240854"/>
                <a:gridCol w="1240854"/>
              </a:tblGrid>
              <a:tr h="62904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California Content Standards</a:t>
                      </a:r>
                      <a:endParaRPr lang="en-US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Common Core Standards</a:t>
                      </a:r>
                      <a:endParaRPr lang="en-US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Japanese Course of Study</a:t>
                      </a:r>
                      <a:endParaRPr lang="en-US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6181"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1800" dirty="0" smtClean="0"/>
                        <a:t>Add/Sub</a:t>
                      </a:r>
                      <a:endParaRPr lang="en-US" sz="1800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1800" i="1" dirty="0" smtClean="0"/>
                        <a:t>Total </a:t>
                      </a:r>
                      <a:endParaRPr lang="en-US" sz="18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1800" dirty="0" smtClean="0"/>
                        <a:t>Add/Sub</a:t>
                      </a:r>
                      <a:endParaRPr lang="en-US" sz="1800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1800" i="1" dirty="0" smtClean="0"/>
                        <a:t>Total</a:t>
                      </a:r>
                      <a:endParaRPr lang="en-US" sz="18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1800" dirty="0" smtClean="0"/>
                        <a:t>Add/Sub</a:t>
                      </a:r>
                      <a:endParaRPr lang="en-US" sz="1800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1800" i="1" dirty="0" smtClean="0"/>
                        <a:t>Total</a:t>
                      </a:r>
                      <a:endParaRPr lang="en-US" sz="1800" i="1" dirty="0"/>
                    </a:p>
                  </a:txBody>
                  <a:tcPr/>
                </a:tc>
              </a:tr>
              <a:tr h="376181"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1800" dirty="0" smtClean="0"/>
                        <a:t>K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1800" dirty="0" smtClean="0"/>
                        <a:t>1 </a:t>
                      </a:r>
                      <a:endParaRPr lang="en-US" sz="1800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1800" i="1" dirty="0" smtClean="0"/>
                        <a:t>18</a:t>
                      </a:r>
                      <a:endParaRPr lang="en-US" sz="18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1800" dirty="0" smtClean="0"/>
                        <a:t>5 </a:t>
                      </a:r>
                      <a:endParaRPr lang="en-US" sz="1800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1800" i="1" dirty="0" smtClean="0"/>
                        <a:t>22</a:t>
                      </a:r>
                      <a:endParaRPr lang="en-US" sz="18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1800" dirty="0" smtClean="0"/>
                        <a:t>--</a:t>
                      </a:r>
                      <a:endParaRPr lang="en-US" sz="1800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1800" i="1" dirty="0" smtClean="0"/>
                        <a:t>--</a:t>
                      </a:r>
                      <a:endParaRPr lang="en-US" sz="1800" i="1" dirty="0"/>
                    </a:p>
                  </a:txBody>
                  <a:tcPr/>
                </a:tc>
              </a:tr>
              <a:tr h="306585"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1800" dirty="0" smtClean="0"/>
                        <a:t>1st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1800" dirty="0" smtClean="0"/>
                        <a:t>10 </a:t>
                      </a:r>
                      <a:endParaRPr lang="en-US" sz="1800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1800" i="1" dirty="0" smtClean="0"/>
                        <a:t>29</a:t>
                      </a:r>
                      <a:endParaRPr lang="en-US" sz="18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1800" dirty="0" smtClean="0"/>
                        <a:t>11</a:t>
                      </a:r>
                      <a:endParaRPr lang="en-US" sz="1800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1800" i="1" dirty="0" smtClean="0"/>
                        <a:t>20</a:t>
                      </a:r>
                      <a:endParaRPr lang="en-US" sz="18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1800" dirty="0" smtClean="0"/>
                        <a:t>5 </a:t>
                      </a:r>
                      <a:endParaRPr lang="en-US" sz="1800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1800" i="1" dirty="0" smtClean="0"/>
                        <a:t>17</a:t>
                      </a:r>
                      <a:endParaRPr lang="en-US" sz="1800" i="1" dirty="0"/>
                    </a:p>
                  </a:txBody>
                  <a:tcPr/>
                </a:tc>
              </a:tr>
              <a:tr h="360670"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1800" dirty="0" smtClean="0"/>
                        <a:t>2nd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1800" dirty="0" smtClean="0"/>
                        <a:t>6 </a:t>
                      </a:r>
                      <a:endParaRPr lang="en-US" sz="1800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1800" i="1" dirty="0" smtClean="0"/>
                        <a:t>35</a:t>
                      </a:r>
                      <a:endParaRPr lang="en-US" sz="18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1800" dirty="0" smtClean="0"/>
                        <a:t>9 </a:t>
                      </a:r>
                      <a:endParaRPr lang="en-US" sz="1800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1800" i="1" dirty="0" smtClean="0"/>
                        <a:t>26</a:t>
                      </a:r>
                      <a:endParaRPr lang="en-US" sz="18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1800" dirty="0" smtClean="0"/>
                        <a:t>4 </a:t>
                      </a:r>
                      <a:endParaRPr lang="en-US" sz="1800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1800" i="1" dirty="0" smtClean="0"/>
                        <a:t>21</a:t>
                      </a:r>
                      <a:endParaRPr lang="en-US" sz="1800" i="1" dirty="0"/>
                    </a:p>
                  </a:txBody>
                  <a:tcPr/>
                </a:tc>
              </a:tr>
              <a:tr h="364981"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1800" dirty="0" smtClean="0"/>
                        <a:t>3rd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1800" dirty="0" smtClean="0"/>
                        <a:t>1 </a:t>
                      </a:r>
                      <a:endParaRPr lang="en-US" sz="1800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1800" i="1" dirty="0" smtClean="0"/>
                        <a:t>49</a:t>
                      </a:r>
                      <a:endParaRPr lang="en-US" sz="18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1800" dirty="0" smtClean="0"/>
                        <a:t>1 </a:t>
                      </a:r>
                      <a:endParaRPr lang="en-US" sz="1800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1800" i="1" dirty="0" smtClean="0"/>
                        <a:t>25</a:t>
                      </a:r>
                      <a:endParaRPr lang="en-US" sz="18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1800" dirty="0" smtClean="0"/>
                        <a:t>3 </a:t>
                      </a:r>
                      <a:endParaRPr lang="en-US" sz="1800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1800" i="1" dirty="0" smtClean="0"/>
                        <a:t>32</a:t>
                      </a:r>
                      <a:endParaRPr lang="en-US" sz="1800" i="1" dirty="0"/>
                    </a:p>
                  </a:txBody>
                  <a:tcPr/>
                </a:tc>
              </a:tr>
              <a:tr h="321184"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1800" dirty="0" smtClean="0"/>
                        <a:t>4th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1800" dirty="0" smtClean="0"/>
                        <a:t>1 </a:t>
                      </a:r>
                      <a:endParaRPr lang="en-US" sz="1800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1800" i="1" dirty="0" smtClean="0"/>
                        <a:t>54</a:t>
                      </a:r>
                      <a:endParaRPr lang="en-US" sz="18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1800" dirty="0" smtClean="0"/>
                        <a:t>1 </a:t>
                      </a:r>
                      <a:endParaRPr lang="en-US" sz="1800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1800" i="1" dirty="0" smtClean="0"/>
                        <a:t>28</a:t>
                      </a:r>
                      <a:endParaRPr lang="en-US" sz="18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1800" dirty="0" smtClean="0"/>
                        <a:t>0</a:t>
                      </a:r>
                      <a:endParaRPr lang="en-US" sz="1800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1800" i="1" dirty="0" smtClean="0"/>
                        <a:t>31</a:t>
                      </a:r>
                      <a:endParaRPr lang="en-US" sz="1800" i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465758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2324" y="244158"/>
            <a:ext cx="7853877" cy="133985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Whole-Number Addition and Subtraction: Goals</a:t>
            </a:r>
            <a:endParaRPr lang="en-US" sz="32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76333391"/>
              </p:ext>
            </p:extLst>
          </p:nvPr>
        </p:nvGraphicFramePr>
        <p:xfrm>
          <a:off x="379556" y="1742998"/>
          <a:ext cx="8394014" cy="44875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48888"/>
                <a:gridCol w="1423333"/>
                <a:gridCol w="1423333"/>
                <a:gridCol w="1149615"/>
                <a:gridCol w="1149615"/>
                <a:gridCol w="1149615"/>
                <a:gridCol w="1149615"/>
              </a:tblGrid>
              <a:tr h="62904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California Content Standards</a:t>
                      </a:r>
                      <a:endParaRPr lang="en-US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Common Core Standards</a:t>
                      </a:r>
                      <a:endParaRPr lang="en-US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Japanese Course of Study</a:t>
                      </a:r>
                      <a:endParaRPr lang="en-US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6181"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1800" dirty="0" smtClean="0"/>
                        <a:t>Add/Sub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1800" i="1" dirty="0" smtClean="0"/>
                        <a:t>Total </a:t>
                      </a:r>
                      <a:endParaRPr lang="en-US" sz="18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1800" dirty="0" smtClean="0"/>
                        <a:t>Add/Sub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1800" i="1" dirty="0" smtClean="0"/>
                        <a:t>Total</a:t>
                      </a:r>
                      <a:endParaRPr lang="en-US" sz="18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1800" dirty="0" smtClean="0"/>
                        <a:t>Add/Sub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1800" i="1" dirty="0" smtClean="0"/>
                        <a:t>Total</a:t>
                      </a:r>
                      <a:endParaRPr lang="en-US" sz="1800" i="1" dirty="0"/>
                    </a:p>
                  </a:txBody>
                  <a:tcPr/>
                </a:tc>
              </a:tr>
              <a:tr h="376181"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1800" dirty="0" smtClean="0"/>
                        <a:t>K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1800" dirty="0" smtClean="0"/>
                        <a:t>1 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1800" i="1" dirty="0" smtClean="0"/>
                        <a:t>18</a:t>
                      </a:r>
                      <a:endParaRPr lang="en-US" sz="18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1800" dirty="0" smtClean="0"/>
                        <a:t>5 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1800" i="1" dirty="0" smtClean="0"/>
                        <a:t>22</a:t>
                      </a:r>
                      <a:endParaRPr lang="en-US" sz="18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1800" dirty="0" smtClean="0"/>
                        <a:t>--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1800" i="1" dirty="0" smtClean="0"/>
                        <a:t>--</a:t>
                      </a:r>
                      <a:endParaRPr lang="en-US" sz="1800" i="1" dirty="0"/>
                    </a:p>
                  </a:txBody>
                  <a:tcPr/>
                </a:tc>
              </a:tr>
              <a:tr h="306585"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1800" dirty="0" smtClean="0"/>
                        <a:t>1st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1800" dirty="0" smtClean="0"/>
                        <a:t>10 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1800" i="1" dirty="0" smtClean="0"/>
                        <a:t>29</a:t>
                      </a:r>
                      <a:endParaRPr lang="en-US" sz="18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1800" dirty="0" smtClean="0"/>
                        <a:t>11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1800" i="1" dirty="0" smtClean="0"/>
                        <a:t>20</a:t>
                      </a:r>
                      <a:endParaRPr lang="en-US" sz="18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1800" dirty="0" smtClean="0"/>
                        <a:t>5 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1800" i="1" dirty="0" smtClean="0"/>
                        <a:t>17</a:t>
                      </a:r>
                      <a:endParaRPr lang="en-US" sz="1800" i="1" dirty="0"/>
                    </a:p>
                  </a:txBody>
                  <a:tcPr/>
                </a:tc>
              </a:tr>
              <a:tr h="360670"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1800" dirty="0" smtClean="0"/>
                        <a:t>2nd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1800" dirty="0" smtClean="0"/>
                        <a:t>6 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1800" i="1" dirty="0" smtClean="0"/>
                        <a:t>35</a:t>
                      </a:r>
                      <a:endParaRPr lang="en-US" sz="18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1800" dirty="0" smtClean="0"/>
                        <a:t>9 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1800" i="1" dirty="0" smtClean="0"/>
                        <a:t>26</a:t>
                      </a:r>
                      <a:endParaRPr lang="en-US" sz="18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1800" dirty="0" smtClean="0"/>
                        <a:t>4 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1800" i="1" dirty="0" smtClean="0"/>
                        <a:t>21</a:t>
                      </a:r>
                      <a:endParaRPr lang="en-US" sz="1800" i="1" dirty="0"/>
                    </a:p>
                  </a:txBody>
                  <a:tcPr/>
                </a:tc>
              </a:tr>
              <a:tr h="364981"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1800" dirty="0" smtClean="0"/>
                        <a:t>3rd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1800" dirty="0" smtClean="0"/>
                        <a:t>1 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1800" i="1" dirty="0" smtClean="0"/>
                        <a:t>49</a:t>
                      </a:r>
                      <a:endParaRPr lang="en-US" sz="18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1800" dirty="0" smtClean="0"/>
                        <a:t>1 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1800" i="1" dirty="0" smtClean="0"/>
                        <a:t>25</a:t>
                      </a:r>
                      <a:endParaRPr lang="en-US" sz="18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1800" dirty="0" smtClean="0"/>
                        <a:t>3 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1800" i="1" dirty="0" smtClean="0"/>
                        <a:t>32</a:t>
                      </a:r>
                      <a:endParaRPr lang="en-US" sz="1800" i="1" dirty="0"/>
                    </a:p>
                  </a:txBody>
                  <a:tcPr/>
                </a:tc>
              </a:tr>
              <a:tr h="321184"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1800" dirty="0" smtClean="0"/>
                        <a:t>4th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1800" dirty="0" smtClean="0"/>
                        <a:t>1 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1800" i="1" dirty="0" smtClean="0"/>
                        <a:t>54</a:t>
                      </a:r>
                      <a:endParaRPr lang="en-US" sz="18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1800" dirty="0" smtClean="0"/>
                        <a:t>1 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1800" i="1" dirty="0" smtClean="0"/>
                        <a:t>28</a:t>
                      </a:r>
                      <a:endParaRPr lang="en-US" sz="18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1800" dirty="0" smtClean="0"/>
                        <a:t>0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1800" i="1" dirty="0" smtClean="0"/>
                        <a:t>31</a:t>
                      </a:r>
                      <a:endParaRPr lang="en-US" sz="1800" i="1" dirty="0"/>
                    </a:p>
                  </a:txBody>
                  <a:tcPr/>
                </a:tc>
              </a:tr>
              <a:tr h="629041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Last Standard</a:t>
                      </a:r>
                      <a:endParaRPr lang="en-US" sz="1400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en-US" sz="18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Demonstrate an understanding of, and the ability to use, </a:t>
                      </a:r>
                      <a:r>
                        <a:rPr lang="en-US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standard algorithms </a:t>
                      </a:r>
                      <a:r>
                        <a:rPr lang="en-US" sz="18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for the addition and subtraction of</a:t>
                      </a:r>
                      <a:r>
                        <a:rPr lang="en-US" sz="1800" b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multi-digit numbers.</a:t>
                      </a:r>
                      <a:r>
                        <a:rPr lang="en-US" sz="1800" b="0" dirty="0" smtClean="0">
                          <a:effectLst/>
                        </a:rPr>
                        <a:t> </a:t>
                      </a:r>
                      <a:endParaRPr lang="en-US" sz="1800" b="0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lang="en-US" sz="18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Fluently add and subtract multi-digit whole numbers using the </a:t>
                      </a:r>
                      <a:r>
                        <a:rPr lang="en-US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standard algorithm. </a:t>
                      </a:r>
                      <a:endParaRPr lang="en-US" sz="1800" b="1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lang="en-US" sz="1800" b="0" dirty="0" smtClean="0"/>
                        <a:t>Understand the procedures of </a:t>
                      </a:r>
                      <a:r>
                        <a:rPr lang="en-US" sz="1800" b="1" dirty="0" smtClean="0"/>
                        <a:t>vertical algorithm</a:t>
                      </a:r>
                      <a:r>
                        <a:rPr lang="en-US" sz="1800" b="0" dirty="0" smtClean="0"/>
                        <a:t>.</a:t>
                      </a:r>
                      <a:endParaRPr lang="en-US" sz="1800" b="0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465758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2324" y="244158"/>
            <a:ext cx="7853877" cy="133985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Examples of Standards (Grade 1): Whole Number Addition and Subtraction</a:t>
            </a:r>
            <a:endParaRPr lang="en-US" sz="32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59298491"/>
              </p:ext>
            </p:extLst>
          </p:nvPr>
        </p:nvGraphicFramePr>
        <p:xfrm>
          <a:off x="510941" y="1927079"/>
          <a:ext cx="8160441" cy="42104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4002"/>
                <a:gridCol w="4117518"/>
                <a:gridCol w="2028921"/>
              </a:tblGrid>
              <a:tr h="735777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California Content Standards</a:t>
                      </a:r>
                      <a:endParaRPr lang="en-US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Common Core Standards</a:t>
                      </a:r>
                      <a:endParaRPr lang="en-US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Japanese Course of Study</a:t>
                      </a:r>
                      <a:endParaRPr lang="en-US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735777">
                <a:tc>
                  <a:txBody>
                    <a:bodyPr/>
                    <a:lstStyle/>
                    <a:p>
                      <a:pPr algn="l"/>
                      <a:r>
                        <a:rPr lang="en-US" sz="1800" kern="1200" dirty="0" smtClean="0">
                          <a:effectLst/>
                        </a:rPr>
                        <a:t>Know the addition </a:t>
                      </a:r>
                      <a:r>
                        <a:rPr lang="en-US" sz="1800" b="1" kern="1200" dirty="0" smtClean="0">
                          <a:effectLst/>
                        </a:rPr>
                        <a:t>facts</a:t>
                      </a:r>
                      <a:r>
                        <a:rPr lang="en-US" sz="1800" kern="1200" dirty="0" smtClean="0">
                          <a:effectLst/>
                        </a:rPr>
                        <a:t> (sums to 20) and the corresponding subtraction </a:t>
                      </a:r>
                      <a:r>
                        <a:rPr lang="en-US" sz="1800" b="1" kern="1200" dirty="0" smtClean="0">
                          <a:effectLst/>
                        </a:rPr>
                        <a:t>facts </a:t>
                      </a:r>
                      <a:r>
                        <a:rPr lang="en-US" sz="1800" kern="1200" dirty="0" smtClean="0">
                          <a:effectLst/>
                        </a:rPr>
                        <a:t>and commit them to </a:t>
                      </a:r>
                      <a:r>
                        <a:rPr lang="en-US" sz="1800" b="1" kern="1200" dirty="0" smtClean="0">
                          <a:effectLst/>
                        </a:rPr>
                        <a:t>memory</a:t>
                      </a:r>
                      <a:r>
                        <a:rPr lang="en-US" dirty="0" smtClean="0">
                          <a:effectLst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kern="1200" dirty="0" smtClean="0">
                          <a:effectLst/>
                        </a:rPr>
                        <a:t>Add and subtract within 20, demonstrating fluency for addition and subtraction within 10,</a:t>
                      </a:r>
                      <a:r>
                        <a:rPr lang="en-US" sz="1800" dirty="0" smtClean="0">
                          <a:effectLst/>
                        </a:rPr>
                        <a:t> </a:t>
                      </a:r>
                      <a:r>
                        <a:rPr lang="en-US" sz="1800" b="1" kern="1200" dirty="0" smtClean="0">
                          <a:effectLst/>
                        </a:rPr>
                        <a:t>use strategies </a:t>
                      </a:r>
                      <a:r>
                        <a:rPr lang="en-US" sz="1800" b="0" kern="1200" dirty="0" smtClean="0">
                          <a:effectLst/>
                        </a:rPr>
                        <a:t>such</a:t>
                      </a:r>
                      <a:r>
                        <a:rPr lang="en-US" sz="1800" b="0" kern="1200" baseline="0" dirty="0" smtClean="0">
                          <a:effectLst/>
                        </a:rPr>
                        <a:t> as counting on, making ten, decomposing a number leading to a ten;</a:t>
                      </a:r>
                      <a:r>
                        <a:rPr lang="en-US" sz="1800" b="1" dirty="0" smtClean="0">
                          <a:effectLst/>
                        </a:rPr>
                        <a:t> </a:t>
                      </a:r>
                      <a:r>
                        <a:rPr lang="en-US" sz="1800" b="1" kern="1200" dirty="0" smtClean="0">
                          <a:effectLst/>
                        </a:rPr>
                        <a:t>using the relationship </a:t>
                      </a:r>
                      <a:r>
                        <a:rPr lang="en-US" sz="1800" b="0" kern="1200" dirty="0" smtClean="0">
                          <a:effectLst/>
                        </a:rPr>
                        <a:t> between addition</a:t>
                      </a:r>
                      <a:r>
                        <a:rPr lang="en-US" sz="1800" b="0" kern="1200" baseline="0" dirty="0" smtClean="0">
                          <a:effectLst/>
                        </a:rPr>
                        <a:t> and subtraction; and creating equivalent but easier known sums</a:t>
                      </a:r>
                      <a:endParaRPr lang="en-US" sz="1800" b="0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b="1" kern="1200" dirty="0" smtClean="0">
                          <a:effectLst/>
                        </a:rPr>
                        <a:t>Consider/invent the methods </a:t>
                      </a:r>
                      <a:r>
                        <a:rPr lang="en-US" sz="1800" kern="1200" dirty="0" smtClean="0">
                          <a:effectLst/>
                        </a:rPr>
                        <a:t>for addition and subtraction using two single-digit numbers and perform the operations successfully.</a:t>
                      </a:r>
                      <a:r>
                        <a:rPr lang="en-US" sz="1800" kern="1200" baseline="0" dirty="0" smtClean="0">
                          <a:effectLst/>
                        </a:rPr>
                        <a:t> </a:t>
                      </a:r>
                    </a:p>
                  </a:txBody>
                  <a:tcPr/>
                </a:tc>
              </a:tr>
              <a:tr h="735777">
                <a:tc>
                  <a:txBody>
                    <a:bodyPr/>
                    <a:lstStyle/>
                    <a:p>
                      <a:pPr algn="l"/>
                      <a:r>
                        <a:rPr lang="en-US" b="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Grade 1; Number Sense 2.1</a:t>
                      </a:r>
                      <a:endParaRPr lang="en-US" b="0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b="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Grade 1; Operations and Algebraic Thinking 6</a:t>
                      </a:r>
                      <a:endParaRPr lang="en-US" sz="1800" b="0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b="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Grade 1; Number and Operations</a:t>
                      </a:r>
                      <a:r>
                        <a:rPr lang="en-US" b="0" baseline="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 2a</a:t>
                      </a:r>
                      <a:endParaRPr lang="en-US" b="0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593624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California Content Standards: </a:t>
            </a:r>
            <a:br>
              <a:rPr lang="en-US" sz="3200" dirty="0" smtClean="0"/>
            </a:br>
            <a:r>
              <a:rPr lang="en-US" sz="3200" i="1" dirty="0" smtClean="0"/>
              <a:t>Focus on End Product and Fluency</a:t>
            </a:r>
            <a:endParaRPr lang="en-US" sz="3200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6342" y="1883304"/>
            <a:ext cx="8175039" cy="446737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i="1" dirty="0" smtClean="0"/>
              <a:t>End Product and Fluency (Knowing the destination)</a:t>
            </a:r>
          </a:p>
          <a:p>
            <a:pPr lvl="1"/>
            <a:r>
              <a:rPr lang="en-US" dirty="0" smtClean="0"/>
              <a:t>K: Use </a:t>
            </a:r>
            <a:r>
              <a:rPr lang="en-US" dirty="0"/>
              <a:t>concrete objects to determine the answers to addition and subtraction problems (for two numbers that are each less than 10</a:t>
            </a:r>
            <a:r>
              <a:rPr lang="en-US" dirty="0" smtClean="0"/>
              <a:t>).</a:t>
            </a:r>
          </a:p>
          <a:p>
            <a:pPr lvl="1"/>
            <a:r>
              <a:rPr lang="en-US" dirty="0" smtClean="0"/>
              <a:t>G1: Solve </a:t>
            </a:r>
            <a:r>
              <a:rPr lang="en-US" dirty="0"/>
              <a:t>addition and subtraction problems with one and two digit numbers (e.g., 5+58=___</a:t>
            </a:r>
            <a:r>
              <a:rPr lang="en-US" dirty="0" smtClean="0"/>
              <a:t>). </a:t>
            </a:r>
          </a:p>
          <a:p>
            <a:pPr lvl="1"/>
            <a:r>
              <a:rPr lang="en-US" dirty="0" smtClean="0"/>
              <a:t>G2: Find </a:t>
            </a:r>
            <a:r>
              <a:rPr lang="en-US" dirty="0"/>
              <a:t>the sum or difference of two whole numbers up to three digits </a:t>
            </a:r>
            <a:r>
              <a:rPr lang="en-US" dirty="0" smtClean="0"/>
              <a:t>long.</a:t>
            </a:r>
          </a:p>
          <a:p>
            <a:pPr lvl="1"/>
            <a:r>
              <a:rPr lang="en-US" dirty="0" smtClean="0"/>
              <a:t>G3: Find </a:t>
            </a:r>
            <a:r>
              <a:rPr lang="en-US" dirty="0"/>
              <a:t>the sum or difference of two whole numbers between 0 and </a:t>
            </a:r>
            <a:r>
              <a:rPr lang="en-US" dirty="0" smtClean="0"/>
              <a:t>10,000.</a:t>
            </a:r>
          </a:p>
          <a:p>
            <a:pPr lvl="1"/>
            <a:r>
              <a:rPr lang="en-US" dirty="0" smtClean="0"/>
              <a:t>G4: Demonstrate </a:t>
            </a:r>
            <a:r>
              <a:rPr lang="en-US" dirty="0"/>
              <a:t>an understanding of, and the ability to use, standard </a:t>
            </a:r>
            <a:r>
              <a:rPr lang="en-US" dirty="0" smtClean="0"/>
              <a:t>algorithms for the addition and subtraction of </a:t>
            </a:r>
            <a:r>
              <a:rPr lang="en-US" dirty="0" err="1" smtClean="0"/>
              <a:t>multidigit</a:t>
            </a:r>
            <a:r>
              <a:rPr lang="en-US" dirty="0" smtClean="0"/>
              <a:t> numbers.</a:t>
            </a:r>
          </a:p>
        </p:txBody>
      </p:sp>
    </p:spTree>
    <p:extLst>
      <p:ext uri="{BB962C8B-B14F-4D97-AF65-F5344CB8AC3E}">
        <p14:creationId xmlns:p14="http://schemas.microsoft.com/office/powerpoint/2010/main" val="11765126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Relationship Id="rId3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Capital">
  <a:themeElements>
    <a:clrScheme name="Capital">
      <a:dk1>
        <a:srgbClr val="000000"/>
      </a:dk1>
      <a:lt1>
        <a:srgbClr val="FFFFFF"/>
      </a:lt1>
      <a:dk2>
        <a:srgbClr val="6F6D5D"/>
      </a:dk2>
      <a:lt2>
        <a:srgbClr val="7C8F97"/>
      </a:lt2>
      <a:accent1>
        <a:srgbClr val="4B5A60"/>
      </a:accent1>
      <a:accent2>
        <a:srgbClr val="9C5238"/>
      </a:accent2>
      <a:accent3>
        <a:srgbClr val="504539"/>
      </a:accent3>
      <a:accent4>
        <a:srgbClr val="C1AD79"/>
      </a:accent4>
      <a:accent5>
        <a:srgbClr val="667559"/>
      </a:accent5>
      <a:accent6>
        <a:srgbClr val="BAD6AD"/>
      </a:accent6>
      <a:hlink>
        <a:srgbClr val="524A82"/>
      </a:hlink>
      <a:folHlink>
        <a:srgbClr val="8F9954"/>
      </a:folHlink>
    </a:clrScheme>
    <a:fontScheme name="Capital">
      <a:majorFont>
        <a:latin typeface="Calisto MT"/>
        <a:ea typeface=""/>
        <a:cs typeface=""/>
        <a:font script="Jpan" typeface="ＭＳ 明朝"/>
      </a:majorFont>
      <a:minorFont>
        <a:latin typeface="Calisto MT"/>
        <a:ea typeface=""/>
        <a:cs typeface=""/>
        <a:font script="Jpan" typeface="ＭＳ 明朝"/>
      </a:minorFont>
    </a:fontScheme>
    <a:fmtScheme name="Capital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atMod val="150000"/>
                <a:lumMod val="50000"/>
              </a:schemeClr>
              <a:schemeClr val="phClr">
                <a:satMod val="300000"/>
                <a:lumMod val="125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atMod val="135000"/>
                <a:lumMod val="80000"/>
              </a:schemeClr>
              <a:schemeClr val="phClr">
                <a:satMod val="250000"/>
                <a:lumMod val="150000"/>
              </a:schemeClr>
            </a:duotone>
          </a:blip>
          <a:stretch/>
        </a:blip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31750" cap="flat" cmpd="sng" algn="ctr">
          <a:solidFill>
            <a:schemeClr val="phClr">
              <a:shade val="90000"/>
            </a:schemeClr>
          </a:solidFill>
          <a:prstDash val="solid"/>
        </a:ln>
        <a:ln w="44450" cap="flat" cmpd="sng" algn="ctr">
          <a:solidFill>
            <a:schemeClr val="phClr">
              <a:shade val="85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sx="101000" sy="101000" algn="ctr" rotWithShape="0">
              <a:srgbClr val="000000">
                <a:alpha val="40000"/>
              </a:srgbClr>
            </a:outerShdw>
          </a:effectLst>
          <a:scene3d>
            <a:camera prst="perspectiveFront" fov="3000000"/>
            <a:lightRig rig="threePt" dir="tl"/>
          </a:scene3d>
          <a:sp3d>
            <a:bevelT w="0" h="0"/>
          </a:sp3d>
        </a:effectStyle>
        <a:effectStyle>
          <a:effectLst>
            <a:innerShdw blurRad="190500">
              <a:srgbClr val="000000">
                <a:alpha val="50000"/>
              </a:srgbClr>
            </a:innerShdw>
          </a:effectLst>
          <a:scene3d>
            <a:camera prst="perspectiveFront" fov="4800000"/>
            <a:lightRig rig="twoPt" dir="t">
              <a:rot lat="0" lon="0" rev="4800000"/>
            </a:lightRig>
          </a:scene3d>
          <a:sp3d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3">
            <a:duotone>
              <a:schemeClr val="phClr">
                <a:satMod val="150000"/>
                <a:lumMod val="50000"/>
              </a:schemeClr>
              <a:schemeClr val="phClr">
                <a:satMod val="400000"/>
                <a:lumMod val="16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Capital.thmx</Template>
  <TotalTime>4479</TotalTime>
  <Words>1821</Words>
  <Application>Microsoft Macintosh PowerPoint</Application>
  <PresentationFormat>On-screen Show (4:3)</PresentationFormat>
  <Paragraphs>307</Paragraphs>
  <Slides>23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Capital</vt:lpstr>
      <vt:lpstr>Navigating Standards: Teacher and Student Learning through Different Standards Paths </vt:lpstr>
      <vt:lpstr>Standards = Instructional Roadmap</vt:lpstr>
      <vt:lpstr>Today’s Presentation</vt:lpstr>
      <vt:lpstr>Whole-Number Addition and Subtraction: Standards Categories</vt:lpstr>
      <vt:lpstr>Standards across Years</vt:lpstr>
      <vt:lpstr>Whole-Number Addition and Subtraction: Emphasis in Early Years</vt:lpstr>
      <vt:lpstr>Whole-Number Addition and Subtraction: Goals</vt:lpstr>
      <vt:lpstr>Examples of Standards (Grade 1): Whole Number Addition and Subtraction</vt:lpstr>
      <vt:lpstr>California Content Standards:  Focus on End Product and Fluency</vt:lpstr>
      <vt:lpstr>Common Core Standards:  Focus on Process and Strategies</vt:lpstr>
      <vt:lpstr>Japanese Course of Study:  Invent, Consider, and Extend</vt:lpstr>
      <vt:lpstr>General Themes for Instructional Trajectories</vt:lpstr>
      <vt:lpstr>General Themes for Instructional Trajectories</vt:lpstr>
      <vt:lpstr>General Themes for Instructional Trajectories</vt:lpstr>
      <vt:lpstr>Structure of Japanese Course of Study</vt:lpstr>
      <vt:lpstr>Examples in Textbooks:  Grade 2, Whole Number Addition and Subtraction</vt:lpstr>
      <vt:lpstr>Instructional Approach in Japanese Textbook: Inverse Relationships between Addition and Subtraction (G2)</vt:lpstr>
      <vt:lpstr>Instructional Approach in Japanese Textbook: Inverse Relationships between Addition and Subtraction (G2)</vt:lpstr>
      <vt:lpstr>Instructional Approach in Japanese Textbook: Inverse Relationships between Addition and Subtraction (G2)</vt:lpstr>
      <vt:lpstr>Instructional Approach in U.S. Textbook: Inverse Relationships between Addition and Subtraction (G2)</vt:lpstr>
      <vt:lpstr>Mathematics Education as a System</vt:lpstr>
      <vt:lpstr>Standards = Instructional Roadmap 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Navigating standards: Teacher and student learning through different instructional paths </dc:title>
  <dc:creator>Aki Murata</dc:creator>
  <cp:lastModifiedBy>Aki Murata</cp:lastModifiedBy>
  <cp:revision>47</cp:revision>
  <dcterms:created xsi:type="dcterms:W3CDTF">2011-05-02T00:46:25Z</dcterms:created>
  <dcterms:modified xsi:type="dcterms:W3CDTF">2011-05-09T20:46:21Z</dcterms:modified>
</cp:coreProperties>
</file>