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69" r:id="rId4"/>
    <p:sldId id="258" r:id="rId5"/>
    <p:sldId id="259" r:id="rId6"/>
    <p:sldId id="271" r:id="rId7"/>
    <p:sldId id="272" r:id="rId8"/>
    <p:sldId id="266" r:id="rId9"/>
    <p:sldId id="261" r:id="rId10"/>
    <p:sldId id="262" r:id="rId11"/>
    <p:sldId id="263" r:id="rId12"/>
    <p:sldId id="260" r:id="rId13"/>
    <p:sldId id="276" r:id="rId14"/>
    <p:sldId id="277" r:id="rId15"/>
    <p:sldId id="274" r:id="rId16"/>
    <p:sldId id="267" r:id="rId17"/>
    <p:sldId id="273" r:id="rId18"/>
    <p:sldId id="265" r:id="rId19"/>
    <p:sldId id="268" r:id="rId20"/>
    <p:sldId id="270" r:id="rId21"/>
    <p:sldId id="275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EEA7C9-7B74-E841-B0D2-DDAD68C4021A}" type="doc">
      <dgm:prSet loTypeId="urn:microsoft.com/office/officeart/2005/8/layout/cycle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EAE278-D78B-944B-B2A3-ACEB49D37233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sz="1800" dirty="0" smtClean="0">
              <a:solidFill>
                <a:schemeClr val="tx1"/>
              </a:solidFill>
            </a:rPr>
            <a:t>Standards</a:t>
          </a:r>
          <a:endParaRPr lang="en-US" sz="1800" dirty="0">
            <a:solidFill>
              <a:schemeClr val="tx1"/>
            </a:solidFill>
          </a:endParaRPr>
        </a:p>
      </dgm:t>
    </dgm:pt>
    <dgm:pt modelId="{E522D11D-4F5C-164C-9AC7-5659032A2CBD}" type="parTrans" cxnId="{7397F93B-1E31-C145-80D4-1161B7A41269}">
      <dgm:prSet/>
      <dgm:spPr/>
      <dgm:t>
        <a:bodyPr/>
        <a:lstStyle/>
        <a:p>
          <a:endParaRPr lang="en-US"/>
        </a:p>
      </dgm:t>
    </dgm:pt>
    <dgm:pt modelId="{8D20E796-F88F-8847-B1BC-8D8F8828114C}" type="sibTrans" cxnId="{7397F93B-1E31-C145-80D4-1161B7A41269}">
      <dgm:prSet/>
      <dgm:spPr/>
      <dgm:t>
        <a:bodyPr/>
        <a:lstStyle/>
        <a:p>
          <a:endParaRPr lang="en-US"/>
        </a:p>
      </dgm:t>
    </dgm:pt>
    <dgm:pt modelId="{4CAF2246-0721-2E4B-B31E-1DCF8FE5854D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rgbClr val="000000"/>
              </a:solidFill>
            </a:rPr>
            <a:t>Curriculum</a:t>
          </a:r>
          <a:endParaRPr lang="en-US" sz="1800" dirty="0">
            <a:solidFill>
              <a:srgbClr val="000000"/>
            </a:solidFill>
          </a:endParaRPr>
        </a:p>
      </dgm:t>
    </dgm:pt>
    <dgm:pt modelId="{D60DE15D-E0AF-6B40-81AE-B9496FE5FCC5}" type="parTrans" cxnId="{B253CAEC-F036-1B4A-814B-058082903272}">
      <dgm:prSet/>
      <dgm:spPr/>
      <dgm:t>
        <a:bodyPr/>
        <a:lstStyle/>
        <a:p>
          <a:endParaRPr lang="en-US"/>
        </a:p>
      </dgm:t>
    </dgm:pt>
    <dgm:pt modelId="{3A8B496C-63FF-2B41-B8DF-5FFBAE071E16}" type="sibTrans" cxnId="{B253CAEC-F036-1B4A-814B-058082903272}">
      <dgm:prSet/>
      <dgm:spPr/>
      <dgm:t>
        <a:bodyPr/>
        <a:lstStyle/>
        <a:p>
          <a:endParaRPr lang="en-US"/>
        </a:p>
      </dgm:t>
    </dgm:pt>
    <dgm:pt modelId="{45C9F041-FB98-C24C-9208-1B196767E3D9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Assessment (</a:t>
          </a:r>
          <a:r>
            <a:rPr lang="en-US" sz="1800" dirty="0" smtClean="0">
              <a:solidFill>
                <a:schemeClr val="tx1"/>
              </a:solidFill>
            </a:rPr>
            <a:t>testing)</a:t>
          </a:r>
          <a:endParaRPr lang="en-US" sz="1800" dirty="0">
            <a:solidFill>
              <a:schemeClr val="tx1"/>
            </a:solidFill>
          </a:endParaRPr>
        </a:p>
      </dgm:t>
    </dgm:pt>
    <dgm:pt modelId="{D0D6CD62-BE1D-BF41-8B7D-1476B27A0DE5}" type="parTrans" cxnId="{84FE19FE-05E3-AB43-868B-76FA216177C0}">
      <dgm:prSet/>
      <dgm:spPr/>
      <dgm:t>
        <a:bodyPr/>
        <a:lstStyle/>
        <a:p>
          <a:endParaRPr lang="en-US"/>
        </a:p>
      </dgm:t>
    </dgm:pt>
    <dgm:pt modelId="{171EC115-9A93-1342-9A9A-22A6690B4D07}" type="sibTrans" cxnId="{84FE19FE-05E3-AB43-868B-76FA216177C0}">
      <dgm:prSet/>
      <dgm:spPr/>
      <dgm:t>
        <a:bodyPr/>
        <a:lstStyle/>
        <a:p>
          <a:endParaRPr lang="en-US"/>
        </a:p>
      </dgm:t>
    </dgm:pt>
    <dgm:pt modelId="{96A4809B-885C-EF45-95AE-9CD5CC8CC9B1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rgbClr val="000000"/>
              </a:solidFill>
            </a:rPr>
            <a:t>Teaching</a:t>
          </a:r>
          <a:endParaRPr lang="en-US" sz="1800" dirty="0">
            <a:solidFill>
              <a:srgbClr val="000000"/>
            </a:solidFill>
          </a:endParaRPr>
        </a:p>
      </dgm:t>
    </dgm:pt>
    <dgm:pt modelId="{C495719D-6B43-DF48-A5E4-04BF60B39FE5}" type="parTrans" cxnId="{00880B12-B684-284B-A88F-73CBDB88BB1D}">
      <dgm:prSet/>
      <dgm:spPr/>
      <dgm:t>
        <a:bodyPr/>
        <a:lstStyle/>
        <a:p>
          <a:endParaRPr lang="en-US"/>
        </a:p>
      </dgm:t>
    </dgm:pt>
    <dgm:pt modelId="{2E4D80AE-28A6-C04E-BD39-982920EF9F69}" type="sibTrans" cxnId="{00880B12-B684-284B-A88F-73CBDB88BB1D}">
      <dgm:prSet/>
      <dgm:spPr/>
      <dgm:t>
        <a:bodyPr/>
        <a:lstStyle/>
        <a:p>
          <a:endParaRPr lang="en-US"/>
        </a:p>
      </dgm:t>
    </dgm:pt>
    <dgm:pt modelId="{D03B29A7-2B28-CA48-9D77-5F5528F4D1FE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rgbClr val="000000"/>
              </a:solidFill>
            </a:rPr>
            <a:t>Teacher Understanding of Student Learning</a:t>
          </a:r>
          <a:endParaRPr lang="en-US" sz="1800" dirty="0">
            <a:solidFill>
              <a:srgbClr val="000000"/>
            </a:solidFill>
          </a:endParaRPr>
        </a:p>
      </dgm:t>
    </dgm:pt>
    <dgm:pt modelId="{51C88EE8-3E6C-D147-96FF-4E08E1753E66}" type="parTrans" cxnId="{95E25550-9337-DD47-B584-D17DB8E4091B}">
      <dgm:prSet/>
      <dgm:spPr/>
      <dgm:t>
        <a:bodyPr/>
        <a:lstStyle/>
        <a:p>
          <a:endParaRPr lang="en-US"/>
        </a:p>
      </dgm:t>
    </dgm:pt>
    <dgm:pt modelId="{26997AEB-805E-E445-9845-F43783C5F566}" type="sibTrans" cxnId="{95E25550-9337-DD47-B584-D17DB8E4091B}">
      <dgm:prSet/>
      <dgm:spPr/>
      <dgm:t>
        <a:bodyPr/>
        <a:lstStyle/>
        <a:p>
          <a:endParaRPr lang="en-US"/>
        </a:p>
      </dgm:t>
    </dgm:pt>
    <dgm:pt modelId="{2750574F-60AF-774D-8013-F0167D4B27F7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rgbClr val="000000"/>
              </a:solidFill>
            </a:rPr>
            <a:t>Student Learning</a:t>
          </a:r>
          <a:endParaRPr lang="en-US" sz="1800" dirty="0">
            <a:solidFill>
              <a:srgbClr val="000000"/>
            </a:solidFill>
          </a:endParaRPr>
        </a:p>
      </dgm:t>
    </dgm:pt>
    <dgm:pt modelId="{80C52724-1554-C74C-844B-68A6CB28F5DE}" type="parTrans" cxnId="{A998C407-AE2C-8447-B0AE-36DA4F17E368}">
      <dgm:prSet/>
      <dgm:spPr/>
      <dgm:t>
        <a:bodyPr/>
        <a:lstStyle/>
        <a:p>
          <a:endParaRPr lang="en-US"/>
        </a:p>
      </dgm:t>
    </dgm:pt>
    <dgm:pt modelId="{2AA7CA19-BED6-3545-AA9A-08B65829854E}" type="sibTrans" cxnId="{A998C407-AE2C-8447-B0AE-36DA4F17E368}">
      <dgm:prSet/>
      <dgm:spPr/>
      <dgm:t>
        <a:bodyPr/>
        <a:lstStyle/>
        <a:p>
          <a:endParaRPr lang="en-US"/>
        </a:p>
      </dgm:t>
    </dgm:pt>
    <dgm:pt modelId="{40088677-AA47-934B-9DC1-DD1BA3497A10}" type="pres">
      <dgm:prSet presAssocID="{A0EEA7C9-7B74-E841-B0D2-DDAD68C4021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8A2CBF-8B74-3A44-AD45-85A32F7331D0}" type="pres">
      <dgm:prSet presAssocID="{2BEAE278-D78B-944B-B2A3-ACEB49D3723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92E498-219D-0544-973F-7182050F1D12}" type="pres">
      <dgm:prSet presAssocID="{2BEAE278-D78B-944B-B2A3-ACEB49D37233}" presName="spNode" presStyleCnt="0"/>
      <dgm:spPr/>
    </dgm:pt>
    <dgm:pt modelId="{3674DCF4-47C8-3E48-97A4-83C82F2D6E57}" type="pres">
      <dgm:prSet presAssocID="{8D20E796-F88F-8847-B1BC-8D8F8828114C}" presName="sibTrans" presStyleLbl="sibTrans1D1" presStyleIdx="0" presStyleCnt="6"/>
      <dgm:spPr/>
      <dgm:t>
        <a:bodyPr/>
        <a:lstStyle/>
        <a:p>
          <a:endParaRPr lang="en-US"/>
        </a:p>
      </dgm:t>
    </dgm:pt>
    <dgm:pt modelId="{AD3F3776-9CC7-0441-B232-5A9322504DE4}" type="pres">
      <dgm:prSet presAssocID="{4CAF2246-0721-2E4B-B31E-1DCF8FE5854D}" presName="node" presStyleLbl="node1" presStyleIdx="1" presStyleCnt="6" custScaleX="1229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3B2717-42B6-E248-A8C0-6F3449E3D5A2}" type="pres">
      <dgm:prSet presAssocID="{4CAF2246-0721-2E4B-B31E-1DCF8FE5854D}" presName="spNode" presStyleCnt="0"/>
      <dgm:spPr/>
    </dgm:pt>
    <dgm:pt modelId="{0510D7E8-3465-0A40-9E2E-89F8E127D136}" type="pres">
      <dgm:prSet presAssocID="{3A8B496C-63FF-2B41-B8DF-5FFBAE071E16}" presName="sibTrans" presStyleLbl="sibTrans1D1" presStyleIdx="1" presStyleCnt="6"/>
      <dgm:spPr/>
      <dgm:t>
        <a:bodyPr/>
        <a:lstStyle/>
        <a:p>
          <a:endParaRPr lang="en-US"/>
        </a:p>
      </dgm:t>
    </dgm:pt>
    <dgm:pt modelId="{3C1C7CCC-08F7-DE4C-B080-3234C19519B8}" type="pres">
      <dgm:prSet presAssocID="{45C9F041-FB98-C24C-9208-1B196767E3D9}" presName="node" presStyleLbl="node1" presStyleIdx="2" presStyleCnt="6" custScaleX="1275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41608F-810C-4F44-AE01-3AE6A1735319}" type="pres">
      <dgm:prSet presAssocID="{45C9F041-FB98-C24C-9208-1B196767E3D9}" presName="spNode" presStyleCnt="0"/>
      <dgm:spPr/>
    </dgm:pt>
    <dgm:pt modelId="{6D82BCCE-02C2-E347-A19C-45FC9156D30F}" type="pres">
      <dgm:prSet presAssocID="{171EC115-9A93-1342-9A9A-22A6690B4D07}" presName="sibTrans" presStyleLbl="sibTrans1D1" presStyleIdx="2" presStyleCnt="6"/>
      <dgm:spPr/>
      <dgm:t>
        <a:bodyPr/>
        <a:lstStyle/>
        <a:p>
          <a:endParaRPr lang="en-US"/>
        </a:p>
      </dgm:t>
    </dgm:pt>
    <dgm:pt modelId="{5B49DD50-EB1A-6845-A158-5EE0B17888C7}" type="pres">
      <dgm:prSet presAssocID="{96A4809B-885C-EF45-95AE-9CD5CC8CC9B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017B31-8921-D64F-886C-A5EB0B3A4B66}" type="pres">
      <dgm:prSet presAssocID="{96A4809B-885C-EF45-95AE-9CD5CC8CC9B1}" presName="spNode" presStyleCnt="0"/>
      <dgm:spPr/>
    </dgm:pt>
    <dgm:pt modelId="{1AE090A6-455C-C74B-97EB-7360452A20F6}" type="pres">
      <dgm:prSet presAssocID="{2E4D80AE-28A6-C04E-BD39-982920EF9F69}" presName="sibTrans" presStyleLbl="sibTrans1D1" presStyleIdx="3" presStyleCnt="6"/>
      <dgm:spPr/>
      <dgm:t>
        <a:bodyPr/>
        <a:lstStyle/>
        <a:p>
          <a:endParaRPr lang="en-US"/>
        </a:p>
      </dgm:t>
    </dgm:pt>
    <dgm:pt modelId="{6BD2B4E7-EDF9-1C45-B4D4-B1CCCB05B75D}" type="pres">
      <dgm:prSet presAssocID="{D03B29A7-2B28-CA48-9D77-5F5528F4D1FE}" presName="node" presStyleLbl="node1" presStyleIdx="4" presStyleCnt="6" custScaleX="237452" custRadScaleRad="102866" custRadScaleInc="414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CC5230-6E43-8D44-8057-0008D07F3CD1}" type="pres">
      <dgm:prSet presAssocID="{D03B29A7-2B28-CA48-9D77-5F5528F4D1FE}" presName="spNode" presStyleCnt="0"/>
      <dgm:spPr/>
    </dgm:pt>
    <dgm:pt modelId="{1A2FA73D-5D65-A941-8223-F6495E6D72D0}" type="pres">
      <dgm:prSet presAssocID="{26997AEB-805E-E445-9845-F43783C5F566}" presName="sibTrans" presStyleLbl="sibTrans1D1" presStyleIdx="4" presStyleCnt="6"/>
      <dgm:spPr/>
      <dgm:t>
        <a:bodyPr/>
        <a:lstStyle/>
        <a:p>
          <a:endParaRPr lang="en-US"/>
        </a:p>
      </dgm:t>
    </dgm:pt>
    <dgm:pt modelId="{38F40832-09F8-344C-8516-D32BA147A30E}" type="pres">
      <dgm:prSet presAssocID="{2750574F-60AF-774D-8013-F0167D4B27F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AD150E-7B14-844A-96DE-BB6AEB1E46E2}" type="pres">
      <dgm:prSet presAssocID="{2750574F-60AF-774D-8013-F0167D4B27F7}" presName="spNode" presStyleCnt="0"/>
      <dgm:spPr/>
    </dgm:pt>
    <dgm:pt modelId="{58D37DE9-0F41-1B48-8961-73D536BF8205}" type="pres">
      <dgm:prSet presAssocID="{2AA7CA19-BED6-3545-AA9A-08B65829854E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95E25550-9337-DD47-B584-D17DB8E4091B}" srcId="{A0EEA7C9-7B74-E841-B0D2-DDAD68C4021A}" destId="{D03B29A7-2B28-CA48-9D77-5F5528F4D1FE}" srcOrd="4" destOrd="0" parTransId="{51C88EE8-3E6C-D147-96FF-4E08E1753E66}" sibTransId="{26997AEB-805E-E445-9845-F43783C5F566}"/>
    <dgm:cxn modelId="{B01DD841-F3BA-934C-BD62-B6E1B7CE0FC1}" type="presOf" srcId="{45C9F041-FB98-C24C-9208-1B196767E3D9}" destId="{3C1C7CCC-08F7-DE4C-B080-3234C19519B8}" srcOrd="0" destOrd="0" presId="urn:microsoft.com/office/officeart/2005/8/layout/cycle6"/>
    <dgm:cxn modelId="{84FE19FE-05E3-AB43-868B-76FA216177C0}" srcId="{A0EEA7C9-7B74-E841-B0D2-DDAD68C4021A}" destId="{45C9F041-FB98-C24C-9208-1B196767E3D9}" srcOrd="2" destOrd="0" parTransId="{D0D6CD62-BE1D-BF41-8B7D-1476B27A0DE5}" sibTransId="{171EC115-9A93-1342-9A9A-22A6690B4D07}"/>
    <dgm:cxn modelId="{0C475825-0D42-A343-AF63-24702B71EA5E}" type="presOf" srcId="{2AA7CA19-BED6-3545-AA9A-08B65829854E}" destId="{58D37DE9-0F41-1B48-8961-73D536BF8205}" srcOrd="0" destOrd="0" presId="urn:microsoft.com/office/officeart/2005/8/layout/cycle6"/>
    <dgm:cxn modelId="{D4E00706-EC36-BB47-BCA3-0BCD1D98E5D3}" type="presOf" srcId="{3A8B496C-63FF-2B41-B8DF-5FFBAE071E16}" destId="{0510D7E8-3465-0A40-9E2E-89F8E127D136}" srcOrd="0" destOrd="0" presId="urn:microsoft.com/office/officeart/2005/8/layout/cycle6"/>
    <dgm:cxn modelId="{110C9AD0-5D79-2244-8A78-3E458B12A34C}" type="presOf" srcId="{2BEAE278-D78B-944B-B2A3-ACEB49D37233}" destId="{B68A2CBF-8B74-3A44-AD45-85A32F7331D0}" srcOrd="0" destOrd="0" presId="urn:microsoft.com/office/officeart/2005/8/layout/cycle6"/>
    <dgm:cxn modelId="{00880B12-B684-284B-A88F-73CBDB88BB1D}" srcId="{A0EEA7C9-7B74-E841-B0D2-DDAD68C4021A}" destId="{96A4809B-885C-EF45-95AE-9CD5CC8CC9B1}" srcOrd="3" destOrd="0" parTransId="{C495719D-6B43-DF48-A5E4-04BF60B39FE5}" sibTransId="{2E4D80AE-28A6-C04E-BD39-982920EF9F69}"/>
    <dgm:cxn modelId="{198CE964-C3CB-4842-A9A0-CDFD1C8CF5FD}" type="presOf" srcId="{171EC115-9A93-1342-9A9A-22A6690B4D07}" destId="{6D82BCCE-02C2-E347-A19C-45FC9156D30F}" srcOrd="0" destOrd="0" presId="urn:microsoft.com/office/officeart/2005/8/layout/cycle6"/>
    <dgm:cxn modelId="{240E463E-10A8-FE42-8A2E-83048A249E10}" type="presOf" srcId="{2E4D80AE-28A6-C04E-BD39-982920EF9F69}" destId="{1AE090A6-455C-C74B-97EB-7360452A20F6}" srcOrd="0" destOrd="0" presId="urn:microsoft.com/office/officeart/2005/8/layout/cycle6"/>
    <dgm:cxn modelId="{A998C407-AE2C-8447-B0AE-36DA4F17E368}" srcId="{A0EEA7C9-7B74-E841-B0D2-DDAD68C4021A}" destId="{2750574F-60AF-774D-8013-F0167D4B27F7}" srcOrd="5" destOrd="0" parTransId="{80C52724-1554-C74C-844B-68A6CB28F5DE}" sibTransId="{2AA7CA19-BED6-3545-AA9A-08B65829854E}"/>
    <dgm:cxn modelId="{42D044A5-F2C0-4843-8E78-F470C4CC8139}" type="presOf" srcId="{2750574F-60AF-774D-8013-F0167D4B27F7}" destId="{38F40832-09F8-344C-8516-D32BA147A30E}" srcOrd="0" destOrd="0" presId="urn:microsoft.com/office/officeart/2005/8/layout/cycle6"/>
    <dgm:cxn modelId="{B253CAEC-F036-1B4A-814B-058082903272}" srcId="{A0EEA7C9-7B74-E841-B0D2-DDAD68C4021A}" destId="{4CAF2246-0721-2E4B-B31E-1DCF8FE5854D}" srcOrd="1" destOrd="0" parTransId="{D60DE15D-E0AF-6B40-81AE-B9496FE5FCC5}" sibTransId="{3A8B496C-63FF-2B41-B8DF-5FFBAE071E16}"/>
    <dgm:cxn modelId="{2558CE3C-AA98-2C48-B5A6-20E29541C899}" type="presOf" srcId="{8D20E796-F88F-8847-B1BC-8D8F8828114C}" destId="{3674DCF4-47C8-3E48-97A4-83C82F2D6E57}" srcOrd="0" destOrd="0" presId="urn:microsoft.com/office/officeart/2005/8/layout/cycle6"/>
    <dgm:cxn modelId="{FE287DF3-58E8-8842-A8B4-296912BF8F32}" type="presOf" srcId="{96A4809B-885C-EF45-95AE-9CD5CC8CC9B1}" destId="{5B49DD50-EB1A-6845-A158-5EE0B17888C7}" srcOrd="0" destOrd="0" presId="urn:microsoft.com/office/officeart/2005/8/layout/cycle6"/>
    <dgm:cxn modelId="{7397F93B-1E31-C145-80D4-1161B7A41269}" srcId="{A0EEA7C9-7B74-E841-B0D2-DDAD68C4021A}" destId="{2BEAE278-D78B-944B-B2A3-ACEB49D37233}" srcOrd="0" destOrd="0" parTransId="{E522D11D-4F5C-164C-9AC7-5659032A2CBD}" sibTransId="{8D20E796-F88F-8847-B1BC-8D8F8828114C}"/>
    <dgm:cxn modelId="{9CF645E4-3E24-9942-8A95-179BF85438C1}" type="presOf" srcId="{A0EEA7C9-7B74-E841-B0D2-DDAD68C4021A}" destId="{40088677-AA47-934B-9DC1-DD1BA3497A10}" srcOrd="0" destOrd="0" presId="urn:microsoft.com/office/officeart/2005/8/layout/cycle6"/>
    <dgm:cxn modelId="{D5D810AD-8A4C-D442-B2BD-254552C98E9E}" type="presOf" srcId="{D03B29A7-2B28-CA48-9D77-5F5528F4D1FE}" destId="{6BD2B4E7-EDF9-1C45-B4D4-B1CCCB05B75D}" srcOrd="0" destOrd="0" presId="urn:microsoft.com/office/officeart/2005/8/layout/cycle6"/>
    <dgm:cxn modelId="{3D84BB33-9207-E341-9D60-1165E5EB8875}" type="presOf" srcId="{26997AEB-805E-E445-9845-F43783C5F566}" destId="{1A2FA73D-5D65-A941-8223-F6495E6D72D0}" srcOrd="0" destOrd="0" presId="urn:microsoft.com/office/officeart/2005/8/layout/cycle6"/>
    <dgm:cxn modelId="{9F970464-E820-E341-A97B-742434C64653}" type="presOf" srcId="{4CAF2246-0721-2E4B-B31E-1DCF8FE5854D}" destId="{AD3F3776-9CC7-0441-B232-5A9322504DE4}" srcOrd="0" destOrd="0" presId="urn:microsoft.com/office/officeart/2005/8/layout/cycle6"/>
    <dgm:cxn modelId="{B31E70AE-4643-354A-8E42-7A34E5C44BE6}" type="presParOf" srcId="{40088677-AA47-934B-9DC1-DD1BA3497A10}" destId="{B68A2CBF-8B74-3A44-AD45-85A32F7331D0}" srcOrd="0" destOrd="0" presId="urn:microsoft.com/office/officeart/2005/8/layout/cycle6"/>
    <dgm:cxn modelId="{3180BD12-4132-7C44-B545-1D9E3C5E9F79}" type="presParOf" srcId="{40088677-AA47-934B-9DC1-DD1BA3497A10}" destId="{2092E498-219D-0544-973F-7182050F1D12}" srcOrd="1" destOrd="0" presId="urn:microsoft.com/office/officeart/2005/8/layout/cycle6"/>
    <dgm:cxn modelId="{F788AF27-4919-554C-9EDD-E86F4135DDA6}" type="presParOf" srcId="{40088677-AA47-934B-9DC1-DD1BA3497A10}" destId="{3674DCF4-47C8-3E48-97A4-83C82F2D6E57}" srcOrd="2" destOrd="0" presId="urn:microsoft.com/office/officeart/2005/8/layout/cycle6"/>
    <dgm:cxn modelId="{30985FE6-9A19-664F-8EFB-0F1D71BC4073}" type="presParOf" srcId="{40088677-AA47-934B-9DC1-DD1BA3497A10}" destId="{AD3F3776-9CC7-0441-B232-5A9322504DE4}" srcOrd="3" destOrd="0" presId="urn:microsoft.com/office/officeart/2005/8/layout/cycle6"/>
    <dgm:cxn modelId="{79B9EE30-2FC6-6F40-ABA7-8BA5FF80F4C1}" type="presParOf" srcId="{40088677-AA47-934B-9DC1-DD1BA3497A10}" destId="{A73B2717-42B6-E248-A8C0-6F3449E3D5A2}" srcOrd="4" destOrd="0" presId="urn:microsoft.com/office/officeart/2005/8/layout/cycle6"/>
    <dgm:cxn modelId="{B8691CF6-8D90-1942-BBF6-069F35D2B992}" type="presParOf" srcId="{40088677-AA47-934B-9DC1-DD1BA3497A10}" destId="{0510D7E8-3465-0A40-9E2E-89F8E127D136}" srcOrd="5" destOrd="0" presId="urn:microsoft.com/office/officeart/2005/8/layout/cycle6"/>
    <dgm:cxn modelId="{F640A4A7-3D12-8C48-A87E-2CD8C5875AAC}" type="presParOf" srcId="{40088677-AA47-934B-9DC1-DD1BA3497A10}" destId="{3C1C7CCC-08F7-DE4C-B080-3234C19519B8}" srcOrd="6" destOrd="0" presId="urn:microsoft.com/office/officeart/2005/8/layout/cycle6"/>
    <dgm:cxn modelId="{501A2698-13A5-C849-8C9A-30DF6219DC76}" type="presParOf" srcId="{40088677-AA47-934B-9DC1-DD1BA3497A10}" destId="{5741608F-810C-4F44-AE01-3AE6A1735319}" srcOrd="7" destOrd="0" presId="urn:microsoft.com/office/officeart/2005/8/layout/cycle6"/>
    <dgm:cxn modelId="{D2873D89-356C-2241-A616-6E57364CBBD7}" type="presParOf" srcId="{40088677-AA47-934B-9DC1-DD1BA3497A10}" destId="{6D82BCCE-02C2-E347-A19C-45FC9156D30F}" srcOrd="8" destOrd="0" presId="urn:microsoft.com/office/officeart/2005/8/layout/cycle6"/>
    <dgm:cxn modelId="{AB9EBEBB-A5CE-3447-A7C7-3C236EEE3C2B}" type="presParOf" srcId="{40088677-AA47-934B-9DC1-DD1BA3497A10}" destId="{5B49DD50-EB1A-6845-A158-5EE0B17888C7}" srcOrd="9" destOrd="0" presId="urn:microsoft.com/office/officeart/2005/8/layout/cycle6"/>
    <dgm:cxn modelId="{525AC255-2BC3-1C40-8C50-6A122CD80803}" type="presParOf" srcId="{40088677-AA47-934B-9DC1-DD1BA3497A10}" destId="{E3017B31-8921-D64F-886C-A5EB0B3A4B66}" srcOrd="10" destOrd="0" presId="urn:microsoft.com/office/officeart/2005/8/layout/cycle6"/>
    <dgm:cxn modelId="{3E777971-9409-1445-A71D-405EF0FA31ED}" type="presParOf" srcId="{40088677-AA47-934B-9DC1-DD1BA3497A10}" destId="{1AE090A6-455C-C74B-97EB-7360452A20F6}" srcOrd="11" destOrd="0" presId="urn:microsoft.com/office/officeart/2005/8/layout/cycle6"/>
    <dgm:cxn modelId="{EEC9320D-EBEE-844E-8F92-97A6C8A4C69D}" type="presParOf" srcId="{40088677-AA47-934B-9DC1-DD1BA3497A10}" destId="{6BD2B4E7-EDF9-1C45-B4D4-B1CCCB05B75D}" srcOrd="12" destOrd="0" presId="urn:microsoft.com/office/officeart/2005/8/layout/cycle6"/>
    <dgm:cxn modelId="{7F227ECF-0F4E-034B-BDD3-D24617245A94}" type="presParOf" srcId="{40088677-AA47-934B-9DC1-DD1BA3497A10}" destId="{77CC5230-6E43-8D44-8057-0008D07F3CD1}" srcOrd="13" destOrd="0" presId="urn:microsoft.com/office/officeart/2005/8/layout/cycle6"/>
    <dgm:cxn modelId="{78265C45-4650-934B-8BF0-72E4A41FB7B4}" type="presParOf" srcId="{40088677-AA47-934B-9DC1-DD1BA3497A10}" destId="{1A2FA73D-5D65-A941-8223-F6495E6D72D0}" srcOrd="14" destOrd="0" presId="urn:microsoft.com/office/officeart/2005/8/layout/cycle6"/>
    <dgm:cxn modelId="{C891D2DF-79CD-0241-B514-615321537F47}" type="presParOf" srcId="{40088677-AA47-934B-9DC1-DD1BA3497A10}" destId="{38F40832-09F8-344C-8516-D32BA147A30E}" srcOrd="15" destOrd="0" presId="urn:microsoft.com/office/officeart/2005/8/layout/cycle6"/>
    <dgm:cxn modelId="{CF026258-B600-B446-AC92-D7EC86FCA28C}" type="presParOf" srcId="{40088677-AA47-934B-9DC1-DD1BA3497A10}" destId="{27AD150E-7B14-844A-96DE-BB6AEB1E46E2}" srcOrd="16" destOrd="0" presId="urn:microsoft.com/office/officeart/2005/8/layout/cycle6"/>
    <dgm:cxn modelId="{EE7EE647-42DF-B549-972A-54B1894ED439}" type="presParOf" srcId="{40088677-AA47-934B-9DC1-DD1BA3497A10}" destId="{58D37DE9-0F41-1B48-8961-73D536BF8205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8A2CBF-8B74-3A44-AD45-85A32F7331D0}">
      <dsp:nvSpPr>
        <dsp:cNvPr id="0" name=""/>
        <dsp:cNvSpPr/>
      </dsp:nvSpPr>
      <dsp:spPr>
        <a:xfrm>
          <a:off x="3632387" y="2288"/>
          <a:ext cx="1274648" cy="828521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Standards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3672832" y="42733"/>
        <a:ext cx="1193758" cy="747631"/>
      </dsp:txXfrm>
    </dsp:sp>
    <dsp:sp modelId="{3674DCF4-47C8-3E48-97A4-83C82F2D6E57}">
      <dsp:nvSpPr>
        <dsp:cNvPr id="0" name=""/>
        <dsp:cNvSpPr/>
      </dsp:nvSpPr>
      <dsp:spPr>
        <a:xfrm>
          <a:off x="2317526" y="416549"/>
          <a:ext cx="3904369" cy="3904369"/>
        </a:xfrm>
        <a:custGeom>
          <a:avLst/>
          <a:gdLst/>
          <a:ahLst/>
          <a:cxnLst/>
          <a:rect l="0" t="0" r="0" b="0"/>
          <a:pathLst>
            <a:path>
              <a:moveTo>
                <a:pt x="2597656" y="109797"/>
              </a:moveTo>
              <a:arcTo wR="1952184" hR="1952184" stAng="17358461" swAng="1501477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3F3776-9CC7-0441-B232-5A9322504DE4}">
      <dsp:nvSpPr>
        <dsp:cNvPr id="0" name=""/>
        <dsp:cNvSpPr/>
      </dsp:nvSpPr>
      <dsp:spPr>
        <a:xfrm>
          <a:off x="5176584" y="978381"/>
          <a:ext cx="1567536" cy="828521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0000"/>
              </a:solidFill>
            </a:rPr>
            <a:t>Curriculum</a:t>
          </a:r>
          <a:endParaRPr lang="en-US" sz="1800" kern="1200" dirty="0">
            <a:solidFill>
              <a:srgbClr val="000000"/>
            </a:solidFill>
          </a:endParaRPr>
        </a:p>
      </dsp:txBody>
      <dsp:txXfrm>
        <a:off x="5217029" y="1018826"/>
        <a:ext cx="1486646" cy="747631"/>
      </dsp:txXfrm>
    </dsp:sp>
    <dsp:sp modelId="{0510D7E8-3465-0A40-9E2E-89F8E127D136}">
      <dsp:nvSpPr>
        <dsp:cNvPr id="0" name=""/>
        <dsp:cNvSpPr/>
      </dsp:nvSpPr>
      <dsp:spPr>
        <a:xfrm>
          <a:off x="2317526" y="416549"/>
          <a:ext cx="3904369" cy="3904369"/>
        </a:xfrm>
        <a:custGeom>
          <a:avLst/>
          <a:gdLst/>
          <a:ahLst/>
          <a:cxnLst/>
          <a:rect l="0" t="0" r="0" b="0"/>
          <a:pathLst>
            <a:path>
              <a:moveTo>
                <a:pt x="3824978" y="1401123"/>
              </a:moveTo>
              <a:arcTo wR="1952184" hR="1952184" stAng="20616223" swAng="1967554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C7CCC-08F7-DE4C-B080-3234C19519B8}">
      <dsp:nvSpPr>
        <dsp:cNvPr id="0" name=""/>
        <dsp:cNvSpPr/>
      </dsp:nvSpPr>
      <dsp:spPr>
        <a:xfrm>
          <a:off x="5147159" y="2930565"/>
          <a:ext cx="1626387" cy="828521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Assessment (</a:t>
          </a:r>
          <a:r>
            <a:rPr lang="en-US" sz="1800" kern="1200" dirty="0" smtClean="0">
              <a:solidFill>
                <a:schemeClr val="tx1"/>
              </a:solidFill>
            </a:rPr>
            <a:t>testing)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5187604" y="2971010"/>
        <a:ext cx="1545497" cy="747631"/>
      </dsp:txXfrm>
    </dsp:sp>
    <dsp:sp modelId="{6D82BCCE-02C2-E347-A19C-45FC9156D30F}">
      <dsp:nvSpPr>
        <dsp:cNvPr id="0" name=""/>
        <dsp:cNvSpPr/>
      </dsp:nvSpPr>
      <dsp:spPr>
        <a:xfrm>
          <a:off x="2317526" y="416549"/>
          <a:ext cx="3904369" cy="3904369"/>
        </a:xfrm>
        <a:custGeom>
          <a:avLst/>
          <a:gdLst/>
          <a:ahLst/>
          <a:cxnLst/>
          <a:rect l="0" t="0" r="0" b="0"/>
          <a:pathLst>
            <a:path>
              <a:moveTo>
                <a:pt x="3316407" y="3348580"/>
              </a:moveTo>
              <a:arcTo wR="1952184" hR="1952184" stAng="2740062" swAng="1501477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49DD50-EB1A-6845-A158-5EE0B17888C7}">
      <dsp:nvSpPr>
        <dsp:cNvPr id="0" name=""/>
        <dsp:cNvSpPr/>
      </dsp:nvSpPr>
      <dsp:spPr>
        <a:xfrm>
          <a:off x="3632387" y="3906657"/>
          <a:ext cx="1274648" cy="828521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0000"/>
              </a:solidFill>
            </a:rPr>
            <a:t>Teaching</a:t>
          </a:r>
          <a:endParaRPr lang="en-US" sz="1800" kern="1200" dirty="0">
            <a:solidFill>
              <a:srgbClr val="000000"/>
            </a:solidFill>
          </a:endParaRPr>
        </a:p>
      </dsp:txBody>
      <dsp:txXfrm>
        <a:off x="3672832" y="3947102"/>
        <a:ext cx="1193758" cy="747631"/>
      </dsp:txXfrm>
    </dsp:sp>
    <dsp:sp modelId="{1AE090A6-455C-C74B-97EB-7360452A20F6}">
      <dsp:nvSpPr>
        <dsp:cNvPr id="0" name=""/>
        <dsp:cNvSpPr/>
      </dsp:nvSpPr>
      <dsp:spPr>
        <a:xfrm>
          <a:off x="2226964" y="387717"/>
          <a:ext cx="3904369" cy="3904369"/>
        </a:xfrm>
        <a:custGeom>
          <a:avLst/>
          <a:gdLst/>
          <a:ahLst/>
          <a:cxnLst/>
          <a:rect l="0" t="0" r="0" b="0"/>
          <a:pathLst>
            <a:path>
              <a:moveTo>
                <a:pt x="1393745" y="3822791"/>
              </a:moveTo>
              <a:arcTo wR="1952184" hR="1952184" stAng="6397327" swAng="2137476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D2B4E7-EDF9-1C45-B4D4-B1CCCB05B75D}">
      <dsp:nvSpPr>
        <dsp:cNvPr id="0" name=""/>
        <dsp:cNvSpPr/>
      </dsp:nvSpPr>
      <dsp:spPr>
        <a:xfrm>
          <a:off x="890552" y="2696980"/>
          <a:ext cx="3026677" cy="828521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0000"/>
              </a:solidFill>
            </a:rPr>
            <a:t>Teacher Understanding of Student Learning</a:t>
          </a:r>
          <a:endParaRPr lang="en-US" sz="1800" kern="1200" dirty="0">
            <a:solidFill>
              <a:srgbClr val="000000"/>
            </a:solidFill>
          </a:endParaRPr>
        </a:p>
      </dsp:txBody>
      <dsp:txXfrm>
        <a:off x="930997" y="2737425"/>
        <a:ext cx="2945787" cy="747631"/>
      </dsp:txXfrm>
    </dsp:sp>
    <dsp:sp modelId="{1A2FA73D-5D65-A941-8223-F6495E6D72D0}">
      <dsp:nvSpPr>
        <dsp:cNvPr id="0" name=""/>
        <dsp:cNvSpPr/>
      </dsp:nvSpPr>
      <dsp:spPr>
        <a:xfrm>
          <a:off x="2277387" y="535990"/>
          <a:ext cx="3904369" cy="3904369"/>
        </a:xfrm>
        <a:custGeom>
          <a:avLst/>
          <a:gdLst/>
          <a:ahLst/>
          <a:cxnLst/>
          <a:rect l="0" t="0" r="0" b="0"/>
          <a:pathLst>
            <a:path>
              <a:moveTo>
                <a:pt x="10260" y="2152069"/>
              </a:moveTo>
              <a:arcTo wR="1952184" hR="1952184" stAng="10447391" swAng="1562308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40832-09F8-344C-8516-D32BA147A30E}">
      <dsp:nvSpPr>
        <dsp:cNvPr id="0" name=""/>
        <dsp:cNvSpPr/>
      </dsp:nvSpPr>
      <dsp:spPr>
        <a:xfrm>
          <a:off x="1941745" y="978381"/>
          <a:ext cx="1274648" cy="828521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0000"/>
              </a:solidFill>
            </a:rPr>
            <a:t>Student Learning</a:t>
          </a:r>
          <a:endParaRPr lang="en-US" sz="1800" kern="1200" dirty="0">
            <a:solidFill>
              <a:srgbClr val="000000"/>
            </a:solidFill>
          </a:endParaRPr>
        </a:p>
      </dsp:txBody>
      <dsp:txXfrm>
        <a:off x="1982190" y="1018826"/>
        <a:ext cx="1193758" cy="747631"/>
      </dsp:txXfrm>
    </dsp:sp>
    <dsp:sp modelId="{58D37DE9-0F41-1B48-8961-73D536BF8205}">
      <dsp:nvSpPr>
        <dsp:cNvPr id="0" name=""/>
        <dsp:cNvSpPr/>
      </dsp:nvSpPr>
      <dsp:spPr>
        <a:xfrm>
          <a:off x="2317526" y="416549"/>
          <a:ext cx="3904369" cy="3904369"/>
        </a:xfrm>
        <a:custGeom>
          <a:avLst/>
          <a:gdLst/>
          <a:ahLst/>
          <a:cxnLst/>
          <a:rect l="0" t="0" r="0" b="0"/>
          <a:pathLst>
            <a:path>
              <a:moveTo>
                <a:pt x="587961" y="555789"/>
              </a:moveTo>
              <a:arcTo wR="1952184" hR="1952184" stAng="13540062" swAng="1501477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37D47-C868-564F-87D6-6E6917A76081}" type="datetimeFigureOut">
              <a:rPr lang="en-US" smtClean="0"/>
              <a:t>5/9/11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A3B1A-0904-A942-B836-600EF99A8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57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A3B1A-0904-A942-B836-600EF99A866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96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679107"/>
          </a:xfrm>
        </p:spPr>
        <p:txBody>
          <a:bodyPr/>
          <a:lstStyle/>
          <a:p>
            <a:r>
              <a:rPr lang="en-US" sz="3200" dirty="0"/>
              <a:t>Navigating </a:t>
            </a:r>
            <a:r>
              <a:rPr lang="en-US" sz="3200" dirty="0" smtClean="0"/>
              <a:t>Standards</a:t>
            </a:r>
            <a:r>
              <a:rPr lang="en-US" sz="3200" dirty="0"/>
              <a:t>: Teacher and </a:t>
            </a:r>
            <a:r>
              <a:rPr lang="en-US" sz="3200" dirty="0" smtClean="0"/>
              <a:t>Student </a:t>
            </a:r>
            <a:r>
              <a:rPr lang="en-US" sz="3200" dirty="0"/>
              <a:t>L</a:t>
            </a:r>
            <a:r>
              <a:rPr lang="en-US" sz="3200" dirty="0" smtClean="0"/>
              <a:t>earning </a:t>
            </a:r>
            <a:r>
              <a:rPr lang="en-US" sz="3200" dirty="0"/>
              <a:t>through </a:t>
            </a:r>
            <a:r>
              <a:rPr lang="en-US" sz="3200" dirty="0" smtClean="0"/>
              <a:t>Different </a:t>
            </a:r>
            <a:r>
              <a:rPr lang="en-US" sz="3200" dirty="0"/>
              <a:t>S</a:t>
            </a:r>
            <a:r>
              <a:rPr lang="en-US" sz="3200" dirty="0" smtClean="0"/>
              <a:t>tandards </a:t>
            </a:r>
            <a:r>
              <a:rPr lang="en-US" sz="3200" dirty="0"/>
              <a:t>P</a:t>
            </a:r>
            <a:r>
              <a:rPr lang="en-US" sz="3200" dirty="0" smtClean="0"/>
              <a:t>aths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284833"/>
            <a:ext cx="7342188" cy="284685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Mathematical Science Research Institute</a:t>
            </a:r>
          </a:p>
          <a:p>
            <a:r>
              <a:rPr lang="en-US" i="1" dirty="0" smtClean="0"/>
              <a:t>The Mathematical Education of Teachers</a:t>
            </a:r>
          </a:p>
          <a:p>
            <a:endParaRPr lang="en-US" dirty="0" smtClean="0"/>
          </a:p>
          <a:p>
            <a:r>
              <a:rPr lang="en-US" dirty="0" smtClean="0"/>
              <a:t>Berkeley, CA.</a:t>
            </a:r>
          </a:p>
          <a:p>
            <a:r>
              <a:rPr lang="en-US" dirty="0" smtClean="0"/>
              <a:t>May 2011</a:t>
            </a:r>
          </a:p>
          <a:p>
            <a:endParaRPr lang="en-US" dirty="0"/>
          </a:p>
          <a:p>
            <a:r>
              <a:rPr lang="en-US" dirty="0" smtClean="0"/>
              <a:t>Aki Murata</a:t>
            </a:r>
          </a:p>
          <a:p>
            <a:r>
              <a:rPr lang="en-US" dirty="0" smtClean="0"/>
              <a:t>Stanford University</a:t>
            </a:r>
          </a:p>
          <a:p>
            <a:r>
              <a:rPr lang="en-US" i="1" dirty="0" err="1" smtClean="0"/>
              <a:t>akimura@stanford.edu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4964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Common Core Standards: </a:t>
            </a:r>
            <a:br>
              <a:rPr lang="en-US" sz="3200" dirty="0" smtClean="0"/>
            </a:br>
            <a:r>
              <a:rPr lang="en-US" sz="3200" i="1" dirty="0" smtClean="0"/>
              <a:t>Focus on Process and Strategies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761" y="1708112"/>
            <a:ext cx="8496201" cy="544552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800" i="1" dirty="0" smtClean="0"/>
              <a:t>Process and Strategies (Multiple alternate options)</a:t>
            </a:r>
          </a:p>
          <a:p>
            <a:pPr lvl="1"/>
            <a:r>
              <a:rPr lang="en-US" sz="2900" dirty="0" smtClean="0"/>
              <a:t>K: Decompose </a:t>
            </a:r>
            <a:r>
              <a:rPr lang="en-US" sz="2900" dirty="0"/>
              <a:t>numbers less than or equal to 10 into pairs in more than one way, e.g., by using objects or drawings, and record each decomposition by a drawing or equations (e.g., 5=2+3 and 5=4+</a:t>
            </a:r>
            <a:r>
              <a:rPr lang="en-US" sz="2900" dirty="0" smtClean="0"/>
              <a:t>1). </a:t>
            </a:r>
          </a:p>
          <a:p>
            <a:pPr lvl="1"/>
            <a:r>
              <a:rPr lang="en-US" sz="2900" dirty="0" smtClean="0"/>
              <a:t>G1: </a:t>
            </a:r>
            <a:r>
              <a:rPr lang="en-US" sz="2900" dirty="0"/>
              <a:t>Add and subtract within 20, demonstrating fluency for addition and subtraction within 10, use strategies such as counting on, making ten; decomposing a number leading to a ten; using the relationship between addition and subtraction; and creating equivalent but easier or known sums</a:t>
            </a:r>
            <a:r>
              <a:rPr lang="en-US" sz="2900" dirty="0" smtClean="0"/>
              <a:t>.</a:t>
            </a:r>
          </a:p>
          <a:p>
            <a:pPr lvl="1"/>
            <a:r>
              <a:rPr lang="en-US" sz="2900" dirty="0" smtClean="0"/>
              <a:t>G2: Add </a:t>
            </a:r>
            <a:r>
              <a:rPr lang="en-US" sz="2900" dirty="0"/>
              <a:t>and subtract within 1000, using concrete models or drawings and strategies based on place value, properties of operations, and/or the relationship between addition and subtraction; relate the strategy to a written method. Understand that in adding or subtracting three-digit numbers, one adds or subtracts hundreds and hundreds, tens and tens, ones and ones; and sometimes it is necessary to compose or decompose tens or </a:t>
            </a:r>
            <a:r>
              <a:rPr lang="en-US" sz="2900" dirty="0" smtClean="0"/>
              <a:t>hundreds.</a:t>
            </a:r>
          </a:p>
          <a:p>
            <a:pPr lvl="1"/>
            <a:r>
              <a:rPr lang="en-US" sz="2900" dirty="0" smtClean="0"/>
              <a:t>G3: Fluently </a:t>
            </a:r>
            <a:r>
              <a:rPr lang="en-US" sz="2900" dirty="0"/>
              <a:t>add and subtract within 1000 using strategies and algorithms based on place value, properties of operations, and/or the relationship between addition and </a:t>
            </a:r>
            <a:r>
              <a:rPr lang="en-US" sz="2900" dirty="0" smtClean="0"/>
              <a:t>subtraction.</a:t>
            </a:r>
          </a:p>
          <a:p>
            <a:pPr lvl="1"/>
            <a:r>
              <a:rPr lang="en-US" sz="2900" dirty="0"/>
              <a:t>G</a:t>
            </a:r>
            <a:r>
              <a:rPr lang="en-US" sz="2900" dirty="0" smtClean="0"/>
              <a:t>4: Fluently </a:t>
            </a:r>
            <a:r>
              <a:rPr lang="en-US" sz="2900" dirty="0"/>
              <a:t>add and subtract multi-digit whole numbers using the standard </a:t>
            </a:r>
            <a:r>
              <a:rPr lang="en-US" sz="2900" dirty="0" smtClean="0"/>
              <a:t>algorithm.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16779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Japanese Course of Study: </a:t>
            </a:r>
            <a:br>
              <a:rPr lang="en-US" sz="3200" dirty="0" smtClean="0"/>
            </a:br>
            <a:r>
              <a:rPr lang="en-US" sz="3200" i="1" dirty="0" smtClean="0"/>
              <a:t>Invent, Consider, and Extend</a:t>
            </a:r>
            <a:endParaRPr lang="en-US" sz="3200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9333" y="2133600"/>
            <a:ext cx="8043653" cy="42608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 smtClean="0"/>
              <a:t>Invent, Consider and Extend (Flexibility in rerouting paths)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1: </a:t>
            </a:r>
            <a:r>
              <a:rPr lang="en-US" dirty="0"/>
              <a:t>C</a:t>
            </a:r>
            <a:r>
              <a:rPr lang="en-US" dirty="0" smtClean="0"/>
              <a:t>onsider</a:t>
            </a:r>
            <a:r>
              <a:rPr lang="en-US" dirty="0"/>
              <a:t>/invent the methods for addition and subtraction using two single-digit numbers and perform the operations </a:t>
            </a:r>
            <a:r>
              <a:rPr lang="en-US" dirty="0" smtClean="0"/>
              <a:t>successfully.</a:t>
            </a:r>
          </a:p>
          <a:p>
            <a:pPr lvl="1"/>
            <a:r>
              <a:rPr lang="en-US" dirty="0" smtClean="0"/>
              <a:t>G2: Consider/invent methods for addition and subtraction as the reverse process of addition, understand that they could use the single-digit addition and subtraction methods as foundation for two-digit operations, accurately follow the procedures, and understand the vertical algorithm.</a:t>
            </a:r>
          </a:p>
          <a:p>
            <a:pPr lvl="1"/>
            <a:r>
              <a:rPr lang="en-US" dirty="0" smtClean="0"/>
              <a:t>G3; Consider/invent ways to add and subtract three-digit and four-digit numbers and understand that they could use the aspects of two-digit number operations as foundations for it, and understand the procedures of vertical algorithm.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157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162" y="244158"/>
            <a:ext cx="8496201" cy="13398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General Themes for Instructional Trajectories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5645047"/>
              </p:ext>
            </p:extLst>
          </p:nvPr>
        </p:nvGraphicFramePr>
        <p:xfrm>
          <a:off x="1002301" y="1751910"/>
          <a:ext cx="7216533" cy="1641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511"/>
                <a:gridCol w="2405511"/>
                <a:gridCol w="2405511"/>
              </a:tblGrid>
              <a:tr h="82064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California Content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 Core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Japanese Course of Study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2064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End Product and Fluency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Process and Strategies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Invent,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Consider, and Extend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26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162" y="244158"/>
            <a:ext cx="8496201" cy="13398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General Themes for Instructional Trajectories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509169"/>
              </p:ext>
            </p:extLst>
          </p:nvPr>
        </p:nvGraphicFramePr>
        <p:xfrm>
          <a:off x="1002301" y="1751910"/>
          <a:ext cx="7216533" cy="2461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511"/>
                <a:gridCol w="2405511"/>
                <a:gridCol w="2405511"/>
              </a:tblGrid>
              <a:tr h="82064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California Content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 Core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Japanese Course of Study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2064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Product and Fluency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Process and Strategies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Invent,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Consider, and Extend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2064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Knowing the Destination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Multiple Alternate Road Options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Flexibility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in Rerouting the Paths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74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162" y="244158"/>
            <a:ext cx="8496201" cy="13398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General Themes for Instructional Trajectories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817180"/>
              </p:ext>
            </p:extLst>
          </p:nvPr>
        </p:nvGraphicFramePr>
        <p:xfrm>
          <a:off x="1002301" y="1751910"/>
          <a:ext cx="7216533" cy="4473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511"/>
                <a:gridCol w="2405511"/>
                <a:gridCol w="2405511"/>
              </a:tblGrid>
              <a:tr h="82064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California Content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 Core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Japanese Course of Study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2064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Product and Fluency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Process and Strategies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Invent,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Consider, and Extend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2064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Knowing the Destinations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Multiple Alternate Road Options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Flexibility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in Rerouting the Paths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1631801">
                <a:tc>
                  <a:txBody>
                    <a:bodyPr/>
                    <a:lstStyle/>
                    <a:p>
                      <a:pPr marL="285750" indent="-285750" algn="l">
                        <a:buFont typeface="Arial"/>
                        <a:buChar char="•"/>
                      </a:pPr>
                      <a:r>
                        <a:rPr lang="en-US" b="1" baseline="0" dirty="0" smtClean="0">
                          <a:solidFill>
                            <a:srgbClr val="000090"/>
                          </a:solidFill>
                        </a:rPr>
                        <a:t>Destination address</a:t>
                      </a:r>
                    </a:p>
                    <a:p>
                      <a:pPr marL="285750" indent="-285750" algn="l">
                        <a:buFont typeface="Arial"/>
                        <a:buChar char="•"/>
                      </a:pPr>
                      <a:r>
                        <a:rPr lang="en-US" baseline="0" dirty="0" smtClean="0">
                          <a:solidFill>
                            <a:srgbClr val="000090"/>
                          </a:solidFill>
                        </a:rPr>
                        <a:t>General knowledge of the driver is crucial</a:t>
                      </a:r>
                      <a:endParaRPr lang="en-US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/>
                        <a:buChar char="•"/>
                      </a:pPr>
                      <a:r>
                        <a:rPr lang="en-US" b="1" dirty="0" smtClean="0">
                          <a:solidFill>
                            <a:srgbClr val="000090"/>
                          </a:solidFill>
                        </a:rPr>
                        <a:t>Online ma</a:t>
                      </a:r>
                      <a:r>
                        <a:rPr lang="en-US" b="1" baseline="0" dirty="0" smtClean="0">
                          <a:solidFill>
                            <a:srgbClr val="000090"/>
                          </a:solidFill>
                        </a:rPr>
                        <a:t>p program </a:t>
                      </a:r>
                    </a:p>
                    <a:p>
                      <a:pPr marL="285750" indent="-285750" algn="l">
                        <a:buFont typeface="Arial"/>
                        <a:buChar char="•"/>
                      </a:pPr>
                      <a:r>
                        <a:rPr lang="en-US" dirty="0" smtClean="0">
                          <a:solidFill>
                            <a:srgbClr val="000090"/>
                          </a:solidFill>
                        </a:rPr>
                        <a:t>Multiple</a:t>
                      </a:r>
                      <a:r>
                        <a:rPr lang="en-US" baseline="0" dirty="0" smtClean="0">
                          <a:solidFill>
                            <a:srgbClr val="000090"/>
                          </a:solidFill>
                        </a:rPr>
                        <a:t> possibilities are given, and the driver is informed in advance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/>
                        <a:buChar char="•"/>
                      </a:pPr>
                      <a:r>
                        <a:rPr lang="en-US" b="1" dirty="0" smtClean="0">
                          <a:solidFill>
                            <a:srgbClr val="000090"/>
                          </a:solidFill>
                        </a:rPr>
                        <a:t>GPS</a:t>
                      </a:r>
                    </a:p>
                    <a:p>
                      <a:pPr marL="285750" indent="-285750" algn="l">
                        <a:buFont typeface="Arial"/>
                        <a:buChar char="•"/>
                      </a:pPr>
                      <a:r>
                        <a:rPr lang="en-US" dirty="0" smtClean="0">
                          <a:solidFill>
                            <a:srgbClr val="000090"/>
                          </a:solidFill>
                        </a:rPr>
                        <a:t>As the trip</a:t>
                      </a:r>
                      <a:r>
                        <a:rPr lang="en-US" baseline="0" dirty="0" smtClean="0">
                          <a:solidFill>
                            <a:srgbClr val="000090"/>
                          </a:solidFill>
                        </a:rPr>
                        <a:t> unfolds, the driver decides and navigates the road, depending on the road/traffic challenges </a:t>
                      </a:r>
                      <a:endParaRPr lang="en-US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74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Structure of Japanese Course of Study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956300"/>
            <a:ext cx="7345363" cy="410922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 each grade level section:</a:t>
            </a:r>
          </a:p>
          <a:p>
            <a:r>
              <a:rPr lang="en-US" dirty="0" smtClean="0"/>
              <a:t>Overall goals for the grade level</a:t>
            </a:r>
          </a:p>
          <a:p>
            <a:r>
              <a:rPr lang="en-US" dirty="0" smtClean="0"/>
              <a:t>Content goals</a:t>
            </a:r>
          </a:p>
          <a:p>
            <a:r>
              <a:rPr lang="en-US" dirty="0" smtClean="0"/>
              <a:t>Mathematical activities</a:t>
            </a:r>
          </a:p>
          <a:p>
            <a:pPr lvl="1"/>
            <a:r>
              <a:rPr lang="en-US" dirty="0" smtClean="0"/>
              <a:t>Sample activities to support student learning</a:t>
            </a:r>
          </a:p>
          <a:p>
            <a:r>
              <a:rPr lang="en-US" dirty="0" smtClean="0"/>
              <a:t>Vocabulary and terms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234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324" y="244158"/>
            <a:ext cx="7853877" cy="133985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Examples in Textbooks: </a:t>
            </a:r>
            <a:br>
              <a:rPr lang="en-US" sz="2800" dirty="0" smtClean="0"/>
            </a:br>
            <a:r>
              <a:rPr lang="en-US" sz="2800" dirty="0" smtClean="0"/>
              <a:t>Grade 2, Whole Number Addition and Subtraction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6978125"/>
              </p:ext>
            </p:extLst>
          </p:nvPr>
        </p:nvGraphicFramePr>
        <p:xfrm>
          <a:off x="510941" y="2109581"/>
          <a:ext cx="8160441" cy="4210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3092"/>
                <a:gridCol w="2423315"/>
                <a:gridCol w="3124034"/>
              </a:tblGrid>
              <a:tr h="7357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California Content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 Core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Japanese Course of Study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35777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effectLst/>
                        </a:rPr>
                        <a:t>Understand and use the </a:t>
                      </a:r>
                      <a:r>
                        <a:rPr lang="en-US" sz="1800" b="1" kern="1200" dirty="0" smtClean="0">
                          <a:effectLst/>
                        </a:rPr>
                        <a:t>inverse relationship between addition and subtraction </a:t>
                      </a:r>
                      <a:r>
                        <a:rPr lang="en-US" sz="1800" kern="1200" dirty="0" smtClean="0">
                          <a:effectLst/>
                        </a:rPr>
                        <a:t>(e.g., an opposite number sentence for 8+6=14 is 14-6=8) to solve problems and check solutions.</a:t>
                      </a:r>
                      <a:endParaRPr lang="en-US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effectLst/>
                        </a:rPr>
                        <a:t>Fluently add and subtract within 100 using strategies based on place value, properties of operations, and/or the </a:t>
                      </a:r>
                      <a:r>
                        <a:rPr lang="en-US" sz="1800" b="1" kern="1200" dirty="0" smtClean="0">
                          <a:effectLst/>
                        </a:rPr>
                        <a:t>relationship between addition and subtraction.</a:t>
                      </a:r>
                      <a:endParaRPr lang="en-US" sz="1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effectLst/>
                        </a:rPr>
                        <a:t>Think/invent methods for addition and </a:t>
                      </a:r>
                      <a:r>
                        <a:rPr lang="en-US" sz="1800" b="1" kern="1200" dirty="0" smtClean="0">
                          <a:effectLst/>
                        </a:rPr>
                        <a:t>subtraction as the reverse process of addition.</a:t>
                      </a:r>
                      <a:r>
                        <a:rPr lang="en-US" sz="1800" kern="1200" dirty="0" smtClean="0">
                          <a:effectLst/>
                        </a:rPr>
                        <a:t> They will understand that they could use the single-digit addition and subtraction methods as a foundation for two-digit operations</a:t>
                      </a:r>
                      <a:r>
                        <a:rPr lang="en-US" sz="1800" kern="1200" baseline="0" dirty="0" smtClean="0">
                          <a:effectLst/>
                        </a:rPr>
                        <a:t> ..</a:t>
                      </a:r>
                      <a:r>
                        <a:rPr lang="en-US" sz="1800" kern="1200" dirty="0" smtClean="0">
                          <a:effectLst/>
                        </a:rPr>
                        <a:t>.</a:t>
                      </a:r>
                      <a:r>
                        <a:rPr lang="en-US" dirty="0" smtClean="0">
                          <a:effectLst/>
                        </a:rPr>
                        <a:t> </a:t>
                      </a:r>
                      <a:endParaRPr lang="en-US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35777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Grade 2: Number Sense 2.1</a:t>
                      </a:r>
                      <a:endParaRPr lang="en-US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Grade 2: Number and Operations in Base Ten</a:t>
                      </a:r>
                      <a:r>
                        <a:rPr lang="en-US" sz="1800" b="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5</a:t>
                      </a:r>
                      <a:endParaRPr lang="en-US" sz="18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Grade 2: Number and Operations 2a</a:t>
                      </a:r>
                      <a:endParaRPr lang="en-US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9362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Instructional Approach in Japanese Textbook: Inverse Relationships between Addition and Subtraction (G2)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161" y="1839507"/>
            <a:ext cx="8452407" cy="143072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i="1" dirty="0" smtClean="0"/>
              <a:t>“There are 17 blue ribbons and 24 red ribbons, whose total is 41. Make a math problem using the situation.”</a:t>
            </a:r>
          </a:p>
          <a:p>
            <a:pPr marL="0" indent="0">
              <a:buNone/>
            </a:pPr>
            <a:r>
              <a:rPr lang="en-US" sz="1900" dirty="0" smtClean="0"/>
              <a:t>[Unit </a:t>
            </a:r>
            <a:r>
              <a:rPr lang="en-US" sz="1900" b="1" dirty="0"/>
              <a:t>“Addition and Subtraction” </a:t>
            </a:r>
            <a:r>
              <a:rPr lang="en-US" sz="1900" dirty="0"/>
              <a:t>(Study with </a:t>
            </a:r>
            <a:r>
              <a:rPr lang="en-US" sz="1900" dirty="0" smtClean="0"/>
              <a:t>Friends </a:t>
            </a:r>
            <a:r>
              <a:rPr lang="en-US" sz="1900" dirty="0"/>
              <a:t>M</a:t>
            </a:r>
            <a:r>
              <a:rPr lang="en-US" sz="1900" dirty="0" smtClean="0"/>
              <a:t>athematics</a:t>
            </a:r>
            <a:r>
              <a:rPr lang="en-US" sz="1900" dirty="0"/>
              <a:t>, Volume </a:t>
            </a:r>
            <a:r>
              <a:rPr lang="en-US" sz="1900" dirty="0" smtClean="0"/>
              <a:t>1)]</a:t>
            </a:r>
            <a:endParaRPr lang="en-US" sz="1900" dirty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59918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Instructional Approach in Japanese Textbook: Inverse Relationships between Addition and Subtraction (G2)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161" y="1839507"/>
            <a:ext cx="8452407" cy="143072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i="1" dirty="0" smtClean="0"/>
              <a:t>“There are 17 blue ribbons and 24 red ribbons, whose total is 41. Make a math problem using the situation.”</a:t>
            </a:r>
          </a:p>
          <a:p>
            <a:pPr marL="0" indent="0">
              <a:buNone/>
            </a:pPr>
            <a:r>
              <a:rPr lang="en-US" sz="1900" dirty="0" smtClean="0"/>
              <a:t>[Unit </a:t>
            </a:r>
            <a:r>
              <a:rPr lang="en-US" sz="1900" b="1" dirty="0"/>
              <a:t>“Addition and Subtraction” </a:t>
            </a:r>
            <a:r>
              <a:rPr lang="en-US" sz="1900" dirty="0"/>
              <a:t>(Study with </a:t>
            </a:r>
            <a:r>
              <a:rPr lang="en-US" sz="1900" dirty="0" smtClean="0"/>
              <a:t>Friends </a:t>
            </a:r>
            <a:r>
              <a:rPr lang="en-US" sz="1900" dirty="0"/>
              <a:t>M</a:t>
            </a:r>
            <a:r>
              <a:rPr lang="en-US" sz="1900" dirty="0" smtClean="0"/>
              <a:t>athematics</a:t>
            </a:r>
            <a:r>
              <a:rPr lang="en-US" sz="1900" dirty="0"/>
              <a:t>, Volume </a:t>
            </a:r>
            <a:r>
              <a:rPr lang="en-US" sz="1900" dirty="0" smtClean="0"/>
              <a:t>1)]</a:t>
            </a:r>
            <a:endParaRPr lang="en-US" sz="1900" dirty="0"/>
          </a:p>
          <a:p>
            <a:pPr marL="0" indent="0">
              <a:buNone/>
            </a:pPr>
            <a:endParaRPr lang="en-US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252636"/>
              </p:ext>
            </p:extLst>
          </p:nvPr>
        </p:nvGraphicFramePr>
        <p:xfrm>
          <a:off x="423350" y="3430825"/>
          <a:ext cx="8233432" cy="281765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116716"/>
                <a:gridCol w="4116716"/>
              </a:tblGrid>
              <a:tr h="2817656">
                <a:tc>
                  <a:txBody>
                    <a:bodyPr/>
                    <a:lstStyle/>
                    <a:p>
                      <a:r>
                        <a:rPr lang="en-US" b="0" dirty="0" smtClean="0"/>
                        <a:t>There are 17 blue ribbons</a:t>
                      </a:r>
                      <a:r>
                        <a:rPr lang="en-US" b="0" baseline="0" dirty="0" smtClean="0"/>
                        <a:t> and 24 red ribbons. How many are there together?</a:t>
                      </a:r>
                    </a:p>
                    <a:p>
                      <a:endParaRPr lang="en-US" b="0" baseline="0" dirty="0" smtClean="0"/>
                    </a:p>
                    <a:p>
                      <a:pPr algn="ctr"/>
                      <a:r>
                        <a:rPr lang="en-US" b="0" baseline="0" dirty="0" smtClean="0"/>
                        <a:t>Total: </a:t>
                      </a:r>
                      <a:r>
                        <a:rPr lang="en-US" b="0" baseline="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 </a:t>
                      </a:r>
                      <a:r>
                        <a:rPr lang="en-US" b="0" baseline="0" dirty="0" smtClean="0">
                          <a:latin typeface="+mn-lt"/>
                          <a:ea typeface="ＭＳ ゴシック"/>
                          <a:cs typeface="ＭＳ ゴシック"/>
                        </a:rPr>
                        <a:t>ribbons</a:t>
                      </a:r>
                      <a:endParaRPr lang="en-US" b="0" baseline="0" dirty="0" smtClean="0">
                        <a:latin typeface="ＭＳ ゴシック"/>
                        <a:ea typeface="ＭＳ ゴシック"/>
                        <a:cs typeface="ＭＳ ゴシック"/>
                      </a:endParaRPr>
                    </a:p>
                    <a:p>
                      <a:pPr algn="ctr"/>
                      <a:endParaRPr lang="en-US" b="0" baseline="0" dirty="0" smtClean="0">
                        <a:latin typeface="ＭＳ ゴシック"/>
                        <a:ea typeface="ＭＳ ゴシック"/>
                        <a:cs typeface="ＭＳ ゴシック"/>
                      </a:endParaRPr>
                    </a:p>
                    <a:p>
                      <a:pPr algn="ctr"/>
                      <a:endParaRPr lang="en-US" b="0" baseline="0" dirty="0" smtClean="0">
                        <a:latin typeface="ＭＳ ゴシック"/>
                        <a:ea typeface="ＭＳ ゴシック"/>
                        <a:cs typeface="ＭＳ ゴシック"/>
                      </a:endParaRPr>
                    </a:p>
                    <a:p>
                      <a:pPr algn="l"/>
                      <a:r>
                        <a:rPr lang="en-US" b="0" dirty="0" smtClean="0"/>
                        <a:t>     17 blue ribbons       24 red ribbons</a:t>
                      </a:r>
                    </a:p>
                    <a:p>
                      <a:pPr algn="l"/>
                      <a:endParaRPr lang="en-US" b="0" dirty="0" smtClean="0"/>
                    </a:p>
                    <a:p>
                      <a:pPr algn="l"/>
                      <a:r>
                        <a:rPr lang="en-US" b="0" dirty="0" smtClean="0"/>
                        <a:t>Number</a:t>
                      </a:r>
                      <a:r>
                        <a:rPr lang="en-US" b="0" baseline="0" dirty="0" smtClean="0"/>
                        <a:t> sentence: 17 + 24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There</a:t>
                      </a:r>
                      <a:r>
                        <a:rPr lang="en-US" b="0" baseline="0" dirty="0" smtClean="0"/>
                        <a:t> are 41 ribbons. 17 of them are blue. How many red ribbons are there?</a:t>
                      </a:r>
                    </a:p>
                    <a:p>
                      <a:endParaRPr lang="en-US" b="0" baseline="0" dirty="0" smtClean="0"/>
                    </a:p>
                    <a:p>
                      <a:pPr algn="ctr"/>
                      <a:r>
                        <a:rPr lang="en-US" b="0" baseline="0" dirty="0" smtClean="0"/>
                        <a:t>Total 41 ribbons</a:t>
                      </a:r>
                    </a:p>
                    <a:p>
                      <a:pPr algn="ctr"/>
                      <a:endParaRPr lang="en-US" b="0" baseline="0" dirty="0" smtClean="0"/>
                    </a:p>
                    <a:p>
                      <a:pPr algn="ctr"/>
                      <a:endParaRPr lang="en-US" b="0" baseline="0" dirty="0" smtClean="0"/>
                    </a:p>
                    <a:p>
                      <a:pPr algn="l"/>
                      <a:r>
                        <a:rPr lang="en-US" b="0" dirty="0" smtClean="0"/>
                        <a:t>   17 blue ribbons     </a:t>
                      </a:r>
                      <a:r>
                        <a:rPr lang="en-US" b="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b="0" dirty="0" smtClean="0"/>
                        <a:t>red ribbons</a:t>
                      </a:r>
                    </a:p>
                    <a:p>
                      <a:pPr algn="l"/>
                      <a:endParaRPr lang="en-US" b="0" dirty="0" smtClean="0"/>
                    </a:p>
                    <a:p>
                      <a:pPr algn="l"/>
                      <a:r>
                        <a:rPr lang="en-US" b="0" dirty="0" smtClean="0"/>
                        <a:t>Number sentence: 41 - 17</a:t>
                      </a:r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59111" y="4618489"/>
            <a:ext cx="151822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77332" y="4618489"/>
            <a:ext cx="204376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65458" y="4644620"/>
            <a:ext cx="1518221" cy="369332"/>
          </a:xfrm>
          <a:prstGeom prst="rect">
            <a:avLst/>
          </a:prstGeom>
          <a:solidFill>
            <a:srgbClr val="B3BF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83679" y="4644620"/>
            <a:ext cx="204376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975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Instructional Approach </a:t>
            </a:r>
            <a:r>
              <a:rPr lang="en-US" sz="2400" dirty="0"/>
              <a:t>in Japanese Textbook: Inverse Relationships between Addition and Subtraction (G2)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146" y="1724821"/>
            <a:ext cx="7970662" cy="2508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 smtClean="0"/>
              <a:t>Instructional Highlights</a:t>
            </a:r>
          </a:p>
          <a:p>
            <a:pPr lvl="1"/>
            <a:r>
              <a:rPr lang="en-US" sz="2000" dirty="0" smtClean="0"/>
              <a:t>Sharing of problems and solution methods</a:t>
            </a:r>
          </a:p>
          <a:p>
            <a:pPr lvl="1"/>
            <a:r>
              <a:rPr lang="en-US" sz="2000" dirty="0"/>
              <a:t>D</a:t>
            </a:r>
            <a:r>
              <a:rPr lang="en-US" sz="2000" dirty="0" smtClean="0"/>
              <a:t>iscussion of similarity and differences among problems</a:t>
            </a:r>
          </a:p>
          <a:p>
            <a:pPr lvl="1"/>
            <a:r>
              <a:rPr lang="en-US" sz="2000" dirty="0" smtClean="0"/>
              <a:t>Discussion of the operations used (addition and subtraction) and their relationships in the problems and solutions</a:t>
            </a:r>
          </a:p>
          <a:p>
            <a:pPr lvl="1"/>
            <a:r>
              <a:rPr lang="en-US" sz="2000" dirty="0" smtClean="0"/>
              <a:t>Focus on representations of situations and problem solutions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900207"/>
              </p:ext>
            </p:extLst>
          </p:nvPr>
        </p:nvGraphicFramePr>
        <p:xfrm>
          <a:off x="423350" y="4233784"/>
          <a:ext cx="8233432" cy="235593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116716"/>
                <a:gridCol w="4116716"/>
              </a:tblGrid>
              <a:tr h="2355930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There are 17 blue ribbons</a:t>
                      </a:r>
                      <a:r>
                        <a:rPr lang="en-US" sz="1600" b="0" baseline="0" dirty="0" smtClean="0"/>
                        <a:t> and 24 red ribbons. How many are there together?</a:t>
                      </a:r>
                    </a:p>
                    <a:p>
                      <a:endParaRPr lang="en-US" sz="1600" b="0" baseline="0" dirty="0" smtClean="0"/>
                    </a:p>
                    <a:p>
                      <a:pPr algn="ctr"/>
                      <a:r>
                        <a:rPr lang="en-US" sz="1600" b="0" baseline="0" dirty="0" smtClean="0"/>
                        <a:t>Total: </a:t>
                      </a:r>
                      <a:r>
                        <a:rPr lang="en-US" sz="1600" b="0" baseline="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 </a:t>
                      </a:r>
                      <a:r>
                        <a:rPr lang="en-US" sz="1600" b="0" baseline="0" dirty="0" smtClean="0">
                          <a:latin typeface="+mn-lt"/>
                          <a:ea typeface="ＭＳ ゴシック"/>
                          <a:cs typeface="ＭＳ ゴシック"/>
                        </a:rPr>
                        <a:t>ribbons</a:t>
                      </a:r>
                      <a:endParaRPr lang="en-US" sz="1600" b="0" baseline="0" dirty="0" smtClean="0">
                        <a:latin typeface="ＭＳ ゴシック"/>
                        <a:ea typeface="ＭＳ ゴシック"/>
                        <a:cs typeface="ＭＳ ゴシック"/>
                      </a:endParaRPr>
                    </a:p>
                    <a:p>
                      <a:pPr algn="ctr"/>
                      <a:endParaRPr lang="en-US" sz="1600" b="0" baseline="0" dirty="0" smtClean="0">
                        <a:latin typeface="ＭＳ ゴシック"/>
                        <a:ea typeface="ＭＳ ゴシック"/>
                        <a:cs typeface="ＭＳ ゴシック"/>
                      </a:endParaRPr>
                    </a:p>
                    <a:p>
                      <a:pPr algn="ctr"/>
                      <a:endParaRPr lang="en-US" sz="1600" b="0" dirty="0" smtClean="0"/>
                    </a:p>
                    <a:p>
                      <a:pPr algn="ctr"/>
                      <a:r>
                        <a:rPr lang="en-US" sz="1600" b="0" dirty="0" smtClean="0"/>
                        <a:t>17 blue ribbons       24 red ribbons</a:t>
                      </a:r>
                    </a:p>
                    <a:p>
                      <a:pPr algn="l"/>
                      <a:endParaRPr lang="en-US" sz="1600" b="0" dirty="0" smtClean="0"/>
                    </a:p>
                    <a:p>
                      <a:pPr algn="l"/>
                      <a:r>
                        <a:rPr lang="en-US" sz="1600" b="0" dirty="0" smtClean="0"/>
                        <a:t>Number</a:t>
                      </a:r>
                      <a:r>
                        <a:rPr lang="en-US" sz="1600" b="0" baseline="0" dirty="0" smtClean="0"/>
                        <a:t> sentence: 17 + 24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There</a:t>
                      </a:r>
                      <a:r>
                        <a:rPr lang="en-US" sz="1600" b="0" baseline="0" dirty="0" smtClean="0"/>
                        <a:t> are 41 ribbons. 17 of them are blue. How many red ribbons are there?</a:t>
                      </a:r>
                    </a:p>
                    <a:p>
                      <a:endParaRPr lang="en-US" sz="1600" b="0" baseline="0" dirty="0" smtClean="0"/>
                    </a:p>
                    <a:p>
                      <a:pPr algn="ctr"/>
                      <a:r>
                        <a:rPr lang="en-US" sz="1600" b="0" baseline="0" dirty="0" smtClean="0"/>
                        <a:t>Total 41 ribbons</a:t>
                      </a:r>
                    </a:p>
                    <a:p>
                      <a:pPr algn="ctr"/>
                      <a:endParaRPr lang="en-US" sz="1600" b="0" baseline="0" dirty="0" smtClean="0"/>
                    </a:p>
                    <a:p>
                      <a:pPr algn="ctr"/>
                      <a:endParaRPr lang="en-US" sz="1600" b="0" baseline="0" dirty="0" smtClean="0"/>
                    </a:p>
                    <a:p>
                      <a:pPr algn="l"/>
                      <a:r>
                        <a:rPr lang="en-US" sz="1600" b="0" dirty="0" smtClean="0"/>
                        <a:t>   17 blue ribbons     </a:t>
                      </a:r>
                      <a:r>
                        <a:rPr lang="en-US" sz="1600" b="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dirty="0" smtClean="0"/>
                        <a:t>red ribbons</a:t>
                      </a:r>
                    </a:p>
                    <a:p>
                      <a:pPr algn="l"/>
                      <a:endParaRPr lang="en-US" sz="1600" b="0" dirty="0" smtClean="0"/>
                    </a:p>
                    <a:p>
                      <a:pPr algn="l"/>
                      <a:r>
                        <a:rPr lang="en-US" sz="1600" b="0" dirty="0" smtClean="0"/>
                        <a:t>Number sentence: 41 - 17</a:t>
                      </a:r>
                      <a:endParaRPr lang="en-US" sz="16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7726" y="5246258"/>
            <a:ext cx="175179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79520" y="5246258"/>
            <a:ext cx="2058358" cy="369332"/>
          </a:xfrm>
          <a:prstGeom prst="rect">
            <a:avLst/>
          </a:prstGeom>
          <a:solidFill>
            <a:srgbClr val="E0B6A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8671" y="5314131"/>
            <a:ext cx="175179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79450" y="5314131"/>
            <a:ext cx="2058358" cy="369332"/>
          </a:xfrm>
          <a:prstGeom prst="rect">
            <a:avLst/>
          </a:prstGeom>
          <a:solidFill>
            <a:srgbClr val="E0B6A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46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Standards </a:t>
            </a:r>
            <a:r>
              <a:rPr lang="en-US" sz="3200" dirty="0"/>
              <a:t>=</a:t>
            </a:r>
            <a:r>
              <a:rPr lang="en-US" sz="3200" dirty="0" smtClean="0"/>
              <a:t> Instructional Roadmap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931" y="1941701"/>
            <a:ext cx="8029056" cy="4394376"/>
          </a:xfrm>
        </p:spPr>
        <p:txBody>
          <a:bodyPr/>
          <a:lstStyle/>
          <a:p>
            <a:r>
              <a:rPr lang="en-US" dirty="0" smtClean="0"/>
              <a:t>Standards provide a “roadmap” of student learning of mathematics.</a:t>
            </a:r>
          </a:p>
          <a:p>
            <a:r>
              <a:rPr lang="en-US" dirty="0" smtClean="0"/>
              <a:t>Textbooks are written according to the roadmap.</a:t>
            </a:r>
          </a:p>
          <a:p>
            <a:r>
              <a:rPr lang="en-US" dirty="0" smtClean="0"/>
              <a:t>Teachers teach using the roadmap.</a:t>
            </a:r>
          </a:p>
          <a:p>
            <a:r>
              <a:rPr lang="en-US" dirty="0" smtClean="0"/>
              <a:t>Student learning is framed by the roadmap.</a:t>
            </a:r>
          </a:p>
          <a:p>
            <a:r>
              <a:rPr lang="en-US" dirty="0"/>
              <a:t>T</a:t>
            </a:r>
            <a:r>
              <a:rPr lang="en-US" dirty="0" smtClean="0"/>
              <a:t>eachers understand their student learning of mathematics as guided by the roadmap.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92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Instructional Approach in </a:t>
            </a:r>
            <a:r>
              <a:rPr lang="en-US" sz="2400" dirty="0" smtClean="0"/>
              <a:t>U.S. </a:t>
            </a:r>
            <a:r>
              <a:rPr lang="en-US" sz="2400" dirty="0"/>
              <a:t>Textbook: Inverse Relationships between Addition and Subtraction (G2)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35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Mathematics Education as a System</a:t>
            </a:r>
            <a:endParaRPr lang="en-US" sz="32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53275764"/>
              </p:ext>
            </p:extLst>
          </p:nvPr>
        </p:nvGraphicFramePr>
        <p:xfrm>
          <a:off x="627727" y="1584009"/>
          <a:ext cx="7839278" cy="4737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6327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Standards = Instructional Roadmap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565" y="1766510"/>
            <a:ext cx="8510798" cy="4613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How do we make the instructional roadmap more flexible and interactive with student differences (like GPS)?</a:t>
            </a:r>
          </a:p>
          <a:p>
            <a:pPr marL="0" indent="0">
              <a:buNone/>
            </a:pPr>
            <a:r>
              <a:rPr lang="en-US" dirty="0" smtClean="0"/>
              <a:t>Japanese teaching context</a:t>
            </a:r>
          </a:p>
          <a:p>
            <a:pPr lvl="1"/>
            <a:r>
              <a:rPr lang="en-US" dirty="0" smtClean="0"/>
              <a:t>Textbooks/manuals provide detailed guidelines</a:t>
            </a:r>
          </a:p>
          <a:p>
            <a:pPr lvl="2"/>
            <a:r>
              <a:rPr lang="en-US" dirty="0" smtClean="0"/>
              <a:t>Research, assessment, and instruction sections/volumes</a:t>
            </a:r>
          </a:p>
          <a:p>
            <a:pPr lvl="2"/>
            <a:r>
              <a:rPr lang="en-US" dirty="0" smtClean="0"/>
              <a:t>Focus on coherence, integrity, and general patterns of student learning and thinking with flexibility</a:t>
            </a:r>
          </a:p>
          <a:p>
            <a:pPr lvl="1"/>
            <a:r>
              <a:rPr lang="en-US" dirty="0" smtClean="0"/>
              <a:t>Lesson study</a:t>
            </a:r>
          </a:p>
          <a:p>
            <a:pPr lvl="2"/>
            <a:r>
              <a:rPr lang="en-US" dirty="0" smtClean="0"/>
              <a:t>Support for teacher learning in the professional community</a:t>
            </a:r>
          </a:p>
          <a:p>
            <a:pPr lvl="2"/>
            <a:r>
              <a:rPr lang="en-US" dirty="0" smtClean="0"/>
              <a:t>Teachers as important part of decision making system</a:t>
            </a:r>
          </a:p>
          <a:p>
            <a:pPr lvl="1"/>
            <a:r>
              <a:rPr lang="en-US" dirty="0" smtClean="0"/>
              <a:t>Multi-grade teaching</a:t>
            </a:r>
          </a:p>
          <a:p>
            <a:pPr lvl="2"/>
            <a:r>
              <a:rPr lang="en-US" dirty="0" smtClean="0"/>
              <a:t>Knowledge of and interest in student learning over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53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3124241"/>
            <a:ext cx="7345363" cy="294128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Aki Murata</a:t>
            </a:r>
          </a:p>
          <a:p>
            <a:pPr marL="0" indent="0" algn="ctr">
              <a:buNone/>
            </a:pPr>
            <a:r>
              <a:rPr lang="en-US" dirty="0" smtClean="0"/>
              <a:t>Stanford University School of Education</a:t>
            </a:r>
          </a:p>
          <a:p>
            <a:pPr marL="0" indent="0" algn="ctr">
              <a:buNone/>
            </a:pPr>
            <a:r>
              <a:rPr lang="en-US" i="1" dirty="0" err="1" smtClean="0"/>
              <a:t>akimura@stanford.edu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99619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Today’s Presentation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950" y="1927102"/>
            <a:ext cx="8218832" cy="413841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Compare and contrast California Content Standards, Common Core Standards, and Japanese Standards (Course of Study)</a:t>
            </a:r>
          </a:p>
          <a:p>
            <a:pPr lvl="1"/>
            <a:r>
              <a:rPr lang="en-US" dirty="0" smtClean="0"/>
              <a:t>Highlight different ways they frame student learning</a:t>
            </a:r>
          </a:p>
          <a:p>
            <a:pPr lvl="2"/>
            <a:r>
              <a:rPr lang="en-US" dirty="0" smtClean="0"/>
              <a:t>Focus topic: Whole number addition and subtraction</a:t>
            </a:r>
          </a:p>
          <a:p>
            <a:pPr lvl="1"/>
            <a:r>
              <a:rPr lang="en-US" dirty="0" smtClean="0"/>
              <a:t>Examples from textbooks for different content treatments</a:t>
            </a:r>
          </a:p>
          <a:p>
            <a:pPr marL="0" indent="0">
              <a:buNone/>
            </a:pPr>
            <a:r>
              <a:rPr lang="en-US" dirty="0" smtClean="0"/>
              <a:t>Consider Standards as Instructional Roadmap</a:t>
            </a:r>
          </a:p>
          <a:p>
            <a:pPr lvl="1"/>
            <a:r>
              <a:rPr lang="en-US" dirty="0" smtClean="0"/>
              <a:t>Ways to support teachers as they navigate student learning on the path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53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324" y="244158"/>
            <a:ext cx="7853877" cy="13398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Whole-Number Addition and Subtraction: Standards Categories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445426"/>
              </p:ext>
            </p:extLst>
          </p:nvPr>
        </p:nvGraphicFramePr>
        <p:xfrm>
          <a:off x="1002301" y="2175288"/>
          <a:ext cx="7216533" cy="3173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511"/>
                <a:gridCol w="2405511"/>
                <a:gridCol w="2405511"/>
              </a:tblGrid>
              <a:tr h="7357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California Content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 Core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Japanese Course of Study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262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Grades K – 4</a:t>
                      </a:r>
                      <a:r>
                        <a:rPr lang="en-US" baseline="30000" dirty="0" smtClean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Grades K – 4</a:t>
                      </a:r>
                      <a:r>
                        <a:rPr lang="en-US" baseline="30000" dirty="0" smtClean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Grades 1 - 3</a:t>
                      </a:r>
                      <a:endParaRPr lang="en-US" dirty="0"/>
                    </a:p>
                  </a:txBody>
                  <a:tcPr/>
                </a:tc>
              </a:tr>
              <a:tr h="1997108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Number Sense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Algebra and Functions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Operations and</a:t>
                      </a:r>
                      <a:r>
                        <a:rPr lang="en-US" baseline="0" dirty="0" smtClean="0"/>
                        <a:t> Algebraic thinking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Number and operations in base ten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Measurement and 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Numbers and operations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Quantitative</a:t>
                      </a:r>
                      <a:r>
                        <a:rPr lang="en-US" baseline="0" dirty="0" smtClean="0"/>
                        <a:t> Reasoning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671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324" y="244158"/>
            <a:ext cx="7853877" cy="13398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Standards across Years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2150836"/>
              </p:ext>
            </p:extLst>
          </p:nvPr>
        </p:nvGraphicFramePr>
        <p:xfrm>
          <a:off x="379556" y="1742998"/>
          <a:ext cx="8394012" cy="2855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888"/>
                <a:gridCol w="1240854"/>
                <a:gridCol w="1240854"/>
                <a:gridCol w="1240854"/>
                <a:gridCol w="1240854"/>
                <a:gridCol w="1240854"/>
                <a:gridCol w="1240854"/>
              </a:tblGrid>
              <a:tr h="62904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California Content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 Core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Japanese Course of Study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6181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Add/Sub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Total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Add/Sub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Total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Add/Sub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Total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6181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K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18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22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--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658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1st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29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20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17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0670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2nd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35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26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21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4981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3rd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49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25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32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1184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4th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54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28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31</a:t>
                      </a:r>
                      <a:endParaRPr lang="en-US" sz="1800" i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061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324" y="244158"/>
            <a:ext cx="7853877" cy="13398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Whole-Number Addition and Subtraction: Emphasis in Early Years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107430"/>
              </p:ext>
            </p:extLst>
          </p:nvPr>
        </p:nvGraphicFramePr>
        <p:xfrm>
          <a:off x="379556" y="1742998"/>
          <a:ext cx="8394012" cy="2750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888"/>
                <a:gridCol w="1240854"/>
                <a:gridCol w="1240854"/>
                <a:gridCol w="1240854"/>
                <a:gridCol w="1240854"/>
                <a:gridCol w="1240854"/>
                <a:gridCol w="1240854"/>
              </a:tblGrid>
              <a:tr h="62904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California Content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 Core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Japanese Course of Study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6181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Add/Sub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Total 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Add/Sub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Total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Add/Sub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Total</a:t>
                      </a:r>
                      <a:endParaRPr lang="en-US" sz="1800" i="1" dirty="0"/>
                    </a:p>
                  </a:txBody>
                  <a:tcPr/>
                </a:tc>
              </a:tr>
              <a:tr h="376181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K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18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5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22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--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--</a:t>
                      </a:r>
                      <a:endParaRPr lang="en-US" sz="1800" i="1" dirty="0"/>
                    </a:p>
                  </a:txBody>
                  <a:tcPr/>
                </a:tc>
              </a:tr>
              <a:tr h="30658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1st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10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29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20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5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17</a:t>
                      </a:r>
                      <a:endParaRPr lang="en-US" sz="1800" i="1" dirty="0"/>
                    </a:p>
                  </a:txBody>
                  <a:tcPr/>
                </a:tc>
              </a:tr>
              <a:tr h="360670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2nd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6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35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9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26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4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21</a:t>
                      </a:r>
                      <a:endParaRPr lang="en-US" sz="1800" i="1" dirty="0"/>
                    </a:p>
                  </a:txBody>
                  <a:tcPr/>
                </a:tc>
              </a:tr>
              <a:tr h="364981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3rd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49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25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3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32</a:t>
                      </a:r>
                      <a:endParaRPr lang="en-US" sz="1800" i="1" dirty="0"/>
                    </a:p>
                  </a:txBody>
                  <a:tcPr/>
                </a:tc>
              </a:tr>
              <a:tr h="321184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4th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54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 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28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31</a:t>
                      </a:r>
                      <a:endParaRPr lang="en-US" sz="180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575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324" y="244158"/>
            <a:ext cx="7853877" cy="13398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Whole-Number Addition and Subtraction: Goals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333391"/>
              </p:ext>
            </p:extLst>
          </p:nvPr>
        </p:nvGraphicFramePr>
        <p:xfrm>
          <a:off x="379556" y="1742998"/>
          <a:ext cx="8394014" cy="4487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888"/>
                <a:gridCol w="1423333"/>
                <a:gridCol w="1423333"/>
                <a:gridCol w="1149615"/>
                <a:gridCol w="1149615"/>
                <a:gridCol w="1149615"/>
                <a:gridCol w="1149615"/>
              </a:tblGrid>
              <a:tr h="62904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California Content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 Core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Japanese Course of Study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6181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Add/Sub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Total 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Add/Sub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Total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Add/Sub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Total</a:t>
                      </a:r>
                      <a:endParaRPr lang="en-US" sz="1800" i="1" dirty="0"/>
                    </a:p>
                  </a:txBody>
                  <a:tcPr/>
                </a:tc>
              </a:tr>
              <a:tr h="376181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K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18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5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22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--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--</a:t>
                      </a:r>
                      <a:endParaRPr lang="en-US" sz="1800" i="1" dirty="0"/>
                    </a:p>
                  </a:txBody>
                  <a:tcPr/>
                </a:tc>
              </a:tr>
              <a:tr h="30658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1st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10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29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20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5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17</a:t>
                      </a:r>
                      <a:endParaRPr lang="en-US" sz="1800" i="1" dirty="0"/>
                    </a:p>
                  </a:txBody>
                  <a:tcPr/>
                </a:tc>
              </a:tr>
              <a:tr h="360670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2nd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6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35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9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26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4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21</a:t>
                      </a:r>
                      <a:endParaRPr lang="en-US" sz="1800" i="1" dirty="0"/>
                    </a:p>
                  </a:txBody>
                  <a:tcPr/>
                </a:tc>
              </a:tr>
              <a:tr h="364981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3rd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49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25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3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32</a:t>
                      </a:r>
                      <a:endParaRPr lang="en-US" sz="1800" i="1" dirty="0"/>
                    </a:p>
                  </a:txBody>
                  <a:tcPr/>
                </a:tc>
              </a:tr>
              <a:tr h="321184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4th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54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1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28</a:t>
                      </a:r>
                      <a:endParaRPr lang="en-US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800" i="1" dirty="0" smtClean="0"/>
                        <a:t>31</a:t>
                      </a:r>
                      <a:endParaRPr lang="en-US" sz="1800" i="1" dirty="0"/>
                    </a:p>
                  </a:txBody>
                  <a:tcPr/>
                </a:tc>
              </a:tr>
              <a:tr h="6290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Last Standard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Demonstrate an understanding of, and the ability to use,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 algorithms 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the addition and subtraction of</a:t>
                      </a: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multi-digit numbers.</a:t>
                      </a:r>
                      <a:r>
                        <a:rPr lang="en-US" sz="1800" b="0" dirty="0" smtClean="0">
                          <a:effectLst/>
                        </a:rPr>
                        <a:t> </a:t>
                      </a:r>
                      <a:endParaRPr lang="en-US" sz="18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Fluently add and subtract multi-digit whole numbers using the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 algorithm. </a:t>
                      </a:r>
                      <a:endParaRPr lang="en-US" sz="18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800" b="0" dirty="0" smtClean="0"/>
                        <a:t>Understand the procedures of </a:t>
                      </a:r>
                      <a:r>
                        <a:rPr lang="en-US" sz="1800" b="1" dirty="0" smtClean="0"/>
                        <a:t>vertical algorithm</a:t>
                      </a:r>
                      <a:r>
                        <a:rPr lang="en-US" sz="1800" b="0" dirty="0" smtClean="0"/>
                        <a:t>.</a:t>
                      </a:r>
                      <a:endParaRPr lang="en-US" sz="18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575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324" y="244158"/>
            <a:ext cx="7853877" cy="13398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Examples of Standards (Grade 1): Whole Number Addition and Subtraction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298491"/>
              </p:ext>
            </p:extLst>
          </p:nvPr>
        </p:nvGraphicFramePr>
        <p:xfrm>
          <a:off x="510941" y="1927079"/>
          <a:ext cx="8160441" cy="4210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4002"/>
                <a:gridCol w="4117518"/>
                <a:gridCol w="2028921"/>
              </a:tblGrid>
              <a:tr h="7357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California Content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 Core Standards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Japanese Course of Study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35777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effectLst/>
                        </a:rPr>
                        <a:t>Know the addition </a:t>
                      </a:r>
                      <a:r>
                        <a:rPr lang="en-US" sz="1800" b="1" kern="1200" dirty="0" smtClean="0">
                          <a:effectLst/>
                        </a:rPr>
                        <a:t>facts</a:t>
                      </a:r>
                      <a:r>
                        <a:rPr lang="en-US" sz="1800" kern="1200" dirty="0" smtClean="0">
                          <a:effectLst/>
                        </a:rPr>
                        <a:t> (sums to 20) and the corresponding subtraction </a:t>
                      </a:r>
                      <a:r>
                        <a:rPr lang="en-US" sz="1800" b="1" kern="1200" dirty="0" smtClean="0">
                          <a:effectLst/>
                        </a:rPr>
                        <a:t>facts </a:t>
                      </a:r>
                      <a:r>
                        <a:rPr lang="en-US" sz="1800" kern="1200" dirty="0" smtClean="0">
                          <a:effectLst/>
                        </a:rPr>
                        <a:t>and commit them to </a:t>
                      </a:r>
                      <a:r>
                        <a:rPr lang="en-US" sz="1800" b="1" kern="1200" dirty="0" smtClean="0">
                          <a:effectLst/>
                        </a:rPr>
                        <a:t>memory</a:t>
                      </a:r>
                      <a:r>
                        <a:rPr lang="en-US" dirty="0" smtClean="0">
                          <a:effectLst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effectLst/>
                        </a:rPr>
                        <a:t>Add and subtract within 20, demonstrating fluency for addition and subtraction within 10,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b="1" kern="1200" dirty="0" smtClean="0">
                          <a:effectLst/>
                        </a:rPr>
                        <a:t>use strategies </a:t>
                      </a:r>
                      <a:r>
                        <a:rPr lang="en-US" sz="1800" b="0" kern="1200" dirty="0" smtClean="0">
                          <a:effectLst/>
                        </a:rPr>
                        <a:t>such</a:t>
                      </a:r>
                      <a:r>
                        <a:rPr lang="en-US" sz="1800" b="0" kern="1200" baseline="0" dirty="0" smtClean="0">
                          <a:effectLst/>
                        </a:rPr>
                        <a:t> as counting on, making ten, decomposing a number leading to a ten;</a:t>
                      </a:r>
                      <a:r>
                        <a:rPr lang="en-US" sz="1800" b="1" dirty="0" smtClean="0">
                          <a:effectLst/>
                        </a:rPr>
                        <a:t> </a:t>
                      </a:r>
                      <a:r>
                        <a:rPr lang="en-US" sz="1800" b="1" kern="1200" dirty="0" smtClean="0">
                          <a:effectLst/>
                        </a:rPr>
                        <a:t>using the relationship </a:t>
                      </a:r>
                      <a:r>
                        <a:rPr lang="en-US" sz="1800" b="0" kern="1200" dirty="0" smtClean="0">
                          <a:effectLst/>
                        </a:rPr>
                        <a:t> between addition</a:t>
                      </a:r>
                      <a:r>
                        <a:rPr lang="en-US" sz="1800" b="0" kern="1200" baseline="0" dirty="0" smtClean="0">
                          <a:effectLst/>
                        </a:rPr>
                        <a:t> and subtraction; and creating equivalent but easier known sums</a:t>
                      </a:r>
                      <a:endParaRPr lang="en-US" sz="18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 smtClean="0">
                          <a:effectLst/>
                        </a:rPr>
                        <a:t>Consider/invent the methods </a:t>
                      </a:r>
                      <a:r>
                        <a:rPr lang="en-US" sz="1800" kern="1200" dirty="0" smtClean="0">
                          <a:effectLst/>
                        </a:rPr>
                        <a:t>for addition and subtraction using two single-digit numbers and perform the operations successfully.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</a:p>
                  </a:txBody>
                  <a:tcPr/>
                </a:tc>
              </a:tr>
              <a:tr h="735777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Grade 1; Number Sense 2.1</a:t>
                      </a:r>
                      <a:endParaRPr lang="en-US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Grade 1; Operations and Algebraic Thinking 6</a:t>
                      </a:r>
                      <a:endParaRPr lang="en-US" sz="18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Grade 1; Number and Operations</a:t>
                      </a:r>
                      <a:r>
                        <a:rPr lang="en-US" b="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2a</a:t>
                      </a:r>
                      <a:endParaRPr lang="en-US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9362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California Content Standards: </a:t>
            </a:r>
            <a:br>
              <a:rPr lang="en-US" sz="3200" dirty="0" smtClean="0"/>
            </a:br>
            <a:r>
              <a:rPr lang="en-US" sz="3200" i="1" dirty="0" smtClean="0"/>
              <a:t>Focus on End Product and Fluency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42" y="1883304"/>
            <a:ext cx="8175039" cy="44673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 smtClean="0"/>
              <a:t>End Product and Fluency (Knowing the destination)</a:t>
            </a:r>
          </a:p>
          <a:p>
            <a:pPr lvl="1"/>
            <a:r>
              <a:rPr lang="en-US" dirty="0" smtClean="0"/>
              <a:t>K: Use </a:t>
            </a:r>
            <a:r>
              <a:rPr lang="en-US" dirty="0"/>
              <a:t>concrete objects to determine the answers to addition and subtraction problems (for two numbers that are each less than 10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G1: Solve </a:t>
            </a:r>
            <a:r>
              <a:rPr lang="en-US" dirty="0"/>
              <a:t>addition and subtraction problems with one and two digit numbers (e.g., 5+58=___</a:t>
            </a:r>
            <a:r>
              <a:rPr lang="en-US" dirty="0" smtClean="0"/>
              <a:t>). </a:t>
            </a:r>
          </a:p>
          <a:p>
            <a:pPr lvl="1"/>
            <a:r>
              <a:rPr lang="en-US" dirty="0" smtClean="0"/>
              <a:t>G2: Find </a:t>
            </a:r>
            <a:r>
              <a:rPr lang="en-US" dirty="0"/>
              <a:t>the sum or difference of two whole numbers up to three digits </a:t>
            </a:r>
            <a:r>
              <a:rPr lang="en-US" dirty="0" smtClean="0"/>
              <a:t>long.</a:t>
            </a:r>
          </a:p>
          <a:p>
            <a:pPr lvl="1"/>
            <a:r>
              <a:rPr lang="en-US" dirty="0" smtClean="0"/>
              <a:t>G3: Find </a:t>
            </a:r>
            <a:r>
              <a:rPr lang="en-US" dirty="0"/>
              <a:t>the sum or difference of two whole numbers between 0 and </a:t>
            </a:r>
            <a:r>
              <a:rPr lang="en-US" dirty="0" smtClean="0"/>
              <a:t>10,000.</a:t>
            </a:r>
          </a:p>
          <a:p>
            <a:pPr lvl="1"/>
            <a:r>
              <a:rPr lang="en-US" dirty="0" smtClean="0"/>
              <a:t>G4: Demonstrate </a:t>
            </a:r>
            <a:r>
              <a:rPr lang="en-US" dirty="0"/>
              <a:t>an understanding of, and the ability to use, standard </a:t>
            </a:r>
            <a:r>
              <a:rPr lang="en-US" dirty="0" smtClean="0"/>
              <a:t>algorithms for the addition and subtraction of </a:t>
            </a:r>
            <a:r>
              <a:rPr lang="en-US" dirty="0" err="1" smtClean="0"/>
              <a:t>multidigit</a:t>
            </a:r>
            <a:r>
              <a:rPr lang="en-US" dirty="0" smtClean="0"/>
              <a:t> numbers.</a:t>
            </a:r>
          </a:p>
        </p:txBody>
      </p:sp>
    </p:spTree>
    <p:extLst>
      <p:ext uri="{BB962C8B-B14F-4D97-AF65-F5344CB8AC3E}">
        <p14:creationId xmlns:p14="http://schemas.microsoft.com/office/powerpoint/2010/main" val="1176512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4479</TotalTime>
  <Words>1821</Words>
  <Application>Microsoft Macintosh PowerPoint</Application>
  <PresentationFormat>On-screen Show (4:3)</PresentationFormat>
  <Paragraphs>307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Capital</vt:lpstr>
      <vt:lpstr>Navigating Standards: Teacher and Student Learning through Different Standards Paths </vt:lpstr>
      <vt:lpstr>Standards = Instructional Roadmap</vt:lpstr>
      <vt:lpstr>Today’s Presentation</vt:lpstr>
      <vt:lpstr>Whole-Number Addition and Subtraction: Standards Categories</vt:lpstr>
      <vt:lpstr>Standards across Years</vt:lpstr>
      <vt:lpstr>Whole-Number Addition and Subtraction: Emphasis in Early Years</vt:lpstr>
      <vt:lpstr>Whole-Number Addition and Subtraction: Goals</vt:lpstr>
      <vt:lpstr>Examples of Standards (Grade 1): Whole Number Addition and Subtraction</vt:lpstr>
      <vt:lpstr>California Content Standards:  Focus on End Product and Fluency</vt:lpstr>
      <vt:lpstr>Common Core Standards:  Focus on Process and Strategies</vt:lpstr>
      <vt:lpstr>Japanese Course of Study:  Invent, Consider, and Extend</vt:lpstr>
      <vt:lpstr>General Themes for Instructional Trajectories</vt:lpstr>
      <vt:lpstr>General Themes for Instructional Trajectories</vt:lpstr>
      <vt:lpstr>General Themes for Instructional Trajectories</vt:lpstr>
      <vt:lpstr>Structure of Japanese Course of Study</vt:lpstr>
      <vt:lpstr>Examples in Textbooks:  Grade 2, Whole Number Addition and Subtraction</vt:lpstr>
      <vt:lpstr>Instructional Approach in Japanese Textbook: Inverse Relationships between Addition and Subtraction (G2)</vt:lpstr>
      <vt:lpstr>Instructional Approach in Japanese Textbook: Inverse Relationships between Addition and Subtraction (G2)</vt:lpstr>
      <vt:lpstr>Instructional Approach in Japanese Textbook: Inverse Relationships between Addition and Subtraction (G2)</vt:lpstr>
      <vt:lpstr>Instructional Approach in U.S. Textbook: Inverse Relationships between Addition and Subtraction (G2)</vt:lpstr>
      <vt:lpstr>Mathematics Education as a System</vt:lpstr>
      <vt:lpstr>Standards = Instructional Roadmap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Navigating standards: Teacher and student learning through different instructional paths </dc:title>
  <dc:creator>Aki Murata</dc:creator>
  <cp:lastModifiedBy>Aki Murata</cp:lastModifiedBy>
  <cp:revision>47</cp:revision>
  <dcterms:created xsi:type="dcterms:W3CDTF">2011-05-02T00:46:25Z</dcterms:created>
  <dcterms:modified xsi:type="dcterms:W3CDTF">2011-05-09T20:46:21Z</dcterms:modified>
</cp:coreProperties>
</file>