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embeddings/Microsoft_Equation4.bin" ContentType="application/vnd.openxmlformats-officedocument.oleObject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embeddings/Microsoft_Equation2.bin" ContentType="application/vnd.openxmlformats-officedocument.oleObject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Default Extension="pict" ContentType="image/pict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vml" ContentType="application/vnd.openxmlformats-officedocument.vmlDrawing"/>
  <Override PartName="/ppt/embeddings/Microsoft_Equation3.bin" ContentType="application/vnd.openxmlformats-officedocument.oleObject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embeddings/Microsoft_Equation1.bin" ContentType="application/vnd.openxmlformats-officedocument.oleObject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1" r:id="rId12"/>
    <p:sldId id="267" r:id="rId13"/>
    <p:sldId id="269" r:id="rId14"/>
    <p:sldId id="272" r:id="rId15"/>
    <p:sldId id="270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54" d="100"/>
          <a:sy n="154" d="100"/>
        </p:scale>
        <p:origin x="-11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Relationship Id="rId2" Type="http://schemas.openxmlformats.org/officeDocument/2006/relationships/image" Target="../media/image2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Relationship Id="rId2" Type="http://schemas.openxmlformats.org/officeDocument/2006/relationships/image" Target="../media/image3.pict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F67D-16A7-A54C-BFB8-53054E238511}" type="datetimeFigureOut">
              <a:rPr lang="en-US" smtClean="0"/>
              <a:pPr/>
              <a:t>5/7/11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CC61-4DE9-444F-964F-25B3BDBCB4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F67D-16A7-A54C-BFB8-53054E238511}" type="datetimeFigureOut">
              <a:rPr lang="en-US" smtClean="0"/>
              <a:pPr/>
              <a:t>5/7/11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CC61-4DE9-444F-964F-25B3BDBCB4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F67D-16A7-A54C-BFB8-53054E238511}" type="datetimeFigureOut">
              <a:rPr lang="en-US" smtClean="0"/>
              <a:pPr/>
              <a:t>5/7/11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CC61-4DE9-444F-964F-25B3BDBCB4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F67D-16A7-A54C-BFB8-53054E238511}" type="datetimeFigureOut">
              <a:rPr lang="en-US" smtClean="0"/>
              <a:pPr/>
              <a:t>5/7/11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CC61-4DE9-444F-964F-25B3BDBCB4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F67D-16A7-A54C-BFB8-53054E238511}" type="datetimeFigureOut">
              <a:rPr lang="en-US" smtClean="0"/>
              <a:pPr/>
              <a:t>5/7/11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CC61-4DE9-444F-964F-25B3BDBCB4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F67D-16A7-A54C-BFB8-53054E238511}" type="datetimeFigureOut">
              <a:rPr lang="en-US" smtClean="0"/>
              <a:pPr/>
              <a:t>5/7/11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CC61-4DE9-444F-964F-25B3BDBCB4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F67D-16A7-A54C-BFB8-53054E238511}" type="datetimeFigureOut">
              <a:rPr lang="en-US" smtClean="0"/>
              <a:pPr/>
              <a:t>5/7/11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CC61-4DE9-444F-964F-25B3BDBCB4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F67D-16A7-A54C-BFB8-53054E238511}" type="datetimeFigureOut">
              <a:rPr lang="en-US" smtClean="0"/>
              <a:pPr/>
              <a:t>5/7/11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CC61-4DE9-444F-964F-25B3BDBCB4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F67D-16A7-A54C-BFB8-53054E238511}" type="datetimeFigureOut">
              <a:rPr lang="en-US" smtClean="0"/>
              <a:pPr/>
              <a:t>5/7/11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CC61-4DE9-444F-964F-25B3BDBCB4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F67D-16A7-A54C-BFB8-53054E238511}" type="datetimeFigureOut">
              <a:rPr lang="en-US" smtClean="0"/>
              <a:pPr/>
              <a:t>5/7/11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CC61-4DE9-444F-964F-25B3BDBCB4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F67D-16A7-A54C-BFB8-53054E238511}" type="datetimeFigureOut">
              <a:rPr lang="en-US" smtClean="0"/>
              <a:pPr/>
              <a:t>5/7/11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CC61-4DE9-444F-964F-25B3BDBCB4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4F67D-16A7-A54C-BFB8-53054E238511}" type="datetimeFigureOut">
              <a:rPr lang="en-US" smtClean="0"/>
              <a:pPr/>
              <a:t>5/7/11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7CC61-4DE9-444F-964F-25B3BDBCB4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.bin"/><Relationship Id="rId4" Type="http://schemas.openxmlformats.org/officeDocument/2006/relationships/oleObject" Target="../embeddings/Microsoft_Equation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3.bin"/><Relationship Id="rId4" Type="http://schemas.openxmlformats.org/officeDocument/2006/relationships/oleObject" Target="../embeddings/Microsoft_Equation4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Critical Issues in Mathematics Education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Math as Arbitrary Rules</a:t>
            </a:r>
          </a:p>
          <a:p>
            <a:r>
              <a:rPr lang="en-US" dirty="0" smtClean="0"/>
              <a:t>MSRI May 2011</a:t>
            </a:r>
          </a:p>
          <a:p>
            <a:r>
              <a:rPr lang="en-US" dirty="0" smtClean="0"/>
              <a:t>W Stephen Wilson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5324"/>
          </a:xfrm>
        </p:spPr>
        <p:txBody>
          <a:bodyPr/>
          <a:lstStyle/>
          <a:p>
            <a:r>
              <a:rPr lang="en-US" dirty="0" smtClean="0"/>
              <a:t>Linear equations and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962"/>
            <a:ext cx="8229600" cy="4856201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No one shows that the graph of </a:t>
            </a:r>
            <a:r>
              <a:rPr lang="en-US" dirty="0" err="1" smtClean="0"/>
              <a:t>Ax+By</a:t>
            </a:r>
            <a:r>
              <a:rPr lang="en-US" dirty="0" smtClean="0"/>
              <a:t>=C is a line.</a:t>
            </a:r>
          </a:p>
          <a:p>
            <a:r>
              <a:rPr lang="en-US" dirty="0" smtClean="0"/>
              <a:t>No one shows that the equation for a line in the plane is of the form </a:t>
            </a:r>
            <a:r>
              <a:rPr lang="en-US" dirty="0" err="1" smtClean="0"/>
              <a:t>Ax+By</a:t>
            </a:r>
            <a:r>
              <a:rPr lang="en-US" dirty="0" smtClean="0"/>
              <a:t>=C.</a:t>
            </a:r>
          </a:p>
          <a:p>
            <a:r>
              <a:rPr lang="en-US" dirty="0" smtClean="0"/>
              <a:t>No one shows slope is well-defined.</a:t>
            </a:r>
          </a:p>
          <a:p>
            <a:r>
              <a:rPr lang="en-US" dirty="0" smtClean="0"/>
              <a:t>Few show </a:t>
            </a:r>
            <a:r>
              <a:rPr lang="en-US" dirty="0" err="1" smtClean="0"/>
              <a:t>m</a:t>
            </a:r>
            <a:r>
              <a:rPr lang="en-US" dirty="0" smtClean="0"/>
              <a:t> in </a:t>
            </a:r>
            <a:r>
              <a:rPr lang="en-US" dirty="0" err="1" smtClean="0"/>
              <a:t>y</a:t>
            </a:r>
            <a:r>
              <a:rPr lang="en-US" dirty="0" smtClean="0"/>
              <a:t>=</a:t>
            </a:r>
            <a:r>
              <a:rPr lang="en-US" dirty="0" err="1" smtClean="0"/>
              <a:t>mx+b</a:t>
            </a:r>
            <a:r>
              <a:rPr lang="en-US" dirty="0" smtClean="0"/>
              <a:t> is the slope.</a:t>
            </a:r>
          </a:p>
          <a:p>
            <a:r>
              <a:rPr lang="en-US" dirty="0" smtClean="0"/>
              <a:t>Everything is just stated as facts, i.e. no explanations.</a:t>
            </a:r>
          </a:p>
          <a:p>
            <a:r>
              <a:rPr lang="en-US" dirty="0" smtClean="0"/>
              <a:t>I found one book that says these things should be proven.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found 2 books that showed slope is well-defined.</a:t>
            </a:r>
          </a:p>
          <a:p>
            <a:r>
              <a:rPr lang="en-US" dirty="0" smtClean="0"/>
              <a:t>Japan and Singapore didn’t do it.</a:t>
            </a:r>
          </a:p>
          <a:p>
            <a:r>
              <a:rPr lang="en-US" dirty="0" smtClean="0"/>
              <a:t>One book that did it was the old “new math” book (SMSG).</a:t>
            </a:r>
          </a:p>
          <a:p>
            <a:r>
              <a:rPr lang="en-US" dirty="0" smtClean="0"/>
              <a:t>The other was the book my kid used.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quadratics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Second differences with no explanation</a:t>
            </a:r>
          </a:p>
          <a:p>
            <a:r>
              <a:rPr lang="en-US" dirty="0" smtClean="0"/>
              <a:t>Parabolas are defined as graphs of quadratics</a:t>
            </a:r>
          </a:p>
          <a:p>
            <a:r>
              <a:rPr lang="en-US" dirty="0" smtClean="0"/>
              <a:t>Some texts love symmetry</a:t>
            </a:r>
          </a:p>
          <a:p>
            <a:r>
              <a:rPr lang="en-US" dirty="0" smtClean="0"/>
              <a:t>“Parabolas are symmetric about a central line called the axis of symmetry.”</a:t>
            </a:r>
          </a:p>
          <a:p>
            <a:r>
              <a:rPr lang="en-US" dirty="0" smtClean="0"/>
              <a:t>End of story.</a:t>
            </a:r>
          </a:p>
          <a:p>
            <a:r>
              <a:rPr lang="en-US" dirty="0" smtClean="0"/>
              <a:t>Some show </a:t>
            </a:r>
            <a:r>
              <a:rPr lang="en-US" dirty="0" err="1" smtClean="0"/>
              <a:t>y</a:t>
            </a:r>
            <a:r>
              <a:rPr lang="en-US" dirty="0" smtClean="0"/>
              <a:t>=</a:t>
            </a:r>
            <a:r>
              <a:rPr lang="en-US" dirty="0" err="1" smtClean="0"/>
              <a:t>x</a:t>
            </a:r>
            <a:r>
              <a:rPr lang="en-US" dirty="0" smtClean="0"/>
              <a:t> squared has symmetric graph.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symmetry and max/min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Complete the square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Easy to see symmetry and max/min</a:t>
            </a:r>
          </a:p>
          <a:p>
            <a:r>
              <a:rPr lang="en-US" dirty="0" smtClean="0"/>
              <a:t>I found 2 books that just did this, no more.</a:t>
            </a:r>
            <a:endParaRPr lang="en-US" dirty="0"/>
          </a:p>
        </p:txBody>
      </p:sp>
      <p:graphicFrame>
        <p:nvGraphicFramePr>
          <p:cNvPr id="25602" name="Content Placeholder 3"/>
          <p:cNvGraphicFramePr>
            <a:graphicFrameLocks noChangeAspect="1"/>
          </p:cNvGraphicFramePr>
          <p:nvPr/>
        </p:nvGraphicFramePr>
        <p:xfrm>
          <a:off x="920751" y="1417639"/>
          <a:ext cx="4035772" cy="883136"/>
        </p:xfrm>
        <a:graphic>
          <a:graphicData uri="http://schemas.openxmlformats.org/presentationml/2006/ole">
            <p:oleObj spid="_x0000_s25602" name="Equation" r:id="rId3" imgW="990600" imgH="2032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096868" y="3611969"/>
          <a:ext cx="4346235" cy="975579"/>
        </p:xfrm>
        <a:graphic>
          <a:graphicData uri="http://schemas.openxmlformats.org/presentationml/2006/ole">
            <p:oleObj spid="_x0000_s25603" name="Equation" r:id="rId4" imgW="1536700" imgH="381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1962 Algebra II 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Stuck –b/2a in</a:t>
            </a:r>
          </a:p>
          <a:p>
            <a:r>
              <a:rPr lang="en-US" dirty="0" smtClean="0"/>
              <a:t>Then –b/2a  + </a:t>
            </a:r>
            <a:r>
              <a:rPr lang="en-US" dirty="0" err="1" smtClean="0"/>
              <a:t>k</a:t>
            </a:r>
            <a:endParaRPr lang="en-US" dirty="0" smtClean="0"/>
          </a:p>
          <a:p>
            <a:r>
              <a:rPr lang="en-US" dirty="0" smtClean="0"/>
              <a:t>The difference is </a:t>
            </a:r>
          </a:p>
          <a:p>
            <a:r>
              <a:rPr lang="en-US" dirty="0" smtClean="0"/>
              <a:t>This shows both symmetry and max/min</a:t>
            </a:r>
          </a:p>
          <a:p>
            <a:r>
              <a:rPr lang="en-US" dirty="0" smtClean="0"/>
              <a:t>It is more algebraic manipulation than most texts today.</a:t>
            </a:r>
          </a:p>
          <a:p>
            <a:r>
              <a:rPr lang="en-US" dirty="0" smtClean="0"/>
              <a:t>Important for STEM fields.</a:t>
            </a:r>
          </a:p>
          <a:p>
            <a:r>
              <a:rPr lang="en-US" dirty="0" smtClean="0"/>
              <a:t>Too late to start </a:t>
            </a:r>
            <a:r>
              <a:rPr lang="en-US" smtClean="0"/>
              <a:t>in pre-calculus.</a:t>
            </a:r>
            <a:endParaRPr lang="en-US" dirty="0"/>
          </a:p>
        </p:txBody>
      </p:sp>
      <p:graphicFrame>
        <p:nvGraphicFramePr>
          <p:cNvPr id="27650" name="Content Placeholder 3"/>
          <p:cNvGraphicFramePr>
            <a:graphicFrameLocks noChangeAspect="1"/>
          </p:cNvGraphicFramePr>
          <p:nvPr/>
        </p:nvGraphicFramePr>
        <p:xfrm>
          <a:off x="3716526" y="1417638"/>
          <a:ext cx="3474968" cy="742946"/>
        </p:xfrm>
        <a:graphic>
          <a:graphicData uri="http://schemas.openxmlformats.org/presentationml/2006/ole">
            <p:oleObj spid="_x0000_s27650" name="Equation" r:id="rId3" imgW="990600" imgH="2032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882261" y="2704854"/>
          <a:ext cx="1197967" cy="536023"/>
        </p:xfrm>
        <a:graphic>
          <a:graphicData uri="http://schemas.openxmlformats.org/presentationml/2006/ole">
            <p:oleObj spid="_x0000_s27651" name="Equation" r:id="rId4" imgW="241300" imgH="1651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 of parallelogram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checked 12 high school geometry books</a:t>
            </a:r>
          </a:p>
          <a:p>
            <a:r>
              <a:rPr lang="en-US" dirty="0" smtClean="0"/>
              <a:t>Including Singapore and </a:t>
            </a:r>
            <a:r>
              <a:rPr lang="en-US" dirty="0" smtClean="0"/>
              <a:t>Japan</a:t>
            </a:r>
          </a:p>
          <a:p>
            <a:r>
              <a:rPr lang="en-US" dirty="0" smtClean="0"/>
              <a:t>Singapore and Japan didn’t do it completely.</a:t>
            </a:r>
            <a:endParaRPr lang="en-US" dirty="0" smtClean="0"/>
          </a:p>
          <a:p>
            <a:r>
              <a:rPr lang="en-US" dirty="0" smtClean="0"/>
              <a:t>3 did it, </a:t>
            </a:r>
            <a:r>
              <a:rPr lang="en-US" dirty="0" smtClean="0"/>
              <a:t>including</a:t>
            </a:r>
          </a:p>
          <a:p>
            <a:r>
              <a:rPr lang="en-US" dirty="0" smtClean="0"/>
              <a:t>The ancient “new math” book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Too much fundamental mathematics is stated as fact without explanation.</a:t>
            </a:r>
          </a:p>
          <a:p>
            <a:r>
              <a:rPr lang="en-US" dirty="0" smtClean="0"/>
              <a:t>They are just arbitrary rules.</a:t>
            </a:r>
          </a:p>
          <a:p>
            <a:r>
              <a:rPr lang="en-US" dirty="0" smtClean="0"/>
              <a:t>There is no mathematical reasoning to make sense of them.</a:t>
            </a:r>
          </a:p>
          <a:p>
            <a:r>
              <a:rPr lang="en-US" dirty="0" smtClean="0"/>
              <a:t>If textbooks today are to be believed, contrary to what my 1950s </a:t>
            </a:r>
            <a:r>
              <a:rPr lang="en-US" smtClean="0"/>
              <a:t>textbooks say, </a:t>
            </a:r>
            <a:r>
              <a:rPr lang="en-US" dirty="0" smtClean="0"/>
              <a:t>rote learning is alive </a:t>
            </a:r>
            <a:r>
              <a:rPr lang="en-US" smtClean="0"/>
              <a:t>and well.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73750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“Teachers are coming to believe that pupils can and should understand their arithmetic operations.”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82198"/>
            <a:ext cx="8229600" cy="3643965"/>
          </a:xfrm>
        </p:spPr>
        <p:txBody>
          <a:bodyPr>
            <a:normAutofit/>
          </a:bodyPr>
          <a:lstStyle/>
          <a:p>
            <a:r>
              <a:rPr lang="en-US" dirty="0" smtClean="0"/>
              <a:t>Textbooks</a:t>
            </a:r>
          </a:p>
          <a:p>
            <a:r>
              <a:rPr lang="en-US" dirty="0" smtClean="0"/>
              <a:t>Not choice of content</a:t>
            </a:r>
          </a:p>
          <a:p>
            <a:r>
              <a:rPr lang="en-US" dirty="0" smtClean="0"/>
              <a:t>Not math errors</a:t>
            </a:r>
          </a:p>
          <a:p>
            <a:r>
              <a:rPr lang="en-US" dirty="0" smtClean="0"/>
              <a:t>Making sense</a:t>
            </a:r>
          </a:p>
          <a:p>
            <a:r>
              <a:rPr lang="en-US" dirty="0" smtClean="0"/>
              <a:t>Using mathematical reasoning</a:t>
            </a:r>
          </a:p>
          <a:p>
            <a:r>
              <a:rPr lang="en-US" dirty="0" smtClean="0"/>
              <a:t>If no sense, we teach by rote.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52516"/>
            <a:ext cx="8229600" cy="4525963"/>
          </a:xfrm>
        </p:spPr>
        <p:txBody>
          <a:bodyPr/>
          <a:lstStyle/>
          <a:p>
            <a:r>
              <a:rPr lang="en-US" dirty="0" smtClean="0"/>
              <a:t>“Teachers are coming to believe that pupils can and should understand their arithmetic operations.”</a:t>
            </a:r>
          </a:p>
          <a:p>
            <a:r>
              <a:rPr lang="en-US" dirty="0" smtClean="0"/>
              <a:t>Grade 5, Teacher’s Edition, Growth in Arithmetic</a:t>
            </a:r>
          </a:p>
          <a:p>
            <a:r>
              <a:rPr lang="en-US" dirty="0" smtClean="0"/>
              <a:t>1956, Small Town Kansas</a:t>
            </a:r>
          </a:p>
          <a:p>
            <a:r>
              <a:rPr lang="en-US" dirty="0" smtClean="0"/>
              <a:t>No one alive should remember rote learning</a:t>
            </a:r>
          </a:p>
          <a:p>
            <a:r>
              <a:rPr lang="en-US" dirty="0" smtClean="0"/>
              <a:t>Second grade teacher (and Third grade)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Fractions start as parts of Pizzas or cookies</a:t>
            </a:r>
          </a:p>
          <a:p>
            <a:r>
              <a:rPr lang="en-US" dirty="0" smtClean="0"/>
              <a:t>But always as “fraction of”</a:t>
            </a:r>
          </a:p>
          <a:p>
            <a:r>
              <a:rPr lang="en-US" dirty="0" smtClean="0"/>
              <a:t>(to mathematicians: element of dual of </a:t>
            </a:r>
            <a:r>
              <a:rPr lang="en-US" dirty="0" err="1" smtClean="0"/>
              <a:t>reals</a:t>
            </a:r>
            <a:r>
              <a:rPr lang="en-US" dirty="0" smtClean="0"/>
              <a:t>)</a:t>
            </a:r>
          </a:p>
          <a:p>
            <a:r>
              <a:rPr lang="en-US" dirty="0" smtClean="0"/>
              <a:t>Fractions are difficult sophisticated mathematics</a:t>
            </a:r>
          </a:p>
          <a:p>
            <a:r>
              <a:rPr lang="en-US" dirty="0" smtClean="0"/>
              <a:t>Even at the 4</a:t>
            </a:r>
            <a:r>
              <a:rPr lang="en-US" baseline="30000" dirty="0" smtClean="0"/>
              <a:t>th</a:t>
            </a:r>
            <a:r>
              <a:rPr lang="en-US" dirty="0" smtClean="0"/>
              <a:t> and 5</a:t>
            </a:r>
            <a:r>
              <a:rPr lang="en-US" baseline="30000" dirty="0" smtClean="0"/>
              <a:t>th</a:t>
            </a:r>
            <a:r>
              <a:rPr lang="en-US" dirty="0" smtClean="0"/>
              <a:t> grade level</a:t>
            </a:r>
          </a:p>
          <a:p>
            <a:r>
              <a:rPr lang="en-US" dirty="0" smtClean="0"/>
              <a:t>Ultimately, fractions are numbers, not pizzas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Transition to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page it’s ½ pizza + ¼ pizza = ¾ pizza</a:t>
            </a:r>
          </a:p>
          <a:p>
            <a:r>
              <a:rPr lang="en-US" dirty="0" smtClean="0"/>
              <a:t>The next page, it’s ½ + ¼ = ¾</a:t>
            </a:r>
          </a:p>
          <a:p>
            <a:r>
              <a:rPr lang="en-US" dirty="0" smtClean="0"/>
              <a:t>Suddenly the pizzas are gone</a:t>
            </a:r>
          </a:p>
          <a:p>
            <a:r>
              <a:rPr lang="en-US" dirty="0" smtClean="0"/>
              <a:t>But that doesn’t mean we have defined fractions as numbers</a:t>
            </a:r>
          </a:p>
          <a:p>
            <a:r>
              <a:rPr lang="en-US" dirty="0" smtClean="0"/>
              <a:t>They just hang there without sense</a:t>
            </a:r>
          </a:p>
          <a:p>
            <a:r>
              <a:rPr lang="en-US" dirty="0" smtClean="0"/>
              <a:t>You can’t </a:t>
            </a:r>
            <a:r>
              <a:rPr lang="en-US" smtClean="0"/>
              <a:t>multiply pizzas!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Fractions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 denominators</a:t>
            </a:r>
          </a:p>
          <a:p>
            <a:r>
              <a:rPr lang="en-US" dirty="0" smtClean="0"/>
              <a:t>Least common multiple of denominators</a:t>
            </a:r>
          </a:p>
          <a:p>
            <a:r>
              <a:rPr lang="en-US" dirty="0" smtClean="0"/>
              <a:t>1/3 + 1/5</a:t>
            </a:r>
          </a:p>
          <a:p>
            <a:r>
              <a:rPr lang="en-US" dirty="0" smtClean="0"/>
              <a:t>3,6,9,12,15,18,21</a:t>
            </a:r>
          </a:p>
          <a:p>
            <a:r>
              <a:rPr lang="en-US" dirty="0" smtClean="0"/>
              <a:t>5,10,15,20</a:t>
            </a:r>
          </a:p>
          <a:p>
            <a:r>
              <a:rPr lang="en-US" dirty="0" smtClean="0"/>
              <a:t>Aha!  15, 1/3 + 1/5 = 5/15 + 3/15 = 8/15.</a:t>
            </a:r>
          </a:p>
          <a:p>
            <a:r>
              <a:rPr lang="en-US" dirty="0" smtClean="0"/>
              <a:t>Try 1/17 – 1/19, makes no sense.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Dividing fractions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 6</a:t>
            </a:r>
            <a:r>
              <a:rPr lang="en-US" baseline="30000" dirty="0" smtClean="0"/>
              <a:t>th</a:t>
            </a:r>
            <a:r>
              <a:rPr lang="en-US" dirty="0" smtClean="0"/>
              <a:t> grade textbook:</a:t>
            </a:r>
          </a:p>
          <a:p>
            <a:r>
              <a:rPr lang="en-US" dirty="0" smtClean="0"/>
              <a:t>3 examples: 1 divided by 1/5,</a:t>
            </a:r>
          </a:p>
          <a:p>
            <a:r>
              <a:rPr lang="en-US" dirty="0" smtClean="0"/>
              <a:t>¾ divided by 3/8, and 3 divided by ½</a:t>
            </a:r>
          </a:p>
          <a:p>
            <a:r>
              <a:rPr lang="en-US" dirty="0" smtClean="0"/>
              <a:t>Then, presto, the rule:</a:t>
            </a:r>
          </a:p>
          <a:p>
            <a:r>
              <a:rPr lang="en-US" dirty="0" smtClean="0"/>
              <a:t>To divide by a fraction, multiply by its reciprocal.</a:t>
            </a:r>
          </a:p>
          <a:p>
            <a:r>
              <a:rPr lang="en-US" dirty="0" smtClean="0"/>
              <a:t>Not enough sense!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Understanding, sense, reasoning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missing!</a:t>
            </a:r>
          </a:p>
          <a:p>
            <a:r>
              <a:rPr lang="en-US" dirty="0" smtClean="0"/>
              <a:t>Rules stated without reasoning to make sense of them is rote learning.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Ratios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“A ratio is a special type of comparison of two numbers or measures.”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Ratios are senseless!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“A rate compares two quantities that have different units of measure.”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709</Words>
  <Application>Microsoft Macintosh PowerPoint</Application>
  <PresentationFormat>On-screen Show (4:3)</PresentationFormat>
  <Paragraphs>101</Paragraphs>
  <Slides>16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Equation</vt:lpstr>
      <vt:lpstr>Critical Issues in Mathematics Education</vt:lpstr>
      <vt:lpstr>“Teachers are coming to believe that pupils can and should understand their arithmetic operations.”</vt:lpstr>
      <vt:lpstr>Slide 3</vt:lpstr>
      <vt:lpstr>Fractions</vt:lpstr>
      <vt:lpstr>The Transition to numbers</vt:lpstr>
      <vt:lpstr>Adding Fractions</vt:lpstr>
      <vt:lpstr>Dividing fractions</vt:lpstr>
      <vt:lpstr>Understanding, sense, reasoning</vt:lpstr>
      <vt:lpstr>Ratios</vt:lpstr>
      <vt:lpstr>Linear equations and graphs</vt:lpstr>
      <vt:lpstr>Slope</vt:lpstr>
      <vt:lpstr>quadratics</vt:lpstr>
      <vt:lpstr>Proof of symmetry and max/min</vt:lpstr>
      <vt:lpstr>My 1962 Algebra II book</vt:lpstr>
      <vt:lpstr>Area of parallelogram</vt:lpstr>
      <vt:lpstr>Conclusion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 Stephen Wilson</dc:creator>
  <cp:lastModifiedBy>W Stephen Wilson</cp:lastModifiedBy>
  <cp:revision>11</cp:revision>
  <dcterms:created xsi:type="dcterms:W3CDTF">2011-05-07T16:14:15Z</dcterms:created>
  <dcterms:modified xsi:type="dcterms:W3CDTF">2011-05-07T16:34:07Z</dcterms:modified>
</cp:coreProperties>
</file>