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1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8"/>
  </p:notesMasterIdLst>
  <p:sldIdLst>
    <p:sldId id="256" r:id="rId2"/>
    <p:sldId id="456" r:id="rId3"/>
    <p:sldId id="457" r:id="rId4"/>
    <p:sldId id="458" r:id="rId5"/>
    <p:sldId id="459" r:id="rId6"/>
    <p:sldId id="460" r:id="rId7"/>
    <p:sldId id="461" r:id="rId8"/>
    <p:sldId id="462" r:id="rId9"/>
    <p:sldId id="463" r:id="rId10"/>
    <p:sldId id="465" r:id="rId11"/>
    <p:sldId id="284" r:id="rId12"/>
    <p:sldId id="301" r:id="rId13"/>
    <p:sldId id="261" r:id="rId14"/>
    <p:sldId id="259" r:id="rId15"/>
    <p:sldId id="434" r:id="rId16"/>
    <p:sldId id="298" r:id="rId17"/>
    <p:sldId id="445" r:id="rId18"/>
    <p:sldId id="435" r:id="rId19"/>
    <p:sldId id="378" r:id="rId20"/>
    <p:sldId id="416" r:id="rId21"/>
    <p:sldId id="380" r:id="rId22"/>
    <p:sldId id="381" r:id="rId23"/>
    <p:sldId id="382" r:id="rId24"/>
    <p:sldId id="383" r:id="rId25"/>
    <p:sldId id="384" r:id="rId26"/>
    <p:sldId id="385" r:id="rId27"/>
    <p:sldId id="487" r:id="rId28"/>
    <p:sldId id="392" r:id="rId29"/>
    <p:sldId id="388" r:id="rId30"/>
    <p:sldId id="389" r:id="rId31"/>
    <p:sldId id="393" r:id="rId32"/>
    <p:sldId id="394" r:id="rId33"/>
    <p:sldId id="471" r:id="rId34"/>
    <p:sldId id="401" r:id="rId35"/>
    <p:sldId id="402" r:id="rId36"/>
    <p:sldId id="397" r:id="rId37"/>
    <p:sldId id="472" r:id="rId38"/>
    <p:sldId id="466" r:id="rId39"/>
    <p:sldId id="467" r:id="rId40"/>
    <p:sldId id="473" r:id="rId41"/>
    <p:sldId id="474" r:id="rId42"/>
    <p:sldId id="475" r:id="rId43"/>
    <p:sldId id="486" r:id="rId44"/>
    <p:sldId id="476" r:id="rId45"/>
    <p:sldId id="478" r:id="rId46"/>
    <p:sldId id="479" r:id="rId47"/>
    <p:sldId id="480" r:id="rId48"/>
    <p:sldId id="481" r:id="rId49"/>
    <p:sldId id="482" r:id="rId50"/>
    <p:sldId id="483" r:id="rId51"/>
    <p:sldId id="484" r:id="rId52"/>
    <p:sldId id="485" r:id="rId53"/>
    <p:sldId id="404" r:id="rId54"/>
    <p:sldId id="304" r:id="rId55"/>
    <p:sldId id="308" r:id="rId56"/>
    <p:sldId id="405" r:id="rId57"/>
    <p:sldId id="469" r:id="rId58"/>
    <p:sldId id="425" r:id="rId59"/>
    <p:sldId id="424" r:id="rId60"/>
    <p:sldId id="429" r:id="rId61"/>
    <p:sldId id="430" r:id="rId62"/>
    <p:sldId id="428" r:id="rId63"/>
    <p:sldId id="420" r:id="rId64"/>
    <p:sldId id="431" r:id="rId65"/>
    <p:sldId id="432" r:id="rId66"/>
    <p:sldId id="433" r:id="rId6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1DFF"/>
    <a:srgbClr val="44B8B4"/>
    <a:srgbClr val="A321B8"/>
    <a:srgbClr val="800080"/>
    <a:srgbClr val="CC66FF"/>
    <a:srgbClr val="FFCC66"/>
    <a:srgbClr val="FF8000"/>
    <a:srgbClr val="FF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37" autoAdjust="0"/>
    <p:restoredTop sz="99446" autoAdjust="0"/>
  </p:normalViewPr>
  <p:slideViewPr>
    <p:cSldViewPr snapToObjects="1">
      <p:cViewPr>
        <p:scale>
          <a:sx n="100" d="100"/>
          <a:sy n="100" d="100"/>
        </p:scale>
        <p:origin x="-8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8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592"/>
    </p:cViewPr>
  </p:sorterViewPr>
  <p:notesViewPr>
    <p:cSldViewPr snapToGrid="0" snapToObjects="1">
      <p:cViewPr varScale="1">
        <p:scale>
          <a:sx n="84" d="100"/>
          <a:sy n="84" d="100"/>
        </p:scale>
        <p:origin x="-295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notesMaster" Target="notesMasters/notesMaster1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C831E-9500-E645-9322-A7C917B832C0}" type="datetimeFigureOut">
              <a:rPr lang="en-US" smtClean="0"/>
              <a:pPr/>
              <a:t>1/8/12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5C702-C17C-DE45-95B4-96E6445C46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65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0EA348-FDFC-5F46-BD49-EC5A610A94EC}" type="slidenum">
              <a:rPr lang="en-US"/>
              <a:pPr/>
              <a:t>2</a:t>
            </a:fld>
            <a:endParaRPr lang="en-US"/>
          </a:p>
        </p:txBody>
      </p:sp>
      <p:sp>
        <p:nvSpPr>
          <p:cNvPr id="22221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71817A-B6D6-FD4D-BBEE-D23282F31929}" type="slidenum">
              <a:rPr lang="en-US"/>
              <a:pPr/>
              <a:t>12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5C702-C17C-DE45-95B4-96E6445C467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B2A1CA-164F-D444-88B0-0E3D65716381}" type="slidenum">
              <a:rPr lang="en-US"/>
              <a:pPr/>
              <a:t>37</a:t>
            </a:fld>
            <a:endParaRPr lang="en-US"/>
          </a:p>
        </p:txBody>
      </p:sp>
      <p:sp>
        <p:nvSpPr>
          <p:cNvPr id="21401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B2A1CA-164F-D444-88B0-0E3D65716381}" type="slidenum">
              <a:rPr lang="en-US"/>
              <a:pPr/>
              <a:t>38</a:t>
            </a:fld>
            <a:endParaRPr lang="en-US"/>
          </a:p>
        </p:txBody>
      </p:sp>
      <p:sp>
        <p:nvSpPr>
          <p:cNvPr id="21401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580DA8-3C40-2748-9A7A-4F7273A3D332}" type="slidenum">
              <a:rPr lang="en-US"/>
              <a:pPr/>
              <a:t>39</a:t>
            </a:fld>
            <a:endParaRPr lang="en-US"/>
          </a:p>
        </p:txBody>
      </p:sp>
      <p:sp>
        <p:nvSpPr>
          <p:cNvPr id="23757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580DA8-3C40-2748-9A7A-4F7273A3D332}" type="slidenum">
              <a:rPr lang="en-US"/>
              <a:pPr/>
              <a:t>40</a:t>
            </a:fld>
            <a:endParaRPr lang="en-US"/>
          </a:p>
        </p:txBody>
      </p:sp>
      <p:sp>
        <p:nvSpPr>
          <p:cNvPr id="23757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580DA8-3C40-2748-9A7A-4F7273A3D332}" type="slidenum">
              <a:rPr lang="en-US"/>
              <a:pPr/>
              <a:t>41</a:t>
            </a:fld>
            <a:endParaRPr lang="en-US"/>
          </a:p>
        </p:txBody>
      </p:sp>
      <p:sp>
        <p:nvSpPr>
          <p:cNvPr id="23757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580DA8-3C40-2748-9A7A-4F7273A3D332}" type="slidenum">
              <a:rPr lang="en-US"/>
              <a:pPr/>
              <a:t>42</a:t>
            </a:fld>
            <a:endParaRPr lang="en-US"/>
          </a:p>
        </p:txBody>
      </p:sp>
      <p:sp>
        <p:nvSpPr>
          <p:cNvPr id="23757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3BE2AB-98D3-C949-8427-2CF34FDE823E}" type="slidenum">
              <a:rPr lang="en-US"/>
              <a:pPr/>
              <a:t>45</a:t>
            </a:fld>
            <a:endParaRPr lang="en-US"/>
          </a:p>
        </p:txBody>
      </p:sp>
      <p:sp>
        <p:nvSpPr>
          <p:cNvPr id="25805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3BE2AB-98D3-C949-8427-2CF34FDE823E}" type="slidenum">
              <a:rPr lang="en-US"/>
              <a:pPr/>
              <a:t>46</a:t>
            </a:fld>
            <a:endParaRPr lang="en-US"/>
          </a:p>
        </p:txBody>
      </p:sp>
      <p:sp>
        <p:nvSpPr>
          <p:cNvPr id="25805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D20A39-9D9B-C044-A34D-9D2B92055C5B}" type="slidenum">
              <a:rPr lang="en-US"/>
              <a:pPr/>
              <a:t>3</a:t>
            </a:fld>
            <a:endParaRPr lang="en-US"/>
          </a:p>
        </p:txBody>
      </p:sp>
      <p:sp>
        <p:nvSpPr>
          <p:cNvPr id="14131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9D3BD6-51DB-2D44-9ACF-1F6C00B2E7FD}" type="slidenum">
              <a:rPr lang="en-US"/>
              <a:pPr/>
              <a:t>47</a:t>
            </a:fld>
            <a:endParaRPr lang="en-US"/>
          </a:p>
        </p:txBody>
      </p:sp>
      <p:sp>
        <p:nvSpPr>
          <p:cNvPr id="25907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C19A44-9062-0945-B5A4-E33A7C5EB347}" type="slidenum">
              <a:rPr lang="en-US"/>
              <a:pPr/>
              <a:t>48</a:t>
            </a:fld>
            <a:endParaRPr lang="en-US"/>
          </a:p>
        </p:txBody>
      </p:sp>
      <p:sp>
        <p:nvSpPr>
          <p:cNvPr id="26009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E71131-D424-6A40-BFC9-77F30E2378B1}" type="slidenum">
              <a:rPr lang="en-US"/>
              <a:pPr/>
              <a:t>49</a:t>
            </a:fld>
            <a:endParaRPr lang="en-US"/>
          </a:p>
        </p:txBody>
      </p:sp>
      <p:sp>
        <p:nvSpPr>
          <p:cNvPr id="26112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A3997F-A094-7B47-A7B7-59C00EF7EF9E}" type="slidenum">
              <a:rPr lang="en-US"/>
              <a:pPr/>
              <a:t>50</a:t>
            </a:fld>
            <a:endParaRPr lang="en-US"/>
          </a:p>
        </p:txBody>
      </p:sp>
      <p:sp>
        <p:nvSpPr>
          <p:cNvPr id="26214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967623-46C4-FF46-8521-354338024FB1}" type="slidenum">
              <a:rPr lang="en-US"/>
              <a:pPr/>
              <a:t>51</a:t>
            </a:fld>
            <a:endParaRPr lang="en-US"/>
          </a:p>
        </p:txBody>
      </p:sp>
      <p:sp>
        <p:nvSpPr>
          <p:cNvPr id="26317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004699-15D8-6A4F-8CCE-EBBD68A86E82}" type="slidenum">
              <a:rPr lang="en-US"/>
              <a:pPr/>
              <a:t>52</a:t>
            </a:fld>
            <a:endParaRPr lang="en-US"/>
          </a:p>
        </p:txBody>
      </p:sp>
      <p:sp>
        <p:nvSpPr>
          <p:cNvPr id="26419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41FB40-0D43-7A43-99C6-D507BEED44A6}" type="slidenum">
              <a:rPr lang="en-US"/>
              <a:pPr/>
              <a:t>54</a:t>
            </a:fld>
            <a:endParaRPr lang="en-US"/>
          </a:p>
        </p:txBody>
      </p:sp>
      <p:sp>
        <p:nvSpPr>
          <p:cNvPr id="4495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2413"/>
            <a:ext cx="5029200" cy="411677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FCEC41-0D5E-C74C-AF16-75D25A2454F9}" type="slidenum">
              <a:rPr lang="en-US"/>
              <a:pPr/>
              <a:t>55</a:t>
            </a:fld>
            <a:endParaRPr lang="en-US"/>
          </a:p>
        </p:txBody>
      </p:sp>
      <p:sp>
        <p:nvSpPr>
          <p:cNvPr id="4556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2413"/>
            <a:ext cx="5029200" cy="411677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956288-979D-D648-A022-65E9149C52D7}" type="slidenum">
              <a:rPr lang="en-US"/>
              <a:pPr/>
              <a:t>4</a:t>
            </a:fld>
            <a:endParaRPr lang="en-US"/>
          </a:p>
        </p:txBody>
      </p:sp>
      <p:sp>
        <p:nvSpPr>
          <p:cNvPr id="14336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4E3F11-9C1C-714A-B394-76AF7D3B6A62}" type="slidenum">
              <a:rPr lang="en-US"/>
              <a:pPr/>
              <a:t>5</a:t>
            </a:fld>
            <a:endParaRPr lang="en-US"/>
          </a:p>
        </p:txBody>
      </p:sp>
      <p:sp>
        <p:nvSpPr>
          <p:cNvPr id="14541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A00CF6-39E3-8C43-9B70-BC823821C14C}" type="slidenum">
              <a:rPr lang="en-US"/>
              <a:pPr/>
              <a:t>6</a:t>
            </a:fld>
            <a:endParaRPr lang="en-US"/>
          </a:p>
        </p:txBody>
      </p:sp>
      <p:sp>
        <p:nvSpPr>
          <p:cNvPr id="20992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662EE2-EFAC-0744-9ADC-3DDDD07B287C}" type="slidenum">
              <a:rPr lang="en-US"/>
              <a:pPr/>
              <a:t>7</a:t>
            </a:fld>
            <a:endParaRPr lang="en-US"/>
          </a:p>
        </p:txBody>
      </p:sp>
      <p:sp>
        <p:nvSpPr>
          <p:cNvPr id="18739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1BE9B3-2BC9-6C49-94F4-EEECD861CAE7}" type="slidenum">
              <a:rPr lang="en-US"/>
              <a:pPr/>
              <a:t>8</a:t>
            </a:fld>
            <a:endParaRPr lang="en-US"/>
          </a:p>
        </p:txBody>
      </p:sp>
      <p:sp>
        <p:nvSpPr>
          <p:cNvPr id="18944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05E872-C03D-3D4B-BC30-CBBED2FCE351}" type="slidenum">
              <a:rPr lang="en-US"/>
              <a:pPr/>
              <a:t>9</a:t>
            </a:fld>
            <a:endParaRPr lang="en-US"/>
          </a:p>
        </p:txBody>
      </p:sp>
      <p:sp>
        <p:nvSpPr>
          <p:cNvPr id="14745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0EA348-FDFC-5F46-BD49-EC5A610A94EC}" type="slidenum">
              <a:rPr lang="en-US"/>
              <a:pPr/>
              <a:t>10</a:t>
            </a:fld>
            <a:endParaRPr lang="en-US"/>
          </a:p>
        </p:txBody>
      </p:sp>
      <p:sp>
        <p:nvSpPr>
          <p:cNvPr id="22221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30617-3A5D-AB4C-8733-51C7D8A4EB2D}" type="datetimeFigureOut">
              <a:rPr lang="en-US" smtClean="0"/>
              <a:pPr/>
              <a:t>1/8/12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2A858-E35E-6E4A-8C6F-2A6A3B662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30617-3A5D-AB4C-8733-51C7D8A4EB2D}" type="datetimeFigureOut">
              <a:rPr lang="en-US" smtClean="0"/>
              <a:pPr/>
              <a:t>1/8/12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2A858-E35E-6E4A-8C6F-2A6A3B662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30617-3A5D-AB4C-8733-51C7D8A4EB2D}" type="datetimeFigureOut">
              <a:rPr lang="en-US" smtClean="0"/>
              <a:pPr/>
              <a:t>1/8/12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2A858-E35E-6E4A-8C6F-2A6A3B662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8F48986-44FE-A947-92E4-AB0B1D0C32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86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49B8A18-5E18-2B43-A2F8-11E18B0844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38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30617-3A5D-AB4C-8733-51C7D8A4EB2D}" type="datetimeFigureOut">
              <a:rPr lang="en-US" smtClean="0"/>
              <a:pPr/>
              <a:t>1/8/12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2A858-E35E-6E4A-8C6F-2A6A3B662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30617-3A5D-AB4C-8733-51C7D8A4EB2D}" type="datetimeFigureOut">
              <a:rPr lang="en-US" smtClean="0"/>
              <a:pPr/>
              <a:t>1/8/12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2A858-E35E-6E4A-8C6F-2A6A3B662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30617-3A5D-AB4C-8733-51C7D8A4EB2D}" type="datetimeFigureOut">
              <a:rPr lang="en-US" smtClean="0"/>
              <a:pPr/>
              <a:t>1/8/12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2A858-E35E-6E4A-8C6F-2A6A3B662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30617-3A5D-AB4C-8733-51C7D8A4EB2D}" type="datetimeFigureOut">
              <a:rPr lang="en-US" smtClean="0"/>
              <a:pPr/>
              <a:t>1/8/12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2A858-E35E-6E4A-8C6F-2A6A3B662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30617-3A5D-AB4C-8733-51C7D8A4EB2D}" type="datetimeFigureOut">
              <a:rPr lang="en-US" smtClean="0"/>
              <a:pPr/>
              <a:t>1/8/12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2A858-E35E-6E4A-8C6F-2A6A3B662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30617-3A5D-AB4C-8733-51C7D8A4EB2D}" type="datetimeFigureOut">
              <a:rPr lang="en-US" smtClean="0"/>
              <a:pPr/>
              <a:t>1/8/12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2A858-E35E-6E4A-8C6F-2A6A3B662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30617-3A5D-AB4C-8733-51C7D8A4EB2D}" type="datetimeFigureOut">
              <a:rPr lang="en-US" smtClean="0"/>
              <a:pPr/>
              <a:t>1/8/12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2A858-E35E-6E4A-8C6F-2A6A3B662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30617-3A5D-AB4C-8733-51C7D8A4EB2D}" type="datetimeFigureOut">
              <a:rPr lang="en-US" smtClean="0"/>
              <a:pPr/>
              <a:t>1/8/12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2A858-E35E-6E4A-8C6F-2A6A3B662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30617-3A5D-AB4C-8733-51C7D8A4EB2D}" type="datetimeFigureOut">
              <a:rPr lang="en-US" smtClean="0"/>
              <a:pPr/>
              <a:t>1/8/12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2A858-E35E-6E4A-8C6F-2A6A3B662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447800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Counting and Sampling in </a:t>
            </a:r>
            <a:r>
              <a:rPr lang="en-US" dirty="0" smtClean="0">
                <a:solidFill>
                  <a:srgbClr val="0000FF"/>
                </a:solidFill>
              </a:rPr>
              <a:t>Lattices:  The Computer Science Perspective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4300" y="33528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Dana </a:t>
            </a:r>
            <a:r>
              <a:rPr lang="en-US" dirty="0" smtClean="0">
                <a:solidFill>
                  <a:schemeClr val="tx1"/>
                </a:solidFill>
              </a:rPr>
              <a:t>Randall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Advance Professor of Computing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Georgia </a:t>
            </a:r>
            <a:r>
              <a:rPr lang="en-US" sz="2400" dirty="0" smtClean="0">
                <a:solidFill>
                  <a:schemeClr val="tx1"/>
                </a:solidFill>
              </a:rPr>
              <a:t>Institute of Technology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186" name="Group 2"/>
          <p:cNvGrpSpPr>
            <a:grpSpLocks/>
          </p:cNvGrpSpPr>
          <p:nvPr/>
        </p:nvGrpSpPr>
        <p:grpSpPr bwMode="auto">
          <a:xfrm>
            <a:off x="1301750" y="927100"/>
            <a:ext cx="2120900" cy="1816100"/>
            <a:chOff x="2033" y="893"/>
            <a:chExt cx="1336" cy="1144"/>
          </a:xfrm>
        </p:grpSpPr>
        <p:pic>
          <p:nvPicPr>
            <p:cNvPr id="221187" name="Picture 3" descr="m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3" y="893"/>
              <a:ext cx="1336" cy="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1188" name="Line 4"/>
            <p:cNvSpPr>
              <a:spLocks noChangeShapeType="1"/>
            </p:cNvSpPr>
            <p:nvPr/>
          </p:nvSpPr>
          <p:spPr bwMode="auto">
            <a:xfrm>
              <a:off x="2033" y="1877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189" name="Line 5"/>
            <p:cNvSpPr>
              <a:spLocks noChangeShapeType="1"/>
            </p:cNvSpPr>
            <p:nvPr/>
          </p:nvSpPr>
          <p:spPr bwMode="auto">
            <a:xfrm>
              <a:off x="2033" y="2037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190" name="Line 6"/>
            <p:cNvSpPr>
              <a:spLocks noChangeShapeType="1"/>
            </p:cNvSpPr>
            <p:nvPr/>
          </p:nvSpPr>
          <p:spPr bwMode="auto">
            <a:xfrm flipV="1">
              <a:off x="2082" y="1966"/>
              <a:ext cx="1233" cy="25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191" name="Line 7"/>
            <p:cNvSpPr>
              <a:spLocks noChangeShapeType="1"/>
            </p:cNvSpPr>
            <p:nvPr/>
          </p:nvSpPr>
          <p:spPr bwMode="auto">
            <a:xfrm flipV="1">
              <a:off x="2082" y="1458"/>
              <a:ext cx="1233" cy="5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192" name="Line 8"/>
            <p:cNvSpPr>
              <a:spLocks noChangeShapeType="1"/>
            </p:cNvSpPr>
            <p:nvPr/>
          </p:nvSpPr>
          <p:spPr bwMode="auto">
            <a:xfrm flipV="1">
              <a:off x="2082" y="1652"/>
              <a:ext cx="1233" cy="145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193" name="Line 9"/>
            <p:cNvSpPr>
              <a:spLocks noChangeShapeType="1"/>
            </p:cNvSpPr>
            <p:nvPr/>
          </p:nvSpPr>
          <p:spPr bwMode="auto">
            <a:xfrm flipV="1">
              <a:off x="2082" y="1120"/>
              <a:ext cx="1233" cy="33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194" name="Line 10"/>
            <p:cNvSpPr>
              <a:spLocks noChangeShapeType="1"/>
            </p:cNvSpPr>
            <p:nvPr/>
          </p:nvSpPr>
          <p:spPr bwMode="auto">
            <a:xfrm>
              <a:off x="2082" y="950"/>
              <a:ext cx="1233" cy="339"/>
            </a:xfrm>
            <a:prstGeom prst="line">
              <a:avLst/>
            </a:prstGeom>
            <a:noFill/>
            <a:ln w="222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195" name="Line 11"/>
            <p:cNvSpPr>
              <a:spLocks noChangeShapeType="1"/>
            </p:cNvSpPr>
            <p:nvPr/>
          </p:nvSpPr>
          <p:spPr bwMode="auto">
            <a:xfrm flipV="1">
              <a:off x="2082" y="950"/>
              <a:ext cx="1233" cy="339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196" name="Line 12"/>
            <p:cNvSpPr>
              <a:spLocks noChangeShapeType="1"/>
            </p:cNvSpPr>
            <p:nvPr/>
          </p:nvSpPr>
          <p:spPr bwMode="auto">
            <a:xfrm>
              <a:off x="2082" y="1652"/>
              <a:ext cx="1233" cy="169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197" name="Line 13"/>
            <p:cNvSpPr>
              <a:spLocks noChangeShapeType="1"/>
            </p:cNvSpPr>
            <p:nvPr/>
          </p:nvSpPr>
          <p:spPr bwMode="auto">
            <a:xfrm flipV="1">
              <a:off x="2082" y="950"/>
              <a:ext cx="1233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198" name="Line 14"/>
            <p:cNvSpPr>
              <a:spLocks noChangeShapeType="1"/>
            </p:cNvSpPr>
            <p:nvPr/>
          </p:nvSpPr>
          <p:spPr bwMode="auto">
            <a:xfrm>
              <a:off x="2082" y="1120"/>
              <a:ext cx="1233" cy="33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199" name="Line 15"/>
            <p:cNvSpPr>
              <a:spLocks noChangeShapeType="1"/>
            </p:cNvSpPr>
            <p:nvPr/>
          </p:nvSpPr>
          <p:spPr bwMode="auto">
            <a:xfrm>
              <a:off x="2082" y="1458"/>
              <a:ext cx="12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1200" name="Rectangle 16"/>
          <p:cNvSpPr>
            <a:spLocks noGrp="1" noChangeArrowheads="1"/>
          </p:cNvSpPr>
          <p:nvPr>
            <p:ph type="title"/>
          </p:nvPr>
        </p:nvSpPr>
        <p:spPr>
          <a:xfrm>
            <a:off x="0" y="38100"/>
            <a:ext cx="9144000" cy="1143000"/>
          </a:xfrm>
        </p:spPr>
        <p:txBody>
          <a:bodyPr/>
          <a:lstStyle/>
          <a:p>
            <a:r>
              <a:rPr lang="en-US"/>
              <a:t>Counting and Random Sampling</a:t>
            </a:r>
          </a:p>
        </p:txBody>
      </p:sp>
      <p:sp>
        <p:nvSpPr>
          <p:cNvPr id="221206" name="Rectangle 22"/>
          <p:cNvSpPr>
            <a:spLocks noChangeArrowheads="1"/>
          </p:cNvSpPr>
          <p:nvPr/>
        </p:nvSpPr>
        <p:spPr bwMode="auto">
          <a:xfrm>
            <a:off x="249238" y="3822700"/>
            <a:ext cx="5385158" cy="238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u="sng" dirty="0"/>
              <a:t>Question</a:t>
            </a:r>
            <a:r>
              <a:rPr lang="en-US" sz="2400" dirty="0"/>
              <a:t>:  In </a:t>
            </a:r>
            <a:r>
              <a:rPr lang="en-US" sz="2400" i="1" dirty="0">
                <a:solidFill>
                  <a:srgbClr val="0000FF"/>
                </a:solidFill>
              </a:rPr>
              <a:t>polynomial time</a:t>
            </a:r>
            <a:r>
              <a:rPr lang="en-US" sz="2400" dirty="0"/>
              <a:t>, can we:</a:t>
            </a:r>
          </a:p>
          <a:p>
            <a:pPr algn="l">
              <a:lnSpc>
                <a:spcPct val="120000"/>
              </a:lnSpc>
            </a:pPr>
            <a:endParaRPr lang="en-US" sz="2400" dirty="0"/>
          </a:p>
          <a:p>
            <a:pPr lvl="2" algn="l">
              <a:buFontTx/>
              <a:buChar char="•"/>
            </a:pPr>
            <a:r>
              <a:rPr lang="en-US" sz="2400" dirty="0"/>
              <a:t>  decide if there is one?</a:t>
            </a:r>
          </a:p>
          <a:p>
            <a:pPr lvl="2" algn="l">
              <a:buFontTx/>
              <a:buChar char="•"/>
            </a:pPr>
            <a:r>
              <a:rPr lang="en-US" sz="2400" dirty="0"/>
              <a:t>  find one?</a:t>
            </a:r>
          </a:p>
          <a:p>
            <a:pPr lvl="2" algn="l">
              <a:buFontTx/>
              <a:buChar char="•"/>
            </a:pPr>
            <a:r>
              <a:rPr lang="en-US" sz="2400" dirty="0"/>
              <a:t>  count them?</a:t>
            </a:r>
          </a:p>
          <a:p>
            <a:pPr lvl="2" algn="l">
              <a:buFontTx/>
              <a:buChar char="•"/>
            </a:pPr>
            <a:r>
              <a:rPr lang="en-US" sz="2400" dirty="0"/>
              <a:t>  sample one at random?</a:t>
            </a:r>
          </a:p>
        </p:txBody>
      </p:sp>
      <p:sp>
        <p:nvSpPr>
          <p:cNvPr id="221207" name="Rectangle 23"/>
          <p:cNvSpPr>
            <a:spLocks noChangeArrowheads="1"/>
          </p:cNvSpPr>
          <p:nvPr/>
        </p:nvSpPr>
        <p:spPr bwMode="auto">
          <a:xfrm>
            <a:off x="5510213" y="4322763"/>
            <a:ext cx="163909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u="sng" dirty="0">
                <a:solidFill>
                  <a:srgbClr val="FF0000"/>
                </a:solidFill>
              </a:rPr>
              <a:t>In general: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00FF00"/>
                </a:solidFill>
              </a:rPr>
              <a:t>Y</a:t>
            </a:r>
          </a:p>
          <a:p>
            <a:r>
              <a:rPr lang="en-US" sz="2400" dirty="0">
                <a:solidFill>
                  <a:srgbClr val="00FF00"/>
                </a:solidFill>
              </a:rPr>
              <a:t>Y</a:t>
            </a:r>
          </a:p>
          <a:p>
            <a:r>
              <a:rPr lang="en-US" sz="2400" dirty="0">
                <a:solidFill>
                  <a:srgbClr val="FF0000"/>
                </a:solidFill>
              </a:rPr>
              <a:t>N</a:t>
            </a:r>
          </a:p>
          <a:p>
            <a:r>
              <a:rPr lang="en-US" sz="2400" dirty="0">
                <a:solidFill>
                  <a:srgbClr val="0000FF"/>
                </a:solidFill>
              </a:rPr>
              <a:t>?/Y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1208" name="Rectangle 24"/>
          <p:cNvSpPr>
            <a:spLocks noChangeArrowheads="1"/>
          </p:cNvSpPr>
          <p:nvPr/>
        </p:nvSpPr>
        <p:spPr bwMode="auto">
          <a:xfrm>
            <a:off x="3886200" y="1355874"/>
            <a:ext cx="32809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dirty="0" err="1"/>
              <a:t>Eg</a:t>
            </a:r>
            <a:r>
              <a:rPr lang="en-US" sz="2400" dirty="0"/>
              <a:t>., Perfect </a:t>
            </a:r>
            <a:r>
              <a:rPr lang="en-US" sz="2400" dirty="0" err="1"/>
              <a:t>Matchings</a:t>
            </a:r>
            <a:endParaRPr lang="en-US" sz="2400" dirty="0"/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7315200" y="4059564"/>
            <a:ext cx="1724150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u="sng" dirty="0">
              <a:solidFill>
                <a:srgbClr val="00FF00"/>
              </a:solidFill>
            </a:endParaRPr>
          </a:p>
          <a:p>
            <a:r>
              <a:rPr lang="en-US" sz="2400" u="sng" dirty="0">
                <a:solidFill>
                  <a:srgbClr val="00FF00"/>
                </a:solidFill>
              </a:rPr>
              <a:t>On lattices: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00FF00"/>
                </a:solidFill>
              </a:rPr>
              <a:t>Y</a:t>
            </a:r>
          </a:p>
          <a:p>
            <a:r>
              <a:rPr lang="en-US" sz="2400" dirty="0">
                <a:solidFill>
                  <a:srgbClr val="00FF00"/>
                </a:solidFill>
              </a:rPr>
              <a:t>Y</a:t>
            </a:r>
          </a:p>
          <a:p>
            <a:r>
              <a:rPr lang="en-US" sz="2400" dirty="0">
                <a:solidFill>
                  <a:srgbClr val="00FF00"/>
                </a:solidFill>
              </a:rPr>
              <a:t>Y</a:t>
            </a:r>
          </a:p>
          <a:p>
            <a:r>
              <a:rPr lang="en-US" sz="2400" dirty="0">
                <a:solidFill>
                  <a:srgbClr val="00FF00"/>
                </a:solidFill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824846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Other </a:t>
            </a:r>
            <a:r>
              <a:rPr lang="en-US" sz="3200" dirty="0" smtClean="0"/>
              <a:t>Computational Problems in the Sciences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None/>
            </a:pPr>
            <a:r>
              <a:rPr lang="en-US" sz="2400" dirty="0" smtClean="0"/>
              <a:t>Some (unrelated?) problems: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Nanotechnology       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- self-assembly</a:t>
            </a:r>
          </a:p>
          <a:p>
            <a:r>
              <a:rPr lang="en-US" sz="2400" dirty="0" smtClean="0">
                <a:solidFill>
                  <a:srgbClr val="00FF00"/>
                </a:solidFill>
              </a:rPr>
              <a:t>Computer sciences   </a:t>
            </a:r>
            <a:r>
              <a:rPr lang="en-US" sz="600" dirty="0" smtClean="0">
                <a:solidFill>
                  <a:srgbClr val="00FF00"/>
                </a:solidFill>
              </a:rPr>
              <a:t> </a:t>
            </a:r>
            <a:r>
              <a:rPr lang="en-US" sz="2400" dirty="0" smtClean="0"/>
              <a:t>- </a:t>
            </a:r>
            <a:r>
              <a:rPr lang="en-US" sz="2400" dirty="0" smtClean="0"/>
              <a:t>sampling/counting								</a:t>
            </a:r>
            <a:r>
              <a:rPr lang="en-US" sz="2400" dirty="0"/>
              <a:t> </a:t>
            </a:r>
            <a:r>
              <a:rPr lang="en-US" sz="2400" dirty="0" smtClean="0"/>
              <a:t> (e.g., image </a:t>
            </a:r>
            <a:r>
              <a:rPr lang="en-US" sz="2400" dirty="0" smtClean="0"/>
              <a:t>segmentation)</a:t>
            </a:r>
            <a:endParaRPr lang="en-US" sz="2400" dirty="0" smtClean="0"/>
          </a:p>
          <a:p>
            <a:r>
              <a:rPr lang="en-US" sz="2400" dirty="0" smtClean="0">
                <a:solidFill>
                  <a:srgbClr val="FF6600"/>
                </a:solidFill>
              </a:rPr>
              <a:t>Physics                     </a:t>
            </a:r>
            <a:r>
              <a:rPr lang="en-US" sz="700" dirty="0" smtClean="0">
                <a:solidFill>
                  <a:srgbClr val="FF6600"/>
                </a:solidFill>
              </a:rPr>
              <a:t>  </a:t>
            </a:r>
            <a:r>
              <a:rPr lang="en-US" sz="2400" dirty="0" smtClean="0"/>
              <a:t>- phase transitions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Chemistry                 </a:t>
            </a:r>
            <a:r>
              <a:rPr lang="en-US" sz="700" dirty="0" smtClean="0">
                <a:solidFill>
                  <a:srgbClr val="FF0000"/>
                </a:solidFill>
              </a:rPr>
              <a:t>  </a:t>
            </a:r>
            <a:r>
              <a:rPr lang="en-US" sz="6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- colloids</a:t>
            </a:r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 flipH="1">
            <a:off x="1016649" y="5519420"/>
            <a:ext cx="3352407" cy="1062181"/>
            <a:chOff x="2597430" y="8536386"/>
            <a:chExt cx="4131316" cy="1011486"/>
          </a:xfrm>
        </p:grpSpPr>
        <p:pic>
          <p:nvPicPr>
            <p:cNvPr id="31" name="Picture 1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20655087">
              <a:off x="4045089" y="8536386"/>
              <a:ext cx="1044115" cy="1011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3" name="Rectangle 20"/>
            <p:cNvSpPr>
              <a:spLocks noChangeArrowheads="1"/>
            </p:cNvSpPr>
            <p:nvPr/>
          </p:nvSpPr>
          <p:spPr bwMode="auto">
            <a:xfrm>
              <a:off x="2597430" y="8749042"/>
              <a:ext cx="1432890" cy="293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/>
                <a:t>A  A  A  C  G</a:t>
              </a:r>
              <a:endParaRPr lang="en-US" sz="1600" dirty="0"/>
            </a:p>
          </p:txBody>
        </p:sp>
        <p:sp>
          <p:nvSpPr>
            <p:cNvPr id="45" name="Rectangle 22"/>
            <p:cNvSpPr>
              <a:spLocks noChangeArrowheads="1"/>
            </p:cNvSpPr>
            <p:nvPr/>
          </p:nvSpPr>
          <p:spPr bwMode="auto">
            <a:xfrm>
              <a:off x="5284297" y="8749042"/>
              <a:ext cx="1444449" cy="293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/>
                <a:t>G  G  T  A  A</a:t>
              </a:r>
              <a:endParaRPr lang="en-US" sz="1600" dirty="0"/>
            </a:p>
          </p:txBody>
        </p:sp>
      </p:grp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sz="4000" dirty="0" smtClean="0">
                <a:solidFill>
                  <a:srgbClr val="0000FF"/>
                </a:solidFill>
              </a:rPr>
              <a:t>Nanotechnology</a:t>
            </a:r>
            <a:endParaRPr lang="en-US" sz="4000" dirty="0">
              <a:solidFill>
                <a:srgbClr val="000099"/>
              </a:solidFill>
            </a:endParaRPr>
          </a:p>
        </p:txBody>
      </p:sp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694532" y="-22304"/>
            <a:ext cx="837406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rgbClr val="008000"/>
                </a:solidFill>
              </a:rPr>
              <a:t>                                                  </a:t>
            </a:r>
            <a:r>
              <a:rPr lang="en-US" sz="2000" dirty="0" smtClean="0">
                <a:solidFill>
                  <a:srgbClr val="008000"/>
                </a:solidFill>
              </a:rPr>
              <a:t>                    </a:t>
            </a:r>
            <a:r>
              <a:rPr lang="en-US" sz="2000" dirty="0" smtClean="0">
                <a:solidFill>
                  <a:srgbClr val="953735"/>
                </a:solidFill>
              </a:rPr>
              <a:t> </a:t>
            </a:r>
            <a:endParaRPr lang="en-US" sz="2000" dirty="0">
              <a:solidFill>
                <a:srgbClr val="953735"/>
              </a:solidFill>
            </a:endParaRPr>
          </a:p>
          <a:p>
            <a:pPr algn="l"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en-US" sz="2400" dirty="0"/>
              <a:t>  Universal model of computation using “Wang tiles” </a:t>
            </a:r>
          </a:p>
        </p:txBody>
      </p:sp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694532" y="2971800"/>
            <a:ext cx="83343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/>
              <a:t>  </a:t>
            </a:r>
            <a:r>
              <a:rPr lang="en-US" sz="2400" dirty="0" smtClean="0"/>
              <a:t>DNA-Based self-assembly          </a:t>
            </a:r>
            <a:r>
              <a:rPr lang="en-US" sz="2400" dirty="0" smtClean="0">
                <a:solidFill>
                  <a:srgbClr val="660066"/>
                </a:solidFill>
              </a:rPr>
              <a:t>[</a:t>
            </a:r>
            <a:r>
              <a:rPr lang="en-US" sz="2400" dirty="0" err="1" smtClean="0">
                <a:solidFill>
                  <a:srgbClr val="660066"/>
                </a:solidFill>
              </a:rPr>
              <a:t>Seeman</a:t>
            </a:r>
            <a:r>
              <a:rPr lang="en-US" sz="2400" dirty="0">
                <a:solidFill>
                  <a:srgbClr val="660066"/>
                </a:solidFill>
              </a:rPr>
              <a:t>, </a:t>
            </a:r>
            <a:r>
              <a:rPr lang="en-US" sz="2400" dirty="0" err="1">
                <a:solidFill>
                  <a:srgbClr val="660066"/>
                </a:solidFill>
              </a:rPr>
              <a:t>Winfree</a:t>
            </a:r>
            <a:r>
              <a:rPr lang="en-US" sz="2400" dirty="0" smtClean="0">
                <a:solidFill>
                  <a:srgbClr val="660066"/>
                </a:solidFill>
              </a:rPr>
              <a:t>,…</a:t>
            </a:r>
            <a:r>
              <a:rPr lang="en-US" sz="2400" dirty="0">
                <a:solidFill>
                  <a:srgbClr val="660066"/>
                </a:solidFill>
              </a:rPr>
              <a:t>…</a:t>
            </a:r>
            <a:r>
              <a:rPr lang="en-US" sz="2400" dirty="0" smtClean="0">
                <a:solidFill>
                  <a:srgbClr val="660066"/>
                </a:solidFill>
              </a:rPr>
              <a:t>.]</a:t>
            </a:r>
            <a:endParaRPr lang="en-US" sz="2400" dirty="0">
              <a:solidFill>
                <a:srgbClr val="660066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dirty="0" smtClean="0"/>
              <a:t>Construction </a:t>
            </a:r>
            <a:r>
              <a:rPr lang="en-US" sz="2400" dirty="0"/>
              <a:t>based on  Watson-Crick complementarity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46441" y="1214056"/>
            <a:ext cx="3841749" cy="1514475"/>
            <a:chOff x="769938" y="2219325"/>
            <a:chExt cx="7397750" cy="2927350"/>
          </a:xfrm>
        </p:grpSpPr>
        <p:grpSp>
          <p:nvGrpSpPr>
            <p:cNvPr id="2" name="Group 1"/>
            <p:cNvGrpSpPr/>
            <p:nvPr/>
          </p:nvGrpSpPr>
          <p:grpSpPr>
            <a:xfrm>
              <a:off x="769938" y="2219325"/>
              <a:ext cx="7397750" cy="2582863"/>
              <a:chOff x="769938" y="2219325"/>
              <a:chExt cx="7397750" cy="2582863"/>
            </a:xfrm>
          </p:grpSpPr>
          <p:sp>
            <p:nvSpPr>
              <p:cNvPr id="171013" name="Rectangle 5"/>
              <p:cNvSpPr>
                <a:spLocks noChangeArrowheads="1"/>
              </p:cNvSpPr>
              <p:nvPr/>
            </p:nvSpPr>
            <p:spPr bwMode="auto">
              <a:xfrm>
                <a:off x="2805113" y="2881313"/>
                <a:ext cx="1038225" cy="96043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014" name="Rectangle 6"/>
              <p:cNvSpPr>
                <a:spLocks noChangeArrowheads="1"/>
              </p:cNvSpPr>
              <p:nvPr/>
            </p:nvSpPr>
            <p:spPr bwMode="auto">
              <a:xfrm>
                <a:off x="2805113" y="3841750"/>
                <a:ext cx="1038225" cy="9604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015" name="Rectangle 7"/>
              <p:cNvSpPr>
                <a:spLocks noChangeArrowheads="1"/>
              </p:cNvSpPr>
              <p:nvPr/>
            </p:nvSpPr>
            <p:spPr bwMode="auto">
              <a:xfrm>
                <a:off x="7129463" y="2544763"/>
                <a:ext cx="1038225" cy="96043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016" name="Rectangle 8"/>
              <p:cNvSpPr>
                <a:spLocks noChangeArrowheads="1"/>
              </p:cNvSpPr>
              <p:nvPr/>
            </p:nvSpPr>
            <p:spPr bwMode="auto">
              <a:xfrm>
                <a:off x="769938" y="2516188"/>
                <a:ext cx="1038225" cy="96043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017" name="Rectangle 9"/>
              <p:cNvSpPr>
                <a:spLocks noChangeArrowheads="1"/>
              </p:cNvSpPr>
              <p:nvPr/>
            </p:nvSpPr>
            <p:spPr bwMode="auto">
              <a:xfrm>
                <a:off x="3843338" y="3841750"/>
                <a:ext cx="1038225" cy="9604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018" name="Rectangle 10"/>
              <p:cNvSpPr>
                <a:spLocks noChangeArrowheads="1"/>
              </p:cNvSpPr>
              <p:nvPr/>
            </p:nvSpPr>
            <p:spPr bwMode="auto">
              <a:xfrm>
                <a:off x="5819775" y="2544763"/>
                <a:ext cx="1038225" cy="96043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019" name="Rectangle 11"/>
              <p:cNvSpPr>
                <a:spLocks noChangeArrowheads="1"/>
              </p:cNvSpPr>
              <p:nvPr/>
            </p:nvSpPr>
            <p:spPr bwMode="auto">
              <a:xfrm>
                <a:off x="3843338" y="2881313"/>
                <a:ext cx="1038225" cy="96043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020" name="AutoShape 12"/>
              <p:cNvSpPr>
                <a:spLocks noChangeArrowheads="1"/>
              </p:cNvSpPr>
              <p:nvPr/>
            </p:nvSpPr>
            <p:spPr bwMode="auto">
              <a:xfrm>
                <a:off x="1000125" y="3140075"/>
                <a:ext cx="538163" cy="671513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400"/>
                      <a:pt x="16199" y="7817"/>
                      <a:pt x="16199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021" name="AutoShape 13"/>
              <p:cNvSpPr>
                <a:spLocks noChangeArrowheads="1"/>
              </p:cNvSpPr>
              <p:nvPr/>
            </p:nvSpPr>
            <p:spPr bwMode="auto">
              <a:xfrm>
                <a:off x="3073400" y="3495675"/>
                <a:ext cx="538163" cy="671513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400"/>
                      <a:pt x="16199" y="7817"/>
                      <a:pt x="16199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022" name="AutoShape 14"/>
              <p:cNvSpPr>
                <a:spLocks noChangeArrowheads="1"/>
              </p:cNvSpPr>
              <p:nvPr/>
            </p:nvSpPr>
            <p:spPr bwMode="auto">
              <a:xfrm rot="10800000">
                <a:off x="6088063" y="2219325"/>
                <a:ext cx="538162" cy="671513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400"/>
                      <a:pt x="16199" y="7817"/>
                      <a:pt x="16199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023" name="AutoShape 15"/>
              <p:cNvSpPr>
                <a:spLocks noChangeArrowheads="1"/>
              </p:cNvSpPr>
              <p:nvPr/>
            </p:nvSpPr>
            <p:spPr bwMode="auto">
              <a:xfrm rot="10800000">
                <a:off x="3073400" y="3505200"/>
                <a:ext cx="538163" cy="671513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400"/>
                      <a:pt x="16199" y="7817"/>
                      <a:pt x="16199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024" name="AutoShape 16"/>
              <p:cNvSpPr>
                <a:spLocks noChangeArrowheads="1"/>
              </p:cNvSpPr>
              <p:nvPr/>
            </p:nvSpPr>
            <p:spPr bwMode="auto">
              <a:xfrm>
                <a:off x="3843338" y="3140075"/>
                <a:ext cx="269875" cy="365125"/>
              </a:xfrm>
              <a:prstGeom prst="flowChartDelay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025" name="AutoShape 17"/>
              <p:cNvSpPr>
                <a:spLocks noChangeArrowheads="1"/>
              </p:cNvSpPr>
              <p:nvPr/>
            </p:nvSpPr>
            <p:spPr bwMode="auto">
              <a:xfrm rot="10800000">
                <a:off x="4611688" y="4167188"/>
                <a:ext cx="269875" cy="365125"/>
              </a:xfrm>
              <a:prstGeom prst="flowChartDelay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026" name="AutoShape 18"/>
              <p:cNvSpPr>
                <a:spLocks noChangeArrowheads="1"/>
              </p:cNvSpPr>
              <p:nvPr/>
            </p:nvSpPr>
            <p:spPr bwMode="auto">
              <a:xfrm>
                <a:off x="7129463" y="2890838"/>
                <a:ext cx="269875" cy="365125"/>
              </a:xfrm>
              <a:prstGeom prst="flowChartDelay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027" name="AutoShape 19"/>
              <p:cNvSpPr>
                <a:spLocks noChangeArrowheads="1"/>
              </p:cNvSpPr>
              <p:nvPr/>
            </p:nvSpPr>
            <p:spPr bwMode="auto">
              <a:xfrm rot="10800000">
                <a:off x="1538288" y="2774950"/>
                <a:ext cx="269875" cy="365125"/>
              </a:xfrm>
              <a:prstGeom prst="flowChartDelay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028" name="AutoShape 20"/>
              <p:cNvSpPr>
                <a:spLocks noChangeArrowheads="1"/>
              </p:cNvSpPr>
              <p:nvPr/>
            </p:nvSpPr>
            <p:spPr bwMode="auto">
              <a:xfrm rot="10800000">
                <a:off x="3573463" y="3140075"/>
                <a:ext cx="269875" cy="365125"/>
              </a:xfrm>
              <a:prstGeom prst="flowChartDelay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030" name="AutoShape 22"/>
              <p:cNvSpPr>
                <a:spLocks noChangeArrowheads="1"/>
              </p:cNvSpPr>
              <p:nvPr/>
            </p:nvSpPr>
            <p:spPr bwMode="auto">
              <a:xfrm>
                <a:off x="769938" y="2784475"/>
                <a:ext cx="153987" cy="355600"/>
              </a:xfrm>
              <a:prstGeom prst="homePlate">
                <a:avLst>
                  <a:gd name="adj" fmla="val 25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031" name="AutoShape 23"/>
              <p:cNvSpPr>
                <a:spLocks noChangeArrowheads="1"/>
              </p:cNvSpPr>
              <p:nvPr/>
            </p:nvSpPr>
            <p:spPr bwMode="auto">
              <a:xfrm>
                <a:off x="2805113" y="3149600"/>
                <a:ext cx="153987" cy="355600"/>
              </a:xfrm>
              <a:prstGeom prst="homePlate">
                <a:avLst>
                  <a:gd name="adj" fmla="val 25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032" name="AutoShape 24"/>
              <p:cNvSpPr>
                <a:spLocks noChangeArrowheads="1"/>
              </p:cNvSpPr>
              <p:nvPr/>
            </p:nvSpPr>
            <p:spPr bwMode="auto">
              <a:xfrm>
                <a:off x="3843338" y="4176713"/>
                <a:ext cx="153987" cy="355600"/>
              </a:xfrm>
              <a:prstGeom prst="homePlate">
                <a:avLst>
                  <a:gd name="adj" fmla="val 25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033" name="AutoShape 25"/>
              <p:cNvSpPr>
                <a:spLocks noChangeArrowheads="1"/>
              </p:cNvSpPr>
              <p:nvPr/>
            </p:nvSpPr>
            <p:spPr bwMode="auto">
              <a:xfrm rot="10800000">
                <a:off x="3689350" y="4176713"/>
                <a:ext cx="153988" cy="355600"/>
              </a:xfrm>
              <a:prstGeom prst="homePlate">
                <a:avLst>
                  <a:gd name="adj" fmla="val 25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034" name="AutoShape 26"/>
              <p:cNvSpPr>
                <a:spLocks noChangeArrowheads="1"/>
              </p:cNvSpPr>
              <p:nvPr/>
            </p:nvSpPr>
            <p:spPr bwMode="auto">
              <a:xfrm rot="10800000">
                <a:off x="6704013" y="2847975"/>
                <a:ext cx="153987" cy="355600"/>
              </a:xfrm>
              <a:prstGeom prst="homePlate">
                <a:avLst>
                  <a:gd name="adj" fmla="val 25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035" name="AutoShape 27"/>
              <p:cNvSpPr>
                <a:spLocks noChangeArrowheads="1"/>
              </p:cNvSpPr>
              <p:nvPr/>
            </p:nvSpPr>
            <p:spPr bwMode="auto">
              <a:xfrm>
                <a:off x="7624763" y="2544763"/>
                <a:ext cx="192087" cy="134937"/>
              </a:xfrm>
              <a:prstGeom prst="flowChartInputOutput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036" name="AutoShape 28"/>
              <p:cNvSpPr>
                <a:spLocks noChangeArrowheads="1"/>
              </p:cNvSpPr>
              <p:nvPr/>
            </p:nvSpPr>
            <p:spPr bwMode="auto">
              <a:xfrm>
                <a:off x="4264025" y="2881313"/>
                <a:ext cx="192088" cy="134937"/>
              </a:xfrm>
              <a:prstGeom prst="flowChartInputOutput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71029" name="AutoShape 21"/>
            <p:cNvSpPr>
              <a:spLocks noChangeArrowheads="1"/>
            </p:cNvSpPr>
            <p:nvPr/>
          </p:nvSpPr>
          <p:spPr bwMode="auto">
            <a:xfrm>
              <a:off x="4113213" y="4475163"/>
              <a:ext cx="538162" cy="671512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400"/>
                    <a:pt x="16199" y="7817"/>
                    <a:pt x="16199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3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480000"/>
              </p:ext>
            </p:extLst>
          </p:nvPr>
        </p:nvGraphicFramePr>
        <p:xfrm>
          <a:off x="4842469" y="4285193"/>
          <a:ext cx="4407101" cy="1602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06" name="Bitmap Image" r:id="rId5" imgW="2038095" imgH="743054" progId="Paint.Picture">
                  <p:embed/>
                </p:oleObj>
              </mc:Choice>
              <mc:Fallback>
                <p:oleObj name="Bitmap Image" r:id="rId5" imgW="2038095" imgH="74305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2469" y="4285193"/>
                        <a:ext cx="4407101" cy="16024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739125" y="4461796"/>
            <a:ext cx="3746744" cy="1309456"/>
            <a:chOff x="2023584" y="6832509"/>
            <a:chExt cx="5251915" cy="1879721"/>
          </a:xfrm>
        </p:grpSpPr>
        <p:sp>
          <p:nvSpPr>
            <p:cNvPr id="34" name="Rectangle 8"/>
            <p:cNvSpPr>
              <a:spLocks noChangeArrowheads="1"/>
            </p:cNvSpPr>
            <p:nvPr/>
          </p:nvSpPr>
          <p:spPr bwMode="auto">
            <a:xfrm>
              <a:off x="2379184" y="7188230"/>
              <a:ext cx="1676400" cy="1524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5" name="Rectangle 9"/>
            <p:cNvSpPr>
              <a:spLocks noChangeArrowheads="1"/>
            </p:cNvSpPr>
            <p:nvPr/>
          </p:nvSpPr>
          <p:spPr bwMode="auto">
            <a:xfrm>
              <a:off x="5389084" y="7188230"/>
              <a:ext cx="1562100" cy="1524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6" name="Rectangle 10"/>
            <p:cNvSpPr>
              <a:spLocks noChangeArrowheads="1"/>
            </p:cNvSpPr>
            <p:nvPr/>
          </p:nvSpPr>
          <p:spPr bwMode="auto">
            <a:xfrm>
              <a:off x="2893934" y="7654400"/>
              <a:ext cx="582415" cy="574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smtClean="0"/>
                <a:t> A</a:t>
              </a:r>
              <a:endParaRPr lang="en-US" sz="2000" dirty="0"/>
            </a:p>
          </p:txBody>
        </p:sp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5943122" y="7786331"/>
              <a:ext cx="355736" cy="400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/>
                <a:t>B</a:t>
              </a:r>
            </a:p>
          </p:txBody>
        </p:sp>
        <p:sp>
          <p:nvSpPr>
            <p:cNvPr id="38" name="Rectangle 12"/>
            <p:cNvSpPr>
              <a:spLocks noChangeArrowheads="1"/>
            </p:cNvSpPr>
            <p:nvPr/>
          </p:nvSpPr>
          <p:spPr bwMode="auto">
            <a:xfrm>
              <a:off x="4065109" y="7394823"/>
              <a:ext cx="324315" cy="1169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G</a:t>
              </a:r>
            </a:p>
            <a:p>
              <a:r>
                <a:rPr lang="en-US" sz="1400">
                  <a:solidFill>
                    <a:srgbClr val="FF0000"/>
                  </a:solidFill>
                </a:rPr>
                <a:t>C</a:t>
              </a:r>
            </a:p>
            <a:p>
              <a:r>
                <a:rPr lang="en-US" sz="1400">
                  <a:solidFill>
                    <a:srgbClr val="FF0000"/>
                  </a:solidFill>
                </a:rPr>
                <a:t>A</a:t>
              </a:r>
            </a:p>
            <a:p>
              <a:r>
                <a:rPr lang="en-US" sz="1400">
                  <a:solidFill>
                    <a:srgbClr val="FF0000"/>
                  </a:solidFill>
                </a:rPr>
                <a:t>T</a:t>
              </a:r>
            </a:p>
            <a:p>
              <a:r>
                <a:rPr lang="en-US" sz="1400">
                  <a:solidFill>
                    <a:srgbClr val="FF0000"/>
                  </a:solidFill>
                </a:rPr>
                <a:t>T</a:t>
              </a:r>
              <a:endParaRPr lang="en-US" sz="1600"/>
            </a:p>
          </p:txBody>
        </p:sp>
        <p:sp>
          <p:nvSpPr>
            <p:cNvPr id="39" name="Rectangle 14"/>
            <p:cNvSpPr>
              <a:spLocks noChangeArrowheads="1"/>
            </p:cNvSpPr>
            <p:nvPr/>
          </p:nvSpPr>
          <p:spPr bwMode="auto">
            <a:xfrm>
              <a:off x="5027134" y="7394823"/>
              <a:ext cx="324315" cy="1169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C</a:t>
              </a:r>
            </a:p>
            <a:p>
              <a:r>
                <a:rPr lang="en-US" sz="1400" dirty="0">
                  <a:solidFill>
                    <a:srgbClr val="FF0000"/>
                  </a:solidFill>
                </a:rPr>
                <a:t>G</a:t>
              </a:r>
            </a:p>
            <a:p>
              <a:r>
                <a:rPr lang="en-US" sz="1400" dirty="0">
                  <a:solidFill>
                    <a:srgbClr val="FF0000"/>
                  </a:solidFill>
                </a:rPr>
                <a:t>T</a:t>
              </a:r>
            </a:p>
            <a:p>
              <a:r>
                <a:rPr lang="en-US" sz="1400" dirty="0">
                  <a:solidFill>
                    <a:srgbClr val="FF0000"/>
                  </a:solidFill>
                </a:rPr>
                <a:t>A</a:t>
              </a:r>
            </a:p>
            <a:p>
              <a:r>
                <a:rPr lang="en-US" sz="1400" dirty="0">
                  <a:solidFill>
                    <a:srgbClr val="FF0000"/>
                  </a:solidFill>
                </a:rPr>
                <a:t>A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40" name="Rectangle 17"/>
            <p:cNvSpPr>
              <a:spLocks noChangeArrowheads="1"/>
            </p:cNvSpPr>
            <p:nvPr/>
          </p:nvSpPr>
          <p:spPr bwMode="auto">
            <a:xfrm>
              <a:off x="6951184" y="7336086"/>
              <a:ext cx="324315" cy="1169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G</a:t>
              </a:r>
            </a:p>
            <a:p>
              <a:r>
                <a:rPr lang="en-US" sz="1400"/>
                <a:t>C</a:t>
              </a:r>
            </a:p>
            <a:p>
              <a:r>
                <a:rPr lang="en-US" sz="1400"/>
                <a:t>A</a:t>
              </a:r>
            </a:p>
            <a:p>
              <a:r>
                <a:rPr lang="en-US" sz="1400"/>
                <a:t>T</a:t>
              </a:r>
            </a:p>
            <a:p>
              <a:r>
                <a:rPr lang="en-US" sz="1400"/>
                <a:t>T</a:t>
              </a:r>
              <a:endParaRPr lang="en-US" sz="1600"/>
            </a:p>
          </p:txBody>
        </p:sp>
        <p:sp>
          <p:nvSpPr>
            <p:cNvPr id="41" name="Rectangle 18"/>
            <p:cNvSpPr>
              <a:spLocks noChangeArrowheads="1"/>
            </p:cNvSpPr>
            <p:nvPr/>
          </p:nvSpPr>
          <p:spPr bwMode="auto">
            <a:xfrm>
              <a:off x="2023584" y="7391648"/>
              <a:ext cx="314321" cy="1169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/>
                <a:t>A</a:t>
              </a:r>
            </a:p>
            <a:p>
              <a:r>
                <a:rPr lang="en-US" sz="1400" dirty="0"/>
                <a:t>A</a:t>
              </a:r>
            </a:p>
            <a:p>
              <a:r>
                <a:rPr lang="en-US" sz="1400" dirty="0"/>
                <a:t>T</a:t>
              </a:r>
            </a:p>
            <a:p>
              <a:r>
                <a:rPr lang="en-US" sz="1400" dirty="0"/>
                <a:t>T</a:t>
              </a:r>
            </a:p>
            <a:p>
              <a:r>
                <a:rPr lang="en-US" sz="1400" dirty="0"/>
                <a:t>C</a:t>
              </a:r>
              <a:endParaRPr lang="en-US" sz="1600" dirty="0"/>
            </a:p>
          </p:txBody>
        </p:sp>
        <p:sp>
          <p:nvSpPr>
            <p:cNvPr id="42" name="Rectangle 19"/>
            <p:cNvSpPr>
              <a:spLocks noChangeArrowheads="1"/>
            </p:cNvSpPr>
            <p:nvPr/>
          </p:nvSpPr>
          <p:spPr bwMode="auto">
            <a:xfrm>
              <a:off x="2439509" y="6850985"/>
              <a:ext cx="115256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C  C  A  T  T</a:t>
              </a:r>
              <a:endParaRPr lang="en-US" sz="1600"/>
            </a:p>
          </p:txBody>
        </p:sp>
        <p:sp>
          <p:nvSpPr>
            <p:cNvPr id="44" name="Rectangle 21"/>
            <p:cNvSpPr>
              <a:spLocks noChangeArrowheads="1"/>
            </p:cNvSpPr>
            <p:nvPr/>
          </p:nvSpPr>
          <p:spPr bwMode="auto">
            <a:xfrm>
              <a:off x="5503384" y="6832509"/>
              <a:ext cx="1122848" cy="307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/>
                <a:t>T  A  A  T  C</a:t>
              </a:r>
              <a:endParaRPr lang="en-US" sz="1600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1700"/>
          </a:xfrm>
        </p:spPr>
        <p:txBody>
          <a:bodyPr anchor="b"/>
          <a:lstStyle/>
          <a:p>
            <a:r>
              <a:rPr lang="en-US" dirty="0" smtClean="0">
                <a:solidFill>
                  <a:srgbClr val="FF6600"/>
                </a:solidFill>
              </a:rPr>
              <a:t>Physics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1371600"/>
            <a:ext cx="850504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Phase transitions</a:t>
            </a:r>
            <a:r>
              <a:rPr lang="en-US" sz="2400" dirty="0" smtClean="0"/>
              <a:t>: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Macroscopic </a:t>
            </a:r>
            <a:r>
              <a:rPr lang="en-US" sz="2400" dirty="0" smtClean="0"/>
              <a:t>changes to the system due to a </a:t>
            </a:r>
            <a:r>
              <a:rPr lang="en-US" sz="2400" dirty="0" smtClean="0">
                <a:solidFill>
                  <a:srgbClr val="0000FF"/>
                </a:solidFill>
              </a:rPr>
              <a:t>microscopic 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change to some parameter.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e.g.:    </a:t>
            </a:r>
            <a:r>
              <a:rPr lang="en-US" sz="2400" dirty="0" smtClean="0">
                <a:solidFill>
                  <a:srgbClr val="0000FF"/>
                </a:solidFill>
              </a:rPr>
              <a:t>gas/liquid/solid,   spontaneous magnetization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761849" y="400177"/>
            <a:ext cx="3048000" cy="1569194"/>
            <a:chOff x="1087866" y="901700"/>
            <a:chExt cx="5147834" cy="296037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7866" y="901700"/>
              <a:ext cx="1807734" cy="26797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33800" y="1143000"/>
              <a:ext cx="838200" cy="195072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05400" y="2325370"/>
              <a:ext cx="1130300" cy="1536700"/>
            </a:xfrm>
            <a:prstGeom prst="rect">
              <a:avLst/>
            </a:prstGeom>
          </p:spPr>
        </p:pic>
        <p:sp>
          <p:nvSpPr>
            <p:cNvPr id="8" name="Left-Right Arrow 7"/>
            <p:cNvSpPr/>
            <p:nvPr/>
          </p:nvSpPr>
          <p:spPr>
            <a:xfrm>
              <a:off x="2788920" y="2019300"/>
              <a:ext cx="685800" cy="228600"/>
            </a:xfrm>
            <a:prstGeom prst="leftRightArrow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40004" y="3483113"/>
            <a:ext cx="8503996" cy="3070087"/>
            <a:chOff x="640004" y="3483113"/>
            <a:chExt cx="8503996" cy="3070087"/>
          </a:xfrm>
        </p:grpSpPr>
        <p:grpSp>
          <p:nvGrpSpPr>
            <p:cNvPr id="35" name="Group 34"/>
            <p:cNvGrpSpPr/>
            <p:nvPr/>
          </p:nvGrpSpPr>
          <p:grpSpPr>
            <a:xfrm>
              <a:off x="750763" y="4191000"/>
              <a:ext cx="7811101" cy="1943100"/>
              <a:chOff x="562340" y="4386431"/>
              <a:chExt cx="7811101" cy="1943100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6"/>
              <a:srcRect t="4482" r="51770" b="50473"/>
              <a:stretch>
                <a:fillRect/>
              </a:stretch>
            </p:blipFill>
            <p:spPr>
              <a:xfrm>
                <a:off x="562340" y="4386431"/>
                <a:ext cx="1923319" cy="1905000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6"/>
              <a:srcRect t="54054" r="50000"/>
              <a:stretch>
                <a:fillRect/>
              </a:stretch>
            </p:blipFill>
            <p:spPr>
              <a:xfrm>
                <a:off x="3429000" y="4386431"/>
                <a:ext cx="1993900" cy="1943100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6"/>
              <a:srcRect l="50000" t="54054"/>
              <a:stretch>
                <a:fillRect/>
              </a:stretch>
            </p:blipFill>
            <p:spPr>
              <a:xfrm>
                <a:off x="6379541" y="4386431"/>
                <a:ext cx="1993900" cy="1943100"/>
              </a:xfrm>
              <a:prstGeom prst="rect">
                <a:avLst/>
              </a:prstGeom>
            </p:spPr>
          </p:pic>
        </p:grpSp>
        <p:sp>
          <p:nvSpPr>
            <p:cNvPr id="40" name="TextBox 39"/>
            <p:cNvSpPr txBox="1"/>
            <p:nvPr/>
          </p:nvSpPr>
          <p:spPr>
            <a:xfrm>
              <a:off x="640004" y="6183868"/>
              <a:ext cx="85039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High temperature                       Criticality                           Low temperature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541689" y="3483113"/>
              <a:ext cx="42905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400" dirty="0" smtClean="0">
                  <a:solidFill>
                    <a:srgbClr val="FF6600"/>
                  </a:solidFill>
                </a:rPr>
                <a:t>Simulations of the </a:t>
              </a:r>
              <a:r>
                <a:rPr lang="en-US" sz="2400" dirty="0" err="1" smtClean="0">
                  <a:solidFill>
                    <a:srgbClr val="FF6600"/>
                  </a:solidFill>
                </a:rPr>
                <a:t>Ising</a:t>
              </a:r>
              <a:r>
                <a:rPr lang="en-US" sz="2400" dirty="0" smtClean="0">
                  <a:solidFill>
                    <a:srgbClr val="FF6600"/>
                  </a:solidFill>
                </a:rPr>
                <a:t> model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Chemistry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Colloids</a:t>
            </a:r>
            <a:r>
              <a:rPr lang="en-US" sz="2400" dirty="0" smtClean="0"/>
              <a:t>:  mixtures of two types of molecules.</a:t>
            </a:r>
          </a:p>
          <a:p>
            <a:r>
              <a:rPr lang="en-US" sz="2400" dirty="0" smtClean="0"/>
              <a:t> Must not overlap. 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762000" y="2100263"/>
            <a:ext cx="3302000" cy="3883382"/>
            <a:chOff x="762000" y="2100263"/>
            <a:chExt cx="3302000" cy="388338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0" y="2100263"/>
              <a:ext cx="3302000" cy="32893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371600" y="5521980"/>
              <a:ext cx="19030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 Low density                       </a:t>
              </a:r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505477" y="2100263"/>
            <a:ext cx="3914623" cy="4058741"/>
            <a:chOff x="4505477" y="2100263"/>
            <a:chExt cx="3914623" cy="405874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05400" y="2100263"/>
              <a:ext cx="3314700" cy="33401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867400" y="5521980"/>
              <a:ext cx="19287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High density</a:t>
              </a:r>
              <a:endParaRPr lang="en-US" sz="2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05477" y="5389563"/>
              <a:ext cx="5999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solidFill>
                    <a:srgbClr val="FF0000"/>
                  </a:solidFill>
                </a:rPr>
                <a:t>?</a:t>
              </a:r>
              <a:endParaRPr lang="en-US" sz="4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581400" y="6159004"/>
            <a:ext cx="534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(See poster by Sarah Miracle and Amanda </a:t>
            </a:r>
            <a:r>
              <a:rPr lang="en-US" dirty="0" err="1" smtClean="0"/>
              <a:t>Streib</a:t>
            </a:r>
            <a:r>
              <a:rPr lang="en-US" dirty="0" smtClean="0"/>
              <a:t>!)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Computational Problems in the Sciences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None/>
            </a:pPr>
            <a:r>
              <a:rPr lang="en-US" sz="2400" dirty="0" smtClean="0"/>
              <a:t>Some (unrelated?) problems: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Nanotechnology       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- self-assembly</a:t>
            </a:r>
          </a:p>
          <a:p>
            <a:r>
              <a:rPr lang="en-US" sz="2400" dirty="0" smtClean="0">
                <a:solidFill>
                  <a:srgbClr val="00FF00"/>
                </a:solidFill>
              </a:rPr>
              <a:t>Computer sciences   </a:t>
            </a:r>
            <a:r>
              <a:rPr lang="en-US" sz="600" dirty="0" smtClean="0">
                <a:solidFill>
                  <a:srgbClr val="00FF00"/>
                </a:solidFill>
              </a:rPr>
              <a:t> </a:t>
            </a:r>
            <a:r>
              <a:rPr lang="en-US" sz="2400" dirty="0" smtClean="0"/>
              <a:t>- </a:t>
            </a:r>
            <a:r>
              <a:rPr lang="en-US" sz="2400" dirty="0" smtClean="0"/>
              <a:t>sampling/counting								</a:t>
            </a:r>
            <a:r>
              <a:rPr lang="en-US" sz="2400" dirty="0"/>
              <a:t> </a:t>
            </a:r>
            <a:r>
              <a:rPr lang="en-US" sz="2400" dirty="0" smtClean="0"/>
              <a:t> (e.g., image </a:t>
            </a:r>
            <a:r>
              <a:rPr lang="en-US" sz="2400" dirty="0" smtClean="0"/>
              <a:t>segmentation)</a:t>
            </a:r>
            <a:endParaRPr lang="en-US" sz="2400" dirty="0" smtClean="0"/>
          </a:p>
          <a:p>
            <a:r>
              <a:rPr lang="en-US" sz="2400" dirty="0" smtClean="0">
                <a:solidFill>
                  <a:srgbClr val="FF6600"/>
                </a:solidFill>
              </a:rPr>
              <a:t>Physics                     </a:t>
            </a:r>
            <a:r>
              <a:rPr lang="en-US" sz="700" dirty="0" smtClean="0">
                <a:solidFill>
                  <a:srgbClr val="FF6600"/>
                </a:solidFill>
              </a:rPr>
              <a:t>  </a:t>
            </a:r>
            <a:r>
              <a:rPr lang="en-US" sz="2400" dirty="0" smtClean="0"/>
              <a:t>- phase transitions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Chemistry                 </a:t>
            </a:r>
            <a:r>
              <a:rPr lang="en-US" sz="700" dirty="0" smtClean="0">
                <a:solidFill>
                  <a:srgbClr val="FF0000"/>
                </a:solidFill>
              </a:rPr>
              <a:t>  </a:t>
            </a:r>
            <a:r>
              <a:rPr lang="en-US" sz="6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- colloids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334000"/>
            <a:ext cx="8534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…   Simulating the </a:t>
            </a:r>
            <a:r>
              <a:rPr lang="en-US" sz="2400" dirty="0" err="1" smtClean="0">
                <a:solidFill>
                  <a:srgbClr val="000090"/>
                </a:solidFill>
              </a:rPr>
              <a:t>Ising</a:t>
            </a:r>
            <a:r>
              <a:rPr lang="en-US" sz="2400" dirty="0" smtClean="0">
                <a:solidFill>
                  <a:srgbClr val="000090"/>
                </a:solidFill>
              </a:rPr>
              <a:t> Model (and other spin systems)</a:t>
            </a:r>
            <a:endParaRPr lang="en-US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460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7575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8000"/>
                </a:solidFill>
              </a:rPr>
              <a:t>Lattice models</a:t>
            </a:r>
            <a:endParaRPr lang="en-US" sz="3600" dirty="0">
              <a:solidFill>
                <a:srgbClr val="008000"/>
              </a:solidFill>
            </a:endParaRPr>
          </a:p>
        </p:txBody>
      </p:sp>
      <p:sp>
        <p:nvSpPr>
          <p:cNvPr id="139" name="Rectangle 2"/>
          <p:cNvSpPr>
            <a:spLocks noChangeArrowheads="1"/>
          </p:cNvSpPr>
          <p:nvPr/>
        </p:nvSpPr>
        <p:spPr bwMode="auto">
          <a:xfrm>
            <a:off x="5607706" y="3789375"/>
            <a:ext cx="1843087" cy="1920875"/>
          </a:xfrm>
          <a:prstGeom prst="rect">
            <a:avLst/>
          </a:prstGeom>
          <a:solidFill>
            <a:schemeClr val="bg1">
              <a:alpha val="2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Text Box 7"/>
          <p:cNvSpPr txBox="1">
            <a:spLocks noChangeArrowheads="1"/>
          </p:cNvSpPr>
          <p:nvPr/>
        </p:nvSpPr>
        <p:spPr bwMode="auto">
          <a:xfrm>
            <a:off x="4279900" y="3300425"/>
            <a:ext cx="4876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sz="2600" dirty="0">
                <a:latin typeface="Arial" pitchFamily="-65" charset="0"/>
              </a:rPr>
              <a:t>Colorings (Potts Model</a:t>
            </a:r>
            <a:r>
              <a:rPr lang="en-US" sz="2600" dirty="0" smtClean="0">
                <a:latin typeface="Arial" pitchFamily="-65" charset="0"/>
              </a:rPr>
              <a:t>)  </a:t>
            </a:r>
            <a:endParaRPr lang="en-US" sz="1800" dirty="0">
              <a:latin typeface="Arial" pitchFamily="-65" charset="0"/>
            </a:endParaRPr>
          </a:p>
        </p:txBody>
      </p:sp>
      <p:grpSp>
        <p:nvGrpSpPr>
          <p:cNvPr id="249" name="Group 248"/>
          <p:cNvGrpSpPr/>
          <p:nvPr/>
        </p:nvGrpSpPr>
        <p:grpSpPr>
          <a:xfrm>
            <a:off x="4881562" y="817575"/>
            <a:ext cx="3292475" cy="2273300"/>
            <a:chOff x="801688" y="1155700"/>
            <a:chExt cx="3292475" cy="2273300"/>
          </a:xfrm>
        </p:grpSpPr>
        <p:sp>
          <p:nvSpPr>
            <p:cNvPr id="140" name="Text Box 4"/>
            <p:cNvSpPr txBox="1">
              <a:spLocks noChangeArrowheads="1"/>
            </p:cNvSpPr>
            <p:nvPr/>
          </p:nvSpPr>
          <p:spPr bwMode="auto">
            <a:xfrm>
              <a:off x="801688" y="1155700"/>
              <a:ext cx="3292475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2600">
                  <a:latin typeface="Arial" pitchFamily="-65" charset="0"/>
                </a:rPr>
                <a:t>Matchings</a:t>
              </a:r>
              <a:endParaRPr lang="en-US" sz="1800">
                <a:latin typeface="Arial" pitchFamily="-65" charset="0"/>
              </a:endParaRPr>
            </a:p>
          </p:txBody>
        </p:sp>
        <p:grpSp>
          <p:nvGrpSpPr>
            <p:cNvPr id="144" name="Group 8"/>
            <p:cNvGrpSpPr>
              <a:grpSpLocks/>
            </p:cNvGrpSpPr>
            <p:nvPr/>
          </p:nvGrpSpPr>
          <p:grpSpPr bwMode="auto">
            <a:xfrm>
              <a:off x="1624013" y="1800225"/>
              <a:ext cx="1658937" cy="1628775"/>
              <a:chOff x="886" y="652"/>
              <a:chExt cx="1873" cy="1816"/>
            </a:xfrm>
          </p:grpSpPr>
          <p:sp>
            <p:nvSpPr>
              <p:cNvPr id="145" name="Line 9"/>
              <p:cNvSpPr>
                <a:spLocks noChangeShapeType="1"/>
              </p:cNvSpPr>
              <p:nvPr/>
            </p:nvSpPr>
            <p:spPr bwMode="auto">
              <a:xfrm>
                <a:off x="1056" y="789"/>
                <a:ext cx="0" cy="339"/>
              </a:xfrm>
              <a:prstGeom prst="line">
                <a:avLst/>
              </a:prstGeom>
              <a:noFill/>
              <a:ln w="4445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Line 10"/>
              <p:cNvSpPr>
                <a:spLocks noChangeShapeType="1"/>
              </p:cNvSpPr>
              <p:nvPr/>
            </p:nvSpPr>
            <p:spPr bwMode="auto">
              <a:xfrm>
                <a:off x="2592" y="790"/>
                <a:ext cx="0" cy="328"/>
              </a:xfrm>
              <a:prstGeom prst="line">
                <a:avLst/>
              </a:prstGeom>
              <a:noFill/>
              <a:ln w="4445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Line 11"/>
              <p:cNvSpPr>
                <a:spLocks noChangeShapeType="1"/>
              </p:cNvSpPr>
              <p:nvPr/>
            </p:nvSpPr>
            <p:spPr bwMode="auto">
              <a:xfrm>
                <a:off x="1056" y="1396"/>
                <a:ext cx="0" cy="308"/>
              </a:xfrm>
              <a:prstGeom prst="line">
                <a:avLst/>
              </a:prstGeom>
              <a:noFill/>
              <a:ln w="4445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Line 12"/>
              <p:cNvSpPr>
                <a:spLocks noChangeShapeType="1"/>
              </p:cNvSpPr>
              <p:nvPr/>
            </p:nvSpPr>
            <p:spPr bwMode="auto">
              <a:xfrm>
                <a:off x="1358" y="1393"/>
                <a:ext cx="3" cy="308"/>
              </a:xfrm>
              <a:prstGeom prst="line">
                <a:avLst/>
              </a:prstGeom>
              <a:noFill/>
              <a:ln w="4445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Line 13"/>
              <p:cNvSpPr>
                <a:spLocks noChangeShapeType="1"/>
              </p:cNvSpPr>
              <p:nvPr/>
            </p:nvSpPr>
            <p:spPr bwMode="auto">
              <a:xfrm flipH="1">
                <a:off x="2304" y="1698"/>
                <a:ext cx="0" cy="303"/>
              </a:xfrm>
              <a:prstGeom prst="line">
                <a:avLst/>
              </a:prstGeom>
              <a:noFill/>
              <a:ln w="4445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Line 14"/>
              <p:cNvSpPr>
                <a:spLocks noChangeShapeType="1"/>
              </p:cNvSpPr>
              <p:nvPr/>
            </p:nvSpPr>
            <p:spPr bwMode="auto">
              <a:xfrm>
                <a:off x="2592" y="1698"/>
                <a:ext cx="0" cy="303"/>
              </a:xfrm>
              <a:prstGeom prst="line">
                <a:avLst/>
              </a:prstGeom>
              <a:noFill/>
              <a:ln w="4445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Line 15"/>
              <p:cNvSpPr>
                <a:spLocks noChangeShapeType="1"/>
              </p:cNvSpPr>
              <p:nvPr/>
            </p:nvSpPr>
            <p:spPr bwMode="auto">
              <a:xfrm flipH="1">
                <a:off x="1678" y="2001"/>
                <a:ext cx="0" cy="303"/>
              </a:xfrm>
              <a:prstGeom prst="line">
                <a:avLst/>
              </a:prstGeom>
              <a:noFill/>
              <a:ln w="4445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Line 16"/>
              <p:cNvSpPr>
                <a:spLocks noChangeShapeType="1"/>
              </p:cNvSpPr>
              <p:nvPr/>
            </p:nvSpPr>
            <p:spPr bwMode="auto">
              <a:xfrm>
                <a:off x="1986" y="2001"/>
                <a:ext cx="2" cy="303"/>
              </a:xfrm>
              <a:prstGeom prst="line">
                <a:avLst/>
              </a:prstGeom>
              <a:noFill/>
              <a:ln w="4445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Line 17"/>
              <p:cNvSpPr>
                <a:spLocks noChangeShapeType="1"/>
              </p:cNvSpPr>
              <p:nvPr/>
            </p:nvSpPr>
            <p:spPr bwMode="auto">
              <a:xfrm flipV="1">
                <a:off x="1368" y="790"/>
                <a:ext cx="314" cy="1"/>
              </a:xfrm>
              <a:prstGeom prst="line">
                <a:avLst/>
              </a:prstGeom>
              <a:noFill/>
              <a:ln w="4445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Line 18"/>
              <p:cNvSpPr>
                <a:spLocks noChangeShapeType="1"/>
              </p:cNvSpPr>
              <p:nvPr/>
            </p:nvSpPr>
            <p:spPr bwMode="auto">
              <a:xfrm flipV="1">
                <a:off x="1368" y="1118"/>
                <a:ext cx="317" cy="0"/>
              </a:xfrm>
              <a:prstGeom prst="line">
                <a:avLst/>
              </a:prstGeom>
              <a:noFill/>
              <a:ln w="4445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Line 19"/>
              <p:cNvSpPr>
                <a:spLocks noChangeShapeType="1"/>
              </p:cNvSpPr>
              <p:nvPr/>
            </p:nvSpPr>
            <p:spPr bwMode="auto">
              <a:xfrm>
                <a:off x="1990" y="791"/>
                <a:ext cx="299" cy="0"/>
              </a:xfrm>
              <a:prstGeom prst="line">
                <a:avLst/>
              </a:prstGeom>
              <a:noFill/>
              <a:ln w="4445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Line 20"/>
              <p:cNvSpPr>
                <a:spLocks noChangeShapeType="1"/>
              </p:cNvSpPr>
              <p:nvPr/>
            </p:nvSpPr>
            <p:spPr bwMode="auto">
              <a:xfrm flipV="1">
                <a:off x="1990" y="1118"/>
                <a:ext cx="305" cy="10"/>
              </a:xfrm>
              <a:prstGeom prst="line">
                <a:avLst/>
              </a:prstGeom>
              <a:noFill/>
              <a:ln w="4445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Line 21"/>
              <p:cNvSpPr>
                <a:spLocks noChangeShapeType="1"/>
              </p:cNvSpPr>
              <p:nvPr/>
            </p:nvSpPr>
            <p:spPr bwMode="auto">
              <a:xfrm>
                <a:off x="1652" y="1416"/>
                <a:ext cx="338" cy="1"/>
              </a:xfrm>
              <a:prstGeom prst="line">
                <a:avLst/>
              </a:prstGeom>
              <a:noFill/>
              <a:ln w="4445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Line 22"/>
              <p:cNvSpPr>
                <a:spLocks noChangeShapeType="1"/>
              </p:cNvSpPr>
              <p:nvPr/>
            </p:nvSpPr>
            <p:spPr bwMode="auto">
              <a:xfrm>
                <a:off x="2304" y="1416"/>
                <a:ext cx="306" cy="1"/>
              </a:xfrm>
              <a:prstGeom prst="line">
                <a:avLst/>
              </a:prstGeom>
              <a:noFill/>
              <a:ln w="4445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Line 23"/>
              <p:cNvSpPr>
                <a:spLocks noChangeShapeType="1"/>
              </p:cNvSpPr>
              <p:nvPr/>
            </p:nvSpPr>
            <p:spPr bwMode="auto">
              <a:xfrm>
                <a:off x="1652" y="1704"/>
                <a:ext cx="338" cy="1"/>
              </a:xfrm>
              <a:prstGeom prst="line">
                <a:avLst/>
              </a:prstGeom>
              <a:noFill/>
              <a:ln w="4445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Line 24"/>
              <p:cNvSpPr>
                <a:spLocks noChangeShapeType="1"/>
              </p:cNvSpPr>
              <p:nvPr/>
            </p:nvSpPr>
            <p:spPr bwMode="auto">
              <a:xfrm>
                <a:off x="1056" y="2021"/>
                <a:ext cx="312" cy="1"/>
              </a:xfrm>
              <a:prstGeom prst="line">
                <a:avLst/>
              </a:prstGeom>
              <a:noFill/>
              <a:ln w="4445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Line 25"/>
              <p:cNvSpPr>
                <a:spLocks noChangeShapeType="1"/>
              </p:cNvSpPr>
              <p:nvPr/>
            </p:nvSpPr>
            <p:spPr bwMode="auto">
              <a:xfrm>
                <a:off x="1056" y="2314"/>
                <a:ext cx="307" cy="1"/>
              </a:xfrm>
              <a:prstGeom prst="line">
                <a:avLst/>
              </a:prstGeom>
              <a:noFill/>
              <a:ln w="4445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Line 26"/>
              <p:cNvSpPr>
                <a:spLocks noChangeShapeType="1"/>
              </p:cNvSpPr>
              <p:nvPr/>
            </p:nvSpPr>
            <p:spPr bwMode="auto">
              <a:xfrm>
                <a:off x="2272" y="2304"/>
                <a:ext cx="338" cy="1"/>
              </a:xfrm>
              <a:prstGeom prst="line">
                <a:avLst/>
              </a:prstGeom>
              <a:noFill/>
              <a:ln w="4445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63" name="Group 27"/>
              <p:cNvGrpSpPr>
                <a:grpSpLocks/>
              </p:cNvGrpSpPr>
              <p:nvPr/>
            </p:nvGrpSpPr>
            <p:grpSpPr bwMode="auto">
              <a:xfrm>
                <a:off x="884" y="689"/>
                <a:ext cx="1871" cy="1847"/>
                <a:chOff x="1517" y="1256"/>
                <a:chExt cx="1144" cy="1109"/>
              </a:xfrm>
            </p:grpSpPr>
            <p:sp>
              <p:nvSpPr>
                <p:cNvPr id="164" name="Rectangle 28"/>
                <p:cNvSpPr>
                  <a:spLocks noChangeArrowheads="1"/>
                </p:cNvSpPr>
                <p:nvPr/>
              </p:nvSpPr>
              <p:spPr bwMode="auto">
                <a:xfrm>
                  <a:off x="1517" y="2359"/>
                  <a:ext cx="1140" cy="6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Rectangle 29"/>
                <p:cNvSpPr>
                  <a:spLocks noChangeArrowheads="1"/>
                </p:cNvSpPr>
                <p:nvPr/>
              </p:nvSpPr>
              <p:spPr bwMode="auto">
                <a:xfrm>
                  <a:off x="1517" y="2171"/>
                  <a:ext cx="380" cy="5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Rectangle 30"/>
                <p:cNvSpPr>
                  <a:spLocks noChangeArrowheads="1"/>
                </p:cNvSpPr>
                <p:nvPr/>
              </p:nvSpPr>
              <p:spPr bwMode="auto">
                <a:xfrm>
                  <a:off x="1517" y="1989"/>
                  <a:ext cx="761" cy="6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7" name="Rectangle 31"/>
                <p:cNvSpPr>
                  <a:spLocks noChangeArrowheads="1"/>
                </p:cNvSpPr>
                <p:nvPr/>
              </p:nvSpPr>
              <p:spPr bwMode="auto">
                <a:xfrm>
                  <a:off x="1517" y="1627"/>
                  <a:ext cx="1140" cy="5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Rectangle 32"/>
                <p:cNvSpPr>
                  <a:spLocks noChangeArrowheads="1"/>
                </p:cNvSpPr>
                <p:nvPr/>
              </p:nvSpPr>
              <p:spPr bwMode="auto">
                <a:xfrm>
                  <a:off x="1705" y="1445"/>
                  <a:ext cx="762" cy="6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Rectangle 33"/>
                <p:cNvSpPr>
                  <a:spLocks noChangeArrowheads="1"/>
                </p:cNvSpPr>
                <p:nvPr/>
              </p:nvSpPr>
              <p:spPr bwMode="auto">
                <a:xfrm>
                  <a:off x="1894" y="1808"/>
                  <a:ext cx="762" cy="5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Rectangle 34"/>
                <p:cNvSpPr>
                  <a:spLocks noChangeArrowheads="1"/>
                </p:cNvSpPr>
                <p:nvPr/>
              </p:nvSpPr>
              <p:spPr bwMode="auto">
                <a:xfrm>
                  <a:off x="2278" y="2171"/>
                  <a:ext cx="381" cy="5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" name="Rectangle 35"/>
                <p:cNvSpPr>
                  <a:spLocks noChangeArrowheads="1"/>
                </p:cNvSpPr>
                <p:nvPr/>
              </p:nvSpPr>
              <p:spPr bwMode="auto">
                <a:xfrm>
                  <a:off x="1517" y="1260"/>
                  <a:ext cx="5" cy="1098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" name="Rectangle 36"/>
                <p:cNvSpPr>
                  <a:spLocks noChangeArrowheads="1"/>
                </p:cNvSpPr>
                <p:nvPr/>
              </p:nvSpPr>
              <p:spPr bwMode="auto">
                <a:xfrm>
                  <a:off x="1705" y="1262"/>
                  <a:ext cx="6" cy="733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" name="Rectangle 37"/>
                <p:cNvSpPr>
                  <a:spLocks noChangeArrowheads="1"/>
                </p:cNvSpPr>
                <p:nvPr/>
              </p:nvSpPr>
              <p:spPr bwMode="auto">
                <a:xfrm>
                  <a:off x="1894" y="1625"/>
                  <a:ext cx="5" cy="733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Rectangle 38"/>
                <p:cNvSpPr>
                  <a:spLocks noChangeArrowheads="1"/>
                </p:cNvSpPr>
                <p:nvPr/>
              </p:nvSpPr>
              <p:spPr bwMode="auto">
                <a:xfrm>
                  <a:off x="2082" y="1991"/>
                  <a:ext cx="6" cy="367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" name="Rectangle 39"/>
                <p:cNvSpPr>
                  <a:spLocks noChangeArrowheads="1"/>
                </p:cNvSpPr>
                <p:nvPr/>
              </p:nvSpPr>
              <p:spPr bwMode="auto">
                <a:xfrm>
                  <a:off x="2271" y="1625"/>
                  <a:ext cx="6" cy="733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Rectangle 40"/>
                <p:cNvSpPr>
                  <a:spLocks noChangeArrowheads="1"/>
                </p:cNvSpPr>
                <p:nvPr/>
              </p:nvSpPr>
              <p:spPr bwMode="auto">
                <a:xfrm>
                  <a:off x="2082" y="1266"/>
                  <a:ext cx="6" cy="366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Rectangle 41"/>
                <p:cNvSpPr>
                  <a:spLocks noChangeArrowheads="1"/>
                </p:cNvSpPr>
                <p:nvPr/>
              </p:nvSpPr>
              <p:spPr bwMode="auto">
                <a:xfrm>
                  <a:off x="2467" y="1810"/>
                  <a:ext cx="6" cy="366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Rectangle 42"/>
                <p:cNvSpPr>
                  <a:spLocks noChangeArrowheads="1"/>
                </p:cNvSpPr>
                <p:nvPr/>
              </p:nvSpPr>
              <p:spPr bwMode="auto">
                <a:xfrm>
                  <a:off x="2467" y="1266"/>
                  <a:ext cx="6" cy="366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" name="Rectangle 43"/>
                <p:cNvSpPr>
                  <a:spLocks noChangeArrowheads="1"/>
                </p:cNvSpPr>
                <p:nvPr/>
              </p:nvSpPr>
              <p:spPr bwMode="auto">
                <a:xfrm>
                  <a:off x="2656" y="1260"/>
                  <a:ext cx="5" cy="1098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" name="Rectangle 44"/>
                <p:cNvSpPr>
                  <a:spLocks noChangeArrowheads="1"/>
                </p:cNvSpPr>
                <p:nvPr/>
              </p:nvSpPr>
              <p:spPr bwMode="auto">
                <a:xfrm>
                  <a:off x="1517" y="1256"/>
                  <a:ext cx="1140" cy="6"/>
                </a:xfrm>
                <a:prstGeom prst="rect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50" name="Group 249"/>
          <p:cNvGrpSpPr/>
          <p:nvPr/>
        </p:nvGrpSpPr>
        <p:grpSpPr>
          <a:xfrm>
            <a:off x="903288" y="817575"/>
            <a:ext cx="3292475" cy="2203450"/>
            <a:chOff x="4824413" y="1155700"/>
            <a:chExt cx="3292475" cy="2203450"/>
          </a:xfrm>
        </p:grpSpPr>
        <p:sp>
          <p:nvSpPr>
            <p:cNvPr id="141" name="Text Box 5"/>
            <p:cNvSpPr txBox="1">
              <a:spLocks noChangeArrowheads="1"/>
            </p:cNvSpPr>
            <p:nvPr/>
          </p:nvSpPr>
          <p:spPr bwMode="auto">
            <a:xfrm>
              <a:off x="4824413" y="1155700"/>
              <a:ext cx="3292475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2600">
                  <a:latin typeface="Arial" pitchFamily="-65" charset="0"/>
                </a:rPr>
                <a:t>   Independent Sets</a:t>
              </a:r>
              <a:endParaRPr lang="en-US" sz="1800">
                <a:latin typeface="Arial" pitchFamily="-65" charset="0"/>
              </a:endParaRPr>
            </a:p>
          </p:txBody>
        </p:sp>
        <p:grpSp>
          <p:nvGrpSpPr>
            <p:cNvPr id="181" name="Group 45"/>
            <p:cNvGrpSpPr>
              <a:grpSpLocks/>
            </p:cNvGrpSpPr>
            <p:nvPr/>
          </p:nvGrpSpPr>
          <p:grpSpPr bwMode="auto">
            <a:xfrm>
              <a:off x="5915025" y="1862138"/>
              <a:ext cx="1531938" cy="1497012"/>
              <a:chOff x="2498" y="1283"/>
              <a:chExt cx="1356" cy="1344"/>
            </a:xfrm>
          </p:grpSpPr>
          <p:sp>
            <p:nvSpPr>
              <p:cNvPr id="182" name="Oval 46"/>
              <p:cNvSpPr>
                <a:spLocks noChangeArrowheads="1"/>
              </p:cNvSpPr>
              <p:nvPr/>
            </p:nvSpPr>
            <p:spPr bwMode="auto">
              <a:xfrm>
                <a:off x="3115" y="1608"/>
                <a:ext cx="141" cy="1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Oval 47"/>
              <p:cNvSpPr>
                <a:spLocks noChangeArrowheads="1"/>
              </p:cNvSpPr>
              <p:nvPr/>
            </p:nvSpPr>
            <p:spPr bwMode="auto">
              <a:xfrm>
                <a:off x="2818" y="2176"/>
                <a:ext cx="141" cy="13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Oval 48"/>
              <p:cNvSpPr>
                <a:spLocks noChangeArrowheads="1"/>
              </p:cNvSpPr>
              <p:nvPr/>
            </p:nvSpPr>
            <p:spPr bwMode="auto">
              <a:xfrm>
                <a:off x="2550" y="1890"/>
                <a:ext cx="141" cy="1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Oval 49"/>
              <p:cNvSpPr>
                <a:spLocks noChangeArrowheads="1"/>
              </p:cNvSpPr>
              <p:nvPr/>
            </p:nvSpPr>
            <p:spPr bwMode="auto">
              <a:xfrm>
                <a:off x="2550" y="2455"/>
                <a:ext cx="141" cy="13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Oval 50"/>
              <p:cNvSpPr>
                <a:spLocks noChangeArrowheads="1"/>
              </p:cNvSpPr>
              <p:nvPr/>
            </p:nvSpPr>
            <p:spPr bwMode="auto">
              <a:xfrm>
                <a:off x="3686" y="1890"/>
                <a:ext cx="141" cy="1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Oval 51"/>
              <p:cNvSpPr>
                <a:spLocks noChangeArrowheads="1"/>
              </p:cNvSpPr>
              <p:nvPr/>
            </p:nvSpPr>
            <p:spPr bwMode="auto">
              <a:xfrm>
                <a:off x="3676" y="2455"/>
                <a:ext cx="141" cy="13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Oval 52"/>
              <p:cNvSpPr>
                <a:spLocks noChangeArrowheads="1"/>
              </p:cNvSpPr>
              <p:nvPr/>
            </p:nvSpPr>
            <p:spPr bwMode="auto">
              <a:xfrm>
                <a:off x="2499" y="1283"/>
                <a:ext cx="192" cy="1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Oval 53"/>
              <p:cNvSpPr>
                <a:spLocks noChangeArrowheads="1"/>
              </p:cNvSpPr>
              <p:nvPr/>
            </p:nvSpPr>
            <p:spPr bwMode="auto">
              <a:xfrm>
                <a:off x="2786" y="1285"/>
                <a:ext cx="192" cy="19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Oval 54"/>
              <p:cNvSpPr>
                <a:spLocks noChangeArrowheads="1"/>
              </p:cNvSpPr>
              <p:nvPr/>
            </p:nvSpPr>
            <p:spPr bwMode="auto">
              <a:xfrm>
                <a:off x="2786" y="2436"/>
                <a:ext cx="192" cy="19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Oval 55"/>
              <p:cNvSpPr>
                <a:spLocks noChangeArrowheads="1"/>
              </p:cNvSpPr>
              <p:nvPr/>
            </p:nvSpPr>
            <p:spPr bwMode="auto">
              <a:xfrm>
                <a:off x="2498" y="2436"/>
                <a:ext cx="192" cy="1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Oval 56"/>
              <p:cNvSpPr>
                <a:spLocks noChangeArrowheads="1"/>
              </p:cNvSpPr>
              <p:nvPr/>
            </p:nvSpPr>
            <p:spPr bwMode="auto">
              <a:xfrm>
                <a:off x="3074" y="2436"/>
                <a:ext cx="192" cy="1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Oval 57"/>
              <p:cNvSpPr>
                <a:spLocks noChangeArrowheads="1"/>
              </p:cNvSpPr>
              <p:nvPr/>
            </p:nvSpPr>
            <p:spPr bwMode="auto">
              <a:xfrm>
                <a:off x="3074" y="1285"/>
                <a:ext cx="192" cy="1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Oval 58"/>
              <p:cNvSpPr>
                <a:spLocks noChangeArrowheads="1"/>
              </p:cNvSpPr>
              <p:nvPr/>
            </p:nvSpPr>
            <p:spPr bwMode="auto">
              <a:xfrm>
                <a:off x="3374" y="1283"/>
                <a:ext cx="192" cy="1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Oval 59"/>
              <p:cNvSpPr>
                <a:spLocks noChangeArrowheads="1"/>
              </p:cNvSpPr>
              <p:nvPr/>
            </p:nvSpPr>
            <p:spPr bwMode="auto">
              <a:xfrm>
                <a:off x="3662" y="1283"/>
                <a:ext cx="192" cy="1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Oval 60"/>
              <p:cNvSpPr>
                <a:spLocks noChangeArrowheads="1"/>
              </p:cNvSpPr>
              <p:nvPr/>
            </p:nvSpPr>
            <p:spPr bwMode="auto">
              <a:xfrm>
                <a:off x="2498" y="1590"/>
                <a:ext cx="192" cy="19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Oval 61"/>
              <p:cNvSpPr>
                <a:spLocks noChangeArrowheads="1"/>
              </p:cNvSpPr>
              <p:nvPr/>
            </p:nvSpPr>
            <p:spPr bwMode="auto">
              <a:xfrm>
                <a:off x="2786" y="1590"/>
                <a:ext cx="192" cy="1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Oval 62"/>
              <p:cNvSpPr>
                <a:spLocks noChangeArrowheads="1"/>
              </p:cNvSpPr>
              <p:nvPr/>
            </p:nvSpPr>
            <p:spPr bwMode="auto">
              <a:xfrm>
                <a:off x="3074" y="1590"/>
                <a:ext cx="192" cy="1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Oval 63"/>
              <p:cNvSpPr>
                <a:spLocks noChangeArrowheads="1"/>
              </p:cNvSpPr>
              <p:nvPr/>
            </p:nvSpPr>
            <p:spPr bwMode="auto">
              <a:xfrm>
                <a:off x="3374" y="1588"/>
                <a:ext cx="192" cy="1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Oval 64"/>
              <p:cNvSpPr>
                <a:spLocks noChangeArrowheads="1"/>
              </p:cNvSpPr>
              <p:nvPr/>
            </p:nvSpPr>
            <p:spPr bwMode="auto">
              <a:xfrm>
                <a:off x="3662" y="1588"/>
                <a:ext cx="192" cy="19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Oval 65"/>
              <p:cNvSpPr>
                <a:spLocks noChangeArrowheads="1"/>
              </p:cNvSpPr>
              <p:nvPr/>
            </p:nvSpPr>
            <p:spPr bwMode="auto">
              <a:xfrm>
                <a:off x="2498" y="1876"/>
                <a:ext cx="192" cy="1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Oval 66"/>
              <p:cNvSpPr>
                <a:spLocks noChangeArrowheads="1"/>
              </p:cNvSpPr>
              <p:nvPr/>
            </p:nvSpPr>
            <p:spPr bwMode="auto">
              <a:xfrm>
                <a:off x="2498" y="2152"/>
                <a:ext cx="192" cy="1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Oval 67"/>
              <p:cNvSpPr>
                <a:spLocks noChangeArrowheads="1"/>
              </p:cNvSpPr>
              <p:nvPr/>
            </p:nvSpPr>
            <p:spPr bwMode="auto">
              <a:xfrm>
                <a:off x="2786" y="2158"/>
                <a:ext cx="192" cy="1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Oval 68"/>
              <p:cNvSpPr>
                <a:spLocks noChangeArrowheads="1"/>
              </p:cNvSpPr>
              <p:nvPr/>
            </p:nvSpPr>
            <p:spPr bwMode="auto">
              <a:xfrm>
                <a:off x="3374" y="2152"/>
                <a:ext cx="192" cy="19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Oval 69"/>
              <p:cNvSpPr>
                <a:spLocks noChangeArrowheads="1"/>
              </p:cNvSpPr>
              <p:nvPr/>
            </p:nvSpPr>
            <p:spPr bwMode="auto">
              <a:xfrm>
                <a:off x="3662" y="1876"/>
                <a:ext cx="192" cy="1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Oval 70"/>
              <p:cNvSpPr>
                <a:spLocks noChangeArrowheads="1"/>
              </p:cNvSpPr>
              <p:nvPr/>
            </p:nvSpPr>
            <p:spPr bwMode="auto">
              <a:xfrm>
                <a:off x="2786" y="1876"/>
                <a:ext cx="192" cy="1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Oval 71"/>
              <p:cNvSpPr>
                <a:spLocks noChangeArrowheads="1"/>
              </p:cNvSpPr>
              <p:nvPr/>
            </p:nvSpPr>
            <p:spPr bwMode="auto">
              <a:xfrm>
                <a:off x="3074" y="1876"/>
                <a:ext cx="192" cy="19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Oval 72"/>
              <p:cNvSpPr>
                <a:spLocks noChangeArrowheads="1"/>
              </p:cNvSpPr>
              <p:nvPr/>
            </p:nvSpPr>
            <p:spPr bwMode="auto">
              <a:xfrm>
                <a:off x="3074" y="2158"/>
                <a:ext cx="192" cy="1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Oval 73"/>
              <p:cNvSpPr>
                <a:spLocks noChangeArrowheads="1"/>
              </p:cNvSpPr>
              <p:nvPr/>
            </p:nvSpPr>
            <p:spPr bwMode="auto">
              <a:xfrm>
                <a:off x="3374" y="1876"/>
                <a:ext cx="192" cy="1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Oval 74"/>
              <p:cNvSpPr>
                <a:spLocks noChangeArrowheads="1"/>
              </p:cNvSpPr>
              <p:nvPr/>
            </p:nvSpPr>
            <p:spPr bwMode="auto">
              <a:xfrm>
                <a:off x="3662" y="2152"/>
                <a:ext cx="192" cy="1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Oval 75"/>
              <p:cNvSpPr>
                <a:spLocks noChangeArrowheads="1"/>
              </p:cNvSpPr>
              <p:nvPr/>
            </p:nvSpPr>
            <p:spPr bwMode="auto">
              <a:xfrm>
                <a:off x="3374" y="2437"/>
                <a:ext cx="192" cy="1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Oval 76"/>
              <p:cNvSpPr>
                <a:spLocks noChangeArrowheads="1"/>
              </p:cNvSpPr>
              <p:nvPr/>
            </p:nvSpPr>
            <p:spPr bwMode="auto">
              <a:xfrm>
                <a:off x="3662" y="2437"/>
                <a:ext cx="192" cy="1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13" name="Oval 77"/>
          <p:cNvSpPr>
            <a:spLocks noChangeArrowheads="1"/>
          </p:cNvSpPr>
          <p:nvPr/>
        </p:nvSpPr>
        <p:spPr bwMode="auto">
          <a:xfrm>
            <a:off x="5755343" y="4030675"/>
            <a:ext cx="225425" cy="230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4" name="Oval 78"/>
          <p:cNvSpPr>
            <a:spLocks noChangeArrowheads="1"/>
          </p:cNvSpPr>
          <p:nvPr/>
        </p:nvSpPr>
        <p:spPr bwMode="auto">
          <a:xfrm>
            <a:off x="6091893" y="4033850"/>
            <a:ext cx="223838" cy="2301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" name="Oval 79"/>
          <p:cNvSpPr>
            <a:spLocks noChangeArrowheads="1"/>
          </p:cNvSpPr>
          <p:nvPr/>
        </p:nvSpPr>
        <p:spPr bwMode="auto">
          <a:xfrm>
            <a:off x="6091893" y="5429263"/>
            <a:ext cx="223838" cy="2301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" name="Oval 80"/>
          <p:cNvSpPr>
            <a:spLocks noChangeArrowheads="1"/>
          </p:cNvSpPr>
          <p:nvPr/>
        </p:nvSpPr>
        <p:spPr bwMode="auto">
          <a:xfrm>
            <a:off x="5755343" y="5429263"/>
            <a:ext cx="225425" cy="2301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" name="Oval 81"/>
          <p:cNvSpPr>
            <a:spLocks noChangeArrowheads="1"/>
          </p:cNvSpPr>
          <p:nvPr/>
        </p:nvSpPr>
        <p:spPr bwMode="auto">
          <a:xfrm>
            <a:off x="6428443" y="5429263"/>
            <a:ext cx="223838" cy="230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" name="Oval 82"/>
          <p:cNvSpPr>
            <a:spLocks noChangeArrowheads="1"/>
          </p:cNvSpPr>
          <p:nvPr/>
        </p:nvSpPr>
        <p:spPr bwMode="auto">
          <a:xfrm>
            <a:off x="6428443" y="4033850"/>
            <a:ext cx="223838" cy="2301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" name="Oval 83"/>
          <p:cNvSpPr>
            <a:spLocks noChangeArrowheads="1"/>
          </p:cNvSpPr>
          <p:nvPr/>
        </p:nvSpPr>
        <p:spPr bwMode="auto">
          <a:xfrm>
            <a:off x="6779281" y="4030675"/>
            <a:ext cx="223837" cy="2301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" name="Oval 84"/>
          <p:cNvSpPr>
            <a:spLocks noChangeArrowheads="1"/>
          </p:cNvSpPr>
          <p:nvPr/>
        </p:nvSpPr>
        <p:spPr bwMode="auto">
          <a:xfrm>
            <a:off x="7115831" y="4030675"/>
            <a:ext cx="223837" cy="2301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" name="Oval 85"/>
          <p:cNvSpPr>
            <a:spLocks noChangeArrowheads="1"/>
          </p:cNvSpPr>
          <p:nvPr/>
        </p:nvSpPr>
        <p:spPr bwMode="auto">
          <a:xfrm>
            <a:off x="5755343" y="4403738"/>
            <a:ext cx="225425" cy="2301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2" name="Oval 86"/>
          <p:cNvSpPr>
            <a:spLocks noChangeArrowheads="1"/>
          </p:cNvSpPr>
          <p:nvPr/>
        </p:nvSpPr>
        <p:spPr bwMode="auto">
          <a:xfrm>
            <a:off x="6091893" y="4403738"/>
            <a:ext cx="223838" cy="2301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" name="Oval 87"/>
          <p:cNvSpPr>
            <a:spLocks noChangeArrowheads="1"/>
          </p:cNvSpPr>
          <p:nvPr/>
        </p:nvSpPr>
        <p:spPr bwMode="auto">
          <a:xfrm>
            <a:off x="6428443" y="4403738"/>
            <a:ext cx="223838" cy="230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4" name="Oval 88"/>
          <p:cNvSpPr>
            <a:spLocks noChangeArrowheads="1"/>
          </p:cNvSpPr>
          <p:nvPr/>
        </p:nvSpPr>
        <p:spPr bwMode="auto">
          <a:xfrm>
            <a:off x="6779281" y="4400563"/>
            <a:ext cx="223837" cy="2317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" name="Oval 89"/>
          <p:cNvSpPr>
            <a:spLocks noChangeArrowheads="1"/>
          </p:cNvSpPr>
          <p:nvPr/>
        </p:nvSpPr>
        <p:spPr bwMode="auto">
          <a:xfrm>
            <a:off x="7115831" y="4400563"/>
            <a:ext cx="223837" cy="2317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" name="Oval 90"/>
          <p:cNvSpPr>
            <a:spLocks noChangeArrowheads="1"/>
          </p:cNvSpPr>
          <p:nvPr/>
        </p:nvSpPr>
        <p:spPr bwMode="auto">
          <a:xfrm>
            <a:off x="5755343" y="4749813"/>
            <a:ext cx="225425" cy="231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" name="Oval 91"/>
          <p:cNvSpPr>
            <a:spLocks noChangeArrowheads="1"/>
          </p:cNvSpPr>
          <p:nvPr/>
        </p:nvSpPr>
        <p:spPr bwMode="auto">
          <a:xfrm>
            <a:off x="5755343" y="5084775"/>
            <a:ext cx="225425" cy="2301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" name="Oval 92"/>
          <p:cNvSpPr>
            <a:spLocks noChangeArrowheads="1"/>
          </p:cNvSpPr>
          <p:nvPr/>
        </p:nvSpPr>
        <p:spPr bwMode="auto">
          <a:xfrm>
            <a:off x="6091893" y="5092713"/>
            <a:ext cx="223838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" name="Oval 93"/>
          <p:cNvSpPr>
            <a:spLocks noChangeArrowheads="1"/>
          </p:cNvSpPr>
          <p:nvPr/>
        </p:nvSpPr>
        <p:spPr bwMode="auto">
          <a:xfrm>
            <a:off x="6779281" y="5084775"/>
            <a:ext cx="223837" cy="2301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" name="Oval 94"/>
          <p:cNvSpPr>
            <a:spLocks noChangeArrowheads="1"/>
          </p:cNvSpPr>
          <p:nvPr/>
        </p:nvSpPr>
        <p:spPr bwMode="auto">
          <a:xfrm>
            <a:off x="7115831" y="4749813"/>
            <a:ext cx="223837" cy="2317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1" name="Oval 95"/>
          <p:cNvSpPr>
            <a:spLocks noChangeArrowheads="1"/>
          </p:cNvSpPr>
          <p:nvPr/>
        </p:nvSpPr>
        <p:spPr bwMode="auto">
          <a:xfrm>
            <a:off x="6091893" y="4749813"/>
            <a:ext cx="223838" cy="2317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" name="Oval 96"/>
          <p:cNvSpPr>
            <a:spLocks noChangeArrowheads="1"/>
          </p:cNvSpPr>
          <p:nvPr/>
        </p:nvSpPr>
        <p:spPr bwMode="auto">
          <a:xfrm>
            <a:off x="6428443" y="4749813"/>
            <a:ext cx="223838" cy="2317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3" name="Oval 97"/>
          <p:cNvSpPr>
            <a:spLocks noChangeArrowheads="1"/>
          </p:cNvSpPr>
          <p:nvPr/>
        </p:nvSpPr>
        <p:spPr bwMode="auto">
          <a:xfrm>
            <a:off x="6428443" y="5092713"/>
            <a:ext cx="223838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4" name="Oval 98"/>
          <p:cNvSpPr>
            <a:spLocks noChangeArrowheads="1"/>
          </p:cNvSpPr>
          <p:nvPr/>
        </p:nvSpPr>
        <p:spPr bwMode="auto">
          <a:xfrm>
            <a:off x="6779281" y="4749813"/>
            <a:ext cx="223837" cy="2317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" name="Oval 99"/>
          <p:cNvSpPr>
            <a:spLocks noChangeArrowheads="1"/>
          </p:cNvSpPr>
          <p:nvPr/>
        </p:nvSpPr>
        <p:spPr bwMode="auto">
          <a:xfrm>
            <a:off x="7115831" y="5084775"/>
            <a:ext cx="223837" cy="230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" name="Oval 100"/>
          <p:cNvSpPr>
            <a:spLocks noChangeArrowheads="1"/>
          </p:cNvSpPr>
          <p:nvPr/>
        </p:nvSpPr>
        <p:spPr bwMode="auto">
          <a:xfrm>
            <a:off x="6779281" y="5429263"/>
            <a:ext cx="223837" cy="2301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7" name="Oval 101"/>
          <p:cNvSpPr>
            <a:spLocks noChangeArrowheads="1"/>
          </p:cNvSpPr>
          <p:nvPr/>
        </p:nvSpPr>
        <p:spPr bwMode="auto">
          <a:xfrm>
            <a:off x="7115831" y="5429263"/>
            <a:ext cx="223837" cy="2301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1" name="Group 250"/>
          <p:cNvGrpSpPr/>
          <p:nvPr/>
        </p:nvGrpSpPr>
        <p:grpSpPr>
          <a:xfrm>
            <a:off x="903288" y="3300425"/>
            <a:ext cx="3292475" cy="2492363"/>
            <a:chOff x="890588" y="3870325"/>
            <a:chExt cx="3292475" cy="2492363"/>
          </a:xfrm>
        </p:grpSpPr>
        <p:sp>
          <p:nvSpPr>
            <p:cNvPr id="252" name="Text Box 6"/>
            <p:cNvSpPr txBox="1">
              <a:spLocks noChangeArrowheads="1"/>
            </p:cNvSpPr>
            <p:nvPr/>
          </p:nvSpPr>
          <p:spPr bwMode="auto">
            <a:xfrm>
              <a:off x="890588" y="3870325"/>
              <a:ext cx="3292475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2600" dirty="0" smtClean="0">
                  <a:latin typeface="Arial" pitchFamily="-65" charset="0"/>
                </a:rPr>
                <a:t>  The </a:t>
              </a:r>
              <a:r>
                <a:rPr lang="en-US" sz="2600" dirty="0" err="1">
                  <a:latin typeface="Arial" pitchFamily="-65" charset="0"/>
                </a:rPr>
                <a:t>Ising</a:t>
              </a:r>
              <a:r>
                <a:rPr lang="en-US" sz="2600" dirty="0">
                  <a:latin typeface="Arial" pitchFamily="-65" charset="0"/>
                </a:rPr>
                <a:t> Model</a:t>
              </a:r>
              <a:endParaRPr lang="en-US" sz="1800" dirty="0">
                <a:latin typeface="Arial" pitchFamily="-65" charset="0"/>
              </a:endParaRPr>
            </a:p>
          </p:txBody>
        </p:sp>
        <p:pic>
          <p:nvPicPr>
            <p:cNvPr id="253" name="Picture 14" descr="IsingColored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77354" y="4560888"/>
              <a:ext cx="1801800" cy="1801800"/>
            </a:xfrm>
            <a:prstGeom prst="rect">
              <a:avLst/>
            </a:prstGeom>
            <a:noFill/>
          </p:spPr>
        </p:pic>
      </p:grpSp>
      <p:sp>
        <p:nvSpPr>
          <p:cNvPr id="107" name="Content Placeholder 2"/>
          <p:cNvSpPr>
            <a:spLocks noGrp="1"/>
          </p:cNvSpPr>
          <p:nvPr>
            <p:ph idx="1"/>
          </p:nvPr>
        </p:nvSpPr>
        <p:spPr>
          <a:xfrm>
            <a:off x="741252" y="5943600"/>
            <a:ext cx="8229600" cy="91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   </a:t>
            </a:r>
            <a:r>
              <a:rPr lang="en-US" sz="2400" u="sng" dirty="0" smtClean="0">
                <a:solidFill>
                  <a:srgbClr val="0000FF"/>
                </a:solidFill>
              </a:rPr>
              <a:t>Goals</a:t>
            </a:r>
            <a:r>
              <a:rPr lang="en-US" sz="2400" dirty="0" smtClean="0">
                <a:solidFill>
                  <a:srgbClr val="0000FF"/>
                </a:solidFill>
              </a:rPr>
              <a:t>:  </a:t>
            </a:r>
            <a:r>
              <a:rPr lang="en-US" sz="2400" dirty="0" smtClean="0"/>
              <a:t>Efficiently </a:t>
            </a:r>
            <a:r>
              <a:rPr lang="en-US" sz="2400" dirty="0" smtClean="0">
                <a:solidFill>
                  <a:srgbClr val="0000FF"/>
                </a:solidFill>
              </a:rPr>
              <a:t>sample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0000FF"/>
                </a:solidFill>
              </a:rPr>
              <a:t>approximately count.</a:t>
            </a:r>
            <a:endParaRPr lang="en-US" sz="2000" dirty="0">
              <a:solidFill>
                <a:srgbClr val="0000FF"/>
              </a:solidFill>
              <a:latin typeface="Symbol" charset="2"/>
              <a:cs typeface="Symbol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Counting and Sampling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05425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An </a:t>
            </a:r>
            <a:r>
              <a:rPr lang="en-US" sz="2400" dirty="0" smtClean="0">
                <a:solidFill>
                  <a:srgbClr val="0000FF"/>
                </a:solidFill>
              </a:rPr>
              <a:t>FPRAS</a:t>
            </a:r>
            <a:r>
              <a:rPr lang="en-US" sz="2400" dirty="0" smtClean="0">
                <a:solidFill>
                  <a:srgbClr val="00FF00"/>
                </a:solidFill>
              </a:rPr>
              <a:t>* </a:t>
            </a:r>
            <a:r>
              <a:rPr lang="en-US" sz="2400" dirty="0" smtClean="0">
                <a:solidFill>
                  <a:srgbClr val="0000FF"/>
                </a:solidFill>
              </a:rPr>
              <a:t>for </a:t>
            </a:r>
            <a:r>
              <a:rPr lang="en-US" sz="2400" dirty="0" smtClean="0">
                <a:solidFill>
                  <a:srgbClr val="FF6600"/>
                </a:solidFill>
              </a:rPr>
              <a:t>f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takes input </a:t>
            </a:r>
            <a:r>
              <a:rPr lang="en-US" sz="2400" dirty="0" smtClean="0">
                <a:solidFill>
                  <a:srgbClr val="0000FF"/>
                </a:solidFill>
              </a:rPr>
              <a:t>x, </a:t>
            </a:r>
            <a:r>
              <a:rPr lang="en-US" sz="2400" dirty="0" err="1" smtClean="0">
                <a:solidFill>
                  <a:srgbClr val="0000FF"/>
                </a:solidFill>
              </a:rPr>
              <a:t>ε</a:t>
            </a:r>
            <a:r>
              <a:rPr lang="en-US" sz="2400" dirty="0" smtClean="0">
                <a:solidFill>
                  <a:srgbClr val="0000FF"/>
                </a:solidFill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</a:rPr>
              <a:t>δ</a:t>
            </a:r>
            <a:r>
              <a:rPr lang="en-US" sz="2400" dirty="0" smtClean="0">
                <a:solidFill>
                  <a:srgbClr val="0000FF"/>
                </a:solidFill>
              </a:rPr>
              <a:t>, </a:t>
            </a:r>
            <a:r>
              <a:rPr lang="en-US" sz="2400" dirty="0" smtClean="0">
                <a:solidFill>
                  <a:srgbClr val="000000"/>
                </a:solidFill>
              </a:rPr>
              <a:t>and produces </a:t>
            </a:r>
            <a:r>
              <a:rPr lang="en-US" sz="2400" dirty="0" smtClean="0">
                <a:solidFill>
                  <a:srgbClr val="FF6600"/>
                </a:solidFill>
              </a:rPr>
              <a:t>A </a:t>
            </a:r>
            <a:r>
              <a:rPr lang="en-US" sz="2400" dirty="0" err="1" smtClean="0">
                <a:solidFill>
                  <a:srgbClr val="000000"/>
                </a:solidFill>
              </a:rPr>
              <a:t>s.t.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                     </a:t>
            </a:r>
            <a:r>
              <a:rPr lang="en-US" sz="2400" dirty="0" err="1" smtClean="0">
                <a:solidFill>
                  <a:srgbClr val="0000FF"/>
                </a:solidFill>
              </a:rPr>
              <a:t>Pr</a:t>
            </a:r>
            <a:r>
              <a:rPr lang="en-US" sz="2400" dirty="0" smtClean="0">
                <a:solidFill>
                  <a:srgbClr val="0000FF"/>
                </a:solidFill>
              </a:rPr>
              <a:t> [ </a:t>
            </a:r>
            <a:r>
              <a:rPr lang="en-US" sz="2400" dirty="0" smtClean="0">
                <a:solidFill>
                  <a:srgbClr val="FF6600"/>
                </a:solidFill>
              </a:rPr>
              <a:t>(</a:t>
            </a:r>
            <a:r>
              <a:rPr lang="en-US" sz="2400" dirty="0">
                <a:solidFill>
                  <a:srgbClr val="FF6600"/>
                </a:solidFill>
              </a:rPr>
              <a:t>1−ε)f(x</a:t>
            </a:r>
            <a:r>
              <a:rPr lang="en-US" sz="2400" dirty="0" smtClean="0">
                <a:solidFill>
                  <a:srgbClr val="FF6600"/>
                </a:solidFill>
              </a:rPr>
              <a:t>) ≤ A ≤ (</a:t>
            </a:r>
            <a:r>
              <a:rPr lang="en-US" sz="2400" dirty="0">
                <a:solidFill>
                  <a:srgbClr val="FF6600"/>
                </a:solidFill>
              </a:rPr>
              <a:t>1+ε)f(x</a:t>
            </a:r>
            <a:r>
              <a:rPr lang="en-US" sz="2400" dirty="0" smtClean="0">
                <a:solidFill>
                  <a:srgbClr val="FF6600"/>
                </a:solidFill>
              </a:rPr>
              <a:t>) </a:t>
            </a:r>
            <a:r>
              <a:rPr lang="en-US" sz="2400" dirty="0" smtClean="0">
                <a:solidFill>
                  <a:srgbClr val="0000FF"/>
                </a:solidFill>
              </a:rPr>
              <a:t>] ≥ 1</a:t>
            </a:r>
            <a:r>
              <a:rPr lang="en-US" sz="2400" dirty="0">
                <a:solidFill>
                  <a:srgbClr val="0000FF"/>
                </a:solidFill>
              </a:rPr>
              <a:t>−</a:t>
            </a:r>
            <a:r>
              <a:rPr lang="en-US" sz="2400" dirty="0" smtClean="0">
                <a:solidFill>
                  <a:srgbClr val="0000FF"/>
                </a:solidFill>
              </a:rPr>
              <a:t>δ</a:t>
            </a:r>
            <a:endParaRPr lang="en-US" sz="24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a</a:t>
            </a:r>
            <a:r>
              <a:rPr lang="en-US" sz="2400" dirty="0" smtClean="0">
                <a:solidFill>
                  <a:srgbClr val="000000"/>
                </a:solidFill>
              </a:rPr>
              <a:t>nd runs in </a:t>
            </a:r>
            <a:r>
              <a:rPr lang="en-US" sz="2400" dirty="0">
                <a:solidFill>
                  <a:srgbClr val="000000"/>
                </a:solidFill>
              </a:rPr>
              <a:t>time </a:t>
            </a:r>
            <a:r>
              <a:rPr lang="en-US" sz="2400" dirty="0">
                <a:solidFill>
                  <a:srgbClr val="0000FF"/>
                </a:solidFill>
              </a:rPr>
              <a:t>polynomial in |x|, ε−1 </a:t>
            </a:r>
            <a:r>
              <a:rPr lang="en-US" sz="2400" dirty="0">
                <a:solidFill>
                  <a:srgbClr val="000000"/>
                </a:solidFill>
              </a:rPr>
              <a:t>and </a:t>
            </a:r>
            <a:r>
              <a:rPr lang="en-US" sz="2400" dirty="0">
                <a:solidFill>
                  <a:srgbClr val="0000FF"/>
                </a:solidFill>
              </a:rPr>
              <a:t>log(1/</a:t>
            </a:r>
            <a:r>
              <a:rPr lang="en-US" sz="2400" dirty="0" err="1">
                <a:solidFill>
                  <a:srgbClr val="0000FF"/>
                </a:solidFill>
              </a:rPr>
              <a:t>δ</a:t>
            </a:r>
            <a:r>
              <a:rPr lang="en-US" sz="2400" dirty="0">
                <a:solidFill>
                  <a:srgbClr val="0000FF"/>
                </a:solidFill>
              </a:rPr>
              <a:t>). </a:t>
            </a:r>
            <a:endParaRPr lang="en-US" sz="24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FF00"/>
                </a:solidFill>
              </a:rPr>
              <a:t> </a:t>
            </a:r>
            <a:r>
              <a:rPr lang="en-US" sz="2400" dirty="0" smtClean="0">
                <a:solidFill>
                  <a:srgbClr val="00FF00"/>
                </a:solidFill>
              </a:rPr>
              <a:t>                         </a:t>
            </a:r>
            <a:r>
              <a:rPr lang="en-US" sz="2000" dirty="0" smtClean="0">
                <a:solidFill>
                  <a:srgbClr val="00FF00"/>
                </a:solidFill>
              </a:rPr>
              <a:t>(*Fully Polynomial Randomized Approximation Scheme)</a:t>
            </a:r>
          </a:p>
          <a:p>
            <a:pPr marL="0" indent="0">
              <a:buNone/>
            </a:pPr>
            <a:endParaRPr lang="en-US" sz="800" u="sng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An </a:t>
            </a:r>
            <a:r>
              <a:rPr lang="en-US" sz="2400" dirty="0" smtClean="0">
                <a:solidFill>
                  <a:srgbClr val="008000"/>
                </a:solidFill>
              </a:rPr>
              <a:t>FPAUS </a:t>
            </a:r>
            <a:r>
              <a:rPr lang="en-US" sz="2400" dirty="0" smtClean="0">
                <a:solidFill>
                  <a:srgbClr val="000000"/>
                </a:solidFill>
              </a:rPr>
              <a:t>generates samples from </a:t>
            </a:r>
            <a:r>
              <a:rPr lang="en-US" sz="2400" dirty="0">
                <a:solidFill>
                  <a:srgbClr val="000000"/>
                </a:solidFill>
              </a:rPr>
              <a:t>some </a:t>
            </a:r>
            <a:r>
              <a:rPr lang="en-US" sz="2400" dirty="0">
                <a:solidFill>
                  <a:srgbClr val="008000"/>
                </a:solidFill>
              </a:rPr>
              <a:t>distribution μ </a:t>
            </a:r>
            <a:r>
              <a:rPr lang="en-US" sz="2400" dirty="0" smtClean="0">
                <a:solidFill>
                  <a:srgbClr val="000000"/>
                </a:solidFill>
              </a:rPr>
              <a:t>with probability</a:t>
            </a:r>
            <a:r>
              <a:rPr lang="en-US" sz="2400" dirty="0" smtClean="0">
                <a:solidFill>
                  <a:srgbClr val="008000"/>
                </a:solidFill>
              </a:rPr>
              <a:t> π </a:t>
            </a:r>
            <a:r>
              <a:rPr lang="en-US" sz="2400" dirty="0" err="1" smtClean="0">
                <a:solidFill>
                  <a:srgbClr val="000000"/>
                </a:solidFill>
              </a:rPr>
              <a:t>s.t.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                                     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  ||μ</a:t>
            </a:r>
            <a:r>
              <a:rPr lang="en-US" sz="2400" dirty="0">
                <a:solidFill>
                  <a:srgbClr val="008000"/>
                </a:solidFill>
              </a:rPr>
              <a:t>,</a:t>
            </a:r>
            <a:r>
              <a:rPr lang="en-US" sz="2400" dirty="0" smtClean="0">
                <a:solidFill>
                  <a:srgbClr val="008000"/>
                </a:solidFill>
              </a:rPr>
              <a:t>π|| </a:t>
            </a:r>
            <a:r>
              <a:rPr lang="en-US" sz="2400" dirty="0">
                <a:solidFill>
                  <a:srgbClr val="008000"/>
                </a:solidFill>
              </a:rPr>
              <a:t>≤ </a:t>
            </a:r>
            <a:r>
              <a:rPr lang="en-US" sz="2400" dirty="0" err="1">
                <a:solidFill>
                  <a:srgbClr val="008000"/>
                </a:solidFill>
              </a:rPr>
              <a:t>δ</a:t>
            </a:r>
            <a:r>
              <a:rPr lang="en-US" sz="2400" dirty="0">
                <a:solidFill>
                  <a:srgbClr val="008000"/>
                </a:solidFill>
              </a:rPr>
              <a:t>, </a:t>
            </a:r>
            <a:endParaRPr lang="en-US" sz="24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a</a:t>
            </a:r>
            <a:r>
              <a:rPr lang="en-US" sz="2400" dirty="0" smtClean="0">
                <a:solidFill>
                  <a:srgbClr val="000000"/>
                </a:solidFill>
              </a:rPr>
              <a:t>nd runs in </a:t>
            </a:r>
            <a:r>
              <a:rPr lang="en-US" sz="2400" dirty="0">
                <a:solidFill>
                  <a:srgbClr val="000000"/>
                </a:solidFill>
              </a:rPr>
              <a:t>time </a:t>
            </a:r>
            <a:r>
              <a:rPr lang="en-US" sz="2400" dirty="0">
                <a:solidFill>
                  <a:srgbClr val="008000"/>
                </a:solidFill>
              </a:rPr>
              <a:t>polynomial </a:t>
            </a:r>
            <a:r>
              <a:rPr lang="en-US" sz="2400" dirty="0" smtClean="0">
                <a:solidFill>
                  <a:srgbClr val="008000"/>
                </a:solidFill>
              </a:rPr>
              <a:t>in </a:t>
            </a:r>
            <a:r>
              <a:rPr lang="en-US" sz="2400" dirty="0">
                <a:solidFill>
                  <a:srgbClr val="008000"/>
                </a:solidFill>
              </a:rPr>
              <a:t>|x| and log(1/</a:t>
            </a:r>
            <a:r>
              <a:rPr lang="en-US" sz="2400" dirty="0" err="1">
                <a:solidFill>
                  <a:srgbClr val="008000"/>
                </a:solidFill>
              </a:rPr>
              <a:t>δ</a:t>
            </a:r>
            <a:r>
              <a:rPr lang="en-US" sz="2400" dirty="0">
                <a:solidFill>
                  <a:srgbClr val="008000"/>
                </a:solidFill>
              </a:rPr>
              <a:t>). </a:t>
            </a:r>
            <a:endParaRPr lang="en-US" sz="24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FF00"/>
                </a:solidFill>
              </a:rPr>
              <a:t>                                (*Fully Polynomial Almost Uniform Sampler)</a:t>
            </a:r>
            <a:endParaRPr lang="en-US" sz="2000" dirty="0">
              <a:solidFill>
                <a:srgbClr val="00FF00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  <p:grpSp>
        <p:nvGrpSpPr>
          <p:cNvPr id="48" name="Group 47"/>
          <p:cNvGrpSpPr/>
          <p:nvPr/>
        </p:nvGrpSpPr>
        <p:grpSpPr>
          <a:xfrm>
            <a:off x="520379" y="4732153"/>
            <a:ext cx="8382000" cy="2238227"/>
            <a:chOff x="520379" y="4732153"/>
            <a:chExt cx="8382000" cy="2238227"/>
          </a:xfrm>
        </p:grpSpPr>
        <p:sp>
          <p:nvSpPr>
            <p:cNvPr id="7" name="Rectangle 147"/>
            <p:cNvSpPr>
              <a:spLocks noChangeArrowheads="1"/>
            </p:cNvSpPr>
            <p:nvPr/>
          </p:nvSpPr>
          <p:spPr bwMode="auto">
            <a:xfrm>
              <a:off x="545458" y="4732153"/>
              <a:ext cx="8141342" cy="197786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20379" y="5031388"/>
              <a:ext cx="838200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aseline="30000" dirty="0" smtClean="0"/>
                <a:t>     Exact Counting                ⇒              Exact Sampling</a:t>
              </a:r>
            </a:p>
            <a:p>
              <a:r>
                <a:rPr lang="en-US" sz="3600" dirty="0" smtClean="0"/>
                <a:t>           </a:t>
              </a:r>
              <a:r>
                <a:rPr lang="en-US" sz="3600" baseline="30000" dirty="0" smtClean="0"/>
                <a:t>⇓                                                       ⇓</a:t>
              </a:r>
              <a:endParaRPr lang="en-US" baseline="30000" dirty="0"/>
            </a:p>
            <a:p>
              <a:r>
                <a:rPr lang="en-US" sz="3600" baseline="30000" dirty="0" smtClean="0"/>
                <a:t>Approximate Counting        </a:t>
              </a:r>
              <a:r>
                <a:rPr lang="en-US" sz="3600" baseline="30000" dirty="0"/>
                <a:t>⇐⇒ </a:t>
              </a:r>
              <a:r>
                <a:rPr lang="en-US" sz="3600" baseline="30000" dirty="0" smtClean="0"/>
                <a:t>        Approximate </a:t>
              </a:r>
              <a:r>
                <a:rPr lang="en-US" sz="3600" baseline="30000" dirty="0"/>
                <a:t>Sampling </a:t>
              </a:r>
              <a:r>
                <a:rPr lang="en-US" sz="3600" baseline="30000" dirty="0" smtClean="0"/>
                <a:t>                       	 </a:t>
              </a:r>
              <a:r>
                <a:rPr lang="en-US" sz="3600" dirty="0" smtClean="0"/>
                <a:t> </a:t>
              </a:r>
              <a:r>
                <a:rPr lang="en-US" sz="3600" baseline="30000" dirty="0" smtClean="0"/>
                <a:t>(</a:t>
              </a:r>
              <a:r>
                <a:rPr lang="en-US" sz="3600" baseline="30000" dirty="0" smtClean="0">
                  <a:solidFill>
                    <a:srgbClr val="0000FF"/>
                  </a:solidFill>
                </a:rPr>
                <a:t>FPRUS</a:t>
              </a:r>
              <a:r>
                <a:rPr lang="en-US" sz="3600" baseline="30000" dirty="0" smtClean="0"/>
                <a:t>)</a:t>
              </a:r>
              <a:r>
                <a:rPr lang="en-US" sz="3600" baseline="30000" dirty="0"/>
                <a:t> </a:t>
              </a:r>
              <a:r>
                <a:rPr lang="en-US" sz="3600" baseline="30000" dirty="0" smtClean="0"/>
                <a:t>             </a:t>
              </a:r>
              <a:r>
                <a:rPr lang="en-US" sz="2000" dirty="0" smtClean="0"/>
                <a:t>                                       </a:t>
              </a:r>
              <a:r>
                <a:rPr lang="en-US" sz="3600" baseline="30000" dirty="0" smtClean="0"/>
                <a:t>(</a:t>
              </a:r>
              <a:r>
                <a:rPr lang="en-US" sz="3600" baseline="30000" dirty="0">
                  <a:solidFill>
                    <a:srgbClr val="008000"/>
                  </a:solidFill>
                </a:rPr>
                <a:t>FPAUS</a:t>
              </a:r>
              <a:r>
                <a:rPr lang="en-US" sz="3600" baseline="30000" dirty="0" smtClean="0"/>
                <a:t>)</a:t>
              </a:r>
              <a:endParaRPr lang="en-US" sz="36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200079" y="6248355"/>
              <a:ext cx="25621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6600"/>
                  </a:solidFill>
                </a:rPr>
                <a:t> </a:t>
              </a:r>
              <a:r>
                <a:rPr lang="en-US" sz="2400" dirty="0" smtClean="0">
                  <a:solidFill>
                    <a:srgbClr val="FF6600"/>
                  </a:solidFill>
                </a:rPr>
                <a:t>   “self-reducible”</a:t>
              </a:r>
              <a:endParaRPr lang="en-US" sz="2400" dirty="0">
                <a:solidFill>
                  <a:srgbClr val="FF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8863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Main Questions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610600" cy="2133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Is the problem </a:t>
            </a:r>
            <a:r>
              <a:rPr lang="en-US" sz="2400" u="sng" dirty="0" smtClean="0"/>
              <a:t>efficiently</a:t>
            </a:r>
            <a:r>
              <a:rPr lang="en-US" sz="2400" dirty="0" smtClean="0"/>
              <a:t> computable (in </a:t>
            </a:r>
            <a:r>
              <a:rPr lang="en-US" sz="2400" u="sng" dirty="0" smtClean="0"/>
              <a:t>polynomial</a:t>
            </a:r>
            <a:r>
              <a:rPr lang="en-US" sz="2400" dirty="0" smtClean="0"/>
              <a:t> time)?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Which problems are “intractable”?  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Does the “natural” sampling method work?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015999" y="3073403"/>
            <a:ext cx="3975101" cy="3517897"/>
            <a:chOff x="1015999" y="3073403"/>
            <a:chExt cx="3975101" cy="3517897"/>
          </a:xfrm>
        </p:grpSpPr>
        <p:grpSp>
          <p:nvGrpSpPr>
            <p:cNvPr id="15" name="Group 14"/>
            <p:cNvGrpSpPr/>
            <p:nvPr/>
          </p:nvGrpSpPr>
          <p:grpSpPr>
            <a:xfrm flipH="1">
              <a:off x="2513868" y="4686300"/>
              <a:ext cx="2477232" cy="1905000"/>
              <a:chOff x="4305300" y="4953000"/>
              <a:chExt cx="2477232" cy="1905000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419600" y="5041900"/>
                <a:ext cx="2362932" cy="1785937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4305300" y="4953000"/>
                <a:ext cx="1371600" cy="1905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Cloud Callout 6"/>
            <p:cNvSpPr/>
            <p:nvPr/>
          </p:nvSpPr>
          <p:spPr>
            <a:xfrm rot="21266869" flipH="1">
              <a:off x="1015999" y="3073403"/>
              <a:ext cx="2438400" cy="1562100"/>
            </a:xfrm>
            <a:prstGeom prst="cloudCallout">
              <a:avLst>
                <a:gd name="adj1" fmla="val -32812"/>
                <a:gd name="adj2" fmla="val 54370"/>
              </a:avLst>
            </a:prstGeom>
            <a:solidFill>
              <a:srgbClr val="FFCC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98600" y="3454400"/>
              <a:ext cx="16600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Give me *any*</a:t>
              </a:r>
            </a:p>
            <a:p>
              <a:r>
                <a:rPr lang="en-US" dirty="0" smtClean="0"/>
                <a:t>fast solution!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016500" y="3027919"/>
            <a:ext cx="3187700" cy="3739343"/>
            <a:chOff x="5016500" y="3027919"/>
            <a:chExt cx="3187700" cy="3739343"/>
          </a:xfrm>
        </p:grpSpPr>
        <p:grpSp>
          <p:nvGrpSpPr>
            <p:cNvPr id="14" name="Group 13"/>
            <p:cNvGrpSpPr/>
            <p:nvPr/>
          </p:nvGrpSpPr>
          <p:grpSpPr>
            <a:xfrm flipH="1">
              <a:off x="5016500" y="3733800"/>
              <a:ext cx="3098800" cy="3033462"/>
              <a:chOff x="762000" y="4174456"/>
              <a:chExt cx="2971800" cy="2813956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80393" y="4174456"/>
                <a:ext cx="2253407" cy="2813956"/>
              </a:xfrm>
              <a:prstGeom prst="rect">
                <a:avLst/>
              </a:prstGeom>
            </p:spPr>
          </p:pic>
          <p:sp>
            <p:nvSpPr>
              <p:cNvPr id="12" name="Rectangle 11"/>
              <p:cNvSpPr/>
              <p:nvPr/>
            </p:nvSpPr>
            <p:spPr>
              <a:xfrm rot="18519677">
                <a:off x="1121097" y="4605945"/>
                <a:ext cx="1866629" cy="100714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762000" y="4174456"/>
                <a:ext cx="2971800" cy="100714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Cloud Callout 5"/>
            <p:cNvSpPr/>
            <p:nvPr/>
          </p:nvSpPr>
          <p:spPr>
            <a:xfrm rot="381219">
              <a:off x="5522691" y="3027919"/>
              <a:ext cx="2514600" cy="1549400"/>
            </a:xfrm>
            <a:prstGeom prst="cloudCallout">
              <a:avLst/>
            </a:prstGeom>
            <a:solidFill>
              <a:srgbClr val="FFCC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765800" y="3410634"/>
              <a:ext cx="2438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Is *this* sampling</a:t>
              </a:r>
            </a:p>
            <a:p>
              <a:r>
                <a:rPr lang="en-US" dirty="0" smtClean="0"/>
                <a:t>algorithm efficient?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04028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8821" y="2851132"/>
            <a:ext cx="8191500" cy="3686559"/>
            <a:chOff x="408821" y="2851132"/>
            <a:chExt cx="8191500" cy="3686559"/>
          </a:xfrm>
        </p:grpSpPr>
        <p:sp>
          <p:nvSpPr>
            <p:cNvPr id="106" name="Rectangle 147"/>
            <p:cNvSpPr>
              <a:spLocks noChangeArrowheads="1"/>
            </p:cNvSpPr>
            <p:nvPr/>
          </p:nvSpPr>
          <p:spPr bwMode="auto">
            <a:xfrm>
              <a:off x="519216" y="2851132"/>
              <a:ext cx="7952868" cy="368655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AutoShape 131"/>
            <p:cNvSpPr>
              <a:spLocks noChangeArrowheads="1"/>
            </p:cNvSpPr>
            <p:nvPr/>
          </p:nvSpPr>
          <p:spPr bwMode="auto">
            <a:xfrm flipV="1">
              <a:off x="3132971" y="3492469"/>
              <a:ext cx="182563" cy="180975"/>
            </a:xfrm>
            <a:prstGeom prst="flowChartOr">
              <a:avLst/>
            </a:prstGeom>
            <a:solidFill>
              <a:schemeClr val="bg1"/>
            </a:solidFill>
            <a:ln w="9525">
              <a:solidFill>
                <a:srgbClr val="0F0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Rectangle 23"/>
            <p:cNvSpPr>
              <a:spLocks noChangeArrowheads="1"/>
            </p:cNvSpPr>
            <p:nvPr/>
          </p:nvSpPr>
          <p:spPr bwMode="auto">
            <a:xfrm>
              <a:off x="408821" y="2957481"/>
              <a:ext cx="81915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744538" indent="-508000"/>
              <a:r>
                <a:rPr lang="en-US" sz="2400" b="1" dirty="0"/>
                <a:t>E.g</a:t>
              </a:r>
              <a:r>
                <a:rPr lang="en-US" sz="2400" dirty="0"/>
                <a:t>., if Ω  =  </a:t>
              </a:r>
              <a:r>
                <a:rPr lang="en-US" sz="2400" dirty="0" err="1">
                  <a:solidFill>
                    <a:srgbClr val="0F0FFF"/>
                  </a:solidFill>
                </a:rPr>
                <a:t>indep</a:t>
              </a:r>
              <a:r>
                <a:rPr lang="en-US" sz="2400" dirty="0">
                  <a:solidFill>
                    <a:srgbClr val="0F0FFF"/>
                  </a:solidFill>
                </a:rPr>
                <a:t>. sets</a:t>
              </a:r>
              <a:r>
                <a:rPr lang="en-US" sz="2400" dirty="0"/>
                <a:t> of a graph G, </a:t>
              </a:r>
              <a:r>
                <a:rPr lang="en-US" sz="2400" dirty="0" smtClean="0"/>
                <a:t>connect </a:t>
              </a:r>
              <a:r>
                <a:rPr lang="en-US" sz="2400" dirty="0" smtClean="0">
                  <a:solidFill>
                    <a:srgbClr val="0F0FFF"/>
                  </a:solidFill>
                  <a:latin typeface="American Typewriter"/>
                </a:rPr>
                <a:t>I</a:t>
              </a:r>
              <a:r>
                <a:rPr lang="en-US" sz="2400" dirty="0" smtClean="0"/>
                <a:t> </a:t>
              </a:r>
              <a:r>
                <a:rPr lang="en-US" sz="2400" dirty="0"/>
                <a:t>and</a:t>
              </a:r>
              <a:r>
                <a:rPr lang="en-US" sz="2400" dirty="0">
                  <a:solidFill>
                    <a:srgbClr val="0F0FFF"/>
                  </a:solidFill>
                </a:rPr>
                <a:t> </a:t>
              </a:r>
              <a:r>
                <a:rPr lang="en-US" sz="2400" dirty="0">
                  <a:solidFill>
                    <a:srgbClr val="0F0FFF"/>
                  </a:solidFill>
                  <a:latin typeface="American Typewriter"/>
                </a:rPr>
                <a:t>I</a:t>
              </a:r>
              <a:r>
                <a:rPr lang="ja-JP" altLang="en-US" sz="2400" dirty="0">
                  <a:solidFill>
                    <a:srgbClr val="0F0FFF"/>
                  </a:solidFill>
                </a:rPr>
                <a:t>’</a:t>
              </a:r>
              <a:r>
                <a:rPr lang="en-US" sz="2400" dirty="0"/>
                <a:t> </a:t>
              </a:r>
              <a:r>
                <a:rPr lang="en-US" sz="2400" dirty="0" err="1"/>
                <a:t>iff</a:t>
              </a:r>
              <a:r>
                <a:rPr lang="en-US" sz="2400" dirty="0"/>
                <a:t>  </a:t>
              </a:r>
              <a:r>
                <a:rPr lang="en-US" sz="2400" dirty="0" smtClean="0"/>
                <a:t>    				 </a:t>
              </a:r>
              <a:r>
                <a:rPr lang="en-US" sz="2400" dirty="0" smtClean="0">
                  <a:solidFill>
                    <a:srgbClr val="0F0FFF"/>
                  </a:solidFill>
                </a:rPr>
                <a:t>|</a:t>
              </a:r>
              <a:r>
                <a:rPr lang="en-US" sz="2400" dirty="0">
                  <a:solidFill>
                    <a:srgbClr val="0F0FFF"/>
                  </a:solidFill>
                  <a:latin typeface="American Typewriter"/>
                </a:rPr>
                <a:t>I</a:t>
              </a:r>
              <a:r>
                <a:rPr lang="en-US" sz="2400" dirty="0">
                  <a:solidFill>
                    <a:srgbClr val="0F0FFF"/>
                  </a:solidFill>
                </a:rPr>
                <a:t>     </a:t>
              </a:r>
              <a:r>
                <a:rPr lang="en-US" sz="2400" dirty="0">
                  <a:solidFill>
                    <a:srgbClr val="0F0FFF"/>
                  </a:solidFill>
                  <a:latin typeface="American Typewriter"/>
                </a:rPr>
                <a:t>I</a:t>
              </a:r>
              <a:r>
                <a:rPr lang="ja-JP" altLang="en-US" sz="2400" dirty="0">
                  <a:solidFill>
                    <a:srgbClr val="0F0FFF"/>
                  </a:solidFill>
                </a:rPr>
                <a:t>’</a:t>
              </a:r>
              <a:r>
                <a:rPr lang="en-US" sz="2400" dirty="0">
                  <a:solidFill>
                    <a:srgbClr val="0F0FFF"/>
                  </a:solidFill>
                </a:rPr>
                <a:t>| = 1</a:t>
              </a:r>
              <a:r>
                <a:rPr lang="en-US" sz="2400" dirty="0"/>
                <a:t>.</a:t>
              </a:r>
            </a:p>
          </p:txBody>
        </p:sp>
        <p:sp>
          <p:nvSpPr>
            <p:cNvPr id="112" name="Oval 130"/>
            <p:cNvSpPr>
              <a:spLocks noChangeArrowheads="1"/>
            </p:cNvSpPr>
            <p:nvPr/>
          </p:nvSpPr>
          <p:spPr bwMode="auto">
            <a:xfrm>
              <a:off x="2438839" y="3847314"/>
              <a:ext cx="4044950" cy="263366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57150" cmpd="sng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" name="AutoShape 25"/>
            <p:cNvSpPr>
              <a:spLocks noChangeArrowheads="1"/>
            </p:cNvSpPr>
            <p:nvPr/>
          </p:nvSpPr>
          <p:spPr bwMode="auto">
            <a:xfrm>
              <a:off x="2837099" y="5164736"/>
              <a:ext cx="143781" cy="113428"/>
            </a:xfrm>
            <a:prstGeom prst="octagon">
              <a:avLst>
                <a:gd name="adj" fmla="val 29287"/>
              </a:avLst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AutoShape 26"/>
            <p:cNvSpPr>
              <a:spLocks noChangeArrowheads="1"/>
            </p:cNvSpPr>
            <p:nvPr/>
          </p:nvSpPr>
          <p:spPr bwMode="auto">
            <a:xfrm>
              <a:off x="3325700" y="5164736"/>
              <a:ext cx="143781" cy="113428"/>
            </a:xfrm>
            <a:prstGeom prst="octagon">
              <a:avLst>
                <a:gd name="adj" fmla="val 29287"/>
              </a:avLst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AutoShape 27"/>
            <p:cNvSpPr>
              <a:spLocks noChangeArrowheads="1"/>
            </p:cNvSpPr>
            <p:nvPr/>
          </p:nvSpPr>
          <p:spPr bwMode="auto">
            <a:xfrm>
              <a:off x="3081399" y="4797276"/>
              <a:ext cx="143781" cy="113428"/>
            </a:xfrm>
            <a:prstGeom prst="octagon">
              <a:avLst>
                <a:gd name="adj" fmla="val 29287"/>
              </a:avLst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Line 39"/>
            <p:cNvSpPr>
              <a:spLocks noChangeShapeType="1"/>
            </p:cNvSpPr>
            <p:nvPr/>
          </p:nvSpPr>
          <p:spPr bwMode="auto">
            <a:xfrm flipV="1">
              <a:off x="2980880" y="4910704"/>
              <a:ext cx="171774" cy="3107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Line 40"/>
            <p:cNvSpPr>
              <a:spLocks noChangeShapeType="1"/>
            </p:cNvSpPr>
            <p:nvPr/>
          </p:nvSpPr>
          <p:spPr bwMode="auto">
            <a:xfrm>
              <a:off x="2980880" y="5221450"/>
              <a:ext cx="34482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AutoShape 72"/>
            <p:cNvSpPr>
              <a:spLocks noChangeArrowheads="1"/>
            </p:cNvSpPr>
            <p:nvPr/>
          </p:nvSpPr>
          <p:spPr bwMode="auto">
            <a:xfrm>
              <a:off x="4138761" y="4395551"/>
              <a:ext cx="143781" cy="113428"/>
            </a:xfrm>
            <a:prstGeom prst="octagon">
              <a:avLst>
                <a:gd name="adj" fmla="val 29287"/>
              </a:avLst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AutoShape 74"/>
            <p:cNvSpPr>
              <a:spLocks noChangeArrowheads="1"/>
            </p:cNvSpPr>
            <p:nvPr/>
          </p:nvSpPr>
          <p:spPr bwMode="auto">
            <a:xfrm>
              <a:off x="4383062" y="4028090"/>
              <a:ext cx="143781" cy="113428"/>
            </a:xfrm>
            <a:prstGeom prst="octagon">
              <a:avLst>
                <a:gd name="adj" fmla="val 29287"/>
              </a:avLst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Line 75"/>
            <p:cNvSpPr>
              <a:spLocks noChangeShapeType="1"/>
            </p:cNvSpPr>
            <p:nvPr/>
          </p:nvSpPr>
          <p:spPr bwMode="auto">
            <a:xfrm flipV="1">
              <a:off x="4282542" y="4141519"/>
              <a:ext cx="151415" cy="3107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Line 76"/>
            <p:cNvSpPr>
              <a:spLocks noChangeShapeType="1"/>
            </p:cNvSpPr>
            <p:nvPr/>
          </p:nvSpPr>
          <p:spPr bwMode="auto">
            <a:xfrm>
              <a:off x="4282542" y="4452265"/>
              <a:ext cx="344820" cy="118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AutoShape 82"/>
            <p:cNvSpPr>
              <a:spLocks noChangeArrowheads="1"/>
            </p:cNvSpPr>
            <p:nvPr/>
          </p:nvSpPr>
          <p:spPr bwMode="auto">
            <a:xfrm>
              <a:off x="4461950" y="6062710"/>
              <a:ext cx="143781" cy="113428"/>
            </a:xfrm>
            <a:prstGeom prst="octagon">
              <a:avLst>
                <a:gd name="adj" fmla="val 29287"/>
              </a:avLst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AutoShape 83"/>
            <p:cNvSpPr>
              <a:spLocks noChangeArrowheads="1"/>
            </p:cNvSpPr>
            <p:nvPr/>
          </p:nvSpPr>
          <p:spPr bwMode="auto">
            <a:xfrm>
              <a:off x="4950551" y="6062710"/>
              <a:ext cx="143781" cy="113428"/>
            </a:xfrm>
            <a:prstGeom prst="octagon">
              <a:avLst>
                <a:gd name="adj" fmla="val 29287"/>
              </a:avLst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AutoShape 84"/>
            <p:cNvSpPr>
              <a:spLocks noChangeArrowheads="1"/>
            </p:cNvSpPr>
            <p:nvPr/>
          </p:nvSpPr>
          <p:spPr bwMode="auto">
            <a:xfrm>
              <a:off x="4706250" y="5695250"/>
              <a:ext cx="143781" cy="113428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Line 85"/>
            <p:cNvSpPr>
              <a:spLocks noChangeShapeType="1"/>
            </p:cNvSpPr>
            <p:nvPr/>
          </p:nvSpPr>
          <p:spPr bwMode="auto">
            <a:xfrm flipV="1">
              <a:off x="4605731" y="5808678"/>
              <a:ext cx="171774" cy="3107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Line 86"/>
            <p:cNvSpPr>
              <a:spLocks noChangeShapeType="1"/>
            </p:cNvSpPr>
            <p:nvPr/>
          </p:nvSpPr>
          <p:spPr bwMode="auto">
            <a:xfrm>
              <a:off x="4605731" y="6119424"/>
              <a:ext cx="344820" cy="118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AutoShape 89"/>
            <p:cNvSpPr>
              <a:spLocks noChangeArrowheads="1"/>
            </p:cNvSpPr>
            <p:nvPr/>
          </p:nvSpPr>
          <p:spPr bwMode="auto">
            <a:xfrm>
              <a:off x="4576466" y="4396732"/>
              <a:ext cx="143781" cy="113428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AutoShape 92"/>
            <p:cNvSpPr>
              <a:spLocks noChangeArrowheads="1"/>
            </p:cNvSpPr>
            <p:nvPr/>
          </p:nvSpPr>
          <p:spPr bwMode="auto">
            <a:xfrm>
              <a:off x="4092955" y="5239174"/>
              <a:ext cx="143781" cy="113428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AutoShape 93"/>
            <p:cNvSpPr>
              <a:spLocks noChangeArrowheads="1"/>
            </p:cNvSpPr>
            <p:nvPr/>
          </p:nvSpPr>
          <p:spPr bwMode="auto">
            <a:xfrm>
              <a:off x="4337255" y="4871713"/>
              <a:ext cx="143781" cy="113428"/>
            </a:xfrm>
            <a:prstGeom prst="octagon">
              <a:avLst>
                <a:gd name="adj" fmla="val 29287"/>
              </a:avLst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Line 94"/>
            <p:cNvSpPr>
              <a:spLocks noChangeShapeType="1"/>
            </p:cNvSpPr>
            <p:nvPr/>
          </p:nvSpPr>
          <p:spPr bwMode="auto">
            <a:xfrm flipV="1">
              <a:off x="4236736" y="4985141"/>
              <a:ext cx="171774" cy="3107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Line 95"/>
            <p:cNvSpPr>
              <a:spLocks noChangeShapeType="1"/>
            </p:cNvSpPr>
            <p:nvPr/>
          </p:nvSpPr>
          <p:spPr bwMode="auto">
            <a:xfrm>
              <a:off x="4236736" y="5295888"/>
              <a:ext cx="344820" cy="118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AutoShape 96"/>
            <p:cNvSpPr>
              <a:spLocks noChangeArrowheads="1"/>
            </p:cNvSpPr>
            <p:nvPr/>
          </p:nvSpPr>
          <p:spPr bwMode="auto">
            <a:xfrm>
              <a:off x="4576466" y="5221450"/>
              <a:ext cx="143781" cy="113428"/>
            </a:xfrm>
            <a:prstGeom prst="octagon">
              <a:avLst>
                <a:gd name="adj" fmla="val 29287"/>
              </a:avLst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AutoShape 97"/>
            <p:cNvSpPr>
              <a:spLocks noChangeArrowheads="1"/>
            </p:cNvSpPr>
            <p:nvPr/>
          </p:nvSpPr>
          <p:spPr bwMode="auto">
            <a:xfrm>
              <a:off x="5300460" y="5152921"/>
              <a:ext cx="143781" cy="113428"/>
            </a:xfrm>
            <a:prstGeom prst="octagon">
              <a:avLst>
                <a:gd name="adj" fmla="val 29287"/>
              </a:avLst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AutoShape 98"/>
            <p:cNvSpPr>
              <a:spLocks noChangeArrowheads="1"/>
            </p:cNvSpPr>
            <p:nvPr/>
          </p:nvSpPr>
          <p:spPr bwMode="auto">
            <a:xfrm>
              <a:off x="5544760" y="4785460"/>
              <a:ext cx="143781" cy="113428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Line 99"/>
            <p:cNvSpPr>
              <a:spLocks noChangeShapeType="1"/>
            </p:cNvSpPr>
            <p:nvPr/>
          </p:nvSpPr>
          <p:spPr bwMode="auto">
            <a:xfrm flipV="1">
              <a:off x="5444241" y="4898889"/>
              <a:ext cx="171774" cy="3107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Line 100"/>
            <p:cNvSpPr>
              <a:spLocks noChangeShapeType="1"/>
            </p:cNvSpPr>
            <p:nvPr/>
          </p:nvSpPr>
          <p:spPr bwMode="auto">
            <a:xfrm>
              <a:off x="5444241" y="5209635"/>
              <a:ext cx="344820" cy="118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AutoShape 101"/>
            <p:cNvSpPr>
              <a:spLocks noChangeArrowheads="1"/>
            </p:cNvSpPr>
            <p:nvPr/>
          </p:nvSpPr>
          <p:spPr bwMode="auto">
            <a:xfrm>
              <a:off x="5738164" y="5154102"/>
              <a:ext cx="143781" cy="113428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Line 112"/>
            <p:cNvSpPr>
              <a:spLocks noChangeShapeType="1"/>
            </p:cNvSpPr>
            <p:nvPr/>
          </p:nvSpPr>
          <p:spPr bwMode="auto">
            <a:xfrm flipV="1">
              <a:off x="3469481" y="4452265"/>
              <a:ext cx="503869" cy="41944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Oval 113"/>
            <p:cNvSpPr>
              <a:spLocks noChangeArrowheads="1"/>
            </p:cNvSpPr>
            <p:nvPr/>
          </p:nvSpPr>
          <p:spPr bwMode="auto">
            <a:xfrm>
              <a:off x="2692046" y="4725202"/>
              <a:ext cx="921215" cy="770367"/>
            </a:xfrm>
            <a:prstGeom prst="ellipse">
              <a:avLst/>
            </a:prstGeom>
            <a:solidFill>
              <a:schemeClr val="hlink">
                <a:alpha val="38039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Oval 114"/>
            <p:cNvSpPr>
              <a:spLocks noChangeArrowheads="1"/>
            </p:cNvSpPr>
            <p:nvPr/>
          </p:nvSpPr>
          <p:spPr bwMode="auto">
            <a:xfrm>
              <a:off x="5138865" y="4672032"/>
              <a:ext cx="921215" cy="770367"/>
            </a:xfrm>
            <a:prstGeom prst="ellipse">
              <a:avLst/>
            </a:prstGeom>
            <a:solidFill>
              <a:schemeClr val="hlink">
                <a:alpha val="36862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Oval 116"/>
            <p:cNvSpPr>
              <a:spLocks noChangeArrowheads="1"/>
            </p:cNvSpPr>
            <p:nvPr/>
          </p:nvSpPr>
          <p:spPr bwMode="auto">
            <a:xfrm>
              <a:off x="3973350" y="3932385"/>
              <a:ext cx="921215" cy="770367"/>
            </a:xfrm>
            <a:prstGeom prst="ellipse">
              <a:avLst/>
            </a:prstGeom>
            <a:solidFill>
              <a:schemeClr val="hlink">
                <a:alpha val="36862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Oval 117"/>
            <p:cNvSpPr>
              <a:spLocks noChangeArrowheads="1"/>
            </p:cNvSpPr>
            <p:nvPr/>
          </p:nvSpPr>
          <p:spPr bwMode="auto">
            <a:xfrm>
              <a:off x="4337255" y="5593637"/>
              <a:ext cx="921215" cy="770367"/>
            </a:xfrm>
            <a:prstGeom prst="ellipse">
              <a:avLst/>
            </a:prstGeom>
            <a:solidFill>
              <a:schemeClr val="hlink">
                <a:alpha val="36862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Line 119"/>
            <p:cNvSpPr>
              <a:spLocks noChangeShapeType="1"/>
            </p:cNvSpPr>
            <p:nvPr/>
          </p:nvSpPr>
          <p:spPr bwMode="auto">
            <a:xfrm>
              <a:off x="3613261" y="5209635"/>
              <a:ext cx="335913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Line 120"/>
            <p:cNvSpPr>
              <a:spLocks noChangeShapeType="1"/>
            </p:cNvSpPr>
            <p:nvPr/>
          </p:nvSpPr>
          <p:spPr bwMode="auto">
            <a:xfrm>
              <a:off x="3325700" y="5442399"/>
              <a:ext cx="1011556" cy="620311"/>
            </a:xfrm>
            <a:prstGeom prst="line">
              <a:avLst/>
            </a:prstGeom>
            <a:noFill/>
            <a:ln w="539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Line 121"/>
            <p:cNvSpPr>
              <a:spLocks noChangeShapeType="1"/>
            </p:cNvSpPr>
            <p:nvPr/>
          </p:nvSpPr>
          <p:spPr bwMode="auto">
            <a:xfrm>
              <a:off x="4894565" y="4396732"/>
              <a:ext cx="460608" cy="32846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Line 122"/>
            <p:cNvSpPr>
              <a:spLocks noChangeShapeType="1"/>
            </p:cNvSpPr>
            <p:nvPr/>
          </p:nvSpPr>
          <p:spPr bwMode="auto">
            <a:xfrm flipV="1">
              <a:off x="5206302" y="5442399"/>
              <a:ext cx="338458" cy="36627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Oval 115"/>
            <p:cNvSpPr>
              <a:spLocks noChangeArrowheads="1"/>
            </p:cNvSpPr>
            <p:nvPr/>
          </p:nvSpPr>
          <p:spPr bwMode="auto">
            <a:xfrm>
              <a:off x="3949174" y="4785460"/>
              <a:ext cx="921215" cy="770367"/>
            </a:xfrm>
            <a:prstGeom prst="ellipse">
              <a:avLst/>
            </a:prstGeom>
            <a:solidFill>
              <a:schemeClr val="hlink">
                <a:alpha val="36862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Line 145"/>
            <p:cNvSpPr>
              <a:spLocks noChangeShapeType="1"/>
            </p:cNvSpPr>
            <p:nvPr/>
          </p:nvSpPr>
          <p:spPr bwMode="auto">
            <a:xfrm>
              <a:off x="746959" y="3406744"/>
              <a:ext cx="5762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0" name="Rectangle 30"/>
          <p:cNvSpPr txBox="1">
            <a:spLocks noChangeArrowheads="1"/>
          </p:cNvSpPr>
          <p:nvPr/>
        </p:nvSpPr>
        <p:spPr>
          <a:xfrm>
            <a:off x="1432584" y="165708"/>
            <a:ext cx="64643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Markov chains</a:t>
            </a: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03" name="Rectangle 12"/>
          <p:cNvSpPr>
            <a:spLocks noChangeArrowheads="1"/>
          </p:cNvSpPr>
          <p:nvPr/>
        </p:nvSpPr>
        <p:spPr bwMode="auto">
          <a:xfrm>
            <a:off x="519216" y="2160680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FF0000"/>
              </a:buClr>
              <a:buSzPct val="130000"/>
              <a:buFont typeface="Wingdings" charset="0"/>
              <a:buChar char="ü"/>
            </a:pPr>
            <a:r>
              <a:rPr lang="en-US" sz="2800" b="1" dirty="0">
                <a:solidFill>
                  <a:srgbClr val="FF0000"/>
                </a:solidFill>
              </a:rPr>
              <a:t> Step 1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r>
              <a:rPr lang="en-US" sz="2800" dirty="0">
                <a:solidFill>
                  <a:srgbClr val="000080"/>
                </a:solidFill>
              </a:rPr>
              <a:t> Connect the state space.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77003" y="1221240"/>
            <a:ext cx="5107121" cy="527865"/>
            <a:chOff x="177003" y="1221240"/>
            <a:chExt cx="5107121" cy="527865"/>
          </a:xfrm>
        </p:grpSpPr>
        <p:sp>
          <p:nvSpPr>
            <p:cNvPr id="101" name="Rectangle 8"/>
            <p:cNvSpPr>
              <a:spLocks noChangeArrowheads="1"/>
            </p:cNvSpPr>
            <p:nvPr/>
          </p:nvSpPr>
          <p:spPr bwMode="auto">
            <a:xfrm>
              <a:off x="177003" y="1221240"/>
              <a:ext cx="29546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dirty="0" smtClean="0"/>
                <a:t>    State </a:t>
              </a:r>
              <a:r>
                <a:rPr lang="en-US" sz="2400" dirty="0"/>
                <a:t>space Ω</a:t>
              </a:r>
            </a:p>
          </p:txBody>
        </p:sp>
        <p:sp>
          <p:nvSpPr>
            <p:cNvPr id="102" name="Rectangle 21"/>
            <p:cNvSpPr>
              <a:spLocks noChangeArrowheads="1"/>
            </p:cNvSpPr>
            <p:nvPr/>
          </p:nvSpPr>
          <p:spPr bwMode="auto">
            <a:xfrm>
              <a:off x="3147349" y="1288593"/>
              <a:ext cx="21367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2400" dirty="0"/>
                <a:t>( |Ω| ~ </a:t>
              </a:r>
              <a:r>
                <a:rPr lang="en-US" sz="2400" dirty="0" err="1"/>
                <a:t>c</a:t>
              </a:r>
              <a:r>
                <a:rPr lang="en-US" sz="2400" baseline="30000" dirty="0" err="1"/>
                <a:t>n</a:t>
              </a:r>
              <a:r>
                <a:rPr lang="en-US" sz="2400" dirty="0"/>
                <a:t> )</a:t>
              </a:r>
              <a:r>
                <a:rPr lang="en-US" sz="2400" baseline="30000" dirty="0"/>
                <a:t> </a:t>
              </a:r>
              <a:endParaRPr lang="en-US" sz="24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613262" y="1287440"/>
              <a:ext cx="6234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  </a:t>
              </a:r>
              <a:r>
                <a:rPr lang="en-US" sz="800" dirty="0" smtClean="0"/>
                <a:t> </a:t>
              </a:r>
              <a:r>
                <a:rPr lang="en-US" sz="2400" dirty="0" smtClean="0"/>
                <a:t>~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9805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186" name="Group 2"/>
          <p:cNvGrpSpPr>
            <a:grpSpLocks/>
          </p:cNvGrpSpPr>
          <p:nvPr/>
        </p:nvGrpSpPr>
        <p:grpSpPr bwMode="auto">
          <a:xfrm>
            <a:off x="1301750" y="927100"/>
            <a:ext cx="2120900" cy="1816100"/>
            <a:chOff x="2033" y="893"/>
            <a:chExt cx="1336" cy="1144"/>
          </a:xfrm>
        </p:grpSpPr>
        <p:pic>
          <p:nvPicPr>
            <p:cNvPr id="221187" name="Picture 3" descr="m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3" y="893"/>
              <a:ext cx="1336" cy="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1188" name="Line 4"/>
            <p:cNvSpPr>
              <a:spLocks noChangeShapeType="1"/>
            </p:cNvSpPr>
            <p:nvPr/>
          </p:nvSpPr>
          <p:spPr bwMode="auto">
            <a:xfrm>
              <a:off x="2033" y="1877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189" name="Line 5"/>
            <p:cNvSpPr>
              <a:spLocks noChangeShapeType="1"/>
            </p:cNvSpPr>
            <p:nvPr/>
          </p:nvSpPr>
          <p:spPr bwMode="auto">
            <a:xfrm>
              <a:off x="2033" y="2037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190" name="Line 6"/>
            <p:cNvSpPr>
              <a:spLocks noChangeShapeType="1"/>
            </p:cNvSpPr>
            <p:nvPr/>
          </p:nvSpPr>
          <p:spPr bwMode="auto">
            <a:xfrm flipV="1">
              <a:off x="2082" y="1966"/>
              <a:ext cx="1233" cy="25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191" name="Line 7"/>
            <p:cNvSpPr>
              <a:spLocks noChangeShapeType="1"/>
            </p:cNvSpPr>
            <p:nvPr/>
          </p:nvSpPr>
          <p:spPr bwMode="auto">
            <a:xfrm flipV="1">
              <a:off x="2082" y="1458"/>
              <a:ext cx="1233" cy="5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192" name="Line 8"/>
            <p:cNvSpPr>
              <a:spLocks noChangeShapeType="1"/>
            </p:cNvSpPr>
            <p:nvPr/>
          </p:nvSpPr>
          <p:spPr bwMode="auto">
            <a:xfrm flipV="1">
              <a:off x="2082" y="1652"/>
              <a:ext cx="1233" cy="145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193" name="Line 9"/>
            <p:cNvSpPr>
              <a:spLocks noChangeShapeType="1"/>
            </p:cNvSpPr>
            <p:nvPr/>
          </p:nvSpPr>
          <p:spPr bwMode="auto">
            <a:xfrm flipV="1">
              <a:off x="2082" y="1120"/>
              <a:ext cx="1233" cy="33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194" name="Line 10"/>
            <p:cNvSpPr>
              <a:spLocks noChangeShapeType="1"/>
            </p:cNvSpPr>
            <p:nvPr/>
          </p:nvSpPr>
          <p:spPr bwMode="auto">
            <a:xfrm>
              <a:off x="2082" y="950"/>
              <a:ext cx="1233" cy="339"/>
            </a:xfrm>
            <a:prstGeom prst="line">
              <a:avLst/>
            </a:prstGeom>
            <a:noFill/>
            <a:ln w="222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195" name="Line 11"/>
            <p:cNvSpPr>
              <a:spLocks noChangeShapeType="1"/>
            </p:cNvSpPr>
            <p:nvPr/>
          </p:nvSpPr>
          <p:spPr bwMode="auto">
            <a:xfrm flipV="1">
              <a:off x="2082" y="950"/>
              <a:ext cx="1233" cy="339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196" name="Line 12"/>
            <p:cNvSpPr>
              <a:spLocks noChangeShapeType="1"/>
            </p:cNvSpPr>
            <p:nvPr/>
          </p:nvSpPr>
          <p:spPr bwMode="auto">
            <a:xfrm>
              <a:off x="2082" y="1652"/>
              <a:ext cx="1233" cy="169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197" name="Line 13"/>
            <p:cNvSpPr>
              <a:spLocks noChangeShapeType="1"/>
            </p:cNvSpPr>
            <p:nvPr/>
          </p:nvSpPr>
          <p:spPr bwMode="auto">
            <a:xfrm flipV="1">
              <a:off x="2082" y="950"/>
              <a:ext cx="1233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198" name="Line 14"/>
            <p:cNvSpPr>
              <a:spLocks noChangeShapeType="1"/>
            </p:cNvSpPr>
            <p:nvPr/>
          </p:nvSpPr>
          <p:spPr bwMode="auto">
            <a:xfrm>
              <a:off x="2082" y="1120"/>
              <a:ext cx="1233" cy="33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199" name="Line 15"/>
            <p:cNvSpPr>
              <a:spLocks noChangeShapeType="1"/>
            </p:cNvSpPr>
            <p:nvPr/>
          </p:nvSpPr>
          <p:spPr bwMode="auto">
            <a:xfrm>
              <a:off x="2082" y="1458"/>
              <a:ext cx="12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1200" name="Rectangle 16"/>
          <p:cNvSpPr>
            <a:spLocks noGrp="1" noChangeArrowheads="1"/>
          </p:cNvSpPr>
          <p:nvPr>
            <p:ph type="title"/>
          </p:nvPr>
        </p:nvSpPr>
        <p:spPr>
          <a:xfrm>
            <a:off x="0" y="38100"/>
            <a:ext cx="9144000" cy="1143000"/>
          </a:xfrm>
        </p:spPr>
        <p:txBody>
          <a:bodyPr/>
          <a:lstStyle/>
          <a:p>
            <a:r>
              <a:rPr lang="en-US"/>
              <a:t>Counting and Random Sampling</a:t>
            </a:r>
          </a:p>
        </p:txBody>
      </p:sp>
      <p:sp>
        <p:nvSpPr>
          <p:cNvPr id="221206" name="Rectangle 22"/>
          <p:cNvSpPr>
            <a:spLocks noChangeArrowheads="1"/>
          </p:cNvSpPr>
          <p:nvPr/>
        </p:nvSpPr>
        <p:spPr bwMode="auto">
          <a:xfrm>
            <a:off x="249238" y="3822700"/>
            <a:ext cx="5385158" cy="238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u="sng" dirty="0"/>
              <a:t>Question</a:t>
            </a:r>
            <a:r>
              <a:rPr lang="en-US" sz="2400" dirty="0"/>
              <a:t>:  In </a:t>
            </a:r>
            <a:r>
              <a:rPr lang="en-US" sz="2400" i="1" dirty="0">
                <a:solidFill>
                  <a:srgbClr val="0000FF"/>
                </a:solidFill>
              </a:rPr>
              <a:t>polynomial time</a:t>
            </a:r>
            <a:r>
              <a:rPr lang="en-US" sz="2400" dirty="0"/>
              <a:t>, can we:</a:t>
            </a:r>
          </a:p>
          <a:p>
            <a:pPr algn="l">
              <a:lnSpc>
                <a:spcPct val="120000"/>
              </a:lnSpc>
            </a:pPr>
            <a:endParaRPr lang="en-US" sz="2400" dirty="0"/>
          </a:p>
          <a:p>
            <a:pPr lvl="2" algn="l">
              <a:buFontTx/>
              <a:buChar char="•"/>
            </a:pPr>
            <a:r>
              <a:rPr lang="en-US" sz="2400" dirty="0"/>
              <a:t>  decide if there is one?</a:t>
            </a:r>
          </a:p>
          <a:p>
            <a:pPr lvl="2" algn="l">
              <a:buFontTx/>
              <a:buChar char="•"/>
            </a:pPr>
            <a:r>
              <a:rPr lang="en-US" sz="2400" dirty="0"/>
              <a:t>  find one?</a:t>
            </a:r>
          </a:p>
          <a:p>
            <a:pPr lvl="2" algn="l">
              <a:buFontTx/>
              <a:buChar char="•"/>
            </a:pPr>
            <a:r>
              <a:rPr lang="en-US" sz="2400" dirty="0"/>
              <a:t>  count them?</a:t>
            </a:r>
          </a:p>
          <a:p>
            <a:pPr lvl="2" algn="l">
              <a:buFontTx/>
              <a:buChar char="•"/>
            </a:pPr>
            <a:r>
              <a:rPr lang="en-US" sz="2400" dirty="0"/>
              <a:t>  sample one at random?</a:t>
            </a:r>
          </a:p>
        </p:txBody>
      </p:sp>
      <p:sp>
        <p:nvSpPr>
          <p:cNvPr id="221207" name="Rectangle 23"/>
          <p:cNvSpPr>
            <a:spLocks noChangeArrowheads="1"/>
          </p:cNvSpPr>
          <p:nvPr/>
        </p:nvSpPr>
        <p:spPr bwMode="auto">
          <a:xfrm>
            <a:off x="5510213" y="4322763"/>
            <a:ext cx="163909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u="sng" dirty="0">
                <a:solidFill>
                  <a:srgbClr val="FF0000"/>
                </a:solidFill>
              </a:rPr>
              <a:t>In general: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00FF00"/>
                </a:solidFill>
              </a:rPr>
              <a:t>Y</a:t>
            </a:r>
          </a:p>
          <a:p>
            <a:r>
              <a:rPr lang="en-US" sz="2400" dirty="0">
                <a:solidFill>
                  <a:srgbClr val="00FF00"/>
                </a:solidFill>
              </a:rPr>
              <a:t>Y</a:t>
            </a:r>
          </a:p>
          <a:p>
            <a:r>
              <a:rPr lang="en-US" sz="2400" dirty="0">
                <a:solidFill>
                  <a:srgbClr val="FF0000"/>
                </a:solidFill>
              </a:rPr>
              <a:t>N</a:t>
            </a:r>
          </a:p>
          <a:p>
            <a:r>
              <a:rPr lang="en-US" sz="2400" dirty="0">
                <a:solidFill>
                  <a:srgbClr val="0000FF"/>
                </a:solidFill>
              </a:rPr>
              <a:t>?/Y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1208" name="Rectangle 24"/>
          <p:cNvSpPr>
            <a:spLocks noChangeArrowheads="1"/>
          </p:cNvSpPr>
          <p:nvPr/>
        </p:nvSpPr>
        <p:spPr bwMode="auto">
          <a:xfrm>
            <a:off x="3886200" y="1355874"/>
            <a:ext cx="32809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dirty="0" err="1"/>
              <a:t>Eg</a:t>
            </a:r>
            <a:r>
              <a:rPr lang="en-US" sz="2400" dirty="0"/>
              <a:t>., Perfect </a:t>
            </a:r>
            <a:r>
              <a:rPr lang="en-US" sz="2400" dirty="0" err="1"/>
              <a:t>Matchings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2013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206" grpId="0"/>
      <p:bldP spid="22120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38200" y="12700"/>
            <a:ext cx="5772150" cy="7874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+mn-lt"/>
                <a:ea typeface="ＭＳ Ｐゴシック" charset="0"/>
                <a:cs typeface="ＭＳ Ｐゴシック" charset="0"/>
              </a:rPr>
              <a:t>Basics of Markov chains</a:t>
            </a:r>
            <a:endParaRPr lang="en-US" sz="36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327097" y="1770328"/>
            <a:ext cx="7658894" cy="2056142"/>
            <a:chOff x="304800" y="2514601"/>
            <a:chExt cx="7658894" cy="2056142"/>
          </a:xfrm>
        </p:grpSpPr>
        <p:sp>
          <p:nvSpPr>
            <p:cNvPr id="35" name="Rectangle 117"/>
            <p:cNvSpPr>
              <a:spLocks noChangeArrowheads="1"/>
            </p:cNvSpPr>
            <p:nvPr/>
          </p:nvSpPr>
          <p:spPr bwMode="auto">
            <a:xfrm>
              <a:off x="497682" y="2514601"/>
              <a:ext cx="7466012" cy="205614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106"/>
            <p:cNvSpPr>
              <a:spLocks noChangeArrowheads="1"/>
            </p:cNvSpPr>
            <p:nvPr/>
          </p:nvSpPr>
          <p:spPr bwMode="auto">
            <a:xfrm>
              <a:off x="523875" y="2520950"/>
              <a:ext cx="7121526" cy="2049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693738" indent="-406400">
                <a:lnSpc>
                  <a:spcPct val="90000"/>
                </a:lnSpc>
                <a:tabLst>
                  <a:tab pos="406400" algn="l"/>
                </a:tabLst>
              </a:pPr>
              <a:r>
                <a:rPr lang="en-US" sz="2400" dirty="0">
                  <a:latin typeface="Arial" charset="0"/>
                </a:rPr>
                <a:t>   </a:t>
              </a:r>
              <a:endParaRPr lang="en-US" sz="2400" dirty="0" smtClean="0">
                <a:latin typeface="Arial" charset="0"/>
              </a:endParaRPr>
            </a:p>
            <a:p>
              <a:pPr marL="693738" indent="-406400">
                <a:lnSpc>
                  <a:spcPct val="90000"/>
                </a:lnSpc>
                <a:tabLst>
                  <a:tab pos="406400" algn="l"/>
                </a:tabLst>
              </a:pPr>
              <a:r>
                <a:rPr lang="en-US" sz="2400" dirty="0" smtClean="0"/>
                <a:t>Starting </a:t>
              </a:r>
              <a:r>
                <a:rPr lang="en-US" sz="2400" dirty="0"/>
                <a:t>at x:</a:t>
              </a:r>
            </a:p>
            <a:p>
              <a:pPr marL="693738" indent="-406400">
                <a:tabLst>
                  <a:tab pos="406400" algn="l"/>
                </a:tabLst>
              </a:pPr>
              <a:r>
                <a:rPr lang="en-US" sz="2400" dirty="0"/>
                <a:t>   </a:t>
              </a:r>
              <a:r>
                <a:rPr lang="en-US" sz="2400" dirty="0" smtClean="0"/>
                <a:t> </a:t>
              </a:r>
              <a:r>
                <a:rPr lang="en-US" sz="2400" dirty="0"/>
                <a:t>-  Pick a neighbor y.</a:t>
              </a:r>
            </a:p>
            <a:p>
              <a:pPr marL="693738" indent="-406400" algn="just">
                <a:lnSpc>
                  <a:spcPct val="50000"/>
                </a:lnSpc>
                <a:tabLst>
                  <a:tab pos="406400" algn="l"/>
                </a:tabLst>
              </a:pPr>
              <a:endParaRPr lang="en-US" sz="2400" dirty="0"/>
            </a:p>
            <a:p>
              <a:pPr marL="693738" indent="-406400" algn="just">
                <a:lnSpc>
                  <a:spcPct val="20000"/>
                </a:lnSpc>
                <a:tabLst>
                  <a:tab pos="406400" algn="l"/>
                </a:tabLst>
              </a:pPr>
              <a:r>
                <a:rPr lang="en-US" sz="2400" dirty="0" smtClean="0"/>
                <a:t>   </a:t>
              </a:r>
              <a:endParaRPr lang="en-US" sz="2400" dirty="0"/>
            </a:p>
            <a:p>
              <a:pPr marL="693738" indent="-406400" algn="just">
                <a:lnSpc>
                  <a:spcPct val="20000"/>
                </a:lnSpc>
                <a:tabLst>
                  <a:tab pos="406400" algn="l"/>
                </a:tabLst>
              </a:pPr>
              <a:endParaRPr lang="en-US" sz="2400" dirty="0" smtClean="0"/>
            </a:p>
            <a:p>
              <a:pPr marL="693738" indent="-406400" algn="just">
                <a:lnSpc>
                  <a:spcPct val="20000"/>
                </a:lnSpc>
                <a:tabLst>
                  <a:tab pos="406400" algn="l"/>
                </a:tabLst>
              </a:pPr>
              <a:r>
                <a:rPr lang="en-US" sz="2400" dirty="0"/>
                <a:t> </a:t>
              </a:r>
              <a:r>
                <a:rPr lang="en-US" sz="2400" dirty="0" smtClean="0"/>
                <a:t>   </a:t>
              </a:r>
              <a:r>
                <a:rPr lang="en-US" sz="2400" dirty="0"/>
                <a:t>-  Move to y with prob. </a:t>
              </a:r>
              <a:r>
                <a:rPr lang="en-US" sz="2400" dirty="0">
                  <a:solidFill>
                    <a:srgbClr val="0F0FFF"/>
                  </a:solidFill>
                </a:rPr>
                <a:t>P(</a:t>
              </a:r>
              <a:r>
                <a:rPr lang="en-US" sz="2400" dirty="0" err="1">
                  <a:solidFill>
                    <a:srgbClr val="0F0FFF"/>
                  </a:solidFill>
                </a:rPr>
                <a:t>x,y</a:t>
              </a:r>
              <a:r>
                <a:rPr lang="en-US" sz="2400" dirty="0">
                  <a:solidFill>
                    <a:srgbClr val="0F0FFF"/>
                  </a:solidFill>
                </a:rPr>
                <a:t>) = 1/∆</a:t>
              </a:r>
              <a:r>
                <a:rPr lang="en-US" sz="2400" dirty="0"/>
                <a:t>.</a:t>
              </a:r>
              <a:r>
                <a:rPr lang="en-US" sz="2400" dirty="0">
                  <a:solidFill>
                    <a:srgbClr val="0F0FFF"/>
                  </a:solidFill>
                </a:rPr>
                <a:t>       </a:t>
              </a:r>
            </a:p>
            <a:p>
              <a:pPr marL="693738" indent="-406400">
                <a:lnSpc>
                  <a:spcPct val="20000"/>
                </a:lnSpc>
                <a:tabLst>
                  <a:tab pos="406400" algn="l"/>
                </a:tabLst>
              </a:pPr>
              <a:endParaRPr lang="en-US" sz="2400" dirty="0"/>
            </a:p>
            <a:p>
              <a:pPr marL="693738" indent="-406400">
                <a:tabLst>
                  <a:tab pos="406400" algn="l"/>
                </a:tabLst>
              </a:pPr>
              <a:r>
                <a:rPr lang="en-US" sz="2400" dirty="0"/>
                <a:t>    </a:t>
              </a:r>
              <a:r>
                <a:rPr lang="en-US" sz="2400" dirty="0" smtClean="0"/>
                <a:t>-  </a:t>
              </a:r>
              <a:r>
                <a:rPr lang="en-US" sz="2400" dirty="0"/>
                <a:t>With all remaining prob. stay at x. </a:t>
              </a:r>
              <a:endParaRPr lang="en-US" dirty="0"/>
            </a:p>
          </p:txBody>
        </p:sp>
        <p:sp>
          <p:nvSpPr>
            <p:cNvPr id="37" name="Rectangle 41"/>
            <p:cNvSpPr>
              <a:spLocks noChangeArrowheads="1"/>
            </p:cNvSpPr>
            <p:nvPr/>
          </p:nvSpPr>
          <p:spPr bwMode="auto">
            <a:xfrm>
              <a:off x="304800" y="2544763"/>
              <a:ext cx="647065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236538" indent="50800">
                <a:lnSpc>
                  <a:spcPct val="70000"/>
                </a:lnSpc>
              </a:pPr>
              <a:r>
                <a:rPr lang="en-US" sz="2800" dirty="0">
                  <a:solidFill>
                    <a:srgbClr val="0F0FFF"/>
                  </a:solidFill>
                </a:rPr>
                <a:t>Transitions</a:t>
              </a:r>
              <a:r>
                <a:rPr lang="en-US" sz="2800" dirty="0"/>
                <a:t>  </a:t>
              </a:r>
              <a:r>
                <a:rPr lang="en-US" sz="2800" dirty="0">
                  <a:solidFill>
                    <a:srgbClr val="0F0FFF"/>
                  </a:solidFill>
                </a:rPr>
                <a:t>P</a:t>
              </a:r>
              <a:r>
                <a:rPr lang="en-US" sz="2800" dirty="0"/>
                <a:t>:  Random walk on </a:t>
              </a:r>
              <a:r>
                <a:rPr lang="en-US" sz="2800" dirty="0" smtClean="0">
                  <a:solidFill>
                    <a:srgbClr val="0F0FFF"/>
                  </a:solidFill>
                </a:rPr>
                <a:t>H</a:t>
              </a:r>
              <a:endParaRPr lang="en-US" sz="2800" dirty="0"/>
            </a:p>
          </p:txBody>
        </p:sp>
        <p:sp>
          <p:nvSpPr>
            <p:cNvPr id="38" name="Line 110"/>
            <p:cNvSpPr>
              <a:spLocks noChangeShapeType="1"/>
            </p:cNvSpPr>
            <p:nvPr/>
          </p:nvSpPr>
          <p:spPr bwMode="auto">
            <a:xfrm flipH="1">
              <a:off x="5867200" y="3475404"/>
              <a:ext cx="260350" cy="357187"/>
            </a:xfrm>
            <a:prstGeom prst="line">
              <a:avLst/>
            </a:prstGeom>
            <a:noFill/>
            <a:ln w="44450">
              <a:solidFill>
                <a:srgbClr val="8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111"/>
            <p:cNvSpPr>
              <a:spLocks noChangeArrowheads="1"/>
            </p:cNvSpPr>
            <p:nvPr/>
          </p:nvSpPr>
          <p:spPr bwMode="auto">
            <a:xfrm>
              <a:off x="5560219" y="3123960"/>
              <a:ext cx="220027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dirty="0">
                  <a:solidFill>
                    <a:srgbClr val="800000"/>
                  </a:solidFill>
                </a:rPr>
                <a:t>(max </a:t>
              </a:r>
              <a:r>
                <a:rPr lang="en-US" dirty="0" err="1">
                  <a:solidFill>
                    <a:srgbClr val="800000"/>
                  </a:solidFill>
                </a:rPr>
                <a:t>deg</a:t>
              </a:r>
              <a:r>
                <a:rPr lang="en-US" dirty="0">
                  <a:solidFill>
                    <a:srgbClr val="800000"/>
                  </a:solidFill>
                </a:rPr>
                <a:t> in H)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79010" y="4419600"/>
            <a:ext cx="8874910" cy="1571626"/>
            <a:chOff x="479010" y="4613274"/>
            <a:chExt cx="8874910" cy="1571626"/>
          </a:xfrm>
        </p:grpSpPr>
        <p:sp>
          <p:nvSpPr>
            <p:cNvPr id="45" name="Rectangle 107"/>
            <p:cNvSpPr>
              <a:spLocks noChangeArrowheads="1"/>
            </p:cNvSpPr>
            <p:nvPr/>
          </p:nvSpPr>
          <p:spPr bwMode="auto">
            <a:xfrm>
              <a:off x="479010" y="4883150"/>
              <a:ext cx="8434388" cy="130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168275" indent="-168275">
                <a:lnSpc>
                  <a:spcPct val="60000"/>
                </a:lnSpc>
              </a:pPr>
              <a:r>
                <a:rPr lang="en-US" sz="2400" b="1" u="sng" dirty="0" err="1" smtClean="0"/>
                <a:t>Def’n</a:t>
              </a:r>
              <a:r>
                <a:rPr lang="en-US" sz="2400" b="1" dirty="0"/>
                <a:t>:</a:t>
              </a:r>
              <a:r>
                <a:rPr lang="en-US" sz="2400" dirty="0"/>
                <a:t>  A MC is </a:t>
              </a:r>
              <a:r>
                <a:rPr lang="en-US" sz="2400" dirty="0" err="1">
                  <a:solidFill>
                    <a:srgbClr val="FF0000"/>
                  </a:solidFill>
                </a:rPr>
                <a:t>ergodic</a:t>
              </a:r>
              <a:r>
                <a:rPr lang="en-US" sz="2400" dirty="0"/>
                <a:t> if it is: </a:t>
              </a:r>
            </a:p>
            <a:p>
              <a:pPr marL="168275" indent="-168275">
                <a:lnSpc>
                  <a:spcPct val="60000"/>
                </a:lnSpc>
              </a:pPr>
              <a:endParaRPr lang="en-US" dirty="0" smtClean="0"/>
            </a:p>
            <a:p>
              <a:pPr marL="168275" indent="-168275">
                <a:lnSpc>
                  <a:spcPct val="60000"/>
                </a:lnSpc>
              </a:pPr>
              <a:r>
                <a:rPr lang="en-US" dirty="0" smtClean="0"/>
                <a:t>   </a:t>
              </a:r>
              <a:endParaRPr lang="en-US" dirty="0"/>
            </a:p>
            <a:p>
              <a:pPr marL="168275" indent="-168275">
                <a:lnSpc>
                  <a:spcPct val="30000"/>
                </a:lnSpc>
                <a:buFontTx/>
                <a:buChar char="•"/>
              </a:pPr>
              <a:r>
                <a:rPr lang="en-US" sz="2400" dirty="0" smtClean="0">
                  <a:solidFill>
                    <a:srgbClr val="FF0000"/>
                  </a:solidFill>
                </a:rPr>
                <a:t>Irreducible</a:t>
              </a:r>
              <a:r>
                <a:rPr lang="en-US" dirty="0" smtClean="0"/>
                <a:t> -   </a:t>
              </a:r>
              <a:r>
                <a:rPr lang="en-US" sz="2400" dirty="0" smtClean="0"/>
                <a:t>for all </a:t>
              </a:r>
              <a:r>
                <a:rPr lang="en-US" sz="2400" dirty="0" err="1" smtClean="0"/>
                <a:t>x,y</a:t>
              </a:r>
              <a:r>
                <a:rPr lang="en-US" sz="2400" dirty="0" smtClean="0"/>
                <a:t> </a:t>
              </a:r>
              <a:r>
                <a:rPr lang="en-US" sz="2000" b="1" dirty="0" err="1" smtClean="0">
                  <a:latin typeface="Symbol" charset="0"/>
                </a:rPr>
                <a:t>Î</a:t>
              </a:r>
              <a:r>
                <a:rPr lang="en-US" sz="2400" dirty="0" smtClean="0"/>
                <a:t> Ω,</a:t>
              </a:r>
              <a:r>
                <a:rPr lang="en-US" sz="2400" dirty="0" smtClean="0">
                  <a:latin typeface="Symbol" charset="0"/>
                </a:rPr>
                <a:t>   $</a:t>
              </a:r>
              <a:r>
                <a:rPr lang="en-US" sz="2400" dirty="0" smtClean="0"/>
                <a:t>  t:  </a:t>
              </a:r>
              <a:r>
                <a:rPr lang="en-US" sz="2400" dirty="0" err="1" smtClean="0"/>
                <a:t>P</a:t>
              </a:r>
              <a:r>
                <a:rPr lang="en-US" sz="2400" b="1" baseline="30000" dirty="0" err="1" smtClean="0"/>
                <a:t>t</a:t>
              </a:r>
              <a:r>
                <a:rPr lang="en-US" sz="2400" dirty="0" smtClean="0"/>
                <a:t>(</a:t>
              </a:r>
              <a:r>
                <a:rPr lang="en-US" sz="2400" dirty="0" err="1" smtClean="0"/>
                <a:t>x,y</a:t>
              </a:r>
              <a:r>
                <a:rPr lang="en-US" sz="2400" dirty="0" smtClean="0"/>
                <a:t>) &gt; 0;   </a:t>
              </a:r>
              <a:r>
                <a:rPr lang="en-US" sz="2000" dirty="0" smtClean="0">
                  <a:solidFill>
                    <a:srgbClr val="0000FF"/>
                  </a:solidFill>
                </a:rPr>
                <a:t>(connected)   </a:t>
              </a:r>
              <a:endParaRPr lang="en-US" sz="2400" dirty="0" smtClean="0"/>
            </a:p>
            <a:p>
              <a:pPr marL="168275" indent="-168275">
                <a:lnSpc>
                  <a:spcPct val="30000"/>
                </a:lnSpc>
              </a:pPr>
              <a:r>
                <a:rPr lang="en-US" dirty="0" smtClean="0"/>
                <a:t>     </a:t>
              </a:r>
              <a:endParaRPr lang="en-US" dirty="0"/>
            </a:p>
            <a:p>
              <a:pPr marL="168275" indent="-168275">
                <a:lnSpc>
                  <a:spcPct val="130000"/>
                </a:lnSpc>
                <a:buFontTx/>
                <a:buChar char="•"/>
              </a:pPr>
              <a:r>
                <a:rPr lang="en-US" sz="2400" dirty="0" smtClean="0">
                  <a:solidFill>
                    <a:srgbClr val="FF0000"/>
                  </a:solidFill>
                </a:rPr>
                <a:t>Aperiodic</a:t>
              </a:r>
              <a:r>
                <a:rPr lang="en-US" sz="2400" dirty="0" smtClean="0"/>
                <a:t> </a:t>
              </a:r>
              <a:r>
                <a:rPr lang="en-US" dirty="0"/>
                <a:t>-   </a:t>
              </a:r>
              <a:r>
                <a:rPr lang="en-US" sz="2400" dirty="0" err="1"/>
                <a:t>g.c.d</a:t>
              </a:r>
              <a:r>
                <a:rPr lang="en-US" sz="2400" dirty="0"/>
                <a:t>.  </a:t>
              </a:r>
              <a:r>
                <a:rPr lang="en-US" sz="2400" dirty="0" smtClean="0"/>
                <a:t>{</a:t>
              </a:r>
              <a:r>
                <a:rPr lang="en-US" sz="800" dirty="0" smtClean="0"/>
                <a:t> </a:t>
              </a:r>
              <a:r>
                <a:rPr lang="en-US" sz="2400" dirty="0" smtClean="0"/>
                <a:t>t</a:t>
              </a:r>
              <a:r>
                <a:rPr lang="en-US" sz="2400" dirty="0"/>
                <a:t>: </a:t>
              </a:r>
              <a:r>
                <a:rPr lang="en-US" sz="2400" dirty="0" err="1"/>
                <a:t>P</a:t>
              </a:r>
              <a:r>
                <a:rPr lang="en-US" sz="2400" b="1" baseline="30000" dirty="0" err="1"/>
                <a:t>t</a:t>
              </a:r>
              <a:r>
                <a:rPr lang="en-US" sz="2400" dirty="0"/>
                <a:t>(</a:t>
              </a:r>
              <a:r>
                <a:rPr lang="en-US" sz="2400" dirty="0" err="1"/>
                <a:t>x,y</a:t>
              </a:r>
              <a:r>
                <a:rPr lang="en-US" sz="2400" dirty="0"/>
                <a:t>) &gt; 0 } =1</a:t>
              </a:r>
              <a:r>
                <a:rPr lang="en-US" sz="2400" dirty="0" smtClean="0"/>
                <a:t>.               </a:t>
              </a:r>
              <a:r>
                <a:rPr lang="en-US" sz="2000" dirty="0" smtClean="0">
                  <a:solidFill>
                    <a:srgbClr val="0000FF"/>
                  </a:solidFill>
                </a:rPr>
                <a:t>(</a:t>
              </a:r>
              <a:r>
                <a:rPr lang="en-US" sz="2000" dirty="0">
                  <a:solidFill>
                    <a:srgbClr val="0000FF"/>
                  </a:solidFill>
                </a:rPr>
                <a:t>not bipartite)</a:t>
              </a:r>
            </a:p>
          </p:txBody>
        </p:sp>
        <p:sp>
          <p:nvSpPr>
            <p:cNvPr id="46" name="Rectangle 113"/>
            <p:cNvSpPr>
              <a:spLocks noChangeArrowheads="1"/>
            </p:cNvSpPr>
            <p:nvPr/>
          </p:nvSpPr>
          <p:spPr bwMode="auto">
            <a:xfrm>
              <a:off x="5535982" y="4613274"/>
              <a:ext cx="3817938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dirty="0">
                  <a:solidFill>
                    <a:srgbClr val="800000"/>
                  </a:solidFill>
                </a:rPr>
                <a:t>(The </a:t>
              </a:r>
              <a:r>
                <a:rPr lang="ja-JP" altLang="en-US" dirty="0">
                  <a:solidFill>
                    <a:srgbClr val="800000"/>
                  </a:solidFill>
                </a:rPr>
                <a:t>“</a:t>
              </a:r>
              <a:r>
                <a:rPr lang="en-US" dirty="0">
                  <a:solidFill>
                    <a:srgbClr val="800000"/>
                  </a:solidFill>
                </a:rPr>
                <a:t>t step</a:t>
              </a:r>
              <a:r>
                <a:rPr lang="ja-JP" altLang="en-US" dirty="0">
                  <a:solidFill>
                    <a:srgbClr val="800000"/>
                  </a:solidFill>
                </a:rPr>
                <a:t>”</a:t>
              </a:r>
              <a:r>
                <a:rPr lang="en-US" dirty="0">
                  <a:solidFill>
                    <a:srgbClr val="800000"/>
                  </a:solidFill>
                </a:rPr>
                <a:t> transition prob.)</a:t>
              </a:r>
              <a:endParaRPr lang="en-US" dirty="0"/>
            </a:p>
          </p:txBody>
        </p:sp>
        <p:sp>
          <p:nvSpPr>
            <p:cNvPr id="47" name="Line 115"/>
            <p:cNvSpPr>
              <a:spLocks noChangeShapeType="1"/>
            </p:cNvSpPr>
            <p:nvPr/>
          </p:nvSpPr>
          <p:spPr bwMode="auto">
            <a:xfrm flipH="1">
              <a:off x="5635525" y="5007768"/>
              <a:ext cx="223648" cy="26828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477000" y="37536"/>
            <a:ext cx="2131257" cy="1732792"/>
            <a:chOff x="4321143" y="744538"/>
            <a:chExt cx="2571782" cy="2169030"/>
          </a:xfrm>
        </p:grpSpPr>
        <p:sp>
          <p:nvSpPr>
            <p:cNvPr id="3" name="Line 23"/>
            <p:cNvSpPr>
              <a:spLocks noChangeShapeType="1"/>
            </p:cNvSpPr>
            <p:nvPr/>
          </p:nvSpPr>
          <p:spPr bwMode="auto">
            <a:xfrm flipV="1">
              <a:off x="5518150" y="2398713"/>
              <a:ext cx="623888" cy="254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Line 24"/>
            <p:cNvSpPr>
              <a:spLocks noChangeShapeType="1"/>
            </p:cNvSpPr>
            <p:nvPr/>
          </p:nvSpPr>
          <p:spPr bwMode="auto">
            <a:xfrm>
              <a:off x="4846638" y="2252663"/>
              <a:ext cx="552450" cy="4000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Line 25"/>
            <p:cNvSpPr>
              <a:spLocks noChangeShapeType="1"/>
            </p:cNvSpPr>
            <p:nvPr/>
          </p:nvSpPr>
          <p:spPr bwMode="auto">
            <a:xfrm flipV="1">
              <a:off x="4748213" y="1471613"/>
              <a:ext cx="0" cy="6858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26"/>
            <p:cNvSpPr>
              <a:spLocks noChangeShapeType="1"/>
            </p:cNvSpPr>
            <p:nvPr/>
          </p:nvSpPr>
          <p:spPr bwMode="auto">
            <a:xfrm flipH="1">
              <a:off x="6249988" y="1960563"/>
              <a:ext cx="393700" cy="4381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27"/>
            <p:cNvSpPr>
              <a:spLocks noChangeShapeType="1"/>
            </p:cNvSpPr>
            <p:nvPr/>
          </p:nvSpPr>
          <p:spPr bwMode="auto">
            <a:xfrm>
              <a:off x="5656263" y="1433513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28"/>
            <p:cNvSpPr>
              <a:spLocks noChangeShapeType="1"/>
            </p:cNvSpPr>
            <p:nvPr/>
          </p:nvSpPr>
          <p:spPr bwMode="auto">
            <a:xfrm flipV="1">
              <a:off x="4876800" y="1255713"/>
              <a:ext cx="731838" cy="1778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29"/>
            <p:cNvSpPr>
              <a:spLocks noChangeShapeType="1"/>
            </p:cNvSpPr>
            <p:nvPr/>
          </p:nvSpPr>
          <p:spPr bwMode="auto">
            <a:xfrm>
              <a:off x="4818063" y="1471613"/>
              <a:ext cx="828675" cy="4889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30"/>
            <p:cNvSpPr>
              <a:spLocks noChangeShapeType="1"/>
            </p:cNvSpPr>
            <p:nvPr/>
          </p:nvSpPr>
          <p:spPr bwMode="auto">
            <a:xfrm flipH="1">
              <a:off x="5518150" y="1960563"/>
              <a:ext cx="185738" cy="5588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31"/>
            <p:cNvSpPr>
              <a:spLocks noChangeShapeType="1"/>
            </p:cNvSpPr>
            <p:nvPr/>
          </p:nvSpPr>
          <p:spPr bwMode="auto">
            <a:xfrm>
              <a:off x="5703888" y="1331913"/>
              <a:ext cx="3175" cy="533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33"/>
            <p:cNvSpPr>
              <a:spLocks noChangeShapeType="1"/>
            </p:cNvSpPr>
            <p:nvPr/>
          </p:nvSpPr>
          <p:spPr bwMode="auto">
            <a:xfrm>
              <a:off x="5743575" y="1262063"/>
              <a:ext cx="827088" cy="61753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37"/>
            <p:cNvSpPr>
              <a:spLocks noChangeArrowheads="1"/>
            </p:cNvSpPr>
            <p:nvPr/>
          </p:nvSpPr>
          <p:spPr bwMode="auto">
            <a:xfrm>
              <a:off x="6523038" y="1865313"/>
              <a:ext cx="146050" cy="14128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98"/>
            <p:cNvSpPr>
              <a:spLocks noChangeArrowheads="1"/>
            </p:cNvSpPr>
            <p:nvPr/>
          </p:nvSpPr>
          <p:spPr bwMode="auto">
            <a:xfrm flipH="1">
              <a:off x="5383213" y="2519363"/>
              <a:ext cx="168275" cy="14128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99"/>
            <p:cNvSpPr>
              <a:spLocks noChangeArrowheads="1"/>
            </p:cNvSpPr>
            <p:nvPr/>
          </p:nvSpPr>
          <p:spPr bwMode="auto">
            <a:xfrm flipH="1">
              <a:off x="4751388" y="2182813"/>
              <a:ext cx="168275" cy="1397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100"/>
            <p:cNvSpPr>
              <a:spLocks noChangeArrowheads="1"/>
            </p:cNvSpPr>
            <p:nvPr/>
          </p:nvSpPr>
          <p:spPr bwMode="auto">
            <a:xfrm flipH="1">
              <a:off x="5646738" y="1887538"/>
              <a:ext cx="168275" cy="1428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101"/>
            <p:cNvSpPr>
              <a:spLocks noChangeArrowheads="1"/>
            </p:cNvSpPr>
            <p:nvPr/>
          </p:nvSpPr>
          <p:spPr bwMode="auto">
            <a:xfrm flipH="1">
              <a:off x="4694238" y="1401763"/>
              <a:ext cx="168275" cy="1397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102"/>
            <p:cNvSpPr>
              <a:spLocks noChangeArrowheads="1"/>
            </p:cNvSpPr>
            <p:nvPr/>
          </p:nvSpPr>
          <p:spPr bwMode="auto">
            <a:xfrm flipH="1">
              <a:off x="5619750" y="1233488"/>
              <a:ext cx="168275" cy="1428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103"/>
            <p:cNvSpPr>
              <a:spLocks noChangeArrowheads="1"/>
            </p:cNvSpPr>
            <p:nvPr/>
          </p:nvSpPr>
          <p:spPr bwMode="auto">
            <a:xfrm flipH="1">
              <a:off x="6142038" y="2398713"/>
              <a:ext cx="168275" cy="14128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116"/>
            <p:cNvSpPr>
              <a:spLocks noChangeArrowheads="1"/>
            </p:cNvSpPr>
            <p:nvPr/>
          </p:nvSpPr>
          <p:spPr bwMode="auto">
            <a:xfrm>
              <a:off x="4321143" y="2335677"/>
              <a:ext cx="491044" cy="577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F0FFF"/>
                  </a:solidFill>
                </a:rPr>
                <a:t>H</a:t>
              </a:r>
              <a:endParaRPr lang="en-US" sz="2400" b="1" dirty="0"/>
            </a:p>
          </p:txBody>
        </p:sp>
        <p:sp>
          <p:nvSpPr>
            <p:cNvPr id="48" name="Rectangle 123"/>
            <p:cNvSpPr>
              <a:spLocks noChangeArrowheads="1"/>
            </p:cNvSpPr>
            <p:nvPr/>
          </p:nvSpPr>
          <p:spPr bwMode="auto">
            <a:xfrm>
              <a:off x="5659438" y="744538"/>
              <a:ext cx="393700" cy="58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x</a:t>
              </a:r>
            </a:p>
          </p:txBody>
        </p:sp>
        <p:sp>
          <p:nvSpPr>
            <p:cNvPr id="49" name="Rectangle 124"/>
            <p:cNvSpPr>
              <a:spLocks noChangeArrowheads="1"/>
            </p:cNvSpPr>
            <p:nvPr/>
          </p:nvSpPr>
          <p:spPr bwMode="auto">
            <a:xfrm>
              <a:off x="6523038" y="1325563"/>
              <a:ext cx="369887" cy="58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6258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32318" y="76200"/>
            <a:ext cx="8604249" cy="4572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The stationary distribution </a:t>
            </a:r>
            <a:r>
              <a:rPr lang="en-US" sz="4000" dirty="0">
                <a:latin typeface="Symbol" charset="0"/>
                <a:ea typeface="ＭＳ Ｐゴシック" charset="0"/>
                <a:cs typeface="ＭＳ Ｐゴシック" charset="0"/>
              </a:rPr>
              <a:t>p</a:t>
            </a:r>
            <a:endParaRPr lang="en-US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80" name="Rectangle 3"/>
          <p:cNvSpPr>
            <a:spLocks noChangeArrowheads="1"/>
          </p:cNvSpPr>
          <p:nvPr/>
        </p:nvSpPr>
        <p:spPr bwMode="auto">
          <a:xfrm>
            <a:off x="457200" y="925018"/>
            <a:ext cx="82994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38138" indent="-338138"/>
            <a:r>
              <a:rPr lang="en-US" sz="2400" b="1" u="sng" dirty="0" err="1"/>
              <a:t>Thm</a:t>
            </a:r>
            <a:r>
              <a:rPr lang="en-US" sz="2400" dirty="0"/>
              <a:t>:  Any finite, </a:t>
            </a:r>
            <a:r>
              <a:rPr lang="en-US" sz="2400" dirty="0" err="1"/>
              <a:t>ergodic</a:t>
            </a:r>
            <a:r>
              <a:rPr lang="en-US" sz="2400" dirty="0"/>
              <a:t> MC converges to a </a:t>
            </a:r>
            <a:r>
              <a:rPr lang="en-US" sz="2400" dirty="0">
                <a:solidFill>
                  <a:srgbClr val="0000FF"/>
                </a:solidFill>
              </a:rPr>
              <a:t>unique</a:t>
            </a:r>
            <a:r>
              <a:rPr lang="en-US" sz="2400" dirty="0"/>
              <a:t> stationary distribution </a:t>
            </a:r>
            <a:r>
              <a:rPr lang="en-US" sz="2400" dirty="0">
                <a:solidFill>
                  <a:srgbClr val="0000FF"/>
                </a:solidFill>
              </a:rPr>
              <a:t>π.</a:t>
            </a:r>
            <a:endParaRPr lang="en-US" sz="2400" dirty="0"/>
          </a:p>
        </p:txBody>
      </p:sp>
      <p:grpSp>
        <p:nvGrpSpPr>
          <p:cNvPr id="23571" name="Group 47"/>
          <p:cNvGrpSpPr>
            <a:grpSpLocks/>
          </p:cNvGrpSpPr>
          <p:nvPr/>
        </p:nvGrpSpPr>
        <p:grpSpPr bwMode="auto">
          <a:xfrm>
            <a:off x="332316" y="2184698"/>
            <a:ext cx="8098366" cy="1397794"/>
            <a:chOff x="219" y="3728"/>
            <a:chExt cx="3826" cy="1174"/>
          </a:xfrm>
        </p:grpSpPr>
        <p:sp>
          <p:nvSpPr>
            <p:cNvPr id="23577" name="Rectangle 23"/>
            <p:cNvSpPr>
              <a:spLocks noChangeArrowheads="1"/>
            </p:cNvSpPr>
            <p:nvPr/>
          </p:nvSpPr>
          <p:spPr bwMode="auto">
            <a:xfrm>
              <a:off x="219" y="3728"/>
              <a:ext cx="3826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457200" indent="-338138"/>
              <a:r>
                <a:rPr lang="en-US" sz="2400" b="1" u="sng" dirty="0" err="1"/>
                <a:t>Thm</a:t>
              </a:r>
              <a:r>
                <a:rPr lang="en-US" sz="2400" b="1" dirty="0"/>
                <a:t>: </a:t>
              </a:r>
              <a:r>
                <a:rPr lang="en-US" sz="2400" dirty="0"/>
                <a:t>The stationary distribution </a:t>
              </a:r>
              <a:r>
                <a:rPr lang="en-US" sz="2400" dirty="0">
                  <a:solidFill>
                    <a:srgbClr val="0000FF"/>
                  </a:solidFill>
                </a:rPr>
                <a:t>π</a:t>
              </a:r>
              <a:r>
                <a:rPr lang="en-US" sz="2400" dirty="0"/>
                <a:t> </a:t>
              </a:r>
              <a:r>
                <a:rPr lang="en-US" sz="2400" dirty="0" smtClean="0"/>
                <a:t>of a reversible chain satisfies the detailed balance condition:</a:t>
              </a:r>
              <a:endParaRPr lang="en-US" sz="2400" b="1" dirty="0"/>
            </a:p>
          </p:txBody>
        </p:sp>
        <p:sp>
          <p:nvSpPr>
            <p:cNvPr id="23579" name="Rectangle 25"/>
            <p:cNvSpPr>
              <a:spLocks noChangeArrowheads="1"/>
            </p:cNvSpPr>
            <p:nvPr/>
          </p:nvSpPr>
          <p:spPr bwMode="auto">
            <a:xfrm>
              <a:off x="674" y="4514"/>
              <a:ext cx="3024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400" dirty="0">
                  <a:solidFill>
                    <a:srgbClr val="0F0FFF"/>
                  </a:solidFill>
                </a:rPr>
                <a:t>π(x) P(</a:t>
              </a:r>
              <a:r>
                <a:rPr lang="en-US" sz="2400" dirty="0" err="1">
                  <a:solidFill>
                    <a:srgbClr val="0F0FFF"/>
                  </a:solidFill>
                </a:rPr>
                <a:t>x,y</a:t>
              </a:r>
              <a:r>
                <a:rPr lang="en-US" sz="2400" dirty="0">
                  <a:solidFill>
                    <a:srgbClr val="0F0FFF"/>
                  </a:solidFill>
                </a:rPr>
                <a:t>) = π(y) P(</a:t>
              </a:r>
              <a:r>
                <a:rPr lang="en-US" sz="2400" dirty="0" err="1">
                  <a:solidFill>
                    <a:srgbClr val="0F0FFF"/>
                  </a:solidFill>
                </a:rPr>
                <a:t>y,x</a:t>
              </a:r>
              <a:r>
                <a:rPr lang="en-US" sz="2400" dirty="0">
                  <a:solidFill>
                    <a:srgbClr val="0F0FFF"/>
                  </a:solidFill>
                </a:rPr>
                <a:t>).</a:t>
              </a:r>
            </a:p>
          </p:txBody>
        </p:sp>
      </p:grpSp>
      <p:sp>
        <p:nvSpPr>
          <p:cNvPr id="23575" name="Rectangle 22"/>
          <p:cNvSpPr>
            <a:spLocks noChangeArrowheads="1"/>
          </p:cNvSpPr>
          <p:nvPr/>
        </p:nvSpPr>
        <p:spPr bwMode="auto">
          <a:xfrm>
            <a:off x="533400" y="4414887"/>
            <a:ext cx="5425016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sz="2400" dirty="0" smtClean="0">
                <a:ln>
                  <a:solidFill>
                    <a:srgbClr val="000000"/>
                  </a:solidFill>
                </a:ln>
              </a:rPr>
              <a:t>So, </a:t>
            </a:r>
            <a:r>
              <a:rPr lang="en-US" sz="2400" dirty="0" smtClean="0">
                <a:solidFill>
                  <a:srgbClr val="0F0FFF"/>
                </a:solidFill>
              </a:rPr>
              <a:t>P </a:t>
            </a:r>
            <a:r>
              <a:rPr lang="en-US" sz="2400" dirty="0">
                <a:solidFill>
                  <a:srgbClr val="0F0FFF"/>
                </a:solidFill>
              </a:rPr>
              <a:t>symmetric </a:t>
            </a:r>
            <a:r>
              <a:rPr lang="en-US" sz="2400" dirty="0" smtClean="0"/>
              <a:t>implies</a:t>
            </a:r>
            <a:r>
              <a:rPr lang="en-US" sz="2400" dirty="0" smtClean="0">
                <a:solidFill>
                  <a:srgbClr val="0F0FFF"/>
                </a:solidFill>
              </a:rPr>
              <a:t> </a:t>
            </a:r>
            <a:r>
              <a:rPr lang="en-US" sz="2400" dirty="0">
                <a:solidFill>
                  <a:srgbClr val="0F0FFF"/>
                </a:solidFill>
              </a:rPr>
              <a:t>π</a:t>
            </a:r>
            <a:r>
              <a:rPr lang="en-US" sz="2400" dirty="0">
                <a:solidFill>
                  <a:srgbClr val="0F0FFF"/>
                </a:solidFill>
                <a:latin typeface="Symbol" charset="0"/>
              </a:rPr>
              <a:t> </a:t>
            </a:r>
            <a:r>
              <a:rPr lang="en-US" sz="2400" dirty="0" smtClean="0">
                <a:solidFill>
                  <a:srgbClr val="0F0FFF"/>
                </a:solidFill>
              </a:rPr>
              <a:t> </a:t>
            </a:r>
            <a:r>
              <a:rPr lang="en-US" sz="2400" dirty="0">
                <a:solidFill>
                  <a:srgbClr val="0F0FFF"/>
                </a:solidFill>
              </a:rPr>
              <a:t>is </a:t>
            </a:r>
            <a:r>
              <a:rPr lang="en-US" sz="2400" dirty="0" smtClean="0">
                <a:solidFill>
                  <a:srgbClr val="0F0FFF"/>
                </a:solidFill>
              </a:rPr>
              <a:t>uniform</a:t>
            </a:r>
            <a:r>
              <a:rPr lang="en-US" sz="2400" dirty="0">
                <a:solidFill>
                  <a:srgbClr val="0F0FFF"/>
                </a:solidFill>
              </a:rPr>
              <a:t>. </a:t>
            </a:r>
          </a:p>
        </p:txBody>
      </p:sp>
      <p:sp>
        <p:nvSpPr>
          <p:cNvPr id="23576" name="Rectangle 45"/>
          <p:cNvSpPr>
            <a:spLocks noChangeArrowheads="1"/>
          </p:cNvSpPr>
          <p:nvPr/>
        </p:nvSpPr>
        <p:spPr bwMode="auto">
          <a:xfrm rot="10800000" flipH="1">
            <a:off x="6028313" y="4276625"/>
            <a:ext cx="184150" cy="36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Symbol" charset="0"/>
              </a:rPr>
              <a:t> 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549389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AutoShape 24"/>
          <p:cNvSpPr>
            <a:spLocks noChangeArrowheads="1"/>
          </p:cNvSpPr>
          <p:nvPr/>
        </p:nvSpPr>
        <p:spPr bwMode="auto">
          <a:xfrm>
            <a:off x="228601" y="1102519"/>
            <a:ext cx="8629650" cy="573881"/>
          </a:xfrm>
          <a:prstGeom prst="roundRect">
            <a:avLst>
              <a:gd name="adj" fmla="val 16667"/>
            </a:avLst>
          </a:prstGeom>
          <a:solidFill>
            <a:srgbClr val="3366FF">
              <a:alpha val="16862"/>
            </a:srgb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endParaRPr lang="en-US" b="1"/>
          </a:p>
        </p:txBody>
      </p:sp>
      <p:sp>
        <p:nvSpPr>
          <p:cNvPr id="24583" name="Rectangle 78"/>
          <p:cNvSpPr>
            <a:spLocks noChangeArrowheads="1"/>
          </p:cNvSpPr>
          <p:nvPr/>
        </p:nvSpPr>
        <p:spPr bwMode="auto">
          <a:xfrm>
            <a:off x="228601" y="2252663"/>
            <a:ext cx="8710084" cy="2471737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Rectangle 29"/>
          <p:cNvSpPr>
            <a:spLocks noChangeArrowheads="1"/>
          </p:cNvSpPr>
          <p:nvPr/>
        </p:nvSpPr>
        <p:spPr bwMode="auto">
          <a:xfrm>
            <a:off x="1" y="2252663"/>
            <a:ext cx="8798984" cy="213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en-US" sz="2400" dirty="0"/>
              <a:t>  </a:t>
            </a:r>
            <a:r>
              <a:rPr lang="en-US" sz="2400" u="sng" dirty="0"/>
              <a:t>E.g.</a:t>
            </a:r>
            <a:r>
              <a:rPr lang="en-US" sz="2400" dirty="0"/>
              <a:t>,</a:t>
            </a:r>
            <a:r>
              <a:rPr lang="en-US" sz="1050" dirty="0"/>
              <a:t> </a:t>
            </a:r>
            <a:r>
              <a:rPr lang="en-US" sz="2400" dirty="0" smtClean="0"/>
              <a:t>For </a:t>
            </a:r>
            <a:r>
              <a:rPr lang="en-US" sz="2400" b="1" dirty="0" smtClean="0">
                <a:solidFill>
                  <a:srgbClr val="0000FF"/>
                </a:solidFill>
                <a:latin typeface="Symbol"/>
              </a:rPr>
              <a:t>l </a:t>
            </a:r>
            <a:r>
              <a:rPr lang="en-US" sz="2400" dirty="0" smtClean="0">
                <a:solidFill>
                  <a:srgbClr val="0000FF"/>
                </a:solidFill>
              </a:rPr>
              <a:t>&gt; 0</a:t>
            </a:r>
            <a:r>
              <a:rPr lang="en-US" sz="2400" dirty="0"/>
              <a:t>, </a:t>
            </a:r>
            <a:r>
              <a:rPr lang="en-US" sz="2400" dirty="0" smtClean="0"/>
              <a:t>sample independent </a:t>
            </a:r>
            <a:r>
              <a:rPr lang="en-US" sz="2400" dirty="0"/>
              <a:t>set  </a:t>
            </a:r>
            <a:r>
              <a:rPr lang="en-US" sz="2400" dirty="0" smtClean="0">
                <a:solidFill>
                  <a:srgbClr val="0000FF"/>
                </a:solidFill>
                <a:latin typeface="American Typewriter"/>
              </a:rPr>
              <a:t>I</a:t>
            </a:r>
          </a:p>
          <a:p>
            <a:pPr>
              <a:lnSpc>
                <a:spcPct val="160000"/>
              </a:lnSpc>
            </a:pPr>
            <a:r>
              <a:rPr lang="en-US" sz="2400" dirty="0" smtClean="0"/>
              <a:t>  with prob.:        </a:t>
            </a:r>
            <a:r>
              <a:rPr lang="en-US" sz="2400" dirty="0" smtClean="0">
                <a:solidFill>
                  <a:srgbClr val="0000FF"/>
                </a:solidFill>
              </a:rPr>
              <a:t> π</a:t>
            </a:r>
            <a:r>
              <a:rPr lang="en-US" sz="2400" dirty="0">
                <a:solidFill>
                  <a:srgbClr val="0000FF"/>
                </a:solidFill>
              </a:rPr>
              <a:t>(</a:t>
            </a:r>
            <a:r>
              <a:rPr lang="en-US" sz="2400" dirty="0">
                <a:solidFill>
                  <a:srgbClr val="0000FF"/>
                </a:solidFill>
                <a:latin typeface="American Typewriter"/>
              </a:rPr>
              <a:t>I</a:t>
            </a:r>
            <a:r>
              <a:rPr lang="en-US" sz="2400" dirty="0">
                <a:solidFill>
                  <a:srgbClr val="0000FF"/>
                </a:solidFill>
              </a:rPr>
              <a:t>) = </a:t>
            </a:r>
            <a:r>
              <a:rPr lang="en-US" sz="2400" dirty="0" smtClean="0">
                <a:solidFill>
                  <a:srgbClr val="0000FF"/>
                </a:solidFill>
              </a:rPr>
              <a:t>        ,</a:t>
            </a:r>
            <a:endParaRPr lang="en-US" sz="2400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 </a:t>
            </a:r>
            <a:endParaRPr lang="en-US" sz="2400" dirty="0"/>
          </a:p>
          <a:p>
            <a:r>
              <a:rPr lang="en-US" sz="2400" dirty="0" smtClean="0"/>
              <a:t>  where</a:t>
            </a:r>
            <a:r>
              <a:rPr lang="en-US" sz="3200" dirty="0" smtClean="0"/>
              <a:t>  </a:t>
            </a:r>
            <a:r>
              <a:rPr lang="en-US" sz="2400" dirty="0">
                <a:solidFill>
                  <a:srgbClr val="008000"/>
                </a:solidFill>
              </a:rPr>
              <a:t>Z = ∑</a:t>
            </a:r>
            <a:r>
              <a:rPr lang="en-US" sz="2400" baseline="-25000" dirty="0">
                <a:solidFill>
                  <a:srgbClr val="008000"/>
                </a:solidFill>
              </a:rPr>
              <a:t>J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Symbol" charset="0"/>
              </a:rPr>
              <a:t>l</a:t>
            </a:r>
            <a:r>
              <a:rPr lang="en-US" sz="3200" baseline="30000" dirty="0" err="1">
                <a:solidFill>
                  <a:srgbClr val="008000"/>
                </a:solidFill>
              </a:rPr>
              <a:t>|J</a:t>
            </a:r>
            <a:r>
              <a:rPr lang="en-US" sz="3200" baseline="30000" dirty="0">
                <a:solidFill>
                  <a:srgbClr val="008000"/>
                </a:solidFill>
              </a:rPr>
              <a:t>|</a:t>
            </a:r>
            <a:r>
              <a:rPr lang="en-US" sz="2400" dirty="0">
                <a:solidFill>
                  <a:srgbClr val="008000"/>
                </a:solidFill>
              </a:rPr>
              <a:t>.</a:t>
            </a:r>
            <a:endParaRPr lang="en-US" sz="4000" dirty="0">
              <a:solidFill>
                <a:srgbClr val="008000"/>
              </a:solidFill>
            </a:endParaRPr>
          </a:p>
        </p:txBody>
      </p:sp>
      <p:grpSp>
        <p:nvGrpSpPr>
          <p:cNvPr id="24586" name="Group 30"/>
          <p:cNvGrpSpPr>
            <a:grpSpLocks/>
          </p:cNvGrpSpPr>
          <p:nvPr/>
        </p:nvGrpSpPr>
        <p:grpSpPr bwMode="auto">
          <a:xfrm>
            <a:off x="5891533" y="2289800"/>
            <a:ext cx="3096650" cy="2132182"/>
            <a:chOff x="1274" y="1818"/>
            <a:chExt cx="1783" cy="1665"/>
          </a:xfrm>
        </p:grpSpPr>
        <p:sp>
          <p:nvSpPr>
            <p:cNvPr id="24590" name="Rectangle 31" descr="20%"/>
            <p:cNvSpPr>
              <a:spLocks noChangeArrowheads="1"/>
            </p:cNvSpPr>
            <p:nvPr/>
          </p:nvSpPr>
          <p:spPr bwMode="auto">
            <a:xfrm>
              <a:off x="2492" y="1991"/>
              <a:ext cx="518" cy="1492"/>
            </a:xfrm>
            <a:prstGeom prst="rect">
              <a:avLst/>
            </a:prstGeom>
            <a:pattFill prst="pct20">
              <a:fgClr>
                <a:srgbClr val="0000FF"/>
              </a:fgClr>
              <a:bgClr>
                <a:schemeClr val="bg1"/>
              </a:bgClr>
            </a:patt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1" name="Rectangle 32" descr="20%"/>
            <p:cNvSpPr>
              <a:spLocks noChangeArrowheads="1"/>
            </p:cNvSpPr>
            <p:nvPr/>
          </p:nvSpPr>
          <p:spPr bwMode="auto">
            <a:xfrm>
              <a:off x="1894" y="1991"/>
              <a:ext cx="518" cy="1492"/>
            </a:xfrm>
            <a:prstGeom prst="rect">
              <a:avLst/>
            </a:prstGeom>
            <a:pattFill prst="pct20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2" name="Rectangle 33" descr="20%"/>
            <p:cNvSpPr>
              <a:spLocks noChangeArrowheads="1"/>
            </p:cNvSpPr>
            <p:nvPr/>
          </p:nvSpPr>
          <p:spPr bwMode="auto">
            <a:xfrm>
              <a:off x="1274" y="1991"/>
              <a:ext cx="518" cy="1492"/>
            </a:xfrm>
            <a:prstGeom prst="rect">
              <a:avLst/>
            </a:prstGeom>
            <a:pattFill prst="pct20">
              <a:fgClr>
                <a:srgbClr val="FFFF00"/>
              </a:fgClr>
              <a:bgClr>
                <a:schemeClr val="bg1"/>
              </a:bgClr>
            </a:patt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3" name="Oval 34"/>
            <p:cNvSpPr>
              <a:spLocks noChangeArrowheads="1"/>
            </p:cNvSpPr>
            <p:nvPr/>
          </p:nvSpPr>
          <p:spPr bwMode="auto">
            <a:xfrm>
              <a:off x="1274" y="2232"/>
              <a:ext cx="1783" cy="1251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4" name="Oval 35"/>
            <p:cNvSpPr>
              <a:spLocks noChangeArrowheads="1"/>
            </p:cNvSpPr>
            <p:nvPr/>
          </p:nvSpPr>
          <p:spPr bwMode="auto">
            <a:xfrm>
              <a:off x="1991" y="3074"/>
              <a:ext cx="406" cy="365"/>
            </a:xfrm>
            <a:prstGeom prst="ellipse">
              <a:avLst/>
            </a:prstGeom>
            <a:solidFill>
              <a:schemeClr val="hlink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5" name="AutoShape 36"/>
            <p:cNvSpPr>
              <a:spLocks noChangeArrowheads="1"/>
            </p:cNvSpPr>
            <p:nvPr/>
          </p:nvSpPr>
          <p:spPr bwMode="auto">
            <a:xfrm>
              <a:off x="1450" y="2858"/>
              <a:ext cx="63" cy="54"/>
            </a:xfrm>
            <a:prstGeom prst="octagon">
              <a:avLst>
                <a:gd name="adj" fmla="val 29287"/>
              </a:avLst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6" name="AutoShape 37"/>
            <p:cNvSpPr>
              <a:spLocks noChangeArrowheads="1"/>
            </p:cNvSpPr>
            <p:nvPr/>
          </p:nvSpPr>
          <p:spPr bwMode="auto">
            <a:xfrm>
              <a:off x="1665" y="2858"/>
              <a:ext cx="63" cy="54"/>
            </a:xfrm>
            <a:prstGeom prst="octagon">
              <a:avLst>
                <a:gd name="adj" fmla="val 29287"/>
              </a:avLst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7" name="AutoShape 38"/>
            <p:cNvSpPr>
              <a:spLocks noChangeArrowheads="1"/>
            </p:cNvSpPr>
            <p:nvPr/>
          </p:nvSpPr>
          <p:spPr bwMode="auto">
            <a:xfrm>
              <a:off x="1557" y="2683"/>
              <a:ext cx="64" cy="54"/>
            </a:xfrm>
            <a:prstGeom prst="octagon">
              <a:avLst>
                <a:gd name="adj" fmla="val 29287"/>
              </a:avLst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8" name="Line 39"/>
            <p:cNvSpPr>
              <a:spLocks noChangeShapeType="1"/>
            </p:cNvSpPr>
            <p:nvPr/>
          </p:nvSpPr>
          <p:spPr bwMode="auto">
            <a:xfrm flipV="1">
              <a:off x="1513" y="2737"/>
              <a:ext cx="76" cy="1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9" name="Line 40"/>
            <p:cNvSpPr>
              <a:spLocks noChangeShapeType="1"/>
            </p:cNvSpPr>
            <p:nvPr/>
          </p:nvSpPr>
          <p:spPr bwMode="auto">
            <a:xfrm>
              <a:off x="1513" y="2885"/>
              <a:ext cx="152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0" name="AutoShape 41"/>
            <p:cNvSpPr>
              <a:spLocks noChangeArrowheads="1"/>
            </p:cNvSpPr>
            <p:nvPr/>
          </p:nvSpPr>
          <p:spPr bwMode="auto">
            <a:xfrm>
              <a:off x="2023" y="2492"/>
              <a:ext cx="64" cy="54"/>
            </a:xfrm>
            <a:prstGeom prst="octagon">
              <a:avLst>
                <a:gd name="adj" fmla="val 29287"/>
              </a:avLst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1" name="AutoShape 42"/>
            <p:cNvSpPr>
              <a:spLocks noChangeArrowheads="1"/>
            </p:cNvSpPr>
            <p:nvPr/>
          </p:nvSpPr>
          <p:spPr bwMode="auto">
            <a:xfrm>
              <a:off x="2131" y="2318"/>
              <a:ext cx="63" cy="54"/>
            </a:xfrm>
            <a:prstGeom prst="octagon">
              <a:avLst>
                <a:gd name="adj" fmla="val 29287"/>
              </a:avLst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2" name="Line 43"/>
            <p:cNvSpPr>
              <a:spLocks noChangeShapeType="1"/>
            </p:cNvSpPr>
            <p:nvPr/>
          </p:nvSpPr>
          <p:spPr bwMode="auto">
            <a:xfrm flipV="1">
              <a:off x="2087" y="2372"/>
              <a:ext cx="66" cy="1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3" name="Line 44"/>
            <p:cNvSpPr>
              <a:spLocks noChangeShapeType="1"/>
            </p:cNvSpPr>
            <p:nvPr/>
          </p:nvSpPr>
          <p:spPr bwMode="auto">
            <a:xfrm>
              <a:off x="2087" y="2519"/>
              <a:ext cx="152" cy="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4" name="AutoShape 45"/>
            <p:cNvSpPr>
              <a:spLocks noChangeArrowheads="1"/>
            </p:cNvSpPr>
            <p:nvPr/>
          </p:nvSpPr>
          <p:spPr bwMode="auto">
            <a:xfrm>
              <a:off x="2216" y="2493"/>
              <a:ext cx="64" cy="54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5" name="AutoShape 46"/>
            <p:cNvSpPr>
              <a:spLocks noChangeArrowheads="1"/>
            </p:cNvSpPr>
            <p:nvPr/>
          </p:nvSpPr>
          <p:spPr bwMode="auto">
            <a:xfrm>
              <a:off x="2003" y="2893"/>
              <a:ext cx="64" cy="54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6" name="AutoShape 47"/>
            <p:cNvSpPr>
              <a:spLocks noChangeArrowheads="1"/>
            </p:cNvSpPr>
            <p:nvPr/>
          </p:nvSpPr>
          <p:spPr bwMode="auto">
            <a:xfrm>
              <a:off x="2111" y="2719"/>
              <a:ext cx="63" cy="53"/>
            </a:xfrm>
            <a:prstGeom prst="octagon">
              <a:avLst>
                <a:gd name="adj" fmla="val 29287"/>
              </a:avLst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7" name="Line 48"/>
            <p:cNvSpPr>
              <a:spLocks noChangeShapeType="1"/>
            </p:cNvSpPr>
            <p:nvPr/>
          </p:nvSpPr>
          <p:spPr bwMode="auto">
            <a:xfrm flipV="1">
              <a:off x="2067" y="2772"/>
              <a:ext cx="75" cy="1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8" name="Line 49"/>
            <p:cNvSpPr>
              <a:spLocks noChangeShapeType="1"/>
            </p:cNvSpPr>
            <p:nvPr/>
          </p:nvSpPr>
          <p:spPr bwMode="auto">
            <a:xfrm>
              <a:off x="2067" y="2920"/>
              <a:ext cx="152" cy="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9" name="AutoShape 50"/>
            <p:cNvSpPr>
              <a:spLocks noChangeArrowheads="1"/>
            </p:cNvSpPr>
            <p:nvPr/>
          </p:nvSpPr>
          <p:spPr bwMode="auto">
            <a:xfrm>
              <a:off x="2216" y="2885"/>
              <a:ext cx="64" cy="54"/>
            </a:xfrm>
            <a:prstGeom prst="octagon">
              <a:avLst>
                <a:gd name="adj" fmla="val 29287"/>
              </a:avLst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0" name="AutoShape 51"/>
            <p:cNvSpPr>
              <a:spLocks noChangeArrowheads="1"/>
            </p:cNvSpPr>
            <p:nvPr/>
          </p:nvSpPr>
          <p:spPr bwMode="auto">
            <a:xfrm>
              <a:off x="2535" y="2852"/>
              <a:ext cx="64" cy="54"/>
            </a:xfrm>
            <a:prstGeom prst="octagon">
              <a:avLst>
                <a:gd name="adj" fmla="val 29287"/>
              </a:avLst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1" name="AutoShape 52"/>
            <p:cNvSpPr>
              <a:spLocks noChangeArrowheads="1"/>
            </p:cNvSpPr>
            <p:nvPr/>
          </p:nvSpPr>
          <p:spPr bwMode="auto">
            <a:xfrm>
              <a:off x="2643" y="2678"/>
              <a:ext cx="63" cy="54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2" name="Line 53"/>
            <p:cNvSpPr>
              <a:spLocks noChangeShapeType="1"/>
            </p:cNvSpPr>
            <p:nvPr/>
          </p:nvSpPr>
          <p:spPr bwMode="auto">
            <a:xfrm flipV="1">
              <a:off x="2599" y="2732"/>
              <a:ext cx="75" cy="1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3" name="Line 54"/>
            <p:cNvSpPr>
              <a:spLocks noChangeShapeType="1"/>
            </p:cNvSpPr>
            <p:nvPr/>
          </p:nvSpPr>
          <p:spPr bwMode="auto">
            <a:xfrm>
              <a:off x="2599" y="2879"/>
              <a:ext cx="152" cy="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4" name="AutoShape 55"/>
            <p:cNvSpPr>
              <a:spLocks noChangeArrowheads="1"/>
            </p:cNvSpPr>
            <p:nvPr/>
          </p:nvSpPr>
          <p:spPr bwMode="auto">
            <a:xfrm>
              <a:off x="2728" y="2853"/>
              <a:ext cx="64" cy="54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5" name="Line 56"/>
            <p:cNvSpPr>
              <a:spLocks noChangeShapeType="1"/>
            </p:cNvSpPr>
            <p:nvPr/>
          </p:nvSpPr>
          <p:spPr bwMode="auto">
            <a:xfrm flipV="1">
              <a:off x="1728" y="2519"/>
              <a:ext cx="222" cy="20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6" name="Oval 57"/>
            <p:cNvSpPr>
              <a:spLocks noChangeArrowheads="1"/>
            </p:cNvSpPr>
            <p:nvPr/>
          </p:nvSpPr>
          <p:spPr bwMode="auto">
            <a:xfrm>
              <a:off x="1386" y="2649"/>
              <a:ext cx="406" cy="366"/>
            </a:xfrm>
            <a:prstGeom prst="ellipse">
              <a:avLst/>
            </a:prstGeom>
            <a:solidFill>
              <a:schemeClr val="hlink">
                <a:alpha val="38039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7" name="Oval 58"/>
            <p:cNvSpPr>
              <a:spLocks noChangeArrowheads="1"/>
            </p:cNvSpPr>
            <p:nvPr/>
          </p:nvSpPr>
          <p:spPr bwMode="auto">
            <a:xfrm>
              <a:off x="2464" y="2624"/>
              <a:ext cx="406" cy="366"/>
            </a:xfrm>
            <a:prstGeom prst="ellipse">
              <a:avLst/>
            </a:prstGeom>
            <a:solidFill>
              <a:schemeClr val="hlink">
                <a:alpha val="36862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8" name="Oval 59"/>
            <p:cNvSpPr>
              <a:spLocks noChangeArrowheads="1"/>
            </p:cNvSpPr>
            <p:nvPr/>
          </p:nvSpPr>
          <p:spPr bwMode="auto">
            <a:xfrm>
              <a:off x="1950" y="2272"/>
              <a:ext cx="406" cy="366"/>
            </a:xfrm>
            <a:prstGeom prst="ellipse">
              <a:avLst/>
            </a:prstGeom>
            <a:solidFill>
              <a:schemeClr val="hlink">
                <a:alpha val="36862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9" name="AutoShape 60"/>
            <p:cNvSpPr>
              <a:spLocks noChangeArrowheads="1"/>
            </p:cNvSpPr>
            <p:nvPr/>
          </p:nvSpPr>
          <p:spPr bwMode="auto">
            <a:xfrm>
              <a:off x="2046" y="3296"/>
              <a:ext cx="63" cy="54"/>
            </a:xfrm>
            <a:prstGeom prst="octagon">
              <a:avLst>
                <a:gd name="adj" fmla="val 29287"/>
              </a:avLst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0" name="AutoShape 61"/>
            <p:cNvSpPr>
              <a:spLocks noChangeArrowheads="1"/>
            </p:cNvSpPr>
            <p:nvPr/>
          </p:nvSpPr>
          <p:spPr bwMode="auto">
            <a:xfrm>
              <a:off x="2261" y="3296"/>
              <a:ext cx="64" cy="54"/>
            </a:xfrm>
            <a:prstGeom prst="octagon">
              <a:avLst>
                <a:gd name="adj" fmla="val 29287"/>
              </a:avLst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1" name="AutoShape 62"/>
            <p:cNvSpPr>
              <a:spLocks noChangeArrowheads="1"/>
            </p:cNvSpPr>
            <p:nvPr/>
          </p:nvSpPr>
          <p:spPr bwMode="auto">
            <a:xfrm>
              <a:off x="2153" y="3122"/>
              <a:ext cx="64" cy="54"/>
            </a:xfrm>
            <a:prstGeom prst="octagon">
              <a:avLst>
                <a:gd name="adj" fmla="val 29287"/>
              </a:avLst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2" name="Line 63"/>
            <p:cNvSpPr>
              <a:spLocks noChangeShapeType="1"/>
            </p:cNvSpPr>
            <p:nvPr/>
          </p:nvSpPr>
          <p:spPr bwMode="auto">
            <a:xfrm flipV="1">
              <a:off x="2109" y="3176"/>
              <a:ext cx="76" cy="1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3" name="Line 64"/>
            <p:cNvSpPr>
              <a:spLocks noChangeShapeType="1"/>
            </p:cNvSpPr>
            <p:nvPr/>
          </p:nvSpPr>
          <p:spPr bwMode="auto">
            <a:xfrm>
              <a:off x="2109" y="3323"/>
              <a:ext cx="152" cy="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4" name="Line 65"/>
            <p:cNvSpPr>
              <a:spLocks noChangeShapeType="1"/>
            </p:cNvSpPr>
            <p:nvPr/>
          </p:nvSpPr>
          <p:spPr bwMode="auto">
            <a:xfrm>
              <a:off x="1792" y="2879"/>
              <a:ext cx="14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5" name="Line 66"/>
            <p:cNvSpPr>
              <a:spLocks noChangeShapeType="1"/>
            </p:cNvSpPr>
            <p:nvPr/>
          </p:nvSpPr>
          <p:spPr bwMode="auto">
            <a:xfrm>
              <a:off x="1665" y="2990"/>
              <a:ext cx="358" cy="186"/>
            </a:xfrm>
            <a:prstGeom prst="line">
              <a:avLst/>
            </a:prstGeom>
            <a:noFill/>
            <a:ln w="539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6" name="Line 67"/>
            <p:cNvSpPr>
              <a:spLocks noChangeShapeType="1"/>
            </p:cNvSpPr>
            <p:nvPr/>
          </p:nvSpPr>
          <p:spPr bwMode="auto">
            <a:xfrm>
              <a:off x="2356" y="2493"/>
              <a:ext cx="204" cy="15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7" name="Line 68"/>
            <p:cNvSpPr>
              <a:spLocks noChangeShapeType="1"/>
            </p:cNvSpPr>
            <p:nvPr/>
          </p:nvSpPr>
          <p:spPr bwMode="auto">
            <a:xfrm flipV="1">
              <a:off x="2356" y="2990"/>
              <a:ext cx="287" cy="18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8" name="Oval 69"/>
            <p:cNvSpPr>
              <a:spLocks noChangeArrowheads="1"/>
            </p:cNvSpPr>
            <p:nvPr/>
          </p:nvSpPr>
          <p:spPr bwMode="auto">
            <a:xfrm>
              <a:off x="1940" y="2669"/>
              <a:ext cx="406" cy="366"/>
            </a:xfrm>
            <a:prstGeom prst="ellipse">
              <a:avLst/>
            </a:prstGeom>
            <a:solidFill>
              <a:schemeClr val="hlink">
                <a:alpha val="36862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9" name="Rectangle 70"/>
            <p:cNvSpPr>
              <a:spLocks noChangeArrowheads="1"/>
            </p:cNvSpPr>
            <p:nvPr/>
          </p:nvSpPr>
          <p:spPr bwMode="auto">
            <a:xfrm>
              <a:off x="1333" y="1818"/>
              <a:ext cx="459" cy="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Symbol" charset="0"/>
                </a:rPr>
                <a:t> </a:t>
              </a:r>
              <a:r>
                <a:rPr lang="en-US" sz="1000" dirty="0">
                  <a:latin typeface="Symbol" charset="0"/>
                </a:rPr>
                <a:t> </a:t>
              </a:r>
              <a:r>
                <a:rPr lang="en-US" sz="2400" dirty="0">
                  <a:latin typeface="Symbol" charset="0"/>
                </a:rPr>
                <a:t>l</a:t>
              </a:r>
              <a:r>
                <a:rPr lang="en-US" sz="2400" baseline="30000" dirty="0"/>
                <a:t>0</a:t>
              </a:r>
              <a:endParaRPr lang="en-US" sz="2400" dirty="0"/>
            </a:p>
          </p:txBody>
        </p:sp>
        <p:sp>
          <p:nvSpPr>
            <p:cNvPr id="24630" name="Rectangle 71"/>
            <p:cNvSpPr>
              <a:spLocks noChangeArrowheads="1"/>
            </p:cNvSpPr>
            <p:nvPr/>
          </p:nvSpPr>
          <p:spPr bwMode="auto">
            <a:xfrm>
              <a:off x="2643" y="1822"/>
              <a:ext cx="374" cy="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Symbol" charset="0"/>
                </a:rPr>
                <a:t>l</a:t>
              </a:r>
              <a:r>
                <a:rPr lang="en-US" sz="2400" baseline="30000" dirty="0"/>
                <a:t>2</a:t>
              </a:r>
              <a:endParaRPr lang="en-US" sz="2400" dirty="0"/>
            </a:p>
          </p:txBody>
        </p:sp>
        <p:sp>
          <p:nvSpPr>
            <p:cNvPr id="24631" name="Rectangle 72"/>
            <p:cNvSpPr>
              <a:spLocks noChangeArrowheads="1"/>
            </p:cNvSpPr>
            <p:nvPr/>
          </p:nvSpPr>
          <p:spPr bwMode="auto">
            <a:xfrm>
              <a:off x="1991" y="1818"/>
              <a:ext cx="365" cy="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Symbol" charset="0"/>
                </a:rPr>
                <a:t>l</a:t>
              </a:r>
              <a:r>
                <a:rPr lang="en-US" sz="2400" baseline="30000" dirty="0"/>
                <a:t>1</a:t>
              </a:r>
              <a:endParaRPr lang="en-US" sz="2400" dirty="0"/>
            </a:p>
          </p:txBody>
        </p:sp>
      </p:grpSp>
      <p:sp>
        <p:nvSpPr>
          <p:cNvPr id="24587" name="Rectangle 73"/>
          <p:cNvSpPr>
            <a:spLocks noChangeArrowheads="1"/>
          </p:cNvSpPr>
          <p:nvPr/>
        </p:nvSpPr>
        <p:spPr bwMode="auto">
          <a:xfrm>
            <a:off x="3397733" y="2850386"/>
            <a:ext cx="7316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Symbol" charset="0"/>
              </a:rPr>
              <a:t>l</a:t>
            </a:r>
            <a:r>
              <a:rPr lang="en-US" sz="3200" baseline="30000" dirty="0" err="1">
                <a:solidFill>
                  <a:srgbClr val="0000FF"/>
                </a:solidFill>
                <a:latin typeface="AppleGothic" charset="0"/>
              </a:rPr>
              <a:t>|</a:t>
            </a:r>
            <a:r>
              <a:rPr lang="en-US" sz="3200" baseline="30000" dirty="0" err="1">
                <a:solidFill>
                  <a:srgbClr val="0000FF"/>
                </a:solidFill>
                <a:latin typeface="American Typewriter"/>
              </a:rPr>
              <a:t>I</a:t>
            </a:r>
            <a:r>
              <a:rPr lang="en-US" sz="3200" baseline="30000" dirty="0">
                <a:solidFill>
                  <a:srgbClr val="0000FF"/>
                </a:solidFill>
                <a:latin typeface="AppleGothic" charset="0"/>
              </a:rPr>
              <a:t>|</a:t>
            </a:r>
            <a:endParaRPr lang="en-US" dirty="0">
              <a:solidFill>
                <a:srgbClr val="0000FF"/>
              </a:solidFill>
              <a:latin typeface="AppleGothic" charset="0"/>
            </a:endParaRPr>
          </a:p>
        </p:txBody>
      </p:sp>
      <p:sp>
        <p:nvSpPr>
          <p:cNvPr id="24588" name="Rectangle 74"/>
          <p:cNvSpPr>
            <a:spLocks noChangeArrowheads="1"/>
          </p:cNvSpPr>
          <p:nvPr/>
        </p:nvSpPr>
        <p:spPr bwMode="auto">
          <a:xfrm>
            <a:off x="3435831" y="3295547"/>
            <a:ext cx="37266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8000"/>
                </a:solidFill>
              </a:rPr>
              <a:t>Z</a:t>
            </a:r>
          </a:p>
        </p:txBody>
      </p:sp>
      <p:sp>
        <p:nvSpPr>
          <p:cNvPr id="24589" name="Line 75"/>
          <p:cNvSpPr>
            <a:spLocks noChangeShapeType="1"/>
          </p:cNvSpPr>
          <p:nvPr/>
        </p:nvSpPr>
        <p:spPr bwMode="auto">
          <a:xfrm flipV="1">
            <a:off x="3334232" y="3295547"/>
            <a:ext cx="620184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1" y="1102519"/>
            <a:ext cx="8858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76263" indent="-339725"/>
            <a:r>
              <a:rPr lang="en-US" sz="2400" dirty="0">
                <a:solidFill>
                  <a:srgbClr val="FF0000"/>
                </a:solidFill>
              </a:rPr>
              <a:t>Q</a:t>
            </a:r>
            <a:r>
              <a:rPr lang="en-US" sz="2400" dirty="0"/>
              <a:t>: What if we want to sample from some </a:t>
            </a:r>
            <a:r>
              <a:rPr lang="en-US" sz="2400" dirty="0" smtClean="0"/>
              <a:t>other distribution</a:t>
            </a:r>
            <a:r>
              <a:rPr lang="en-US" sz="2400" dirty="0"/>
              <a:t>?</a:t>
            </a:r>
          </a:p>
        </p:txBody>
      </p:sp>
      <p:sp>
        <p:nvSpPr>
          <p:cNvPr id="24580" name="Rectangle 23"/>
          <p:cNvSpPr>
            <a:spLocks noGrp="1" noChangeArrowheads="1"/>
          </p:cNvSpPr>
          <p:nvPr>
            <p:ph type="title"/>
          </p:nvPr>
        </p:nvSpPr>
        <p:spPr>
          <a:xfrm>
            <a:off x="770467" y="228600"/>
            <a:ext cx="7696200" cy="762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200" dirty="0">
                <a:latin typeface="+mn-lt"/>
                <a:ea typeface="ＭＳ Ｐゴシック" charset="0"/>
                <a:cs typeface="ＭＳ Ｐゴシック" charset="0"/>
              </a:rPr>
              <a:t>Sampling from non-uniform distributions</a:t>
            </a:r>
          </a:p>
        </p:txBody>
      </p:sp>
      <p:sp>
        <p:nvSpPr>
          <p:cNvPr id="257049" name="Rectangle 25"/>
          <p:cNvSpPr>
            <a:spLocks noChangeArrowheads="1"/>
          </p:cNvSpPr>
          <p:nvPr/>
        </p:nvSpPr>
        <p:spPr bwMode="auto">
          <a:xfrm>
            <a:off x="313267" y="5257801"/>
            <a:ext cx="86804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06400" indent="-287338">
              <a:buClr>
                <a:srgbClr val="FF0000"/>
              </a:buClr>
              <a:buSzPct val="130000"/>
              <a:buFont typeface="Wingdings" charset="0"/>
              <a:buChar char="ü"/>
            </a:pPr>
            <a:r>
              <a:rPr lang="en-US" sz="2400" b="1" dirty="0">
                <a:solidFill>
                  <a:srgbClr val="FF0000"/>
                </a:solidFill>
              </a:rPr>
              <a:t>Step 2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r>
              <a:rPr lang="en-US" sz="2400" dirty="0">
                <a:solidFill>
                  <a:srgbClr val="000080"/>
                </a:solidFill>
              </a:rPr>
              <a:t>  Carefully define </a:t>
            </a:r>
            <a:r>
              <a:rPr lang="en-US" sz="2400" dirty="0" smtClean="0">
                <a:solidFill>
                  <a:srgbClr val="000080"/>
                </a:solidFill>
              </a:rPr>
              <a:t>the </a:t>
            </a:r>
            <a:r>
              <a:rPr lang="en-US" sz="2400" dirty="0">
                <a:solidFill>
                  <a:srgbClr val="000080"/>
                </a:solidFill>
              </a:rPr>
              <a:t>transition probabilities.</a:t>
            </a:r>
            <a:endParaRPr lang="en-US" sz="2400" b="1" dirty="0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902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49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6"/>
          <p:cNvSpPr>
            <a:spLocks noChangeArrowheads="1"/>
          </p:cNvSpPr>
          <p:nvPr/>
        </p:nvSpPr>
        <p:spPr bwMode="auto">
          <a:xfrm>
            <a:off x="211668" y="1176337"/>
            <a:ext cx="8540750" cy="1522811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1" y="228600"/>
            <a:ext cx="8549217" cy="762000"/>
          </a:xfrm>
          <a:noFill/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200" dirty="0">
                <a:latin typeface="+mn-lt"/>
                <a:ea typeface="ＭＳ Ｐゴシック" charset="0"/>
                <a:cs typeface="ＭＳ Ｐゴシック" charset="0"/>
              </a:rPr>
              <a:t> The Metropolis Algorithm</a:t>
            </a:r>
          </a:p>
        </p:txBody>
      </p:sp>
      <p:sp>
        <p:nvSpPr>
          <p:cNvPr id="25604" name="Rectangle 22"/>
          <p:cNvSpPr>
            <a:spLocks noChangeArrowheads="1"/>
          </p:cNvSpPr>
          <p:nvPr/>
        </p:nvSpPr>
        <p:spPr bwMode="auto">
          <a:xfrm>
            <a:off x="211668" y="1176338"/>
            <a:ext cx="90275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38138" indent="-287338"/>
            <a:r>
              <a:rPr lang="en-US" sz="2400" dirty="0">
                <a:solidFill>
                  <a:srgbClr val="FF0000"/>
                </a:solidFill>
              </a:rPr>
              <a:t>Propose</a:t>
            </a:r>
            <a:r>
              <a:rPr lang="en-US" sz="2400" dirty="0"/>
              <a:t> a move from </a:t>
            </a:r>
            <a:r>
              <a:rPr lang="en-US" sz="2400" dirty="0">
                <a:solidFill>
                  <a:srgbClr val="0F0FFF"/>
                </a:solidFill>
              </a:rPr>
              <a:t>x</a:t>
            </a:r>
            <a:r>
              <a:rPr lang="en-US" sz="2400" dirty="0"/>
              <a:t> to </a:t>
            </a:r>
            <a:r>
              <a:rPr lang="en-US" sz="2400" dirty="0">
                <a:solidFill>
                  <a:srgbClr val="0F0FFF"/>
                </a:solidFill>
              </a:rPr>
              <a:t>y</a:t>
            </a:r>
            <a:r>
              <a:rPr lang="en-US" sz="2400" dirty="0"/>
              <a:t> as before, but </a:t>
            </a:r>
            <a:r>
              <a:rPr lang="en-US" sz="2400" dirty="0">
                <a:solidFill>
                  <a:srgbClr val="FF0000"/>
                </a:solidFill>
              </a:rPr>
              <a:t>accept</a:t>
            </a:r>
            <a:r>
              <a:rPr lang="en-US" sz="2400" dirty="0"/>
              <a:t> with </a:t>
            </a:r>
            <a:r>
              <a:rPr lang="en-US" sz="2400" dirty="0" smtClean="0"/>
              <a:t>prob.</a:t>
            </a:r>
            <a:endParaRPr lang="en-US" dirty="0"/>
          </a:p>
        </p:txBody>
      </p:sp>
      <p:sp>
        <p:nvSpPr>
          <p:cNvPr id="25605" name="Rectangle 23"/>
          <p:cNvSpPr>
            <a:spLocks noChangeArrowheads="1"/>
          </p:cNvSpPr>
          <p:nvPr/>
        </p:nvSpPr>
        <p:spPr bwMode="auto">
          <a:xfrm>
            <a:off x="2152650" y="1740486"/>
            <a:ext cx="47857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400" dirty="0">
                <a:solidFill>
                  <a:srgbClr val="FF0000"/>
                </a:solidFill>
                <a:latin typeface="Arial" charset="0"/>
              </a:rPr>
              <a:t>       </a:t>
            </a:r>
            <a:r>
              <a:rPr lang="en-US" sz="2400" dirty="0">
                <a:solidFill>
                  <a:srgbClr val="FF0000"/>
                </a:solidFill>
              </a:rPr>
              <a:t>min (1, π(y)/π(x)</a:t>
            </a:r>
            <a:r>
              <a:rPr lang="en-US" sz="2400" dirty="0" smtClean="0">
                <a:solidFill>
                  <a:srgbClr val="FF0000"/>
                </a:solidFill>
              </a:rPr>
              <a:t>),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5606" name="Rectangle 24"/>
          <p:cNvSpPr>
            <a:spLocks noChangeArrowheads="1"/>
          </p:cNvSpPr>
          <p:nvPr/>
        </p:nvSpPr>
        <p:spPr bwMode="auto">
          <a:xfrm>
            <a:off x="381000" y="2160985"/>
            <a:ext cx="6394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dirty="0" smtClean="0"/>
              <a:t>(and with all remaining </a:t>
            </a:r>
            <a:r>
              <a:rPr lang="en-US" sz="2400" dirty="0"/>
              <a:t>probability stay at</a:t>
            </a:r>
            <a:r>
              <a:rPr lang="en-US" sz="2400" dirty="0">
                <a:solidFill>
                  <a:srgbClr val="0F0FFF"/>
                </a:solidFill>
              </a:rPr>
              <a:t> x</a:t>
            </a:r>
            <a:r>
              <a:rPr lang="en-US" sz="2400" dirty="0"/>
              <a:t>).</a:t>
            </a:r>
          </a:p>
        </p:txBody>
      </p:sp>
      <p:sp>
        <p:nvSpPr>
          <p:cNvPr id="25607" name="Rectangle 58"/>
          <p:cNvSpPr>
            <a:spLocks noChangeArrowheads="1"/>
          </p:cNvSpPr>
          <p:nvPr/>
        </p:nvSpPr>
        <p:spPr bwMode="auto">
          <a:xfrm>
            <a:off x="5981701" y="559713"/>
            <a:ext cx="325755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660066"/>
                </a:solidFill>
              </a:rPr>
              <a:t>           </a:t>
            </a:r>
            <a:r>
              <a:rPr lang="en-US" sz="2400" dirty="0">
                <a:solidFill>
                  <a:srgbClr val="660066"/>
                </a:solidFill>
              </a:rPr>
              <a:t>[</a:t>
            </a:r>
            <a:r>
              <a:rPr lang="en-US" sz="2400" dirty="0" smtClean="0">
                <a:solidFill>
                  <a:srgbClr val="660066"/>
                </a:solidFill>
              </a:rPr>
              <a:t>MRRTT </a:t>
            </a:r>
            <a:r>
              <a:rPr lang="ja-JP" altLang="en-US" sz="2400" dirty="0">
                <a:solidFill>
                  <a:srgbClr val="660066"/>
                </a:solidFill>
              </a:rPr>
              <a:t>’</a:t>
            </a:r>
            <a:r>
              <a:rPr lang="en-US" sz="2400" dirty="0" smtClean="0">
                <a:solidFill>
                  <a:srgbClr val="660066"/>
                </a:solidFill>
              </a:rPr>
              <a:t>53]</a:t>
            </a:r>
            <a:endParaRPr lang="en-US" sz="2000" dirty="0">
              <a:solidFill>
                <a:srgbClr val="660066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15367" y="3099199"/>
            <a:ext cx="4684184" cy="1033165"/>
            <a:chOff x="4415367" y="3099199"/>
            <a:chExt cx="4684184" cy="1033165"/>
          </a:xfrm>
        </p:grpSpPr>
        <p:sp>
          <p:nvSpPr>
            <p:cNvPr id="25631" name="Rectangle 64"/>
            <p:cNvSpPr>
              <a:spLocks noChangeArrowheads="1"/>
            </p:cNvSpPr>
            <p:nvPr/>
          </p:nvSpPr>
          <p:spPr bwMode="auto">
            <a:xfrm>
              <a:off x="4415367" y="3183733"/>
              <a:ext cx="2453217" cy="492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2400" dirty="0" smtClean="0">
                  <a:solidFill>
                    <a:srgbClr val="008000"/>
                  </a:solidFill>
                </a:rPr>
                <a:t>    π</a:t>
              </a:r>
              <a:r>
                <a:rPr lang="en-US" sz="2400" dirty="0">
                  <a:solidFill>
                    <a:srgbClr val="008000"/>
                  </a:solidFill>
                </a:rPr>
                <a:t>(y)/∆π(x)</a:t>
              </a:r>
            </a:p>
          </p:txBody>
        </p:sp>
        <p:sp>
          <p:nvSpPr>
            <p:cNvPr id="25642" name="Rectangle 75"/>
            <p:cNvSpPr>
              <a:spLocks noChangeArrowheads="1"/>
            </p:cNvSpPr>
            <p:nvPr/>
          </p:nvSpPr>
          <p:spPr bwMode="auto">
            <a:xfrm>
              <a:off x="4826001" y="3670699"/>
              <a:ext cx="393276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50800"/>
              <a:r>
                <a:rPr lang="en-US" sz="2400" dirty="0" smtClean="0">
                  <a:solidFill>
                    <a:srgbClr val="008000"/>
                  </a:solidFill>
                </a:rPr>
                <a:t>                ( </a:t>
              </a:r>
              <a:r>
                <a:rPr lang="en-US" sz="2400" dirty="0">
                  <a:solidFill>
                    <a:srgbClr val="008000"/>
                  </a:solidFill>
                </a:rPr>
                <a:t>if π(x) ≥ π(y) )</a:t>
              </a:r>
            </a:p>
          </p:txBody>
        </p:sp>
        <p:sp>
          <p:nvSpPr>
            <p:cNvPr id="25645" name="Line 78"/>
            <p:cNvSpPr>
              <a:spLocks noChangeShapeType="1"/>
            </p:cNvSpPr>
            <p:nvPr/>
          </p:nvSpPr>
          <p:spPr bwMode="auto">
            <a:xfrm flipV="1">
              <a:off x="5496984" y="3099199"/>
              <a:ext cx="0" cy="171450"/>
            </a:xfrm>
            <a:prstGeom prst="line">
              <a:avLst/>
            </a:prstGeom>
            <a:noFill/>
            <a:ln w="31750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6" name="Line 79"/>
            <p:cNvSpPr>
              <a:spLocks noChangeShapeType="1"/>
            </p:cNvSpPr>
            <p:nvPr/>
          </p:nvSpPr>
          <p:spPr bwMode="auto">
            <a:xfrm flipV="1">
              <a:off x="7467600" y="3149605"/>
              <a:ext cx="0" cy="166688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7" name="Rectangle 80"/>
            <p:cNvSpPr>
              <a:spLocks noChangeArrowheads="1"/>
            </p:cNvSpPr>
            <p:nvPr/>
          </p:nvSpPr>
          <p:spPr bwMode="auto">
            <a:xfrm>
              <a:off x="6390218" y="3258743"/>
              <a:ext cx="2709333" cy="431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chemeClr val="accent1"/>
                  </a:solidFill>
                </a:rPr>
                <a:t>         </a:t>
              </a:r>
              <a:r>
                <a:rPr lang="en-US" sz="2400" dirty="0">
                  <a:solidFill>
                    <a:srgbClr val="008000"/>
                  </a:solidFill>
                </a:rPr>
                <a:t>1/∆</a:t>
              </a:r>
              <a:r>
                <a:rPr lang="en-US" sz="2400" dirty="0">
                  <a:solidFill>
                    <a:schemeClr val="accent1"/>
                  </a:solidFill>
                  <a:latin typeface="Symbol" charset="0"/>
                </a:rPr>
                <a:t> </a:t>
              </a:r>
              <a:endParaRPr lang="en-US" sz="2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" name="Group 95"/>
          <p:cNvGrpSpPr>
            <a:grpSpLocks/>
          </p:cNvGrpSpPr>
          <p:nvPr/>
        </p:nvGrpSpPr>
        <p:grpSpPr bwMode="auto">
          <a:xfrm>
            <a:off x="6351" y="4494610"/>
            <a:ext cx="8752416" cy="2286001"/>
            <a:chOff x="0" y="3840"/>
            <a:chExt cx="4135" cy="1920"/>
          </a:xfrm>
        </p:grpSpPr>
        <p:sp>
          <p:nvSpPr>
            <p:cNvPr id="25610" name="Rectangle 62"/>
            <p:cNvSpPr>
              <a:spLocks noChangeArrowheads="1"/>
            </p:cNvSpPr>
            <p:nvPr/>
          </p:nvSpPr>
          <p:spPr bwMode="auto">
            <a:xfrm>
              <a:off x="96" y="3840"/>
              <a:ext cx="2699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400" dirty="0"/>
                <a:t>  For independent sets:</a:t>
              </a:r>
            </a:p>
          </p:txBody>
        </p:sp>
        <p:sp>
          <p:nvSpPr>
            <p:cNvPr id="25611" name="Line 27"/>
            <p:cNvSpPr>
              <a:spLocks noChangeShapeType="1"/>
            </p:cNvSpPr>
            <p:nvPr/>
          </p:nvSpPr>
          <p:spPr bwMode="auto">
            <a:xfrm flipH="1">
              <a:off x="1228" y="4815"/>
              <a:ext cx="132" cy="277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2" name="Freeform 29"/>
            <p:cNvSpPr>
              <a:spLocks/>
            </p:cNvSpPr>
            <p:nvPr/>
          </p:nvSpPr>
          <p:spPr bwMode="auto">
            <a:xfrm>
              <a:off x="1004" y="4708"/>
              <a:ext cx="224" cy="432"/>
            </a:xfrm>
            <a:custGeom>
              <a:avLst/>
              <a:gdLst>
                <a:gd name="T0" fmla="*/ 32 w 224"/>
                <a:gd name="T1" fmla="*/ 432 h 432"/>
                <a:gd name="T2" fmla="*/ 32 w 224"/>
                <a:gd name="T3" fmla="*/ 144 h 432"/>
                <a:gd name="T4" fmla="*/ 224 w 224"/>
                <a:gd name="T5" fmla="*/ 0 h 432"/>
                <a:gd name="T6" fmla="*/ 0 60000 65536"/>
                <a:gd name="T7" fmla="*/ 0 60000 65536"/>
                <a:gd name="T8" fmla="*/ 0 60000 65536"/>
                <a:gd name="T9" fmla="*/ 0 w 224"/>
                <a:gd name="T10" fmla="*/ 0 h 432"/>
                <a:gd name="T11" fmla="*/ 224 w 224"/>
                <a:gd name="T12" fmla="*/ 432 h 4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" h="432">
                  <a:moveTo>
                    <a:pt x="32" y="432"/>
                  </a:moveTo>
                  <a:cubicBezTo>
                    <a:pt x="16" y="324"/>
                    <a:pt x="0" y="216"/>
                    <a:pt x="32" y="144"/>
                  </a:cubicBezTo>
                  <a:cubicBezTo>
                    <a:pt x="64" y="72"/>
                    <a:pt x="192" y="24"/>
                    <a:pt x="224" y="0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3" name="Freeform 30"/>
            <p:cNvSpPr>
              <a:spLocks/>
            </p:cNvSpPr>
            <p:nvPr/>
          </p:nvSpPr>
          <p:spPr bwMode="auto">
            <a:xfrm>
              <a:off x="1248" y="4815"/>
              <a:ext cx="280" cy="480"/>
            </a:xfrm>
            <a:custGeom>
              <a:avLst/>
              <a:gdLst>
                <a:gd name="T0" fmla="*/ 240 w 280"/>
                <a:gd name="T1" fmla="*/ 0 h 480"/>
                <a:gd name="T2" fmla="*/ 240 w 280"/>
                <a:gd name="T3" fmla="*/ 384 h 480"/>
                <a:gd name="T4" fmla="*/ 0 w 280"/>
                <a:gd name="T5" fmla="*/ 480 h 480"/>
                <a:gd name="T6" fmla="*/ 0 60000 65536"/>
                <a:gd name="T7" fmla="*/ 0 60000 65536"/>
                <a:gd name="T8" fmla="*/ 0 60000 65536"/>
                <a:gd name="T9" fmla="*/ 0 w 280"/>
                <a:gd name="T10" fmla="*/ 0 h 480"/>
                <a:gd name="T11" fmla="*/ 280 w 28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480">
                  <a:moveTo>
                    <a:pt x="240" y="0"/>
                  </a:moveTo>
                  <a:cubicBezTo>
                    <a:pt x="260" y="152"/>
                    <a:pt x="280" y="304"/>
                    <a:pt x="240" y="384"/>
                  </a:cubicBezTo>
                  <a:cubicBezTo>
                    <a:pt x="200" y="464"/>
                    <a:pt x="40" y="464"/>
                    <a:pt x="0" y="480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4" name="Rectangle 32"/>
            <p:cNvSpPr>
              <a:spLocks noChangeArrowheads="1"/>
            </p:cNvSpPr>
            <p:nvPr/>
          </p:nvSpPr>
          <p:spPr bwMode="auto">
            <a:xfrm>
              <a:off x="1528" y="4925"/>
              <a:ext cx="531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/>
                <a:t>min(1,</a:t>
              </a:r>
              <a:r>
                <a:rPr lang="en-US" sz="2000" b="1" dirty="0">
                  <a:latin typeface="Symbol" charset="0"/>
                </a:rPr>
                <a:t>l</a:t>
              </a:r>
              <a:r>
                <a:rPr lang="en-US" sz="2000" dirty="0"/>
                <a:t>)</a:t>
              </a:r>
            </a:p>
          </p:txBody>
        </p:sp>
        <p:sp>
          <p:nvSpPr>
            <p:cNvPr id="25615" name="Rectangle 33"/>
            <p:cNvSpPr>
              <a:spLocks noChangeArrowheads="1"/>
            </p:cNvSpPr>
            <p:nvPr/>
          </p:nvSpPr>
          <p:spPr bwMode="auto">
            <a:xfrm>
              <a:off x="1409" y="4425"/>
              <a:ext cx="129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merican Typewriter"/>
                </a:rPr>
                <a:t>I</a:t>
              </a:r>
            </a:p>
          </p:txBody>
        </p:sp>
        <p:sp>
          <p:nvSpPr>
            <p:cNvPr id="25616" name="Line 46"/>
            <p:cNvSpPr>
              <a:spLocks noChangeShapeType="1"/>
            </p:cNvSpPr>
            <p:nvPr/>
          </p:nvSpPr>
          <p:spPr bwMode="auto">
            <a:xfrm flipH="1">
              <a:off x="707" y="5212"/>
              <a:ext cx="396" cy="16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7" name="Line 47"/>
            <p:cNvSpPr>
              <a:spLocks noChangeShapeType="1"/>
            </p:cNvSpPr>
            <p:nvPr/>
          </p:nvSpPr>
          <p:spPr bwMode="auto">
            <a:xfrm flipH="1" flipV="1">
              <a:off x="813" y="4468"/>
              <a:ext cx="521" cy="23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8" name="Oval 83"/>
            <p:cNvSpPr>
              <a:spLocks noChangeArrowheads="1"/>
            </p:cNvSpPr>
            <p:nvPr/>
          </p:nvSpPr>
          <p:spPr bwMode="auto">
            <a:xfrm>
              <a:off x="1294" y="4685"/>
              <a:ext cx="155" cy="161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9" name="Oval 84"/>
            <p:cNvSpPr>
              <a:spLocks noChangeArrowheads="1"/>
            </p:cNvSpPr>
            <p:nvPr/>
          </p:nvSpPr>
          <p:spPr bwMode="auto">
            <a:xfrm>
              <a:off x="1103" y="5092"/>
              <a:ext cx="155" cy="161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620" name="Group 87"/>
            <p:cNvGrpSpPr>
              <a:grpSpLocks/>
            </p:cNvGrpSpPr>
            <p:nvPr/>
          </p:nvGrpSpPr>
          <p:grpSpPr bwMode="auto">
            <a:xfrm>
              <a:off x="812" y="5321"/>
              <a:ext cx="716" cy="439"/>
              <a:chOff x="677" y="5191"/>
              <a:chExt cx="630" cy="439"/>
            </a:xfrm>
          </p:grpSpPr>
          <p:sp>
            <p:nvSpPr>
              <p:cNvPr id="25630" name="Rectangle 86"/>
              <p:cNvSpPr>
                <a:spLocks noChangeArrowheads="1"/>
              </p:cNvSpPr>
              <p:nvPr/>
            </p:nvSpPr>
            <p:spPr bwMode="auto">
              <a:xfrm flipV="1">
                <a:off x="713" y="5191"/>
                <a:ext cx="594" cy="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800" b="1" dirty="0">
                    <a:latin typeface="Symbol" charset="0"/>
                  </a:rPr>
                  <a:t>        </a:t>
                </a:r>
                <a:r>
                  <a:rPr lang="en-US" sz="800" b="1" dirty="0" smtClean="0">
                    <a:latin typeface="Symbol" charset="0"/>
                  </a:rPr>
                  <a:t>              </a:t>
                </a:r>
                <a:r>
                  <a:rPr lang="en-US" sz="2400" b="1" dirty="0" err="1" smtClean="0">
                    <a:latin typeface="Symbol" charset="0"/>
                  </a:rPr>
                  <a:t>Ç</a:t>
                </a:r>
                <a:r>
                  <a:rPr lang="en-US" sz="2400" b="1" dirty="0" smtClean="0">
                    <a:latin typeface="Symbol" charset="0"/>
                  </a:rPr>
                  <a:t>    </a:t>
                </a:r>
                <a:endParaRPr lang="en-US" dirty="0"/>
              </a:p>
            </p:txBody>
          </p:sp>
          <p:sp>
            <p:nvSpPr>
              <p:cNvPr id="25629" name="Rectangle 34"/>
              <p:cNvSpPr>
                <a:spLocks noChangeArrowheads="1"/>
              </p:cNvSpPr>
              <p:nvPr/>
            </p:nvSpPr>
            <p:spPr bwMode="auto">
              <a:xfrm>
                <a:off x="677" y="5195"/>
                <a:ext cx="546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     </a:t>
                </a:r>
                <a:r>
                  <a:rPr lang="en-US" dirty="0" smtClean="0"/>
                  <a:t> </a:t>
                </a:r>
                <a:r>
                  <a:rPr lang="en-US" dirty="0" smtClean="0">
                    <a:latin typeface="American Typewriter"/>
                  </a:rPr>
                  <a:t>I</a:t>
                </a:r>
                <a:r>
                  <a:rPr lang="en-US" dirty="0" smtClean="0"/>
                  <a:t>      </a:t>
                </a:r>
                <a:r>
                  <a:rPr lang="en-US" dirty="0"/>
                  <a:t>{v}</a:t>
                </a:r>
              </a:p>
            </p:txBody>
          </p:sp>
        </p:grpSp>
        <p:sp>
          <p:nvSpPr>
            <p:cNvPr id="25621" name="Rectangle 88"/>
            <p:cNvSpPr>
              <a:spLocks noChangeArrowheads="1"/>
            </p:cNvSpPr>
            <p:nvPr/>
          </p:nvSpPr>
          <p:spPr bwMode="auto">
            <a:xfrm>
              <a:off x="0" y="4722"/>
              <a:ext cx="1103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 smtClean="0"/>
                <a:t>            min</a:t>
              </a:r>
              <a:r>
                <a:rPr lang="en-US" sz="2000" dirty="0"/>
                <a:t>(1,</a:t>
              </a:r>
              <a:r>
                <a:rPr lang="en-US" sz="2000" b="1" dirty="0">
                  <a:latin typeface="Symbol" charset="0"/>
                </a:rPr>
                <a:t>l</a:t>
              </a:r>
              <a:r>
                <a:rPr lang="en-US" sz="2000" baseline="30000" dirty="0"/>
                <a:t>-1</a:t>
              </a:r>
              <a:r>
                <a:rPr lang="en-US" sz="2000" dirty="0"/>
                <a:t>)</a:t>
              </a:r>
            </a:p>
          </p:txBody>
        </p:sp>
        <p:grpSp>
          <p:nvGrpSpPr>
            <p:cNvPr id="25622" name="Group 93"/>
            <p:cNvGrpSpPr>
              <a:grpSpLocks/>
            </p:cNvGrpSpPr>
            <p:nvPr/>
          </p:nvGrpSpPr>
          <p:grpSpPr bwMode="auto">
            <a:xfrm>
              <a:off x="1912" y="4145"/>
              <a:ext cx="2223" cy="868"/>
              <a:chOff x="2053" y="4210"/>
              <a:chExt cx="2223" cy="868"/>
            </a:xfrm>
          </p:grpSpPr>
          <p:sp>
            <p:nvSpPr>
              <p:cNvPr id="25623" name="Rectangle 45"/>
              <p:cNvSpPr>
                <a:spLocks noChangeArrowheads="1"/>
              </p:cNvSpPr>
              <p:nvPr/>
            </p:nvSpPr>
            <p:spPr bwMode="auto">
              <a:xfrm>
                <a:off x="2053" y="4210"/>
                <a:ext cx="2052" cy="8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2400" dirty="0">
                    <a:solidFill>
                      <a:srgbClr val="008000"/>
                    </a:solidFill>
                  </a:rPr>
                  <a:t>  π(y)     </a:t>
                </a:r>
                <a:r>
                  <a:rPr lang="en-US" sz="2400" dirty="0" smtClean="0">
                    <a:solidFill>
                      <a:srgbClr val="008000"/>
                    </a:solidFill>
                  </a:rPr>
                  <a:t>   </a:t>
                </a:r>
                <a:r>
                  <a:rPr lang="en-US" sz="2800" b="1" dirty="0" smtClean="0">
                    <a:solidFill>
                      <a:srgbClr val="008000"/>
                    </a:solidFill>
                    <a:latin typeface="Symbol" charset="0"/>
                  </a:rPr>
                  <a:t>l</a:t>
                </a:r>
                <a:r>
                  <a:rPr lang="en-US" sz="2800" b="1" baseline="30000" dirty="0">
                    <a:solidFill>
                      <a:srgbClr val="008000"/>
                    </a:solidFill>
                  </a:rPr>
                  <a:t>(</a:t>
                </a:r>
                <a:r>
                  <a:rPr lang="en-US" sz="2800" baseline="30000" dirty="0">
                    <a:solidFill>
                      <a:srgbClr val="008000"/>
                    </a:solidFill>
                  </a:rPr>
                  <a:t>|</a:t>
                </a:r>
                <a:r>
                  <a:rPr lang="en-US" sz="2800" baseline="30000" dirty="0">
                    <a:solidFill>
                      <a:srgbClr val="008000"/>
                    </a:solidFill>
                    <a:latin typeface="American Typewriter"/>
                    <a:cs typeface="American Typewriter"/>
                  </a:rPr>
                  <a:t>I</a:t>
                </a:r>
                <a:r>
                  <a:rPr lang="en-US" sz="2800" baseline="30000" dirty="0">
                    <a:solidFill>
                      <a:srgbClr val="008000"/>
                    </a:solidFill>
                  </a:rPr>
                  <a:t>|</a:t>
                </a:r>
                <a:r>
                  <a:rPr lang="en-US" sz="2800" baseline="30000" dirty="0" smtClean="0">
                    <a:solidFill>
                      <a:srgbClr val="008000"/>
                    </a:solidFill>
                  </a:rPr>
                  <a:t>+1</a:t>
                </a:r>
                <a:r>
                  <a:rPr lang="en-US" sz="2800" baseline="30000" dirty="0">
                    <a:solidFill>
                      <a:srgbClr val="008000"/>
                    </a:solidFill>
                  </a:rPr>
                  <a:t>)</a:t>
                </a:r>
                <a:r>
                  <a:rPr lang="en-US" sz="2400" dirty="0">
                    <a:solidFill>
                      <a:srgbClr val="008000"/>
                    </a:solidFill>
                  </a:rPr>
                  <a:t>/Z</a:t>
                </a:r>
                <a:endParaRPr lang="en-US" dirty="0">
                  <a:solidFill>
                    <a:srgbClr val="008000"/>
                  </a:solidFill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sz="2400" dirty="0">
                    <a:solidFill>
                      <a:srgbClr val="008000"/>
                    </a:solidFill>
                  </a:rPr>
                  <a:t>  π(x)     </a:t>
                </a:r>
                <a:r>
                  <a:rPr lang="en-US" sz="2400" dirty="0" smtClean="0">
                    <a:solidFill>
                      <a:srgbClr val="008000"/>
                    </a:solidFill>
                  </a:rPr>
                  <a:t>    </a:t>
                </a:r>
                <a:r>
                  <a:rPr lang="en-US" sz="2800" dirty="0" smtClean="0">
                    <a:solidFill>
                      <a:srgbClr val="008000"/>
                    </a:solidFill>
                    <a:latin typeface="Symbol" charset="0"/>
                  </a:rPr>
                  <a:t>l</a:t>
                </a:r>
                <a:r>
                  <a:rPr lang="en-US" sz="2800" baseline="30000" dirty="0">
                    <a:solidFill>
                      <a:srgbClr val="008000"/>
                    </a:solidFill>
                  </a:rPr>
                  <a:t>(|</a:t>
                </a:r>
                <a:r>
                  <a:rPr lang="en-US" sz="2800" baseline="30000" dirty="0">
                    <a:solidFill>
                      <a:srgbClr val="008000"/>
                    </a:solidFill>
                    <a:latin typeface="American Typewriter"/>
                    <a:cs typeface="American Typewriter"/>
                  </a:rPr>
                  <a:t>I</a:t>
                </a:r>
                <a:r>
                  <a:rPr lang="en-US" sz="2800" baseline="30000" dirty="0">
                    <a:solidFill>
                      <a:srgbClr val="008000"/>
                    </a:solidFill>
                  </a:rPr>
                  <a:t>|)</a:t>
                </a:r>
                <a:r>
                  <a:rPr lang="en-US" sz="2400" dirty="0">
                    <a:solidFill>
                      <a:srgbClr val="008000"/>
                    </a:solidFill>
                  </a:rPr>
                  <a:t>/Z</a:t>
                </a:r>
                <a:endParaRPr lang="en-US" baseline="30000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25624" name="Rectangle 39"/>
              <p:cNvSpPr>
                <a:spLocks noChangeArrowheads="1"/>
              </p:cNvSpPr>
              <p:nvPr/>
            </p:nvSpPr>
            <p:spPr bwMode="auto">
              <a:xfrm>
                <a:off x="2428" y="4310"/>
                <a:ext cx="87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b="1"/>
              </a:p>
            </p:txBody>
          </p:sp>
          <p:sp>
            <p:nvSpPr>
              <p:cNvPr id="25625" name="Line 89"/>
              <p:cNvSpPr>
                <a:spLocks noChangeShapeType="1"/>
              </p:cNvSpPr>
              <p:nvPr/>
            </p:nvSpPr>
            <p:spPr bwMode="auto">
              <a:xfrm>
                <a:off x="2131" y="4689"/>
                <a:ext cx="287" cy="0"/>
              </a:xfrm>
              <a:prstGeom prst="line">
                <a:avLst/>
              </a:prstGeom>
              <a:noFill/>
              <a:ln w="25400">
                <a:solidFill>
                  <a:srgbClr val="4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6" name="Line 90"/>
              <p:cNvSpPr>
                <a:spLocks noChangeShapeType="1"/>
              </p:cNvSpPr>
              <p:nvPr/>
            </p:nvSpPr>
            <p:spPr bwMode="auto">
              <a:xfrm>
                <a:off x="2709" y="4655"/>
                <a:ext cx="630" cy="0"/>
              </a:xfrm>
              <a:prstGeom prst="line">
                <a:avLst/>
              </a:prstGeom>
              <a:noFill/>
              <a:ln w="25400">
                <a:solidFill>
                  <a:srgbClr val="4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7" name="Rectangle 91"/>
              <p:cNvSpPr>
                <a:spLocks noChangeArrowheads="1"/>
              </p:cNvSpPr>
              <p:nvPr/>
            </p:nvSpPr>
            <p:spPr bwMode="auto">
              <a:xfrm>
                <a:off x="2512" y="4533"/>
                <a:ext cx="194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008000"/>
                    </a:solidFill>
                  </a:rPr>
                  <a:t>=</a:t>
                </a:r>
                <a:endParaRPr lang="en-US" dirty="0"/>
              </a:p>
            </p:txBody>
          </p:sp>
          <p:sp>
            <p:nvSpPr>
              <p:cNvPr id="25628" name="Rectangle 92"/>
              <p:cNvSpPr>
                <a:spLocks noChangeArrowheads="1"/>
              </p:cNvSpPr>
              <p:nvPr/>
            </p:nvSpPr>
            <p:spPr bwMode="auto">
              <a:xfrm>
                <a:off x="3339" y="4389"/>
                <a:ext cx="937" cy="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008000"/>
                    </a:solidFill>
                  </a:rPr>
                  <a:t>=</a:t>
                </a:r>
                <a:r>
                  <a:rPr lang="en-US" sz="3200" b="1" dirty="0">
                    <a:solidFill>
                      <a:srgbClr val="008000"/>
                    </a:solidFill>
                    <a:latin typeface="Symbol" charset="0"/>
                  </a:rPr>
                  <a:t> l</a:t>
                </a:r>
                <a:endParaRPr lang="en-US" dirty="0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950384" y="2693197"/>
            <a:ext cx="7808383" cy="1569482"/>
            <a:chOff x="950384" y="2699149"/>
            <a:chExt cx="7808383" cy="1569482"/>
          </a:xfrm>
        </p:grpSpPr>
        <p:sp>
          <p:nvSpPr>
            <p:cNvPr id="25634" name="Line 67"/>
            <p:cNvSpPr>
              <a:spLocks noChangeShapeType="1"/>
            </p:cNvSpPr>
            <p:nvPr/>
          </p:nvSpPr>
          <p:spPr bwMode="auto">
            <a:xfrm flipH="1">
              <a:off x="2023533" y="3370662"/>
              <a:ext cx="524933" cy="442911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5" name="Freeform 68"/>
            <p:cNvSpPr>
              <a:spLocks/>
            </p:cNvSpPr>
            <p:nvPr/>
          </p:nvSpPr>
          <p:spPr bwMode="auto">
            <a:xfrm rot="1214208">
              <a:off x="1697068" y="3178071"/>
              <a:ext cx="474133" cy="607985"/>
            </a:xfrm>
            <a:custGeom>
              <a:avLst/>
              <a:gdLst>
                <a:gd name="T0" fmla="*/ 32 w 224"/>
                <a:gd name="T1" fmla="*/ 432 h 432"/>
                <a:gd name="T2" fmla="*/ 32 w 224"/>
                <a:gd name="T3" fmla="*/ 144 h 432"/>
                <a:gd name="T4" fmla="*/ 224 w 224"/>
                <a:gd name="T5" fmla="*/ 0 h 432"/>
                <a:gd name="T6" fmla="*/ 0 60000 65536"/>
                <a:gd name="T7" fmla="*/ 0 60000 65536"/>
                <a:gd name="T8" fmla="*/ 0 60000 65536"/>
                <a:gd name="T9" fmla="*/ 0 w 224"/>
                <a:gd name="T10" fmla="*/ 0 h 432"/>
                <a:gd name="T11" fmla="*/ 224 w 224"/>
                <a:gd name="T12" fmla="*/ 432 h 4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" h="432">
                  <a:moveTo>
                    <a:pt x="32" y="432"/>
                  </a:moveTo>
                  <a:cubicBezTo>
                    <a:pt x="16" y="324"/>
                    <a:pt x="0" y="216"/>
                    <a:pt x="32" y="144"/>
                  </a:cubicBezTo>
                  <a:cubicBezTo>
                    <a:pt x="64" y="72"/>
                    <a:pt x="192" y="24"/>
                    <a:pt x="224" y="0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6" name="Freeform 69"/>
            <p:cNvSpPr>
              <a:spLocks/>
            </p:cNvSpPr>
            <p:nvPr/>
          </p:nvSpPr>
          <p:spPr bwMode="auto">
            <a:xfrm rot="1010931">
              <a:off x="2227160" y="3458373"/>
              <a:ext cx="387350" cy="571500"/>
            </a:xfrm>
            <a:custGeom>
              <a:avLst/>
              <a:gdLst>
                <a:gd name="T0" fmla="*/ 240 w 280"/>
                <a:gd name="T1" fmla="*/ 0 h 480"/>
                <a:gd name="T2" fmla="*/ 240 w 280"/>
                <a:gd name="T3" fmla="*/ 384 h 480"/>
                <a:gd name="T4" fmla="*/ 0 w 280"/>
                <a:gd name="T5" fmla="*/ 480 h 480"/>
                <a:gd name="T6" fmla="*/ 0 60000 65536"/>
                <a:gd name="T7" fmla="*/ 0 60000 65536"/>
                <a:gd name="T8" fmla="*/ 0 60000 65536"/>
                <a:gd name="T9" fmla="*/ 0 w 280"/>
                <a:gd name="T10" fmla="*/ 0 h 480"/>
                <a:gd name="T11" fmla="*/ 280 w 28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480">
                  <a:moveTo>
                    <a:pt x="240" y="0"/>
                  </a:moveTo>
                  <a:cubicBezTo>
                    <a:pt x="260" y="152"/>
                    <a:pt x="280" y="304"/>
                    <a:pt x="240" y="384"/>
                  </a:cubicBezTo>
                  <a:cubicBezTo>
                    <a:pt x="200" y="464"/>
                    <a:pt x="40" y="464"/>
                    <a:pt x="0" y="480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7" name="Rectangle 70"/>
            <p:cNvSpPr>
              <a:spLocks noChangeArrowheads="1"/>
            </p:cNvSpPr>
            <p:nvPr/>
          </p:nvSpPr>
          <p:spPr bwMode="auto">
            <a:xfrm>
              <a:off x="1305984" y="3186115"/>
              <a:ext cx="313267" cy="369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5638" name="Rectangle 71"/>
            <p:cNvSpPr>
              <a:spLocks noChangeArrowheads="1"/>
            </p:cNvSpPr>
            <p:nvPr/>
          </p:nvSpPr>
          <p:spPr bwMode="auto">
            <a:xfrm>
              <a:off x="2669117" y="3503717"/>
              <a:ext cx="613833" cy="646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π(y)</a:t>
              </a:r>
            </a:p>
            <a:p>
              <a:r>
                <a:rPr lang="en-US" dirty="0"/>
                <a:t>π(x)</a:t>
              </a:r>
            </a:p>
          </p:txBody>
        </p:sp>
        <p:sp>
          <p:nvSpPr>
            <p:cNvPr id="25639" name="Rectangle 72"/>
            <p:cNvSpPr>
              <a:spLocks noChangeArrowheads="1"/>
            </p:cNvSpPr>
            <p:nvPr/>
          </p:nvSpPr>
          <p:spPr bwMode="auto">
            <a:xfrm>
              <a:off x="2548467" y="2803924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25640" name="Rectangle 73"/>
            <p:cNvSpPr>
              <a:spLocks noChangeArrowheads="1"/>
            </p:cNvSpPr>
            <p:nvPr/>
          </p:nvSpPr>
          <p:spPr bwMode="auto">
            <a:xfrm>
              <a:off x="1545167" y="3899299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sp>
          <p:nvSpPr>
            <p:cNvPr id="25641" name="Line 74"/>
            <p:cNvSpPr>
              <a:spLocks noChangeShapeType="1"/>
            </p:cNvSpPr>
            <p:nvPr/>
          </p:nvSpPr>
          <p:spPr bwMode="auto">
            <a:xfrm flipV="1">
              <a:off x="2745317" y="3842945"/>
              <a:ext cx="438149" cy="1627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3" name="Rectangle 76"/>
            <p:cNvSpPr>
              <a:spLocks noChangeArrowheads="1"/>
            </p:cNvSpPr>
            <p:nvPr/>
          </p:nvSpPr>
          <p:spPr bwMode="auto">
            <a:xfrm>
              <a:off x="5251451" y="2894412"/>
              <a:ext cx="184150" cy="369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endParaRPr lang="en-US" b="1"/>
            </a:p>
          </p:txBody>
        </p:sp>
        <p:sp>
          <p:nvSpPr>
            <p:cNvPr id="25644" name="Rectangle 77"/>
            <p:cNvSpPr>
              <a:spLocks noChangeArrowheads="1"/>
            </p:cNvSpPr>
            <p:nvPr/>
          </p:nvSpPr>
          <p:spPr bwMode="auto">
            <a:xfrm>
              <a:off x="3704167" y="2699149"/>
              <a:ext cx="5054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400" dirty="0">
                  <a:solidFill>
                    <a:srgbClr val="0F0FFF"/>
                  </a:solidFill>
                </a:rPr>
                <a:t>π(x) P(</a:t>
              </a:r>
              <a:r>
                <a:rPr lang="en-US" sz="2400" dirty="0" err="1">
                  <a:solidFill>
                    <a:srgbClr val="0F0FFF"/>
                  </a:solidFill>
                </a:rPr>
                <a:t>x,y</a:t>
              </a:r>
              <a:r>
                <a:rPr lang="en-US" sz="2400" dirty="0">
                  <a:solidFill>
                    <a:srgbClr val="0F0FFF"/>
                  </a:solidFill>
                </a:rPr>
                <a:t>) = π(y) P(</a:t>
              </a:r>
              <a:r>
                <a:rPr lang="en-US" sz="2400" dirty="0" err="1">
                  <a:solidFill>
                    <a:srgbClr val="0F0FFF"/>
                  </a:solidFill>
                </a:rPr>
                <a:t>y,x</a:t>
              </a:r>
              <a:r>
                <a:rPr lang="en-US" sz="2400" dirty="0">
                  <a:solidFill>
                    <a:srgbClr val="0F0FFF"/>
                  </a:solidFill>
                </a:rPr>
                <a:t>)</a:t>
              </a:r>
              <a:endParaRPr lang="en-US" sz="2400" b="1" dirty="0"/>
            </a:p>
          </p:txBody>
        </p:sp>
        <p:sp>
          <p:nvSpPr>
            <p:cNvPr id="25648" name="Line 81"/>
            <p:cNvSpPr>
              <a:spLocks noChangeShapeType="1"/>
            </p:cNvSpPr>
            <p:nvPr/>
          </p:nvSpPr>
          <p:spPr bwMode="auto">
            <a:xfrm flipH="1">
              <a:off x="950384" y="3849293"/>
              <a:ext cx="838200" cy="16430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9" name="Line 82"/>
            <p:cNvSpPr>
              <a:spLocks noChangeShapeType="1"/>
            </p:cNvSpPr>
            <p:nvPr/>
          </p:nvSpPr>
          <p:spPr bwMode="auto">
            <a:xfrm flipH="1" flipV="1">
              <a:off x="1445683" y="3020618"/>
              <a:ext cx="1102783" cy="28098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83"/>
            <p:cNvSpPr>
              <a:spLocks noChangeArrowheads="1"/>
            </p:cNvSpPr>
            <p:nvPr/>
          </p:nvSpPr>
          <p:spPr bwMode="auto">
            <a:xfrm>
              <a:off x="2391724" y="3207151"/>
              <a:ext cx="328083" cy="191691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84"/>
            <p:cNvSpPr>
              <a:spLocks noChangeArrowheads="1"/>
            </p:cNvSpPr>
            <p:nvPr/>
          </p:nvSpPr>
          <p:spPr bwMode="auto">
            <a:xfrm>
              <a:off x="1727201" y="3727849"/>
              <a:ext cx="328083" cy="191691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5625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33400" y="4046933"/>
            <a:ext cx="7658100" cy="548879"/>
            <a:chOff x="252" y="3399"/>
            <a:chExt cx="3618" cy="461"/>
          </a:xfrm>
        </p:grpSpPr>
        <p:sp>
          <p:nvSpPr>
            <p:cNvPr id="26634" name="AutoShape 17"/>
            <p:cNvSpPr>
              <a:spLocks noChangeArrowheads="1"/>
            </p:cNvSpPr>
            <p:nvPr/>
          </p:nvSpPr>
          <p:spPr bwMode="auto">
            <a:xfrm>
              <a:off x="252" y="3399"/>
              <a:ext cx="3485" cy="461"/>
            </a:xfrm>
            <a:prstGeom prst="roundRect">
              <a:avLst>
                <a:gd name="adj" fmla="val 16667"/>
              </a:avLst>
            </a:prstGeom>
            <a:solidFill>
              <a:srgbClr val="3366FF">
                <a:alpha val="14902"/>
              </a:srgb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70000"/>
                </a:lnSpc>
              </a:pPr>
              <a:endParaRPr lang="en-US" b="1"/>
            </a:p>
          </p:txBody>
        </p:sp>
        <p:sp>
          <p:nvSpPr>
            <p:cNvPr id="26635" name="Rectangle 8"/>
            <p:cNvSpPr>
              <a:spLocks noChangeArrowheads="1"/>
            </p:cNvSpPr>
            <p:nvPr/>
          </p:nvSpPr>
          <p:spPr bwMode="auto">
            <a:xfrm>
              <a:off x="342" y="3432"/>
              <a:ext cx="352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Q: </a:t>
              </a:r>
              <a:r>
                <a:rPr lang="en-US" sz="2400" dirty="0">
                  <a:solidFill>
                    <a:srgbClr val="FF0000"/>
                  </a:solidFill>
                </a:rPr>
                <a:t>But for how long do we walk?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696200" cy="762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Basics continued…</a:t>
            </a: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427567" y="1425179"/>
            <a:ext cx="87164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0800">
              <a:buSzPct val="130000"/>
              <a:buFont typeface="Wingdings" charset="0"/>
              <a:buChar char="ü"/>
            </a:pPr>
            <a:r>
              <a:rPr lang="en-US" sz="2400" b="1" dirty="0">
                <a:solidFill>
                  <a:srgbClr val="000080"/>
                </a:solidFill>
              </a:rPr>
              <a:t>Step 1</a:t>
            </a:r>
            <a:r>
              <a:rPr lang="en-US" sz="2400" dirty="0">
                <a:solidFill>
                  <a:srgbClr val="000080"/>
                </a:solidFill>
              </a:rPr>
              <a:t>. Connect the state space.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84151" y="2151460"/>
            <a:ext cx="93831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06400" indent="-169863">
              <a:buSzPct val="130000"/>
              <a:buFont typeface="Wingdings" charset="0"/>
              <a:buChar char="ü"/>
            </a:pPr>
            <a:r>
              <a:rPr lang="en-US" sz="2400" b="1" dirty="0">
                <a:solidFill>
                  <a:srgbClr val="000080"/>
                </a:solidFill>
              </a:rPr>
              <a:t>Step 2</a:t>
            </a:r>
            <a:r>
              <a:rPr lang="en-US" sz="2400" dirty="0">
                <a:solidFill>
                  <a:srgbClr val="000080"/>
                </a:solidFill>
              </a:rPr>
              <a:t>. Carefully define </a:t>
            </a:r>
            <a:r>
              <a:rPr lang="en-US" sz="2400" dirty="0" smtClean="0">
                <a:solidFill>
                  <a:srgbClr val="000080"/>
                </a:solidFill>
              </a:rPr>
              <a:t>the transition </a:t>
            </a:r>
            <a:r>
              <a:rPr lang="en-US" sz="2400" dirty="0">
                <a:solidFill>
                  <a:srgbClr val="000080"/>
                </a:solidFill>
              </a:rPr>
              <a:t>probabilities.</a:t>
            </a:r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184151" y="2895600"/>
            <a:ext cx="88138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08000"/>
            <a:r>
              <a:rPr lang="en-US" sz="2400" dirty="0" smtClean="0"/>
              <a:t>Starting </a:t>
            </a:r>
            <a:r>
              <a:rPr lang="en-US" sz="2400" dirty="0"/>
              <a:t>at any state x</a:t>
            </a:r>
            <a:r>
              <a:rPr lang="en-US" sz="2400" baseline="-25000" dirty="0"/>
              <a:t>0</a:t>
            </a:r>
            <a:r>
              <a:rPr lang="en-US" sz="2400" dirty="0"/>
              <a:t>, take a random walk for some number of steps . . .  and output the final state    (from </a:t>
            </a:r>
            <a:r>
              <a:rPr lang="en-US" sz="2800" dirty="0">
                <a:latin typeface="Symbol" charset="0"/>
              </a:rPr>
              <a:t>p</a:t>
            </a:r>
            <a:r>
              <a:rPr lang="en-US" sz="2400" dirty="0"/>
              <a:t>?).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52918" y="5061347"/>
            <a:ext cx="8945033" cy="1038225"/>
            <a:chOff x="25" y="4251"/>
            <a:chExt cx="4226" cy="872"/>
          </a:xfrm>
        </p:grpSpPr>
        <p:sp>
          <p:nvSpPr>
            <p:cNvPr id="26632" name="Rectangle 9"/>
            <p:cNvSpPr>
              <a:spLocks noChangeArrowheads="1"/>
            </p:cNvSpPr>
            <p:nvPr/>
          </p:nvSpPr>
          <p:spPr bwMode="auto">
            <a:xfrm>
              <a:off x="202" y="4251"/>
              <a:ext cx="2214" cy="439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marL="287338" indent="-236538">
                <a:lnSpc>
                  <a:spcPct val="120000"/>
                </a:lnSpc>
                <a:buSzPct val="130000"/>
                <a:buFont typeface="Wingdings" charset="0"/>
                <a:buChar char="ü"/>
              </a:pPr>
              <a:r>
                <a:rPr lang="en-US" sz="2400" b="1" dirty="0">
                  <a:solidFill>
                    <a:srgbClr val="FF0000"/>
                  </a:solidFill>
                </a:rPr>
                <a:t>Step 3.</a:t>
              </a:r>
              <a:r>
                <a:rPr lang="en-US" sz="2400" dirty="0">
                  <a:solidFill>
                    <a:srgbClr val="000080"/>
                  </a:solidFill>
                </a:rPr>
                <a:t> Bound the </a:t>
              </a:r>
              <a:r>
                <a:rPr lang="en-US" sz="2400" u="sng" dirty="0">
                  <a:solidFill>
                    <a:srgbClr val="FF0000"/>
                  </a:solidFill>
                </a:rPr>
                <a:t>mixing time</a:t>
              </a:r>
              <a:r>
                <a:rPr lang="en-US" sz="2400" dirty="0">
                  <a:solidFill>
                    <a:schemeClr val="accent2"/>
                  </a:solidFill>
                </a:rPr>
                <a:t>.</a:t>
              </a:r>
              <a:endParaRPr lang="en-US" sz="2400" b="1" dirty="0"/>
            </a:p>
          </p:txBody>
        </p:sp>
        <p:sp>
          <p:nvSpPr>
            <p:cNvPr id="26633" name="Rectangle 11"/>
            <p:cNvSpPr>
              <a:spLocks noChangeArrowheads="1"/>
            </p:cNvSpPr>
            <p:nvPr/>
          </p:nvSpPr>
          <p:spPr bwMode="auto">
            <a:xfrm>
              <a:off x="25" y="4787"/>
              <a:ext cx="422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863600" indent="-287338">
                <a:lnSpc>
                  <a:spcPct val="80000"/>
                </a:lnSpc>
              </a:pPr>
              <a:r>
                <a:rPr lang="en-US" sz="2400" dirty="0" smtClean="0"/>
                <a:t>  This </a:t>
              </a:r>
              <a:r>
                <a:rPr lang="en-US" sz="2400" dirty="0"/>
                <a:t>tells us the </a:t>
              </a:r>
              <a:r>
                <a:rPr lang="en-US" sz="2400" dirty="0">
                  <a:solidFill>
                    <a:srgbClr val="FF0000"/>
                  </a:solidFill>
                </a:rPr>
                <a:t>number of steps</a:t>
              </a:r>
              <a:r>
                <a:rPr lang="en-US" sz="2400" dirty="0"/>
                <a:t> to take.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451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86984" y="2130922"/>
            <a:ext cx="5738283" cy="3692772"/>
            <a:chOff x="1686984" y="2298760"/>
            <a:chExt cx="5738283" cy="2418497"/>
          </a:xfrm>
        </p:grpSpPr>
        <p:pic>
          <p:nvPicPr>
            <p:cNvPr id="27659" name="Picture 16" descr="tvd.png                                                        0002FAE0Macintosh HD                   B74677AA: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534" y="2358628"/>
              <a:ext cx="5274733" cy="2358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0" name="Rectangle 18"/>
            <p:cNvSpPr>
              <a:spLocks noChangeArrowheads="1"/>
            </p:cNvSpPr>
            <p:nvPr/>
          </p:nvSpPr>
          <p:spPr bwMode="auto">
            <a:xfrm>
              <a:off x="1686984" y="3014664"/>
              <a:ext cx="5738283" cy="1631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6417734" y="2397434"/>
              <a:ext cx="440266" cy="879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277533" y="2298760"/>
              <a:ext cx="440266" cy="879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96200" cy="476250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</a:pPr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The  mixing rate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37584" y="969318"/>
            <a:ext cx="873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38138" indent="-338138"/>
            <a:r>
              <a:rPr lang="en-US" sz="2400" b="1" dirty="0" smtClean="0"/>
              <a:t>  </a:t>
            </a:r>
            <a:r>
              <a:rPr lang="en-US" sz="2400" b="1" u="sng" dirty="0" err="1" smtClean="0"/>
              <a:t>Def’n</a:t>
            </a:r>
            <a:r>
              <a:rPr lang="en-US" sz="2400" b="1" dirty="0"/>
              <a:t>:  </a:t>
            </a:r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total variation distance </a:t>
            </a:r>
            <a:r>
              <a:rPr lang="en-US" sz="2400" dirty="0"/>
              <a:t>is </a:t>
            </a:r>
            <a:endParaRPr lang="en-US" sz="2400" b="1" dirty="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838200" y="1669257"/>
            <a:ext cx="84878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E009B"/>
                </a:solidFill>
              </a:rPr>
              <a:t>        </a:t>
            </a:r>
            <a:r>
              <a:rPr lang="en-US" sz="2400" dirty="0" smtClean="0">
                <a:solidFill>
                  <a:srgbClr val="8E009B"/>
                </a:solidFill>
              </a:rPr>
              <a:t>|</a:t>
            </a:r>
            <a:r>
              <a:rPr lang="en-US" sz="2400" dirty="0">
                <a:solidFill>
                  <a:srgbClr val="8E009B"/>
                </a:solidFill>
              </a:rPr>
              <a:t>|</a:t>
            </a:r>
            <a:r>
              <a:rPr lang="en-US" sz="2400" dirty="0" err="1">
                <a:solidFill>
                  <a:srgbClr val="8E009B"/>
                </a:solidFill>
              </a:rPr>
              <a:t>P</a:t>
            </a:r>
            <a:r>
              <a:rPr lang="en-US" sz="2400" b="1" baseline="30000" dirty="0" err="1">
                <a:solidFill>
                  <a:srgbClr val="8E009B"/>
                </a:solidFill>
              </a:rPr>
              <a:t>t</a:t>
            </a:r>
            <a:r>
              <a:rPr lang="en-US" sz="2400" dirty="0">
                <a:solidFill>
                  <a:srgbClr val="8E009B"/>
                </a:solidFill>
              </a:rPr>
              <a:t>,π|| </a:t>
            </a:r>
            <a:r>
              <a:rPr lang="en-US" sz="2400" baseline="-25000" dirty="0"/>
              <a:t> </a:t>
            </a:r>
            <a:r>
              <a:rPr lang="en-US" sz="2400" dirty="0"/>
              <a:t>=  max  </a:t>
            </a:r>
            <a:r>
              <a:rPr lang="en-US" sz="2400" baseline="30000" dirty="0"/>
              <a:t> __     </a:t>
            </a:r>
            <a:r>
              <a:rPr lang="en-US" sz="2400" dirty="0">
                <a:solidFill>
                  <a:srgbClr val="800080"/>
                </a:solidFill>
              </a:rPr>
              <a:t>∑   |</a:t>
            </a:r>
            <a:r>
              <a:rPr lang="en-US" sz="2400" dirty="0" err="1">
                <a:solidFill>
                  <a:srgbClr val="800080"/>
                </a:solidFill>
              </a:rPr>
              <a:t>P</a:t>
            </a:r>
            <a:r>
              <a:rPr lang="en-US" sz="2400" b="1" baseline="30000" dirty="0" err="1">
                <a:solidFill>
                  <a:srgbClr val="800080"/>
                </a:solidFill>
              </a:rPr>
              <a:t>t</a:t>
            </a:r>
            <a:r>
              <a:rPr lang="en-US" sz="2400" dirty="0">
                <a:solidFill>
                  <a:srgbClr val="800080"/>
                </a:solidFill>
              </a:rPr>
              <a:t>(</a:t>
            </a:r>
            <a:r>
              <a:rPr lang="en-US" sz="2400" dirty="0" err="1">
                <a:solidFill>
                  <a:srgbClr val="800080"/>
                </a:solidFill>
              </a:rPr>
              <a:t>x,y</a:t>
            </a:r>
            <a:r>
              <a:rPr lang="en-US" sz="2400" dirty="0">
                <a:solidFill>
                  <a:srgbClr val="800080"/>
                </a:solidFill>
              </a:rPr>
              <a:t>) - π(x)|.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618317" y="1945482"/>
            <a:ext cx="1945216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119063">
              <a:lnSpc>
                <a:spcPct val="110000"/>
              </a:lnSpc>
            </a:pPr>
            <a:r>
              <a:rPr lang="en-US" sz="2000"/>
              <a:t>x</a:t>
            </a:r>
            <a:r>
              <a:rPr lang="en-US" sz="1800" b="1">
                <a:latin typeface="Symbol" charset="0"/>
              </a:rPr>
              <a:t>Î</a:t>
            </a:r>
            <a:r>
              <a:rPr lang="en-US" sz="2000"/>
              <a:t> Ω</a:t>
            </a:r>
            <a:endParaRPr lang="en-US" sz="2000" b="1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3581400" y="1946028"/>
            <a:ext cx="2110317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236538">
              <a:lnSpc>
                <a:spcPct val="120000"/>
              </a:lnSpc>
            </a:pPr>
            <a:r>
              <a:rPr lang="en-US" sz="2000" dirty="0" smtClean="0">
                <a:solidFill>
                  <a:srgbClr val="800080"/>
                </a:solidFill>
              </a:rPr>
              <a:t> </a:t>
            </a:r>
            <a:r>
              <a:rPr lang="en-US" sz="2000" dirty="0" err="1" smtClean="0">
                <a:solidFill>
                  <a:srgbClr val="800080"/>
                </a:solidFill>
              </a:rPr>
              <a:t>y</a:t>
            </a:r>
            <a:r>
              <a:rPr lang="en-US" sz="1800" b="1" dirty="0" err="1" smtClean="0">
                <a:solidFill>
                  <a:srgbClr val="800080"/>
                </a:solidFill>
                <a:latin typeface="Symbol" charset="0"/>
              </a:rPr>
              <a:t>Î</a:t>
            </a:r>
            <a:r>
              <a:rPr lang="en-US" sz="800" b="1" dirty="0" smtClean="0">
                <a:solidFill>
                  <a:srgbClr val="800080"/>
                </a:solidFill>
                <a:latin typeface="Symbol" charset="0"/>
              </a:rPr>
              <a:t>  </a:t>
            </a:r>
            <a:r>
              <a:rPr lang="en-US" sz="2000" dirty="0" smtClean="0">
                <a:solidFill>
                  <a:srgbClr val="800080"/>
                </a:solidFill>
              </a:rPr>
              <a:t>Ω </a:t>
            </a:r>
            <a:endParaRPr lang="en-US" sz="2000" b="1" dirty="0">
              <a:solidFill>
                <a:srgbClr val="800080"/>
              </a:solidFill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3323166" y="1911350"/>
            <a:ext cx="8720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50800"/>
            <a:r>
              <a:rPr lang="en-US" sz="800" dirty="0"/>
              <a:t>     </a:t>
            </a:r>
            <a:r>
              <a:rPr lang="en-US" sz="800" dirty="0" smtClean="0"/>
              <a:t> </a:t>
            </a:r>
            <a:r>
              <a:rPr lang="en-US" sz="2000" dirty="0" smtClean="0"/>
              <a:t>2</a:t>
            </a:r>
            <a:endParaRPr lang="en-US" sz="2000" dirty="0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3323551" y="1571021"/>
            <a:ext cx="804333" cy="37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 </a:t>
            </a:r>
            <a:r>
              <a:rPr lang="en-US" sz="800" dirty="0"/>
              <a:t>  </a:t>
            </a:r>
            <a:r>
              <a:rPr lang="en-US" sz="2000" dirty="0"/>
              <a:t> 1</a:t>
            </a:r>
            <a:endParaRPr lang="en-US" b="1" dirty="0"/>
          </a:p>
        </p:txBody>
      </p:sp>
      <p:sp>
        <p:nvSpPr>
          <p:cNvPr id="356365" name="Rectangle 13"/>
          <p:cNvSpPr>
            <a:spLocks noChangeArrowheads="1"/>
          </p:cNvSpPr>
          <p:nvPr/>
        </p:nvSpPr>
        <p:spPr bwMode="auto">
          <a:xfrm>
            <a:off x="442384" y="4887844"/>
            <a:ext cx="826487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A Markov chain is 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rapidly mixing</a:t>
            </a:r>
            <a:r>
              <a:rPr lang="en-US" sz="2400" dirty="0" smtClean="0"/>
              <a:t>  if </a:t>
            </a:r>
            <a:r>
              <a:rPr lang="en-US" sz="2400" dirty="0" smtClean="0">
                <a:latin typeface="Symbol" charset="0"/>
              </a:rPr>
              <a:t>t</a:t>
            </a:r>
            <a:r>
              <a:rPr lang="en-US" sz="2400" dirty="0"/>
              <a:t>(</a:t>
            </a:r>
            <a:r>
              <a:rPr lang="en-US" sz="2400" b="1" dirty="0">
                <a:latin typeface="Symbol" charset="0"/>
              </a:rPr>
              <a:t>e</a:t>
            </a:r>
            <a:r>
              <a:rPr lang="en-US" sz="2400" dirty="0"/>
              <a:t>)  is  </a:t>
            </a:r>
            <a:r>
              <a:rPr lang="en-US" sz="2400" dirty="0" smtClean="0">
                <a:solidFill>
                  <a:srgbClr val="0000FF"/>
                </a:solidFill>
              </a:rPr>
              <a:t>poly(</a:t>
            </a:r>
            <a:r>
              <a:rPr lang="en-US" sz="2400" dirty="0">
                <a:solidFill>
                  <a:srgbClr val="0000FF"/>
                </a:solidFill>
              </a:rPr>
              <a:t>n, log(</a:t>
            </a:r>
            <a:r>
              <a:rPr lang="en-US" sz="2800" dirty="0">
                <a:solidFill>
                  <a:srgbClr val="0000FF"/>
                </a:solidFill>
                <a:latin typeface="Symbol" charset="0"/>
              </a:rPr>
              <a:t>e</a:t>
            </a:r>
            <a:r>
              <a:rPr lang="en-US" sz="2400" b="1" baseline="30000" dirty="0">
                <a:solidFill>
                  <a:srgbClr val="0000FF"/>
                </a:solidFill>
              </a:rPr>
              <a:t>-1</a:t>
            </a:r>
            <a:r>
              <a:rPr lang="en-US" sz="2400" dirty="0">
                <a:solidFill>
                  <a:srgbClr val="0000FF"/>
                </a:solidFill>
              </a:rPr>
              <a:t>))</a:t>
            </a:r>
            <a:r>
              <a:rPr lang="en-US" sz="2400" dirty="0" smtClean="0">
                <a:solidFill>
                  <a:srgbClr val="0000FF"/>
                </a:solidFill>
              </a:rPr>
              <a:t>.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                     (or </a:t>
            </a:r>
            <a:r>
              <a:rPr lang="en-US" sz="2400" dirty="0" err="1" smtClean="0">
                <a:solidFill>
                  <a:srgbClr val="FF0000"/>
                </a:solidFill>
              </a:rPr>
              <a:t>polynomially</a:t>
            </a:r>
            <a:r>
              <a:rPr lang="en-US" sz="2400" dirty="0" smtClean="0">
                <a:solidFill>
                  <a:srgbClr val="FF0000"/>
                </a:solidFill>
              </a:rPr>
              <a:t> mixing)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94734" y="3307555"/>
            <a:ext cx="9059333" cy="1272778"/>
            <a:chOff x="75" y="2424"/>
            <a:chExt cx="4280" cy="1069"/>
          </a:xfrm>
        </p:grpSpPr>
        <p:sp>
          <p:nvSpPr>
            <p:cNvPr id="27662" name="Rectangle 9"/>
            <p:cNvSpPr>
              <a:spLocks noChangeArrowheads="1"/>
            </p:cNvSpPr>
            <p:nvPr/>
          </p:nvSpPr>
          <p:spPr bwMode="auto">
            <a:xfrm>
              <a:off x="75" y="2736"/>
              <a:ext cx="4101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 b="1"/>
            </a:p>
          </p:txBody>
        </p:sp>
        <p:sp>
          <p:nvSpPr>
            <p:cNvPr id="27663" name="Rectangle 10"/>
            <p:cNvSpPr>
              <a:spLocks noChangeArrowheads="1"/>
            </p:cNvSpPr>
            <p:nvPr/>
          </p:nvSpPr>
          <p:spPr bwMode="auto">
            <a:xfrm>
              <a:off x="75" y="2424"/>
              <a:ext cx="4280" cy="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indent="119063">
                <a:lnSpc>
                  <a:spcPct val="90000"/>
                </a:lnSpc>
              </a:pPr>
              <a:r>
                <a:rPr lang="en-US" sz="2400" b="1" u="sng" dirty="0" err="1" smtClean="0"/>
                <a:t>Def’n</a:t>
              </a:r>
              <a:r>
                <a:rPr lang="en-US" sz="2400" b="1" dirty="0" smtClean="0"/>
                <a:t>  </a:t>
              </a:r>
              <a:r>
                <a:rPr lang="en-US" sz="2400" dirty="0"/>
                <a:t>Given </a:t>
              </a:r>
              <a:r>
                <a:rPr lang="en-US" sz="3200" dirty="0">
                  <a:solidFill>
                    <a:srgbClr val="0000FF"/>
                  </a:solidFill>
                  <a:latin typeface="Symbol" charset="0"/>
                </a:rPr>
                <a:t>e</a:t>
              </a:r>
              <a:r>
                <a:rPr lang="en-US" sz="2400" dirty="0"/>
                <a:t>, the </a:t>
              </a:r>
              <a:r>
                <a:rPr lang="en-US" sz="2400" dirty="0">
                  <a:solidFill>
                    <a:srgbClr val="FF0000"/>
                  </a:solidFill>
                </a:rPr>
                <a:t>mixing time</a:t>
              </a:r>
              <a:r>
                <a:rPr lang="en-US" sz="2400" dirty="0"/>
                <a:t> is</a:t>
              </a:r>
              <a:endParaRPr lang="en-US" sz="2400" b="1" dirty="0"/>
            </a:p>
          </p:txBody>
        </p:sp>
        <p:sp>
          <p:nvSpPr>
            <p:cNvPr id="27664" name="Rectangle 11"/>
            <p:cNvSpPr>
              <a:spLocks noChangeArrowheads="1"/>
            </p:cNvSpPr>
            <p:nvPr/>
          </p:nvSpPr>
          <p:spPr bwMode="auto">
            <a:xfrm>
              <a:off x="75" y="2905"/>
              <a:ext cx="4245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indent="338138"/>
              <a:r>
                <a:rPr lang="en-US" sz="3200" dirty="0">
                  <a:solidFill>
                    <a:srgbClr val="0F0FFF"/>
                  </a:solidFill>
                  <a:latin typeface="Symbol" charset="0"/>
                </a:rPr>
                <a:t> </a:t>
              </a:r>
              <a:r>
                <a:rPr lang="en-US" sz="3200" dirty="0" smtClean="0">
                  <a:solidFill>
                    <a:srgbClr val="0F0FFF"/>
                  </a:solidFill>
                  <a:latin typeface="Symbol" charset="0"/>
                </a:rPr>
                <a:t>               t</a:t>
              </a:r>
              <a:r>
                <a:rPr lang="en-US" sz="3200" dirty="0">
                  <a:solidFill>
                    <a:srgbClr val="0F0FFF"/>
                  </a:solidFill>
                  <a:latin typeface="Symbol" charset="0"/>
                </a:rPr>
                <a:t>(</a:t>
              </a:r>
              <a:r>
                <a:rPr lang="en-US" sz="3200" b="1" dirty="0">
                  <a:solidFill>
                    <a:srgbClr val="0F0FFF"/>
                  </a:solidFill>
                  <a:latin typeface="Symbol" charset="0"/>
                </a:rPr>
                <a:t>e</a:t>
              </a:r>
              <a:r>
                <a:rPr lang="en-US" sz="3200" dirty="0">
                  <a:solidFill>
                    <a:srgbClr val="0F0FFF"/>
                  </a:solidFill>
                  <a:latin typeface="Symbol" charset="0"/>
                </a:rPr>
                <a:t>)</a:t>
              </a:r>
              <a:r>
                <a:rPr lang="en-US" dirty="0"/>
                <a:t> = </a:t>
              </a:r>
              <a:r>
                <a:rPr lang="en-US" sz="2400" dirty="0"/>
                <a:t>min </a:t>
              </a:r>
              <a:r>
                <a:rPr lang="en-US" sz="3200" dirty="0"/>
                <a:t>{</a:t>
              </a:r>
              <a:r>
                <a:rPr lang="en-US" sz="2400" dirty="0"/>
                <a:t>t: </a:t>
              </a:r>
              <a:r>
                <a:rPr lang="en-US" sz="2400" dirty="0">
                  <a:solidFill>
                    <a:srgbClr val="8E009B"/>
                  </a:solidFill>
                </a:rPr>
                <a:t>||</a:t>
              </a:r>
              <a:r>
                <a:rPr lang="en-US" sz="2400" dirty="0" err="1">
                  <a:solidFill>
                    <a:srgbClr val="8E009B"/>
                  </a:solidFill>
                </a:rPr>
                <a:t>P</a:t>
              </a:r>
              <a:r>
                <a:rPr lang="en-US" sz="2400" b="1" baseline="30000" dirty="0" err="1">
                  <a:solidFill>
                    <a:srgbClr val="8E009B"/>
                  </a:solidFill>
                </a:rPr>
                <a:t>t</a:t>
              </a:r>
              <a:r>
                <a:rPr lang="ja-JP" altLang="en-US" sz="2400" b="1" baseline="30000" dirty="0">
                  <a:solidFill>
                    <a:srgbClr val="8E009B"/>
                  </a:solidFill>
                  <a:latin typeface="Symbol" charset="2"/>
                  <a:cs typeface="Symbol" charset="2"/>
                </a:rPr>
                <a:t>’</a:t>
              </a:r>
              <a:r>
                <a:rPr lang="en-US" sz="2400" dirty="0">
                  <a:solidFill>
                    <a:srgbClr val="8E009B"/>
                  </a:solidFill>
                </a:rPr>
                <a:t>,π||</a:t>
              </a:r>
              <a:r>
                <a:rPr lang="en-US" sz="2400" baseline="-25000" dirty="0"/>
                <a:t>  </a:t>
              </a:r>
              <a:r>
                <a:rPr lang="en-US" sz="2400" dirty="0"/>
                <a:t>&lt;</a:t>
              </a:r>
              <a:r>
                <a:rPr lang="en-US" sz="2400" b="1" dirty="0"/>
                <a:t> </a:t>
              </a:r>
              <a:r>
                <a:rPr lang="en-US" sz="3200" b="1" dirty="0">
                  <a:solidFill>
                    <a:srgbClr val="0000FF"/>
                  </a:solidFill>
                  <a:latin typeface="Symbol" charset="0"/>
                </a:rPr>
                <a:t>e</a:t>
              </a:r>
              <a:r>
                <a:rPr lang="en-US" sz="2400" dirty="0"/>
                <a:t>,     </a:t>
              </a:r>
              <a:r>
                <a:rPr lang="en-US" sz="2400" dirty="0" smtClean="0"/>
                <a:t>  t</a:t>
              </a:r>
              <a:r>
                <a:rPr lang="ja-JP" altLang="en-US" sz="2400" dirty="0"/>
                <a:t>’</a:t>
              </a:r>
              <a:r>
                <a:rPr lang="en-US" sz="2400" dirty="0"/>
                <a:t> ≥ t</a:t>
              </a:r>
              <a:r>
                <a:rPr lang="en-US" sz="3200" dirty="0"/>
                <a:t>}.</a:t>
              </a:r>
              <a:endParaRPr lang="en-US" dirty="0"/>
            </a:p>
          </p:txBody>
        </p:sp>
        <p:sp>
          <p:nvSpPr>
            <p:cNvPr id="27665" name="Rectangle 12"/>
            <p:cNvSpPr>
              <a:spLocks noChangeArrowheads="1"/>
            </p:cNvSpPr>
            <p:nvPr/>
          </p:nvSpPr>
          <p:spPr bwMode="auto">
            <a:xfrm flipV="1">
              <a:off x="2340" y="3028"/>
              <a:ext cx="687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indent="50800">
                <a:lnSpc>
                  <a:spcPct val="130000"/>
                </a:lnSpc>
              </a:pPr>
              <a:r>
                <a:rPr lang="en-US" dirty="0" smtClean="0"/>
                <a:t> </a:t>
              </a:r>
              <a:r>
                <a:rPr lang="en-US" sz="2400" dirty="0" smtClean="0"/>
                <a:t> </a:t>
              </a:r>
              <a:r>
                <a:rPr lang="en-US" sz="2400" dirty="0"/>
                <a:t>A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948638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65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32367" y="342900"/>
            <a:ext cx="7696200" cy="533400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</a:pPr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Spectral gap</a:t>
            </a:r>
          </a:p>
        </p:txBody>
      </p:sp>
      <p:sp>
        <p:nvSpPr>
          <p:cNvPr id="28675" name="Rectangle 23"/>
          <p:cNvSpPr>
            <a:spLocks noChangeArrowheads="1"/>
          </p:cNvSpPr>
          <p:nvPr/>
        </p:nvSpPr>
        <p:spPr bwMode="auto">
          <a:xfrm>
            <a:off x="412752" y="876301"/>
            <a:ext cx="78401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dirty="0"/>
              <a:t>Let  </a:t>
            </a:r>
            <a:r>
              <a:rPr lang="en-US" sz="2400" b="1" dirty="0" smtClean="0">
                <a:solidFill>
                  <a:srgbClr val="8000A5"/>
                </a:solidFill>
                <a:latin typeface="Symbol" charset="0"/>
              </a:rPr>
              <a:t>1 </a:t>
            </a:r>
            <a:r>
              <a:rPr lang="en-US" sz="2400" b="1" dirty="0">
                <a:solidFill>
                  <a:srgbClr val="8000A5"/>
                </a:solidFill>
                <a:latin typeface="Symbol" charset="0"/>
              </a:rPr>
              <a:t>= l</a:t>
            </a:r>
            <a:r>
              <a:rPr lang="en-US" sz="2400" b="1" baseline="-25000" dirty="0">
                <a:solidFill>
                  <a:srgbClr val="8000A5"/>
                </a:solidFill>
                <a:latin typeface="Symbol" charset="0"/>
              </a:rPr>
              <a:t>1  </a:t>
            </a:r>
            <a:r>
              <a:rPr lang="en-US" sz="2400" b="1" dirty="0">
                <a:solidFill>
                  <a:srgbClr val="8000A5"/>
                </a:solidFill>
              </a:rPr>
              <a:t>&gt;</a:t>
            </a:r>
            <a:r>
              <a:rPr lang="en-US" sz="2400" b="1" dirty="0">
                <a:solidFill>
                  <a:srgbClr val="8000A5"/>
                </a:solidFill>
                <a:latin typeface="Symbol" charset="0"/>
              </a:rPr>
              <a:t>  |l</a:t>
            </a:r>
            <a:r>
              <a:rPr lang="en-US" sz="2400" b="1" baseline="-25000" dirty="0">
                <a:solidFill>
                  <a:srgbClr val="8000A5"/>
                </a:solidFill>
                <a:latin typeface="Symbol" charset="0"/>
              </a:rPr>
              <a:t>2</a:t>
            </a:r>
            <a:r>
              <a:rPr lang="en-US" sz="2400" b="1" dirty="0">
                <a:solidFill>
                  <a:srgbClr val="8000A5"/>
                </a:solidFill>
                <a:latin typeface="Symbol" charset="0"/>
              </a:rPr>
              <a:t>|  </a:t>
            </a:r>
            <a:r>
              <a:rPr lang="en-US" sz="2400" b="1" dirty="0">
                <a:solidFill>
                  <a:srgbClr val="8000A5"/>
                </a:solidFill>
              </a:rPr>
              <a:t>≥</a:t>
            </a:r>
            <a:r>
              <a:rPr lang="en-US" sz="2400" b="1" dirty="0">
                <a:solidFill>
                  <a:srgbClr val="8000A5"/>
                </a:solidFill>
                <a:latin typeface="Symbol" charset="0"/>
              </a:rPr>
              <a:t> </a:t>
            </a:r>
            <a:r>
              <a:rPr lang="en-US" sz="2400" b="1" dirty="0">
                <a:solidFill>
                  <a:srgbClr val="8000A5"/>
                </a:solidFill>
              </a:rPr>
              <a:t>…</a:t>
            </a:r>
            <a:r>
              <a:rPr lang="en-US" sz="2400" b="1" dirty="0">
                <a:solidFill>
                  <a:srgbClr val="8000A5"/>
                </a:solidFill>
                <a:latin typeface="Symbol" charset="0"/>
              </a:rPr>
              <a:t> </a:t>
            </a:r>
            <a:r>
              <a:rPr lang="en-US" sz="2400" b="1" dirty="0">
                <a:solidFill>
                  <a:srgbClr val="8000A5"/>
                </a:solidFill>
              </a:rPr>
              <a:t>≥ </a:t>
            </a:r>
            <a:r>
              <a:rPr lang="en-US" sz="2400" b="1" dirty="0">
                <a:solidFill>
                  <a:srgbClr val="8000A5"/>
                </a:solidFill>
                <a:latin typeface="Symbol" charset="0"/>
              </a:rPr>
              <a:t> |l</a:t>
            </a:r>
            <a:r>
              <a:rPr lang="en-US" sz="2400" b="1" baseline="-25000" dirty="0">
                <a:solidFill>
                  <a:srgbClr val="8000A5"/>
                </a:solidFill>
                <a:latin typeface="Symbol" charset="0"/>
              </a:rPr>
              <a:t>|</a:t>
            </a:r>
            <a:r>
              <a:rPr lang="en-US" sz="2400" b="1" baseline="-25000" dirty="0">
                <a:solidFill>
                  <a:srgbClr val="8000A5"/>
                </a:solidFill>
              </a:rPr>
              <a:t>Ω</a:t>
            </a:r>
            <a:r>
              <a:rPr lang="en-US" sz="2400" b="1" baseline="-25000" dirty="0">
                <a:solidFill>
                  <a:srgbClr val="8000A5"/>
                </a:solidFill>
                <a:latin typeface="Symbol" charset="0"/>
              </a:rPr>
              <a:t>|</a:t>
            </a:r>
            <a:r>
              <a:rPr lang="en-US" sz="2400" b="1" dirty="0">
                <a:solidFill>
                  <a:srgbClr val="8000A5"/>
                </a:solidFill>
                <a:latin typeface="Symbol" charset="0"/>
              </a:rPr>
              <a:t>|</a:t>
            </a:r>
            <a:r>
              <a:rPr lang="en-US" sz="2400" b="1" baseline="-25000" dirty="0"/>
              <a:t>   </a:t>
            </a:r>
            <a:r>
              <a:rPr lang="en-US" sz="2400" dirty="0" smtClean="0"/>
              <a:t>be the </a:t>
            </a:r>
            <a:r>
              <a:rPr lang="en-US" sz="2400" dirty="0"/>
              <a:t>eigenvalues of P.</a:t>
            </a:r>
          </a:p>
        </p:txBody>
      </p:sp>
      <p:sp>
        <p:nvSpPr>
          <p:cNvPr id="28676" name="Rectangle 24"/>
          <p:cNvSpPr>
            <a:spLocks noChangeArrowheads="1"/>
          </p:cNvSpPr>
          <p:nvPr/>
        </p:nvSpPr>
        <p:spPr bwMode="auto">
          <a:xfrm>
            <a:off x="412751" y="1777604"/>
            <a:ext cx="79099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Gap</a:t>
            </a:r>
            <a:r>
              <a:rPr lang="en-US" sz="2400" b="1" dirty="0">
                <a:solidFill>
                  <a:srgbClr val="0000FF"/>
                </a:solidFill>
              </a:rPr>
              <a:t>(P) = </a:t>
            </a:r>
            <a:r>
              <a:rPr lang="en-US" sz="2400" b="1" dirty="0" smtClean="0">
                <a:solidFill>
                  <a:srgbClr val="800080"/>
                </a:solidFill>
              </a:rPr>
              <a:t>1 - |</a:t>
            </a:r>
            <a:r>
              <a:rPr lang="en-US" sz="2400" b="1" dirty="0">
                <a:solidFill>
                  <a:srgbClr val="800080"/>
                </a:solidFill>
                <a:latin typeface="Symbol" charset="0"/>
              </a:rPr>
              <a:t>l</a:t>
            </a:r>
            <a:r>
              <a:rPr lang="en-US" sz="2400" b="1" baseline="-25000" dirty="0">
                <a:solidFill>
                  <a:srgbClr val="800080"/>
                </a:solidFill>
              </a:rPr>
              <a:t>2</a:t>
            </a:r>
            <a:r>
              <a:rPr lang="en-US" sz="2400" b="1" dirty="0">
                <a:solidFill>
                  <a:srgbClr val="800080"/>
                </a:solidFill>
              </a:rPr>
              <a:t>|</a:t>
            </a:r>
            <a:r>
              <a:rPr lang="en-US" sz="2400" dirty="0"/>
              <a:t> </a:t>
            </a:r>
            <a:r>
              <a:rPr lang="en-US" sz="2400" dirty="0" smtClean="0"/>
              <a:t> is </a:t>
            </a:r>
            <a:r>
              <a:rPr lang="en-US" sz="2400" dirty="0"/>
              <a:t>the </a:t>
            </a:r>
            <a:r>
              <a:rPr lang="en-US" sz="2400" dirty="0" smtClean="0"/>
              <a:t>spectral </a:t>
            </a:r>
            <a:r>
              <a:rPr lang="en-US" sz="2400" dirty="0"/>
              <a:t>gap.</a:t>
            </a:r>
            <a:endParaRPr lang="en-US" sz="2400" b="1" dirty="0"/>
          </a:p>
        </p:txBody>
      </p:sp>
      <p:sp>
        <p:nvSpPr>
          <p:cNvPr id="28680" name="Rectangle 3"/>
          <p:cNvSpPr>
            <a:spLocks noChangeArrowheads="1"/>
          </p:cNvSpPr>
          <p:nvPr/>
        </p:nvSpPr>
        <p:spPr bwMode="auto">
          <a:xfrm>
            <a:off x="412752" y="2589609"/>
            <a:ext cx="7840134" cy="2141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u="sng" dirty="0" err="1"/>
              <a:t>Thm</a:t>
            </a:r>
            <a:r>
              <a:rPr lang="en-US" sz="2400" b="1" dirty="0"/>
              <a:t>: </a:t>
            </a:r>
            <a:r>
              <a:rPr lang="en-US" sz="2400" b="1" dirty="0" smtClean="0"/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(</a:t>
            </a:r>
            <a:r>
              <a:rPr lang="en-US" sz="2400" dirty="0" err="1">
                <a:solidFill>
                  <a:srgbClr val="008000"/>
                </a:solidFill>
              </a:rPr>
              <a:t>Alon</a:t>
            </a:r>
            <a:r>
              <a:rPr lang="en-US" sz="2400" dirty="0">
                <a:solidFill>
                  <a:srgbClr val="008000"/>
                </a:solidFill>
              </a:rPr>
              <a:t>, </a:t>
            </a:r>
            <a:r>
              <a:rPr lang="en-US" sz="2400" dirty="0" err="1">
                <a:solidFill>
                  <a:srgbClr val="008000"/>
                </a:solidFill>
              </a:rPr>
              <a:t>Alon-Milman</a:t>
            </a:r>
            <a:r>
              <a:rPr lang="en-US" sz="2400" dirty="0" smtClean="0">
                <a:solidFill>
                  <a:srgbClr val="008000"/>
                </a:solidFill>
              </a:rPr>
              <a:t>, Sinclair</a:t>
            </a:r>
            <a:r>
              <a:rPr lang="en-US" sz="2400" dirty="0">
                <a:solidFill>
                  <a:srgbClr val="008000"/>
                </a:solidFill>
              </a:rPr>
              <a:t>)</a:t>
            </a:r>
            <a:r>
              <a:rPr lang="en-US" dirty="0"/>
              <a:t>  </a:t>
            </a:r>
          </a:p>
          <a:p>
            <a:pPr>
              <a:lnSpc>
                <a:spcPct val="160000"/>
              </a:lnSpc>
            </a:pPr>
            <a:r>
              <a:rPr lang="en-US" sz="3200" b="1" dirty="0">
                <a:solidFill>
                  <a:srgbClr val="0000FF"/>
                </a:solidFill>
                <a:latin typeface="Symbol" charset="0"/>
              </a:rPr>
              <a:t>             t(e</a:t>
            </a:r>
            <a:r>
              <a:rPr lang="en-US" sz="2400" b="1" dirty="0">
                <a:solidFill>
                  <a:srgbClr val="0000FF"/>
                </a:solidFill>
                <a:latin typeface="Symbol" charset="0"/>
              </a:rPr>
              <a:t>)</a:t>
            </a:r>
            <a:r>
              <a:rPr lang="en-US" sz="2400" dirty="0"/>
              <a:t> ≤             </a:t>
            </a:r>
            <a:r>
              <a:rPr lang="en-US" sz="2400" dirty="0" smtClean="0"/>
              <a:t>      log </a:t>
            </a:r>
            <a:r>
              <a:rPr lang="en-US" sz="2400" dirty="0"/>
              <a:t>(      </a:t>
            </a:r>
            <a:r>
              <a:rPr lang="en-US" sz="2400" dirty="0" smtClean="0"/>
              <a:t>)</a:t>
            </a:r>
            <a:endParaRPr lang="en-US" sz="2400" dirty="0"/>
          </a:p>
          <a:p>
            <a:endParaRPr lang="en-US" dirty="0"/>
          </a:p>
          <a:p>
            <a:pPr>
              <a:lnSpc>
                <a:spcPct val="130000"/>
              </a:lnSpc>
            </a:pPr>
            <a:r>
              <a:rPr lang="en-US" dirty="0">
                <a:solidFill>
                  <a:srgbClr val="8000A5"/>
                </a:solidFill>
              </a:rPr>
              <a:t>           </a:t>
            </a:r>
            <a:r>
              <a:rPr lang="en-US" dirty="0" smtClean="0">
                <a:solidFill>
                  <a:srgbClr val="8000A5"/>
                </a:solidFill>
              </a:rPr>
              <a:t>          </a:t>
            </a:r>
            <a:r>
              <a:rPr lang="en-US" sz="3200" b="1" dirty="0">
                <a:solidFill>
                  <a:srgbClr val="0000FF"/>
                </a:solidFill>
                <a:latin typeface="Symbol" charset="0"/>
              </a:rPr>
              <a:t>t(e)</a:t>
            </a:r>
            <a:r>
              <a:rPr lang="en-US" dirty="0"/>
              <a:t> </a:t>
            </a:r>
            <a:r>
              <a:rPr lang="en-US" sz="2400" dirty="0"/>
              <a:t>≥     </a:t>
            </a:r>
            <a:r>
              <a:rPr lang="en-US" sz="2400" dirty="0" smtClean="0"/>
              <a:t>               </a:t>
            </a:r>
            <a:r>
              <a:rPr lang="en-US" sz="2400" dirty="0"/>
              <a:t>log (   </a:t>
            </a:r>
            <a:r>
              <a:rPr lang="en-US" sz="2400" dirty="0" smtClean="0"/>
              <a:t>  )</a:t>
            </a:r>
            <a:r>
              <a:rPr lang="en-US" sz="2400" dirty="0"/>
              <a:t>.</a:t>
            </a:r>
            <a:endParaRPr lang="en-US" sz="2400" b="1" dirty="0"/>
          </a:p>
        </p:txBody>
      </p:sp>
      <p:sp>
        <p:nvSpPr>
          <p:cNvPr id="28681" name="Rectangle 4"/>
          <p:cNvSpPr>
            <a:spLocks noChangeArrowheads="1"/>
          </p:cNvSpPr>
          <p:nvPr/>
        </p:nvSpPr>
        <p:spPr bwMode="auto">
          <a:xfrm>
            <a:off x="2875496" y="3549252"/>
            <a:ext cx="1193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Gap(P)</a:t>
            </a:r>
            <a:endParaRPr lang="en-US" sz="2400" dirty="0"/>
          </a:p>
        </p:txBody>
      </p:sp>
      <p:sp>
        <p:nvSpPr>
          <p:cNvPr id="28682" name="Rectangle 5"/>
          <p:cNvSpPr>
            <a:spLocks noChangeArrowheads="1"/>
          </p:cNvSpPr>
          <p:nvPr/>
        </p:nvSpPr>
        <p:spPr bwMode="auto">
          <a:xfrm>
            <a:off x="4708530" y="3162299"/>
            <a:ext cx="1276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dirty="0" smtClean="0"/>
              <a:t>   1</a:t>
            </a:r>
            <a:endParaRPr lang="en-US" sz="2400" dirty="0"/>
          </a:p>
        </p:txBody>
      </p:sp>
      <p:sp>
        <p:nvSpPr>
          <p:cNvPr id="28683" name="Rectangle 6"/>
          <p:cNvSpPr>
            <a:spLocks noChangeArrowheads="1"/>
          </p:cNvSpPr>
          <p:nvPr/>
        </p:nvSpPr>
        <p:spPr bwMode="auto">
          <a:xfrm>
            <a:off x="2800353" y="4450555"/>
            <a:ext cx="15356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/>
              <a:t> 2 </a:t>
            </a:r>
            <a:r>
              <a:rPr lang="en-US" sz="2400" b="1" dirty="0">
                <a:solidFill>
                  <a:srgbClr val="0000FF"/>
                </a:solidFill>
              </a:rPr>
              <a:t>Gap(P)</a:t>
            </a:r>
            <a:endParaRPr lang="en-US" sz="2400" dirty="0"/>
          </a:p>
        </p:txBody>
      </p:sp>
      <p:sp>
        <p:nvSpPr>
          <p:cNvPr id="28684" name="Rectangle 7"/>
          <p:cNvSpPr>
            <a:spLocks noChangeArrowheads="1"/>
          </p:cNvSpPr>
          <p:nvPr/>
        </p:nvSpPr>
        <p:spPr bwMode="auto">
          <a:xfrm>
            <a:off x="3164422" y="4023121"/>
            <a:ext cx="7986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/>
              <a:t>  |</a:t>
            </a:r>
            <a:r>
              <a:rPr lang="en-US" sz="2400" b="1" dirty="0">
                <a:latin typeface="Symbol" charset="0"/>
              </a:rPr>
              <a:t>l</a:t>
            </a:r>
            <a:r>
              <a:rPr lang="en-US" sz="2400" b="1" baseline="-25000" dirty="0"/>
              <a:t>2</a:t>
            </a:r>
            <a:r>
              <a:rPr lang="en-US" sz="2400" dirty="0"/>
              <a:t>|</a:t>
            </a:r>
          </a:p>
        </p:txBody>
      </p:sp>
      <p:sp>
        <p:nvSpPr>
          <p:cNvPr id="28685" name="Rectangle 8"/>
          <p:cNvSpPr>
            <a:spLocks noChangeArrowheads="1"/>
          </p:cNvSpPr>
          <p:nvPr/>
        </p:nvSpPr>
        <p:spPr bwMode="auto">
          <a:xfrm>
            <a:off x="3326346" y="3109912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1</a:t>
            </a:r>
          </a:p>
        </p:txBody>
      </p:sp>
      <p:sp>
        <p:nvSpPr>
          <p:cNvPr id="28686" name="Rectangle 9"/>
          <p:cNvSpPr>
            <a:spLocks noChangeArrowheads="1"/>
          </p:cNvSpPr>
          <p:nvPr/>
        </p:nvSpPr>
        <p:spPr bwMode="auto">
          <a:xfrm>
            <a:off x="4883154" y="3498055"/>
            <a:ext cx="1041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dirty="0"/>
              <a:t>π</a:t>
            </a:r>
            <a:r>
              <a:rPr lang="en-US" sz="2400" baseline="-25000" dirty="0"/>
              <a:t>*</a:t>
            </a:r>
            <a:r>
              <a:rPr lang="en-US" sz="2800" dirty="0">
                <a:latin typeface="Symbol" charset="0"/>
              </a:rPr>
              <a:t>e</a:t>
            </a:r>
          </a:p>
        </p:txBody>
      </p:sp>
      <p:sp>
        <p:nvSpPr>
          <p:cNvPr id="28687" name="Rectangle 10"/>
          <p:cNvSpPr>
            <a:spLocks noChangeArrowheads="1"/>
          </p:cNvSpPr>
          <p:nvPr/>
        </p:nvSpPr>
        <p:spPr bwMode="auto">
          <a:xfrm>
            <a:off x="4983694" y="4096939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28688" name="Rectangle 11"/>
          <p:cNvSpPr>
            <a:spLocks noChangeArrowheads="1"/>
          </p:cNvSpPr>
          <p:nvPr/>
        </p:nvSpPr>
        <p:spPr bwMode="auto">
          <a:xfrm>
            <a:off x="4885270" y="4487066"/>
            <a:ext cx="6084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900" dirty="0" smtClean="0"/>
              <a:t>  </a:t>
            </a:r>
            <a:r>
              <a:rPr lang="en-US" sz="2400" dirty="0" smtClean="0"/>
              <a:t>2</a:t>
            </a:r>
            <a:r>
              <a:rPr lang="en-US" sz="2800" dirty="0" smtClean="0">
                <a:latin typeface="Symbol" charset="0"/>
              </a:rPr>
              <a:t>e</a:t>
            </a:r>
            <a:r>
              <a:rPr lang="en-US" sz="2400" dirty="0" smtClean="0">
                <a:latin typeface="Symbol" charset="0"/>
              </a:rPr>
              <a:t> </a:t>
            </a:r>
            <a:endParaRPr lang="en-US" sz="2400" dirty="0"/>
          </a:p>
        </p:txBody>
      </p:sp>
      <p:sp>
        <p:nvSpPr>
          <p:cNvPr id="28689" name="Line 12"/>
          <p:cNvSpPr>
            <a:spLocks noChangeShapeType="1"/>
          </p:cNvSpPr>
          <p:nvPr/>
        </p:nvSpPr>
        <p:spPr bwMode="auto">
          <a:xfrm>
            <a:off x="2967569" y="4485083"/>
            <a:ext cx="128481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0" name="Line 13"/>
          <p:cNvSpPr>
            <a:spLocks noChangeShapeType="1"/>
          </p:cNvSpPr>
          <p:nvPr/>
        </p:nvSpPr>
        <p:spPr bwMode="auto">
          <a:xfrm flipV="1">
            <a:off x="4885270" y="3548061"/>
            <a:ext cx="518584" cy="119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Line 14"/>
          <p:cNvSpPr>
            <a:spLocks noChangeShapeType="1"/>
          </p:cNvSpPr>
          <p:nvPr/>
        </p:nvSpPr>
        <p:spPr bwMode="auto">
          <a:xfrm>
            <a:off x="2987679" y="3550443"/>
            <a:ext cx="11726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2" name="Line 15"/>
          <p:cNvSpPr>
            <a:spLocks noChangeShapeType="1"/>
          </p:cNvSpPr>
          <p:nvPr/>
        </p:nvSpPr>
        <p:spPr bwMode="auto">
          <a:xfrm flipV="1">
            <a:off x="5066244" y="4522784"/>
            <a:ext cx="273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96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/>
      <p:bldP spid="28681" grpId="0"/>
      <p:bldP spid="28682" grpId="0"/>
      <p:bldP spid="28683" grpId="0"/>
      <p:bldP spid="28684" grpId="0"/>
      <p:bldP spid="28685" grpId="0"/>
      <p:bldP spid="28686" grpId="0"/>
      <p:bldP spid="28687" grpId="0"/>
      <p:bldP spid="28688" grpId="0"/>
      <p:bldP spid="28689" grpId="0" animBg="1"/>
      <p:bldP spid="28690" grpId="0" animBg="1"/>
      <p:bldP spid="28691" grpId="0" animBg="1"/>
      <p:bldP spid="2869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96200" cy="762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+mn-lt"/>
                <a:ea typeface="ＭＳ Ｐゴシック" charset="0"/>
                <a:cs typeface="ＭＳ Ｐゴシック" charset="0"/>
              </a:rPr>
              <a:t>Bounding Convergence Time</a:t>
            </a:r>
            <a:endParaRPr lang="en-US" sz="36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685800" y="1371600"/>
            <a:ext cx="3784600" cy="31670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4832351" y="1371600"/>
            <a:ext cx="3911600" cy="31670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685800" y="1566862"/>
            <a:ext cx="3784600" cy="325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Techniques:</a:t>
            </a:r>
          </a:p>
          <a:p>
            <a:pPr>
              <a:lnSpc>
                <a:spcPct val="50000"/>
              </a:lnSpc>
            </a:pPr>
            <a:endParaRPr lang="en-US" dirty="0"/>
          </a:p>
          <a:p>
            <a:pPr>
              <a:buFontTx/>
              <a:buChar char="•"/>
            </a:pPr>
            <a:r>
              <a:rPr lang="en-US" sz="2400" dirty="0" smtClean="0"/>
              <a:t> Coupling</a:t>
            </a:r>
            <a:endParaRPr lang="en-US" sz="2400" dirty="0"/>
          </a:p>
          <a:p>
            <a:pPr>
              <a:lnSpc>
                <a:spcPct val="50000"/>
              </a:lnSpc>
              <a:buFontTx/>
              <a:buChar char="•"/>
            </a:pPr>
            <a:endParaRPr lang="en-US" sz="2400" dirty="0"/>
          </a:p>
          <a:p>
            <a:pPr>
              <a:buFontTx/>
              <a:buChar char="•"/>
            </a:pPr>
            <a:r>
              <a:rPr lang="en-US" sz="2400" dirty="0" smtClean="0"/>
              <a:t> Flows </a:t>
            </a:r>
            <a:r>
              <a:rPr lang="en-US" sz="2400" dirty="0"/>
              <a:t>and paths</a:t>
            </a:r>
          </a:p>
          <a:p>
            <a:pPr>
              <a:lnSpc>
                <a:spcPct val="60000"/>
              </a:lnSpc>
            </a:pPr>
            <a:endParaRPr lang="en-US" dirty="0"/>
          </a:p>
          <a:p>
            <a:pPr>
              <a:buFontTx/>
              <a:buChar char="•"/>
            </a:pPr>
            <a:r>
              <a:rPr lang="en-US" sz="2400" dirty="0" smtClean="0"/>
              <a:t> Indirect </a:t>
            </a:r>
            <a:r>
              <a:rPr lang="en-US" sz="2400" dirty="0" smtClean="0"/>
              <a:t>methods</a:t>
            </a:r>
          </a:p>
          <a:p>
            <a:endParaRPr lang="en-US" sz="1000" dirty="0"/>
          </a:p>
          <a:p>
            <a:pPr>
              <a:buFontTx/>
              <a:buChar char="•"/>
            </a:pPr>
            <a:r>
              <a:rPr lang="en-US" sz="2400" dirty="0" smtClean="0"/>
              <a:t>Insights from physics</a:t>
            </a:r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30726" name="Rectangle 7"/>
          <p:cNvSpPr>
            <a:spLocks noChangeArrowheads="1"/>
          </p:cNvSpPr>
          <p:nvPr/>
        </p:nvSpPr>
        <p:spPr bwMode="auto">
          <a:xfrm>
            <a:off x="4832352" y="1566863"/>
            <a:ext cx="4311649" cy="2924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69863" indent="-169863"/>
            <a:r>
              <a:rPr lang="en-US" sz="2400" dirty="0">
                <a:solidFill>
                  <a:schemeClr val="accent6"/>
                </a:solidFill>
              </a:rPr>
              <a:t>Problems:</a:t>
            </a:r>
          </a:p>
          <a:p>
            <a:pPr>
              <a:lnSpc>
                <a:spcPct val="40000"/>
              </a:lnSpc>
            </a:pPr>
            <a:endParaRPr lang="en-US" sz="2400" dirty="0">
              <a:solidFill>
                <a:srgbClr val="0000FF"/>
              </a:solidFill>
            </a:endParaRPr>
          </a:p>
          <a:p>
            <a:pPr marL="169863" indent="-169863">
              <a:spcBef>
                <a:spcPts val="200"/>
              </a:spcBef>
              <a:buFontTx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Colorings</a:t>
            </a:r>
          </a:p>
          <a:p>
            <a:pPr marL="169863" indent="-169863">
              <a:lnSpc>
                <a:spcPct val="40000"/>
              </a:lnSpc>
              <a:spcBef>
                <a:spcPts val="200"/>
              </a:spcBef>
              <a:buFontTx/>
              <a:buChar char="•"/>
            </a:pPr>
            <a:endParaRPr lang="en-US" sz="2400" dirty="0">
              <a:solidFill>
                <a:srgbClr val="0000FF"/>
              </a:solidFill>
            </a:endParaRPr>
          </a:p>
          <a:p>
            <a:pPr marL="169863" indent="-169863">
              <a:lnSpc>
                <a:spcPct val="90000"/>
              </a:lnSpc>
              <a:spcBef>
                <a:spcPts val="200"/>
              </a:spcBef>
              <a:buFontTx/>
              <a:buChar char="•"/>
            </a:pPr>
            <a:r>
              <a:rPr lang="en-US" sz="2400" dirty="0" err="1">
                <a:solidFill>
                  <a:srgbClr val="0000FF"/>
                </a:solidFill>
              </a:rPr>
              <a:t>Matchings</a:t>
            </a:r>
            <a:endParaRPr lang="en-US" sz="2400" dirty="0">
              <a:solidFill>
                <a:srgbClr val="0000FF"/>
              </a:solidFill>
            </a:endParaRPr>
          </a:p>
          <a:p>
            <a:pPr marL="169863" indent="-169863">
              <a:lnSpc>
                <a:spcPct val="40000"/>
              </a:lnSpc>
              <a:spcBef>
                <a:spcPts val="200"/>
              </a:spcBef>
              <a:buFontTx/>
              <a:buChar char="•"/>
            </a:pPr>
            <a:endParaRPr lang="en-US" sz="2400" dirty="0">
              <a:solidFill>
                <a:srgbClr val="0000FF"/>
              </a:solidFill>
            </a:endParaRPr>
          </a:p>
          <a:p>
            <a:pPr marL="169863" indent="-169863">
              <a:spcBef>
                <a:spcPts val="200"/>
              </a:spcBef>
              <a:buFontTx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Independent </a:t>
            </a:r>
            <a:r>
              <a:rPr lang="en-US" sz="2400" dirty="0" smtClean="0">
                <a:solidFill>
                  <a:srgbClr val="0000FF"/>
                </a:solidFill>
              </a:rPr>
              <a:t>sets</a:t>
            </a:r>
          </a:p>
          <a:p>
            <a:pPr>
              <a:spcBef>
                <a:spcPts val="200"/>
              </a:spcBef>
            </a:pPr>
            <a:endParaRPr lang="en-US" sz="800" dirty="0">
              <a:solidFill>
                <a:srgbClr val="0000FF"/>
              </a:solidFill>
            </a:endParaRPr>
          </a:p>
          <a:p>
            <a:pPr marL="169863" indent="-169863">
              <a:spcBef>
                <a:spcPts val="200"/>
              </a:spcBef>
              <a:buFontTx/>
              <a:buChar char="•"/>
            </a:pPr>
            <a:r>
              <a:rPr lang="en-US" sz="2400" dirty="0" err="1" smtClean="0">
                <a:solidFill>
                  <a:srgbClr val="0000FF"/>
                </a:solidFill>
              </a:rPr>
              <a:t>Ising</a:t>
            </a:r>
            <a:r>
              <a:rPr lang="en-US" sz="2400" dirty="0" smtClean="0">
                <a:solidFill>
                  <a:srgbClr val="0000FF"/>
                </a:solidFill>
              </a:rPr>
              <a:t> model</a:t>
            </a:r>
            <a:endParaRPr lang="en-US" dirty="0">
              <a:solidFill>
                <a:srgbClr val="0000FF"/>
              </a:solidFill>
            </a:endParaRPr>
          </a:p>
          <a:p>
            <a:pPr marL="169863" indent="-169863"/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983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96200" cy="762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Ex </a:t>
            </a:r>
            <a:r>
              <a:rPr lang="en-US" sz="3600" dirty="0" smtClean="0">
                <a:latin typeface="+mn-lt"/>
                <a:ea typeface="ＭＳ Ｐゴシック" charset="0"/>
                <a:cs typeface="ＭＳ Ｐゴシック" charset="0"/>
              </a:rPr>
              <a:t>1:  </a:t>
            </a:r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Colorings</a:t>
            </a:r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406400" y="990601"/>
            <a:ext cx="864658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36538"/>
            <a:r>
              <a:rPr lang="en-US" sz="2400" dirty="0">
                <a:solidFill>
                  <a:srgbClr val="FF8000"/>
                </a:solidFill>
              </a:rPr>
              <a:t>Given</a:t>
            </a:r>
            <a:r>
              <a:rPr lang="en-US" sz="2400" dirty="0"/>
              <a:t>:  A graph G </a:t>
            </a:r>
            <a:r>
              <a:rPr lang="en-US" sz="2400" dirty="0">
                <a:solidFill>
                  <a:srgbClr val="800000"/>
                </a:solidFill>
              </a:rPr>
              <a:t>(max </a:t>
            </a:r>
            <a:r>
              <a:rPr lang="en-US" sz="2400" dirty="0" err="1">
                <a:solidFill>
                  <a:srgbClr val="800000"/>
                </a:solidFill>
              </a:rPr>
              <a:t>deg</a:t>
            </a:r>
            <a:r>
              <a:rPr lang="en-US" sz="2400" dirty="0">
                <a:solidFill>
                  <a:srgbClr val="800000"/>
                </a:solidFill>
              </a:rPr>
              <a:t> d),</a:t>
            </a:r>
            <a:r>
              <a:rPr lang="en-US" sz="2400" dirty="0"/>
              <a:t> k &gt; 1.</a:t>
            </a:r>
          </a:p>
          <a:p>
            <a:pPr marL="236538">
              <a:lnSpc>
                <a:spcPct val="110000"/>
              </a:lnSpc>
            </a:pPr>
            <a:r>
              <a:rPr lang="en-US" sz="2400" dirty="0">
                <a:solidFill>
                  <a:srgbClr val="FF8000"/>
                </a:solidFill>
              </a:rPr>
              <a:t>Goal</a:t>
            </a:r>
            <a:r>
              <a:rPr lang="en-US" sz="2400" dirty="0"/>
              <a:t>:  </a:t>
            </a:r>
            <a:r>
              <a:rPr lang="en-US" sz="2400" dirty="0" smtClean="0"/>
              <a:t> Find </a:t>
            </a:r>
            <a:r>
              <a:rPr lang="en-US" sz="2400" dirty="0"/>
              <a:t>a random k-coloring of G.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71600" y="1977629"/>
            <a:ext cx="7048499" cy="2535578"/>
            <a:chOff x="1371600" y="1977629"/>
            <a:chExt cx="7048499" cy="2535578"/>
          </a:xfrm>
        </p:grpSpPr>
        <p:sp>
          <p:nvSpPr>
            <p:cNvPr id="35842" name="Rectangle 15"/>
            <p:cNvSpPr>
              <a:spLocks noChangeArrowheads="1"/>
            </p:cNvSpPr>
            <p:nvPr/>
          </p:nvSpPr>
          <p:spPr bwMode="auto">
            <a:xfrm>
              <a:off x="1371600" y="1977629"/>
              <a:ext cx="6629400" cy="253557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5" name="Rectangle 4"/>
            <p:cNvSpPr>
              <a:spLocks noChangeArrowheads="1"/>
            </p:cNvSpPr>
            <p:nvPr/>
          </p:nvSpPr>
          <p:spPr bwMode="auto">
            <a:xfrm>
              <a:off x="1625600" y="1977629"/>
              <a:ext cx="6756400" cy="2523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2400" dirty="0">
                  <a:solidFill>
                    <a:srgbClr val="FF8000"/>
                  </a:solidFill>
                </a:rPr>
                <a:t>MC</a:t>
              </a:r>
              <a:r>
                <a:rPr lang="en-US" sz="2400" baseline="-25000" dirty="0">
                  <a:solidFill>
                    <a:srgbClr val="FF8000"/>
                  </a:solidFill>
                </a:rPr>
                <a:t>COL</a:t>
              </a:r>
              <a:r>
                <a:rPr lang="en-US" sz="2400" dirty="0">
                  <a:solidFill>
                    <a:srgbClr val="FF8000"/>
                  </a:solidFill>
                </a:rPr>
                <a:t>:</a:t>
              </a:r>
              <a:r>
                <a:rPr lang="en-US" sz="2400" dirty="0">
                  <a:solidFill>
                    <a:srgbClr val="0000FF"/>
                  </a:solidFill>
                </a:rPr>
                <a:t>    </a:t>
              </a:r>
              <a:r>
                <a:rPr lang="en-US" sz="2400" dirty="0">
                  <a:solidFill>
                    <a:srgbClr val="800000"/>
                  </a:solidFill>
                </a:rPr>
                <a:t>(Single point replacement)</a:t>
              </a:r>
            </a:p>
            <a:p>
              <a:pPr>
                <a:lnSpc>
                  <a:spcPct val="110000"/>
                </a:lnSpc>
                <a:buClr>
                  <a:schemeClr val="tx1"/>
                </a:buClr>
                <a:buFontTx/>
                <a:buChar char="•"/>
              </a:pPr>
              <a:r>
                <a:rPr lang="en-US" sz="2400" dirty="0">
                  <a:solidFill>
                    <a:srgbClr val="0000FF"/>
                  </a:solidFill>
                </a:rPr>
                <a:t> </a:t>
              </a:r>
              <a:r>
                <a:rPr lang="en-US" sz="2400" dirty="0"/>
                <a:t>Starting at some k-coloring C</a:t>
              </a:r>
              <a:r>
                <a:rPr lang="en-US" sz="2400" baseline="-25000" dirty="0"/>
                <a:t>0</a:t>
              </a:r>
            </a:p>
            <a:p>
              <a:pPr>
                <a:lnSpc>
                  <a:spcPct val="110000"/>
                </a:lnSpc>
                <a:buFontTx/>
                <a:buChar char="•"/>
              </a:pPr>
              <a:r>
                <a:rPr lang="en-US" sz="2400" dirty="0"/>
                <a:t> Repeat:</a:t>
              </a:r>
            </a:p>
            <a:p>
              <a:pPr>
                <a:lnSpc>
                  <a:spcPct val="110000"/>
                </a:lnSpc>
              </a:pPr>
              <a:r>
                <a:rPr lang="en-US" sz="2400" dirty="0"/>
                <a:t>  </a:t>
              </a:r>
              <a:r>
                <a:rPr lang="en-US" sz="2400" dirty="0" smtClean="0"/>
                <a:t>     </a:t>
              </a:r>
              <a:r>
                <a:rPr lang="en-US" sz="2400" dirty="0"/>
                <a:t>- With </a:t>
              </a:r>
              <a:r>
                <a:rPr lang="en-US" sz="2400" dirty="0" err="1"/>
                <a:t>prob</a:t>
              </a:r>
              <a:r>
                <a:rPr lang="en-US" sz="2400" dirty="0"/>
                <a:t> 1/2 do nothing.</a:t>
              </a:r>
            </a:p>
            <a:p>
              <a:pPr>
                <a:lnSpc>
                  <a:spcPct val="110000"/>
                </a:lnSpc>
              </a:pPr>
              <a:r>
                <a:rPr lang="en-US" sz="2400" dirty="0"/>
                <a:t>  </a:t>
              </a:r>
              <a:r>
                <a:rPr lang="en-US" sz="2400" dirty="0" smtClean="0"/>
                <a:t>     </a:t>
              </a:r>
              <a:r>
                <a:rPr lang="en-US" sz="2400" dirty="0"/>
                <a:t>- Pick  v </a:t>
              </a:r>
              <a:r>
                <a:rPr lang="en-US" sz="2000" b="1" dirty="0" err="1">
                  <a:latin typeface="Symbol" charset="0"/>
                </a:rPr>
                <a:t>Î</a:t>
              </a:r>
              <a:r>
                <a:rPr lang="en-US" sz="2400" b="1" dirty="0"/>
                <a:t> </a:t>
              </a:r>
              <a:r>
                <a:rPr lang="en-US" sz="2400" dirty="0"/>
                <a:t>V,  c </a:t>
              </a:r>
              <a:r>
                <a:rPr lang="en-US" sz="2000" b="1" dirty="0" err="1">
                  <a:latin typeface="Symbol" charset="0"/>
                </a:rPr>
                <a:t>Î</a:t>
              </a:r>
              <a:r>
                <a:rPr lang="en-US" sz="2400" dirty="0"/>
                <a:t> [k];</a:t>
              </a:r>
            </a:p>
            <a:p>
              <a:pPr>
                <a:lnSpc>
                  <a:spcPct val="110000"/>
                </a:lnSpc>
              </a:pPr>
              <a:r>
                <a:rPr lang="en-US" sz="2400" dirty="0"/>
                <a:t>   </a:t>
              </a:r>
              <a:r>
                <a:rPr lang="en-US" sz="2400" dirty="0" smtClean="0"/>
                <a:t>    - </a:t>
              </a:r>
              <a:r>
                <a:rPr lang="en-US" sz="2400" dirty="0"/>
                <a:t>Recolor  v  with  c, if possible</a:t>
              </a:r>
              <a:r>
                <a:rPr lang="en-US" dirty="0"/>
                <a:t>.</a:t>
              </a:r>
            </a:p>
          </p:txBody>
        </p:sp>
        <p:sp>
          <p:nvSpPr>
            <p:cNvPr id="35846" name="Rectangle 11"/>
            <p:cNvSpPr>
              <a:spLocks noChangeArrowheads="1"/>
            </p:cNvSpPr>
            <p:nvPr/>
          </p:nvSpPr>
          <p:spPr bwMode="auto">
            <a:xfrm>
              <a:off x="6072715" y="2805907"/>
              <a:ext cx="2347384" cy="595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dirty="0">
                  <a:solidFill>
                    <a:srgbClr val="800000"/>
                  </a:solidFill>
                </a:rPr>
                <a:t> The </a:t>
              </a:r>
              <a:r>
                <a:rPr lang="ja-JP" altLang="en-US" sz="2000" dirty="0">
                  <a:solidFill>
                    <a:srgbClr val="800000"/>
                  </a:solidFill>
                </a:rPr>
                <a:t>“</a:t>
              </a:r>
              <a:r>
                <a:rPr lang="en-US" sz="2000" dirty="0">
                  <a:solidFill>
                    <a:srgbClr val="800000"/>
                  </a:solidFill>
                </a:rPr>
                <a:t>lazy</a:t>
              </a:r>
              <a:r>
                <a:rPr lang="ja-JP" altLang="en-US" sz="2000" dirty="0">
                  <a:solidFill>
                    <a:srgbClr val="800000"/>
                  </a:solidFill>
                </a:rPr>
                <a:t>”</a:t>
              </a:r>
              <a:r>
                <a:rPr lang="en-US" sz="2000" dirty="0">
                  <a:solidFill>
                    <a:srgbClr val="800000"/>
                  </a:solidFill>
                </a:rPr>
                <a:t>    </a:t>
              </a:r>
            </a:p>
            <a:p>
              <a:pPr>
                <a:lnSpc>
                  <a:spcPct val="80000"/>
                </a:lnSpc>
              </a:pPr>
              <a:r>
                <a:rPr lang="en-US" sz="2000" dirty="0">
                  <a:solidFill>
                    <a:srgbClr val="800000"/>
                  </a:solidFill>
                </a:rPr>
                <a:t>    chain</a:t>
              </a:r>
              <a:endParaRPr lang="en-US" sz="2000" dirty="0"/>
            </a:p>
          </p:txBody>
        </p:sp>
        <p:sp>
          <p:nvSpPr>
            <p:cNvPr id="35847" name="Line 12"/>
            <p:cNvSpPr>
              <a:spLocks noChangeShapeType="1"/>
            </p:cNvSpPr>
            <p:nvPr/>
          </p:nvSpPr>
          <p:spPr bwMode="auto">
            <a:xfrm flipH="1">
              <a:off x="5809191" y="3229492"/>
              <a:ext cx="476249" cy="17145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0343" name="Rectangle 7"/>
          <p:cNvSpPr>
            <a:spLocks noChangeArrowheads="1"/>
          </p:cNvSpPr>
          <p:nvPr/>
        </p:nvSpPr>
        <p:spPr bwMode="auto">
          <a:xfrm>
            <a:off x="762000" y="5440767"/>
            <a:ext cx="79121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        </a:t>
            </a:r>
            <a:r>
              <a:rPr lang="en-US" dirty="0" smtClean="0"/>
              <a:t>     </a:t>
            </a:r>
            <a:r>
              <a:rPr lang="en-US" sz="800" dirty="0" smtClean="0"/>
              <a:t> </a:t>
            </a:r>
            <a:r>
              <a:rPr lang="en-US" sz="2400" dirty="0" smtClean="0"/>
              <a:t>If </a:t>
            </a:r>
            <a:r>
              <a:rPr lang="en-US" sz="2400" dirty="0"/>
              <a:t>k ≥ </a:t>
            </a:r>
            <a:r>
              <a:rPr lang="en-US" sz="2400" dirty="0" smtClean="0"/>
              <a:t>d +</a:t>
            </a:r>
            <a:r>
              <a:rPr lang="en-US" sz="1400" dirty="0" smtClean="0"/>
              <a:t> </a:t>
            </a:r>
            <a:r>
              <a:rPr lang="en-US" sz="2400" dirty="0"/>
              <a:t>2,  then the state </a:t>
            </a:r>
            <a:r>
              <a:rPr lang="en-US" sz="2400" dirty="0" smtClean="0"/>
              <a:t>space </a:t>
            </a:r>
            <a:r>
              <a:rPr lang="en-US" sz="2400" dirty="0"/>
              <a:t>is connected.</a:t>
            </a:r>
          </a:p>
        </p:txBody>
      </p:sp>
      <p:sp>
        <p:nvSpPr>
          <p:cNvPr id="270346" name="Rectangle 10"/>
          <p:cNvSpPr>
            <a:spLocks noChangeArrowheads="1"/>
          </p:cNvSpPr>
          <p:nvPr/>
        </p:nvSpPr>
        <p:spPr bwMode="auto">
          <a:xfrm>
            <a:off x="2163233" y="5865698"/>
            <a:ext cx="66399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dirty="0"/>
              <a:t>(Therefore  </a:t>
            </a:r>
            <a:r>
              <a:rPr lang="en-US" sz="2800" dirty="0"/>
              <a:t>π</a:t>
            </a:r>
            <a:r>
              <a:rPr lang="en-US" sz="2400" dirty="0"/>
              <a:t>  is uniform.)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33400" y="4683135"/>
            <a:ext cx="8731249" cy="492537"/>
            <a:chOff x="192" y="3608"/>
            <a:chExt cx="4125" cy="413"/>
          </a:xfrm>
        </p:grpSpPr>
        <p:sp>
          <p:nvSpPr>
            <p:cNvPr id="35851" name="Rectangle 5"/>
            <p:cNvSpPr>
              <a:spLocks noChangeArrowheads="1"/>
            </p:cNvSpPr>
            <p:nvPr/>
          </p:nvSpPr>
          <p:spPr bwMode="auto">
            <a:xfrm>
              <a:off x="192" y="3608"/>
              <a:ext cx="4125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2400" dirty="0">
                  <a:solidFill>
                    <a:srgbClr val="FF0000"/>
                  </a:solidFill>
                </a:rPr>
                <a:t>  Note</a:t>
              </a:r>
              <a:r>
                <a:rPr lang="en-US" sz="2400" dirty="0"/>
                <a:t>:  k ≥ d + 1    </a:t>
              </a:r>
              <a:r>
                <a:rPr lang="en-US" sz="2400" dirty="0" smtClean="0">
                  <a:ea typeface="Symbol" charset="0"/>
                  <a:cs typeface="Symbol" charset="0"/>
                </a:rPr>
                <a:t>       colorings </a:t>
              </a:r>
              <a:r>
                <a:rPr lang="en-US" sz="2400" dirty="0">
                  <a:ea typeface="Symbol" charset="0"/>
                  <a:cs typeface="Symbol" charset="0"/>
                </a:rPr>
                <a:t>exist.</a:t>
              </a:r>
            </a:p>
          </p:txBody>
        </p:sp>
        <p:sp>
          <p:nvSpPr>
            <p:cNvPr id="35852" name="Rectangle 6"/>
            <p:cNvSpPr>
              <a:spLocks noChangeArrowheads="1"/>
            </p:cNvSpPr>
            <p:nvPr/>
          </p:nvSpPr>
          <p:spPr bwMode="auto">
            <a:xfrm>
              <a:off x="3016" y="3675"/>
              <a:ext cx="902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dirty="0">
                  <a:solidFill>
                    <a:srgbClr val="008000"/>
                  </a:solidFill>
                </a:rPr>
                <a:t>(Greedy)</a:t>
              </a:r>
            </a:p>
          </p:txBody>
        </p:sp>
        <p:sp>
          <p:nvSpPr>
            <p:cNvPr id="35853" name="Rectangle 8"/>
            <p:cNvSpPr>
              <a:spLocks noChangeArrowheads="1"/>
            </p:cNvSpPr>
            <p:nvPr/>
          </p:nvSpPr>
          <p:spPr bwMode="auto">
            <a:xfrm>
              <a:off x="1200" y="3732"/>
              <a:ext cx="20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50800">
                <a:lnSpc>
                  <a:spcPct val="70000"/>
                </a:lnSpc>
              </a:pPr>
              <a:endParaRPr lang="en-US" b="1"/>
            </a:p>
          </p:txBody>
        </p:sp>
      </p:grpSp>
      <p:sp>
        <p:nvSpPr>
          <p:cNvPr id="14" name="TextBox 13"/>
          <p:cNvSpPr txBox="1"/>
          <p:nvPr/>
        </p:nvSpPr>
        <p:spPr>
          <a:xfrm rot="16200000">
            <a:off x="3155085" y="4743594"/>
            <a:ext cx="370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Symbol"/>
              </a:rPr>
              <a:t>ß</a:t>
            </a:r>
            <a:endParaRPr lang="en-US" sz="2400" dirty="0">
              <a:latin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783826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3" grpId="0"/>
      <p:bldP spid="270346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1" name="Picture 1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66" y="381001"/>
            <a:ext cx="588433" cy="66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Oval 160"/>
          <p:cNvSpPr>
            <a:spLocks noChangeArrowheads="1"/>
          </p:cNvSpPr>
          <p:nvPr/>
        </p:nvSpPr>
        <p:spPr bwMode="auto">
          <a:xfrm>
            <a:off x="201121" y="451247"/>
            <a:ext cx="438149" cy="414736"/>
          </a:xfrm>
          <a:prstGeom prst="ellipse">
            <a:avLst/>
          </a:prstGeom>
          <a:solidFill>
            <a:srgbClr val="FFFF00">
              <a:alpha val="63921"/>
            </a:srgbClr>
          </a:solidFill>
          <a:ln w="9525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25500" y="228600"/>
            <a:ext cx="7696200" cy="762000"/>
          </a:xfrm>
          <a:noFill/>
        </p:spPr>
        <p:txBody>
          <a:bodyPr>
            <a:normAutofit/>
          </a:bodyPr>
          <a:lstStyle/>
          <a:p>
            <a:pPr>
              <a:lnSpc>
                <a:spcPct val="10000"/>
              </a:lnSpc>
            </a:pPr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Coupling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64642" y="4664075"/>
            <a:ext cx="8002135" cy="1570434"/>
            <a:chOff x="464642" y="4664075"/>
            <a:chExt cx="8002135" cy="1570434"/>
          </a:xfrm>
        </p:grpSpPr>
        <p:sp>
          <p:nvSpPr>
            <p:cNvPr id="31800" name="Oval 122"/>
            <p:cNvSpPr>
              <a:spLocks noChangeArrowheads="1"/>
            </p:cNvSpPr>
            <p:nvPr/>
          </p:nvSpPr>
          <p:spPr bwMode="auto">
            <a:xfrm>
              <a:off x="5229994" y="4826000"/>
              <a:ext cx="3236783" cy="1403747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1" name="AutoShape 123"/>
            <p:cNvSpPr>
              <a:spLocks noChangeArrowheads="1"/>
            </p:cNvSpPr>
            <p:nvPr/>
          </p:nvSpPr>
          <p:spPr bwMode="auto">
            <a:xfrm>
              <a:off x="5866340" y="5601097"/>
              <a:ext cx="335175" cy="364331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9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2" name="AutoShape 124"/>
            <p:cNvSpPr>
              <a:spLocks noChangeArrowheads="1"/>
            </p:cNvSpPr>
            <p:nvPr/>
          </p:nvSpPr>
          <p:spPr bwMode="auto">
            <a:xfrm>
              <a:off x="6753662" y="4921250"/>
              <a:ext cx="419373" cy="24407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3 w 21600"/>
                <a:gd name="T13" fmla="*/ 4531 h 21600"/>
                <a:gd name="T14" fmla="*/ 17097 w 21600"/>
                <a:gd name="T15" fmla="*/ 1706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>
                <a:alpha val="34901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3" name="AutoShape 125"/>
            <p:cNvSpPr>
              <a:spLocks noChangeArrowheads="1"/>
            </p:cNvSpPr>
            <p:nvPr/>
          </p:nvSpPr>
          <p:spPr bwMode="auto">
            <a:xfrm>
              <a:off x="7398104" y="5715397"/>
              <a:ext cx="377274" cy="364331"/>
            </a:xfrm>
            <a:prstGeom prst="rtTriangle">
              <a:avLst/>
            </a:prstGeom>
            <a:solidFill>
              <a:schemeClr val="accent1">
                <a:alpha val="3803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4" name="AutoShape 126"/>
            <p:cNvSpPr>
              <a:spLocks noChangeArrowheads="1"/>
            </p:cNvSpPr>
            <p:nvPr/>
          </p:nvSpPr>
          <p:spPr bwMode="auto">
            <a:xfrm>
              <a:off x="7637746" y="5134372"/>
              <a:ext cx="545671" cy="488156"/>
            </a:xfrm>
            <a:prstGeom prst="pentagon">
              <a:avLst/>
            </a:prstGeom>
            <a:solidFill>
              <a:schemeClr val="accent1">
                <a:alpha val="39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5" name="AutoShape 127"/>
            <p:cNvSpPr>
              <a:spLocks noChangeArrowheads="1"/>
            </p:cNvSpPr>
            <p:nvPr/>
          </p:nvSpPr>
          <p:spPr bwMode="auto">
            <a:xfrm>
              <a:off x="6449252" y="5867797"/>
              <a:ext cx="335175" cy="366712"/>
            </a:xfrm>
            <a:prstGeom prst="diamond">
              <a:avLst/>
            </a:prstGeom>
            <a:solidFill>
              <a:schemeClr val="accent1">
                <a:alpha val="3803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6" name="AutoShape 128"/>
            <p:cNvSpPr>
              <a:spLocks noChangeArrowheads="1"/>
            </p:cNvSpPr>
            <p:nvPr/>
          </p:nvSpPr>
          <p:spPr bwMode="auto">
            <a:xfrm>
              <a:off x="6585265" y="5460603"/>
              <a:ext cx="587770" cy="304800"/>
            </a:xfrm>
            <a:prstGeom prst="parallelogram">
              <a:avLst>
                <a:gd name="adj" fmla="val 35449"/>
              </a:avLst>
            </a:prstGeom>
            <a:solidFill>
              <a:schemeClr val="accent1">
                <a:alpha val="3803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7" name="Oval 129"/>
            <p:cNvSpPr>
              <a:spLocks noChangeArrowheads="1"/>
            </p:cNvSpPr>
            <p:nvPr/>
          </p:nvSpPr>
          <p:spPr bwMode="auto">
            <a:xfrm>
              <a:off x="5892247" y="5143897"/>
              <a:ext cx="503572" cy="335756"/>
            </a:xfrm>
            <a:prstGeom prst="ellipse">
              <a:avLst/>
            </a:prstGeom>
            <a:solidFill>
              <a:schemeClr val="accent1">
                <a:alpha val="39999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8" name="Line 130"/>
            <p:cNvSpPr>
              <a:spLocks noChangeShapeType="1"/>
            </p:cNvSpPr>
            <p:nvPr/>
          </p:nvSpPr>
          <p:spPr bwMode="auto">
            <a:xfrm flipV="1">
              <a:off x="6711563" y="5920184"/>
              <a:ext cx="714068" cy="18335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9" name="Line 131"/>
            <p:cNvSpPr>
              <a:spLocks noChangeShapeType="1"/>
            </p:cNvSpPr>
            <p:nvPr/>
          </p:nvSpPr>
          <p:spPr bwMode="auto">
            <a:xfrm>
              <a:off x="6133508" y="5922565"/>
              <a:ext cx="398324" cy="157162"/>
            </a:xfrm>
            <a:prstGeom prst="line">
              <a:avLst/>
            </a:prstGeom>
            <a:noFill/>
            <a:ln w="539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0" name="Line 132"/>
            <p:cNvSpPr>
              <a:spLocks noChangeShapeType="1"/>
            </p:cNvSpPr>
            <p:nvPr/>
          </p:nvSpPr>
          <p:spPr bwMode="auto">
            <a:xfrm flipV="1">
              <a:off x="5968350" y="5405834"/>
              <a:ext cx="1619" cy="27384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1" name="Line 133"/>
            <p:cNvSpPr>
              <a:spLocks noChangeShapeType="1"/>
            </p:cNvSpPr>
            <p:nvPr/>
          </p:nvSpPr>
          <p:spPr bwMode="auto">
            <a:xfrm flipH="1">
              <a:off x="7555167" y="5574903"/>
              <a:ext cx="356224" cy="30480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2" name="Line 134"/>
            <p:cNvSpPr>
              <a:spLocks noChangeShapeType="1"/>
            </p:cNvSpPr>
            <p:nvPr/>
          </p:nvSpPr>
          <p:spPr bwMode="auto">
            <a:xfrm flipV="1">
              <a:off x="6190180" y="4997450"/>
              <a:ext cx="671969" cy="16787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3" name="Line 135"/>
            <p:cNvSpPr>
              <a:spLocks noChangeShapeType="1"/>
            </p:cNvSpPr>
            <p:nvPr/>
          </p:nvSpPr>
          <p:spPr bwMode="auto">
            <a:xfrm>
              <a:off x="6340766" y="5393928"/>
              <a:ext cx="356224" cy="22860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4" name="Line 136"/>
            <p:cNvSpPr>
              <a:spLocks noChangeShapeType="1"/>
            </p:cNvSpPr>
            <p:nvPr/>
          </p:nvSpPr>
          <p:spPr bwMode="auto">
            <a:xfrm flipH="1">
              <a:off x="6756901" y="5746353"/>
              <a:ext cx="105248" cy="30480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5" name="Line 137"/>
            <p:cNvSpPr>
              <a:spLocks noChangeShapeType="1"/>
            </p:cNvSpPr>
            <p:nvPr/>
          </p:nvSpPr>
          <p:spPr bwMode="auto">
            <a:xfrm>
              <a:off x="6978731" y="5143897"/>
              <a:ext cx="1619" cy="33575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6" name="Line 138"/>
            <p:cNvSpPr>
              <a:spLocks noChangeShapeType="1"/>
            </p:cNvSpPr>
            <p:nvPr/>
          </p:nvSpPr>
          <p:spPr bwMode="auto">
            <a:xfrm>
              <a:off x="7085598" y="4986734"/>
              <a:ext cx="650919" cy="33575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7" name="Freeform 139"/>
            <p:cNvSpPr>
              <a:spLocks/>
            </p:cNvSpPr>
            <p:nvPr/>
          </p:nvSpPr>
          <p:spPr bwMode="auto">
            <a:xfrm>
              <a:off x="5639652" y="5139134"/>
              <a:ext cx="1805409" cy="1045369"/>
            </a:xfrm>
            <a:custGeom>
              <a:avLst/>
              <a:gdLst>
                <a:gd name="T0" fmla="*/ 84 w 1032"/>
                <a:gd name="T1" fmla="*/ 564 h 824"/>
                <a:gd name="T2" fmla="*/ 84 w 1032"/>
                <a:gd name="T3" fmla="*/ 18 h 824"/>
                <a:gd name="T4" fmla="*/ 589 w 1032"/>
                <a:gd name="T5" fmla="*/ 454 h 824"/>
                <a:gd name="T6" fmla="*/ 644 w 1032"/>
                <a:gd name="T7" fmla="*/ 890 h 824"/>
                <a:gd name="T8" fmla="*/ 1205 w 1032"/>
                <a:gd name="T9" fmla="*/ 727 h 8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2"/>
                <a:gd name="T16" fmla="*/ 0 h 824"/>
                <a:gd name="T17" fmla="*/ 1032 w 1032"/>
                <a:gd name="T18" fmla="*/ 824 h 8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2" h="824">
                  <a:moveTo>
                    <a:pt x="72" y="496"/>
                  </a:moveTo>
                  <a:cubicBezTo>
                    <a:pt x="36" y="264"/>
                    <a:pt x="0" y="32"/>
                    <a:pt x="72" y="16"/>
                  </a:cubicBezTo>
                  <a:cubicBezTo>
                    <a:pt x="144" y="0"/>
                    <a:pt x="424" y="272"/>
                    <a:pt x="504" y="400"/>
                  </a:cubicBezTo>
                  <a:cubicBezTo>
                    <a:pt x="584" y="528"/>
                    <a:pt x="464" y="744"/>
                    <a:pt x="552" y="784"/>
                  </a:cubicBezTo>
                  <a:cubicBezTo>
                    <a:pt x="640" y="824"/>
                    <a:pt x="952" y="664"/>
                    <a:pt x="1032" y="640"/>
                  </a:cubicBezTo>
                </a:path>
              </a:pathLst>
            </a:custGeom>
            <a:noFill/>
            <a:ln w="76200">
              <a:pattFill prst="pct60">
                <a:fgClr>
                  <a:schemeClr val="accent2"/>
                </a:fgClr>
                <a:bgClr>
                  <a:srgbClr val="FFFFFF"/>
                </a:bgClr>
              </a:pattFill>
              <a:round/>
              <a:headEnd type="oval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8" name="Freeform 140"/>
            <p:cNvSpPr>
              <a:spLocks/>
            </p:cNvSpPr>
            <p:nvPr/>
          </p:nvSpPr>
          <p:spPr bwMode="auto">
            <a:xfrm>
              <a:off x="6745566" y="4993878"/>
              <a:ext cx="1049242" cy="914400"/>
            </a:xfrm>
            <a:custGeom>
              <a:avLst/>
              <a:gdLst>
                <a:gd name="T0" fmla="*/ 30 w 576"/>
                <a:gd name="T1" fmla="*/ 10 h 680"/>
                <a:gd name="T2" fmla="*/ 30 w 576"/>
                <a:gd name="T3" fmla="*/ 439 h 680"/>
                <a:gd name="T4" fmla="*/ 213 w 576"/>
                <a:gd name="T5" fmla="*/ 10 h 680"/>
                <a:gd name="T6" fmla="*/ 699 w 576"/>
                <a:gd name="T7" fmla="*/ 500 h 680"/>
                <a:gd name="T8" fmla="*/ 395 w 576"/>
                <a:gd name="T9" fmla="*/ 867 h 6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680"/>
                <a:gd name="T17" fmla="*/ 576 w 576"/>
                <a:gd name="T18" fmla="*/ 680 h 6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680">
                  <a:moveTo>
                    <a:pt x="24" y="8"/>
                  </a:moveTo>
                  <a:cubicBezTo>
                    <a:pt x="12" y="176"/>
                    <a:pt x="0" y="344"/>
                    <a:pt x="24" y="344"/>
                  </a:cubicBezTo>
                  <a:cubicBezTo>
                    <a:pt x="48" y="344"/>
                    <a:pt x="80" y="0"/>
                    <a:pt x="168" y="8"/>
                  </a:cubicBezTo>
                  <a:cubicBezTo>
                    <a:pt x="256" y="16"/>
                    <a:pt x="528" y="280"/>
                    <a:pt x="552" y="392"/>
                  </a:cubicBezTo>
                  <a:cubicBezTo>
                    <a:pt x="576" y="504"/>
                    <a:pt x="352" y="632"/>
                    <a:pt x="312" y="680"/>
                  </a:cubicBezTo>
                </a:path>
              </a:pathLst>
            </a:custGeom>
            <a:noFill/>
            <a:ln w="101600">
              <a:pattFill prst="pct50">
                <a:fgClr>
                  <a:srgbClr val="FFFF00"/>
                </a:fgClr>
                <a:bgClr>
                  <a:srgbClr val="FFFFFF"/>
                </a:bgClr>
              </a:pattFill>
              <a:round/>
              <a:headEnd type="oval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9" name="Freeform 143"/>
            <p:cNvSpPr>
              <a:spLocks/>
            </p:cNvSpPr>
            <p:nvPr/>
          </p:nvSpPr>
          <p:spPr bwMode="auto">
            <a:xfrm>
              <a:off x="5926250" y="4826000"/>
              <a:ext cx="2140584" cy="1168003"/>
            </a:xfrm>
            <a:custGeom>
              <a:avLst/>
              <a:gdLst>
                <a:gd name="T0" fmla="*/ 952 w 1224"/>
                <a:gd name="T1" fmla="*/ 1046 h 920"/>
                <a:gd name="T2" fmla="*/ 1400 w 1224"/>
                <a:gd name="T3" fmla="*/ 610 h 920"/>
                <a:gd name="T4" fmla="*/ 784 w 1224"/>
                <a:gd name="T5" fmla="*/ 64 h 920"/>
                <a:gd name="T6" fmla="*/ 0 w 1224"/>
                <a:gd name="T7" fmla="*/ 227 h 9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4"/>
                <a:gd name="T13" fmla="*/ 0 h 920"/>
                <a:gd name="T14" fmla="*/ 1224 w 1224"/>
                <a:gd name="T15" fmla="*/ 920 h 9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4" h="920">
                  <a:moveTo>
                    <a:pt x="816" y="920"/>
                  </a:moveTo>
                  <a:cubicBezTo>
                    <a:pt x="1020" y="800"/>
                    <a:pt x="1224" y="680"/>
                    <a:pt x="1200" y="536"/>
                  </a:cubicBezTo>
                  <a:cubicBezTo>
                    <a:pt x="1176" y="392"/>
                    <a:pt x="872" y="112"/>
                    <a:pt x="672" y="56"/>
                  </a:cubicBezTo>
                  <a:cubicBezTo>
                    <a:pt x="472" y="0"/>
                    <a:pt x="112" y="176"/>
                    <a:pt x="0" y="200"/>
                  </a:cubicBezTo>
                </a:path>
              </a:pathLst>
            </a:custGeom>
            <a:noFill/>
            <a:ln w="889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0" name="Freeform 144"/>
            <p:cNvSpPr>
              <a:spLocks/>
            </p:cNvSpPr>
            <p:nvPr/>
          </p:nvSpPr>
          <p:spPr bwMode="auto">
            <a:xfrm>
              <a:off x="5926250" y="4664075"/>
              <a:ext cx="2140584" cy="1168003"/>
            </a:xfrm>
            <a:custGeom>
              <a:avLst/>
              <a:gdLst>
                <a:gd name="T0" fmla="*/ 952 w 1224"/>
                <a:gd name="T1" fmla="*/ 1046 h 920"/>
                <a:gd name="T2" fmla="*/ 1400 w 1224"/>
                <a:gd name="T3" fmla="*/ 610 h 920"/>
                <a:gd name="T4" fmla="*/ 784 w 1224"/>
                <a:gd name="T5" fmla="*/ 64 h 920"/>
                <a:gd name="T6" fmla="*/ 0 w 1224"/>
                <a:gd name="T7" fmla="*/ 227 h 9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4"/>
                <a:gd name="T13" fmla="*/ 0 h 920"/>
                <a:gd name="T14" fmla="*/ 1224 w 1224"/>
                <a:gd name="T15" fmla="*/ 920 h 9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4" h="920">
                  <a:moveTo>
                    <a:pt x="816" y="920"/>
                  </a:moveTo>
                  <a:cubicBezTo>
                    <a:pt x="1020" y="800"/>
                    <a:pt x="1224" y="680"/>
                    <a:pt x="1200" y="536"/>
                  </a:cubicBezTo>
                  <a:cubicBezTo>
                    <a:pt x="1176" y="392"/>
                    <a:pt x="872" y="112"/>
                    <a:pt x="672" y="56"/>
                  </a:cubicBezTo>
                  <a:cubicBezTo>
                    <a:pt x="472" y="0"/>
                    <a:pt x="112" y="176"/>
                    <a:pt x="0" y="200"/>
                  </a:cubicBezTo>
                </a:path>
              </a:pathLst>
            </a:custGeom>
            <a:noFill/>
            <a:ln w="9525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1" name="Rectangle 147"/>
            <p:cNvSpPr>
              <a:spLocks noChangeArrowheads="1"/>
            </p:cNvSpPr>
            <p:nvPr/>
          </p:nvSpPr>
          <p:spPr bwMode="auto">
            <a:xfrm>
              <a:off x="723899" y="4676196"/>
              <a:ext cx="4279900" cy="898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119063">
                <a:lnSpc>
                  <a:spcPct val="110000"/>
                </a:lnSpc>
              </a:pPr>
              <a:r>
                <a:rPr lang="en-US" sz="2400" dirty="0"/>
                <a:t>Once they agree, </a:t>
              </a:r>
              <a:r>
                <a:rPr lang="en-US" sz="2400" dirty="0" smtClean="0"/>
                <a:t>they move </a:t>
              </a:r>
              <a:r>
                <a:rPr lang="en-US" sz="2400" dirty="0"/>
                <a:t>in </a:t>
              </a:r>
              <a:r>
                <a:rPr lang="en-US" sz="2400" dirty="0" smtClean="0"/>
                <a:t>sync  </a:t>
              </a:r>
              <a:r>
                <a:rPr lang="en-US" sz="2400" dirty="0"/>
                <a:t>(</a:t>
              </a:r>
              <a:r>
                <a:rPr lang="en-US" sz="2400" dirty="0" err="1"/>
                <a:t>x</a:t>
              </a:r>
              <a:r>
                <a:rPr lang="en-US" sz="2400" baseline="-25000" dirty="0" err="1"/>
                <a:t>t</a:t>
              </a:r>
              <a:r>
                <a:rPr lang="en-US" sz="2400" dirty="0"/>
                <a:t>=</a:t>
              </a:r>
              <a:r>
                <a:rPr lang="en-US" sz="2400" dirty="0" err="1"/>
                <a:t>y</a:t>
              </a:r>
              <a:r>
                <a:rPr lang="en-US" sz="2400" baseline="-25000" dirty="0" err="1"/>
                <a:t>t</a:t>
              </a:r>
              <a:r>
                <a:rPr lang="en-US" sz="2400" baseline="-25000" dirty="0"/>
                <a:t>     </a:t>
              </a:r>
              <a:r>
                <a:rPr lang="en-US" sz="2400" baseline="-25000" dirty="0" smtClean="0"/>
                <a:t>   </a:t>
              </a:r>
              <a:r>
                <a:rPr lang="en-US" sz="2400" dirty="0" smtClean="0"/>
                <a:t>x</a:t>
              </a:r>
              <a:r>
                <a:rPr lang="en-US" sz="2400" baseline="-25000" dirty="0" smtClean="0"/>
                <a:t>t</a:t>
              </a:r>
              <a:r>
                <a:rPr lang="en-US" sz="2400" baseline="-25000" dirty="0"/>
                <a:t>+1</a:t>
              </a:r>
              <a:r>
                <a:rPr lang="en-US" sz="2400" dirty="0"/>
                <a:t>=y</a:t>
              </a:r>
              <a:r>
                <a:rPr lang="en-US" sz="2400" baseline="-25000" dirty="0"/>
                <a:t>t+1</a:t>
              </a:r>
              <a:r>
                <a:rPr lang="en-US" sz="2400" dirty="0"/>
                <a:t>)</a:t>
              </a:r>
            </a:p>
          </p:txBody>
        </p:sp>
        <p:sp>
          <p:nvSpPr>
            <p:cNvPr id="31822" name="Line 148"/>
            <p:cNvSpPr>
              <a:spLocks noChangeShapeType="1"/>
            </p:cNvSpPr>
            <p:nvPr/>
          </p:nvSpPr>
          <p:spPr bwMode="auto">
            <a:xfrm>
              <a:off x="2894774" y="5314889"/>
              <a:ext cx="310887" cy="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3" name="Oval 151"/>
            <p:cNvSpPr>
              <a:spLocks noChangeArrowheads="1"/>
            </p:cNvSpPr>
            <p:nvPr/>
          </p:nvSpPr>
          <p:spPr bwMode="auto">
            <a:xfrm flipH="1">
              <a:off x="464642" y="4905711"/>
              <a:ext cx="194504" cy="19567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24051" y="2888390"/>
            <a:ext cx="8042726" cy="1533989"/>
            <a:chOff x="424051" y="2888390"/>
            <a:chExt cx="8042726" cy="1533989"/>
          </a:xfrm>
        </p:grpSpPr>
        <p:grpSp>
          <p:nvGrpSpPr>
            <p:cNvPr id="31778" name="Group 157"/>
            <p:cNvGrpSpPr>
              <a:grpSpLocks/>
            </p:cNvGrpSpPr>
            <p:nvPr/>
          </p:nvGrpSpPr>
          <p:grpSpPr bwMode="auto">
            <a:xfrm>
              <a:off x="5200613" y="2953148"/>
              <a:ext cx="3266164" cy="1469231"/>
              <a:chOff x="2112" y="2527"/>
              <a:chExt cx="1999" cy="1235"/>
            </a:xfrm>
          </p:grpSpPr>
          <p:sp>
            <p:nvSpPr>
              <p:cNvPr id="31781" name="Oval 103"/>
              <p:cNvSpPr>
                <a:spLocks noChangeArrowheads="1"/>
              </p:cNvSpPr>
              <p:nvPr/>
            </p:nvSpPr>
            <p:spPr bwMode="auto">
              <a:xfrm>
                <a:off x="2112" y="2527"/>
                <a:ext cx="1999" cy="1235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2" name="AutoShape 104"/>
              <p:cNvSpPr>
                <a:spLocks noChangeArrowheads="1"/>
              </p:cNvSpPr>
              <p:nvPr/>
            </p:nvSpPr>
            <p:spPr bwMode="auto">
              <a:xfrm>
                <a:off x="2505" y="3166"/>
                <a:ext cx="207" cy="307"/>
              </a:xfrm>
              <a:prstGeom prst="triangle">
                <a:avLst>
                  <a:gd name="adj" fmla="val 50000"/>
                </a:avLst>
              </a:prstGeom>
              <a:solidFill>
                <a:schemeClr val="accent1">
                  <a:alpha val="38039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3" name="AutoShape 105"/>
              <p:cNvSpPr>
                <a:spLocks noChangeArrowheads="1"/>
              </p:cNvSpPr>
              <p:nvPr/>
            </p:nvSpPr>
            <p:spPr bwMode="auto">
              <a:xfrm>
                <a:off x="3027" y="2596"/>
                <a:ext cx="259" cy="20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3 w 21600"/>
                  <a:gd name="T13" fmla="*/ 4531 h 21600"/>
                  <a:gd name="T14" fmla="*/ 17097 w 21600"/>
                  <a:gd name="T15" fmla="*/ 1706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>
                  <a:alpha val="38039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4" name="AutoShape 106"/>
              <p:cNvSpPr>
                <a:spLocks noChangeArrowheads="1"/>
              </p:cNvSpPr>
              <p:nvPr/>
            </p:nvSpPr>
            <p:spPr bwMode="auto">
              <a:xfrm>
                <a:off x="3451" y="3262"/>
                <a:ext cx="233" cy="307"/>
              </a:xfrm>
              <a:prstGeom prst="rtTriangle">
                <a:avLst/>
              </a:prstGeom>
              <a:solidFill>
                <a:schemeClr val="accent1">
                  <a:alpha val="36862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5" name="AutoShape 107"/>
              <p:cNvSpPr>
                <a:spLocks noChangeArrowheads="1"/>
              </p:cNvSpPr>
              <p:nvPr/>
            </p:nvSpPr>
            <p:spPr bwMode="auto">
              <a:xfrm>
                <a:off x="3599" y="2775"/>
                <a:ext cx="337" cy="410"/>
              </a:xfrm>
              <a:prstGeom prst="pentagon">
                <a:avLst/>
              </a:prstGeom>
              <a:solidFill>
                <a:schemeClr val="accent1">
                  <a:alpha val="36862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6" name="AutoShape 108"/>
              <p:cNvSpPr>
                <a:spLocks noChangeArrowheads="1"/>
              </p:cNvSpPr>
              <p:nvPr/>
            </p:nvSpPr>
            <p:spPr bwMode="auto">
              <a:xfrm>
                <a:off x="2865" y="3406"/>
                <a:ext cx="207" cy="307"/>
              </a:xfrm>
              <a:prstGeom prst="diamond">
                <a:avLst/>
              </a:prstGeom>
              <a:solidFill>
                <a:schemeClr val="accent1">
                  <a:alpha val="38039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7" name="AutoShape 109"/>
              <p:cNvSpPr>
                <a:spLocks noChangeArrowheads="1"/>
              </p:cNvSpPr>
              <p:nvPr/>
            </p:nvSpPr>
            <p:spPr bwMode="auto">
              <a:xfrm>
                <a:off x="2949" y="3049"/>
                <a:ext cx="363" cy="256"/>
              </a:xfrm>
              <a:prstGeom prst="parallelogram">
                <a:avLst>
                  <a:gd name="adj" fmla="val 35449"/>
                </a:avLst>
              </a:prstGeom>
              <a:solidFill>
                <a:schemeClr val="accent1">
                  <a:alpha val="39999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8" name="Oval 110"/>
              <p:cNvSpPr>
                <a:spLocks noChangeArrowheads="1"/>
              </p:cNvSpPr>
              <p:nvPr/>
            </p:nvSpPr>
            <p:spPr bwMode="auto">
              <a:xfrm>
                <a:off x="2521" y="2783"/>
                <a:ext cx="311" cy="282"/>
              </a:xfrm>
              <a:prstGeom prst="ellipse">
                <a:avLst/>
              </a:prstGeom>
              <a:solidFill>
                <a:schemeClr val="accent1">
                  <a:alpha val="41176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9" name="Line 111"/>
              <p:cNvSpPr>
                <a:spLocks noChangeShapeType="1"/>
              </p:cNvSpPr>
              <p:nvPr/>
            </p:nvSpPr>
            <p:spPr bwMode="auto">
              <a:xfrm flipV="1">
                <a:off x="3027" y="3435"/>
                <a:ext cx="441" cy="154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90" name="Line 112"/>
              <p:cNvSpPr>
                <a:spLocks noChangeShapeType="1"/>
              </p:cNvSpPr>
              <p:nvPr/>
            </p:nvSpPr>
            <p:spPr bwMode="auto">
              <a:xfrm>
                <a:off x="2670" y="3437"/>
                <a:ext cx="246" cy="132"/>
              </a:xfrm>
              <a:prstGeom prst="line">
                <a:avLst/>
              </a:prstGeom>
              <a:noFill/>
              <a:ln w="539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91" name="Line 113"/>
              <p:cNvSpPr>
                <a:spLocks noChangeShapeType="1"/>
              </p:cNvSpPr>
              <p:nvPr/>
            </p:nvSpPr>
            <p:spPr bwMode="auto">
              <a:xfrm flipV="1">
                <a:off x="2568" y="3003"/>
                <a:ext cx="1" cy="23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92" name="Line 114"/>
              <p:cNvSpPr>
                <a:spLocks noChangeShapeType="1"/>
              </p:cNvSpPr>
              <p:nvPr/>
            </p:nvSpPr>
            <p:spPr bwMode="auto">
              <a:xfrm flipH="1">
                <a:off x="3548" y="3145"/>
                <a:ext cx="220" cy="256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93" name="Line 115"/>
              <p:cNvSpPr>
                <a:spLocks noChangeShapeType="1"/>
              </p:cNvSpPr>
              <p:nvPr/>
            </p:nvSpPr>
            <p:spPr bwMode="auto">
              <a:xfrm flipV="1">
                <a:off x="2705" y="2660"/>
                <a:ext cx="415" cy="14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94" name="Line 116"/>
              <p:cNvSpPr>
                <a:spLocks noChangeShapeType="1"/>
              </p:cNvSpPr>
              <p:nvPr/>
            </p:nvSpPr>
            <p:spPr bwMode="auto">
              <a:xfrm>
                <a:off x="2798" y="2993"/>
                <a:ext cx="220" cy="192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95" name="Line 117"/>
              <p:cNvSpPr>
                <a:spLocks noChangeShapeType="1"/>
              </p:cNvSpPr>
              <p:nvPr/>
            </p:nvSpPr>
            <p:spPr bwMode="auto">
              <a:xfrm flipH="1">
                <a:off x="3055" y="3289"/>
                <a:ext cx="65" cy="256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96" name="Line 118"/>
              <p:cNvSpPr>
                <a:spLocks noChangeShapeType="1"/>
              </p:cNvSpPr>
              <p:nvPr/>
            </p:nvSpPr>
            <p:spPr bwMode="auto">
              <a:xfrm>
                <a:off x="3192" y="2783"/>
                <a:ext cx="1" cy="282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97" name="Line 119"/>
              <p:cNvSpPr>
                <a:spLocks noChangeShapeType="1"/>
              </p:cNvSpPr>
              <p:nvPr/>
            </p:nvSpPr>
            <p:spPr bwMode="auto">
              <a:xfrm>
                <a:off x="3258" y="2651"/>
                <a:ext cx="402" cy="282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98" name="Freeform 120"/>
              <p:cNvSpPr>
                <a:spLocks/>
              </p:cNvSpPr>
              <p:nvPr/>
            </p:nvSpPr>
            <p:spPr bwMode="auto">
              <a:xfrm>
                <a:off x="2365" y="2778"/>
                <a:ext cx="1115" cy="879"/>
              </a:xfrm>
              <a:custGeom>
                <a:avLst/>
                <a:gdLst>
                  <a:gd name="T0" fmla="*/ 84 w 1032"/>
                  <a:gd name="T1" fmla="*/ 564 h 824"/>
                  <a:gd name="T2" fmla="*/ 84 w 1032"/>
                  <a:gd name="T3" fmla="*/ 18 h 824"/>
                  <a:gd name="T4" fmla="*/ 589 w 1032"/>
                  <a:gd name="T5" fmla="*/ 456 h 824"/>
                  <a:gd name="T6" fmla="*/ 644 w 1032"/>
                  <a:gd name="T7" fmla="*/ 892 h 824"/>
                  <a:gd name="T8" fmla="*/ 1205 w 1032"/>
                  <a:gd name="T9" fmla="*/ 729 h 8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2"/>
                  <a:gd name="T16" fmla="*/ 0 h 824"/>
                  <a:gd name="T17" fmla="*/ 1032 w 1032"/>
                  <a:gd name="T18" fmla="*/ 824 h 8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2" h="824">
                    <a:moveTo>
                      <a:pt x="72" y="496"/>
                    </a:moveTo>
                    <a:cubicBezTo>
                      <a:pt x="36" y="264"/>
                      <a:pt x="0" y="32"/>
                      <a:pt x="72" y="16"/>
                    </a:cubicBezTo>
                    <a:cubicBezTo>
                      <a:pt x="144" y="0"/>
                      <a:pt x="424" y="272"/>
                      <a:pt x="504" y="400"/>
                    </a:cubicBezTo>
                    <a:cubicBezTo>
                      <a:pt x="584" y="528"/>
                      <a:pt x="464" y="744"/>
                      <a:pt x="552" y="784"/>
                    </a:cubicBezTo>
                    <a:cubicBezTo>
                      <a:pt x="640" y="824"/>
                      <a:pt x="952" y="664"/>
                      <a:pt x="1032" y="640"/>
                    </a:cubicBez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 type="oval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99" name="Freeform 121"/>
              <p:cNvSpPr>
                <a:spLocks/>
              </p:cNvSpPr>
              <p:nvPr/>
            </p:nvSpPr>
            <p:spPr bwMode="auto">
              <a:xfrm>
                <a:off x="3072" y="2681"/>
                <a:ext cx="648" cy="768"/>
              </a:xfrm>
              <a:custGeom>
                <a:avLst/>
                <a:gdLst>
                  <a:gd name="T0" fmla="*/ 30 w 576"/>
                  <a:gd name="T1" fmla="*/ 10 h 680"/>
                  <a:gd name="T2" fmla="*/ 30 w 576"/>
                  <a:gd name="T3" fmla="*/ 439 h 680"/>
                  <a:gd name="T4" fmla="*/ 213 w 576"/>
                  <a:gd name="T5" fmla="*/ 10 h 680"/>
                  <a:gd name="T6" fmla="*/ 699 w 576"/>
                  <a:gd name="T7" fmla="*/ 500 h 680"/>
                  <a:gd name="T8" fmla="*/ 395 w 576"/>
                  <a:gd name="T9" fmla="*/ 867 h 6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680"/>
                  <a:gd name="T17" fmla="*/ 576 w 576"/>
                  <a:gd name="T18" fmla="*/ 680 h 6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680">
                    <a:moveTo>
                      <a:pt x="24" y="8"/>
                    </a:moveTo>
                    <a:cubicBezTo>
                      <a:pt x="12" y="176"/>
                      <a:pt x="0" y="344"/>
                      <a:pt x="24" y="344"/>
                    </a:cubicBezTo>
                    <a:cubicBezTo>
                      <a:pt x="48" y="344"/>
                      <a:pt x="80" y="0"/>
                      <a:pt x="168" y="8"/>
                    </a:cubicBezTo>
                    <a:cubicBezTo>
                      <a:pt x="256" y="16"/>
                      <a:pt x="528" y="280"/>
                      <a:pt x="552" y="392"/>
                    </a:cubicBezTo>
                    <a:cubicBezTo>
                      <a:pt x="576" y="504"/>
                      <a:pt x="352" y="632"/>
                      <a:pt x="312" y="680"/>
                    </a:cubicBezTo>
                  </a:path>
                </a:pathLst>
              </a:custGeom>
              <a:noFill/>
              <a:ln w="82550">
                <a:solidFill>
                  <a:srgbClr val="FFFF00"/>
                </a:solidFill>
                <a:round/>
                <a:headEnd type="oval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779" name="Rectangle 146"/>
            <p:cNvSpPr>
              <a:spLocks noChangeArrowheads="1"/>
            </p:cNvSpPr>
            <p:nvPr/>
          </p:nvSpPr>
          <p:spPr bwMode="auto">
            <a:xfrm>
              <a:off x="825500" y="2888390"/>
              <a:ext cx="3776135" cy="898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2400" dirty="0"/>
                <a:t>Couple moves, but each simulates the MC</a:t>
              </a:r>
            </a:p>
          </p:txBody>
        </p:sp>
        <p:sp>
          <p:nvSpPr>
            <p:cNvPr id="31780" name="Oval 152"/>
            <p:cNvSpPr>
              <a:spLocks noChangeArrowheads="1"/>
            </p:cNvSpPr>
            <p:nvPr/>
          </p:nvSpPr>
          <p:spPr bwMode="auto">
            <a:xfrm flipH="1">
              <a:off x="424051" y="3091200"/>
              <a:ext cx="196268" cy="19567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56" name="Rectangle 150"/>
          <p:cNvSpPr>
            <a:spLocks noChangeArrowheads="1"/>
          </p:cNvSpPr>
          <p:nvPr/>
        </p:nvSpPr>
        <p:spPr bwMode="auto">
          <a:xfrm>
            <a:off x="6924136" y="752873"/>
            <a:ext cx="308422" cy="36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  <a:r>
              <a:rPr lang="en-US" baseline="-25000"/>
              <a:t>0</a:t>
            </a:r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979885"/>
            <a:ext cx="9144000" cy="1765827"/>
            <a:chOff x="0" y="979885"/>
            <a:chExt cx="9144000" cy="1765827"/>
          </a:xfrm>
        </p:grpSpPr>
        <p:sp>
          <p:nvSpPr>
            <p:cNvPr id="31753" name="Rectangle 3"/>
            <p:cNvSpPr>
              <a:spLocks noChangeArrowheads="1"/>
            </p:cNvSpPr>
            <p:nvPr/>
          </p:nvSpPr>
          <p:spPr bwMode="auto">
            <a:xfrm flipH="1">
              <a:off x="424624" y="1879143"/>
              <a:ext cx="248475" cy="866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endParaRPr lang="en-US" b="1"/>
            </a:p>
          </p:txBody>
        </p:sp>
        <p:sp>
          <p:nvSpPr>
            <p:cNvPr id="31754" name="Rectangle 145"/>
            <p:cNvSpPr>
              <a:spLocks noChangeArrowheads="1"/>
            </p:cNvSpPr>
            <p:nvPr/>
          </p:nvSpPr>
          <p:spPr bwMode="auto">
            <a:xfrm>
              <a:off x="825500" y="1593394"/>
              <a:ext cx="389468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dirty="0"/>
                <a:t>Start at any  x</a:t>
              </a:r>
              <a:r>
                <a:rPr lang="en-US" sz="2400" baseline="-25000" dirty="0"/>
                <a:t>0 </a:t>
              </a:r>
              <a:r>
                <a:rPr lang="en-US" sz="2400" dirty="0"/>
                <a:t>and y</a:t>
              </a:r>
              <a:r>
                <a:rPr lang="en-US" sz="2400" baseline="-25000" dirty="0"/>
                <a:t>0</a:t>
              </a:r>
              <a:endParaRPr lang="en-US" sz="2400" dirty="0"/>
            </a:p>
          </p:txBody>
        </p:sp>
        <p:grpSp>
          <p:nvGrpSpPr>
            <p:cNvPr id="31755" name="Group 163"/>
            <p:cNvGrpSpPr>
              <a:grpSpLocks/>
            </p:cNvGrpSpPr>
            <p:nvPr/>
          </p:nvGrpSpPr>
          <p:grpSpPr bwMode="auto">
            <a:xfrm>
              <a:off x="5286876" y="1136254"/>
              <a:ext cx="3228584" cy="1485900"/>
              <a:chOff x="2112" y="953"/>
              <a:chExt cx="1968" cy="1248"/>
            </a:xfrm>
          </p:grpSpPr>
          <p:sp>
            <p:nvSpPr>
              <p:cNvPr id="31758" name="Oval 79"/>
              <p:cNvSpPr>
                <a:spLocks noChangeArrowheads="1"/>
              </p:cNvSpPr>
              <p:nvPr/>
            </p:nvSpPr>
            <p:spPr bwMode="auto">
              <a:xfrm>
                <a:off x="2112" y="953"/>
                <a:ext cx="1968" cy="1248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59" name="AutoShape 80"/>
              <p:cNvSpPr>
                <a:spLocks noChangeArrowheads="1"/>
              </p:cNvSpPr>
              <p:nvPr/>
            </p:nvSpPr>
            <p:spPr bwMode="auto">
              <a:xfrm>
                <a:off x="2448" y="1577"/>
                <a:ext cx="192" cy="288"/>
              </a:xfrm>
              <a:prstGeom prst="triangle">
                <a:avLst>
                  <a:gd name="adj" fmla="val 50000"/>
                </a:avLst>
              </a:prstGeom>
              <a:solidFill>
                <a:schemeClr val="accent1">
                  <a:alpha val="38039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0" name="AutoShape 81"/>
              <p:cNvSpPr>
                <a:spLocks noChangeArrowheads="1"/>
              </p:cNvSpPr>
              <p:nvPr/>
            </p:nvSpPr>
            <p:spPr bwMode="auto">
              <a:xfrm>
                <a:off x="3000" y="1001"/>
                <a:ext cx="240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>
                  <a:alpha val="38039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1" name="AutoShape 82"/>
              <p:cNvSpPr>
                <a:spLocks noChangeArrowheads="1"/>
              </p:cNvSpPr>
              <p:nvPr/>
            </p:nvSpPr>
            <p:spPr bwMode="auto">
              <a:xfrm>
                <a:off x="3396" y="1673"/>
                <a:ext cx="216" cy="288"/>
              </a:xfrm>
              <a:prstGeom prst="rtTriangle">
                <a:avLst/>
              </a:prstGeom>
              <a:solidFill>
                <a:schemeClr val="accent1">
                  <a:alpha val="36862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2" name="AutoShape 83"/>
              <p:cNvSpPr>
                <a:spLocks noChangeArrowheads="1"/>
              </p:cNvSpPr>
              <p:nvPr/>
            </p:nvSpPr>
            <p:spPr bwMode="auto">
              <a:xfrm>
                <a:off x="3552" y="1193"/>
                <a:ext cx="312" cy="384"/>
              </a:xfrm>
              <a:prstGeom prst="pentagon">
                <a:avLst/>
              </a:prstGeom>
              <a:solidFill>
                <a:schemeClr val="accent1">
                  <a:alpha val="34117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3" name="AutoShape 84"/>
              <p:cNvSpPr>
                <a:spLocks noChangeArrowheads="1"/>
              </p:cNvSpPr>
              <p:nvPr/>
            </p:nvSpPr>
            <p:spPr bwMode="auto">
              <a:xfrm>
                <a:off x="2808" y="1817"/>
                <a:ext cx="192" cy="288"/>
              </a:xfrm>
              <a:prstGeom prst="diamond">
                <a:avLst/>
              </a:prstGeom>
              <a:solidFill>
                <a:schemeClr val="accent1">
                  <a:alpha val="39999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4" name="AutoShape 85"/>
              <p:cNvSpPr>
                <a:spLocks noChangeArrowheads="1"/>
              </p:cNvSpPr>
              <p:nvPr/>
            </p:nvSpPr>
            <p:spPr bwMode="auto">
              <a:xfrm>
                <a:off x="2904" y="1457"/>
                <a:ext cx="336" cy="240"/>
              </a:xfrm>
              <a:prstGeom prst="parallelogram">
                <a:avLst>
                  <a:gd name="adj" fmla="val 35000"/>
                </a:avLst>
              </a:prstGeom>
              <a:solidFill>
                <a:schemeClr val="accent1">
                  <a:alpha val="34901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5" name="Oval 86"/>
              <p:cNvSpPr>
                <a:spLocks noChangeArrowheads="1"/>
              </p:cNvSpPr>
              <p:nvPr/>
            </p:nvSpPr>
            <p:spPr bwMode="auto">
              <a:xfrm>
                <a:off x="2472" y="1193"/>
                <a:ext cx="288" cy="264"/>
              </a:xfrm>
              <a:prstGeom prst="ellipse">
                <a:avLst/>
              </a:prstGeom>
              <a:solidFill>
                <a:schemeClr val="accent1">
                  <a:alpha val="39999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6" name="Line 87"/>
              <p:cNvSpPr>
                <a:spLocks noChangeShapeType="1"/>
              </p:cNvSpPr>
              <p:nvPr/>
            </p:nvSpPr>
            <p:spPr bwMode="auto">
              <a:xfrm flipV="1">
                <a:off x="2988" y="1837"/>
                <a:ext cx="408" cy="144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7" name="Line 88"/>
              <p:cNvSpPr>
                <a:spLocks noChangeShapeType="1"/>
              </p:cNvSpPr>
              <p:nvPr/>
            </p:nvSpPr>
            <p:spPr bwMode="auto">
              <a:xfrm>
                <a:off x="2616" y="1837"/>
                <a:ext cx="228" cy="124"/>
              </a:xfrm>
              <a:prstGeom prst="line">
                <a:avLst/>
              </a:prstGeom>
              <a:noFill/>
              <a:ln w="539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8" name="Line 89"/>
              <p:cNvSpPr>
                <a:spLocks noChangeShapeType="1"/>
              </p:cNvSpPr>
              <p:nvPr/>
            </p:nvSpPr>
            <p:spPr bwMode="auto">
              <a:xfrm flipV="1">
                <a:off x="2496" y="1409"/>
                <a:ext cx="0" cy="216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9" name="Line 90"/>
              <p:cNvSpPr>
                <a:spLocks noChangeShapeType="1"/>
              </p:cNvSpPr>
              <p:nvPr/>
            </p:nvSpPr>
            <p:spPr bwMode="auto">
              <a:xfrm flipH="1">
                <a:off x="3492" y="1553"/>
                <a:ext cx="204" cy="24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0" name="Line 91"/>
              <p:cNvSpPr>
                <a:spLocks noChangeShapeType="1"/>
              </p:cNvSpPr>
              <p:nvPr/>
            </p:nvSpPr>
            <p:spPr bwMode="auto">
              <a:xfrm flipV="1">
                <a:off x="2664" y="1061"/>
                <a:ext cx="384" cy="132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1" name="Line 92"/>
              <p:cNvSpPr>
                <a:spLocks noChangeShapeType="1"/>
              </p:cNvSpPr>
              <p:nvPr/>
            </p:nvSpPr>
            <p:spPr bwMode="auto">
              <a:xfrm>
                <a:off x="2742" y="1397"/>
                <a:ext cx="204" cy="18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2" name="Line 93"/>
              <p:cNvSpPr>
                <a:spLocks noChangeShapeType="1"/>
              </p:cNvSpPr>
              <p:nvPr/>
            </p:nvSpPr>
            <p:spPr bwMode="auto">
              <a:xfrm flipH="1">
                <a:off x="2988" y="1697"/>
                <a:ext cx="60" cy="24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3" name="Line 94"/>
              <p:cNvSpPr>
                <a:spLocks noChangeShapeType="1"/>
              </p:cNvSpPr>
              <p:nvPr/>
            </p:nvSpPr>
            <p:spPr bwMode="auto">
              <a:xfrm>
                <a:off x="3120" y="1193"/>
                <a:ext cx="0" cy="264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4" name="Line 95"/>
              <p:cNvSpPr>
                <a:spLocks noChangeShapeType="1"/>
              </p:cNvSpPr>
              <p:nvPr/>
            </p:nvSpPr>
            <p:spPr bwMode="auto">
              <a:xfrm>
                <a:off x="3216" y="1061"/>
                <a:ext cx="372" cy="264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5" name="Oval 141"/>
              <p:cNvSpPr>
                <a:spLocks noChangeArrowheads="1"/>
              </p:cNvSpPr>
              <p:nvPr/>
            </p:nvSpPr>
            <p:spPr bwMode="auto">
              <a:xfrm>
                <a:off x="3024" y="1061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6" name="Oval 142"/>
              <p:cNvSpPr>
                <a:spLocks noChangeArrowheads="1"/>
              </p:cNvSpPr>
              <p:nvPr/>
            </p:nvSpPr>
            <p:spPr bwMode="auto">
              <a:xfrm>
                <a:off x="2448" y="1649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7" name="Rectangle 149"/>
              <p:cNvSpPr>
                <a:spLocks noChangeArrowheads="1"/>
              </p:cNvSpPr>
              <p:nvPr/>
            </p:nvSpPr>
            <p:spPr bwMode="auto">
              <a:xfrm>
                <a:off x="2220" y="1518"/>
                <a:ext cx="182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x</a:t>
                </a:r>
                <a:r>
                  <a:rPr lang="en-US" baseline="-25000" dirty="0"/>
                  <a:t>0</a:t>
                </a:r>
                <a:endParaRPr lang="en-US" dirty="0"/>
              </a:p>
            </p:txBody>
          </p:sp>
        </p:grpSp>
        <p:sp>
          <p:nvSpPr>
            <p:cNvPr id="31757" name="Oval 153"/>
            <p:cNvSpPr>
              <a:spLocks noChangeArrowheads="1"/>
            </p:cNvSpPr>
            <p:nvPr/>
          </p:nvSpPr>
          <p:spPr bwMode="auto">
            <a:xfrm flipH="1">
              <a:off x="422168" y="1721981"/>
              <a:ext cx="197066" cy="19288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0" name="Rectangle 154"/>
            <p:cNvSpPr>
              <a:spLocks noChangeArrowheads="1"/>
            </p:cNvSpPr>
            <p:nvPr/>
          </p:nvSpPr>
          <p:spPr bwMode="auto">
            <a:xfrm>
              <a:off x="0" y="979885"/>
              <a:ext cx="9144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400" dirty="0"/>
                <a:t>Simulate </a:t>
              </a:r>
              <a:r>
                <a:rPr lang="en-US" sz="2400" b="1" dirty="0">
                  <a:solidFill>
                    <a:srgbClr val="FF0000"/>
                  </a:solidFill>
                </a:rPr>
                <a:t>2</a:t>
              </a:r>
              <a:r>
                <a:rPr lang="en-US" sz="2400" dirty="0"/>
                <a:t> processes: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8911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93738" y="0"/>
            <a:ext cx="8229600" cy="1252538"/>
          </a:xfrm>
        </p:spPr>
        <p:txBody>
          <a:bodyPr/>
          <a:lstStyle/>
          <a:p>
            <a:r>
              <a:rPr lang="en-US" sz="4000">
                <a:solidFill>
                  <a:srgbClr val="000099"/>
                </a:solidFill>
              </a:rPr>
              <a:t>What about matchings on lattices?</a:t>
            </a:r>
          </a:p>
        </p:txBody>
      </p:sp>
      <p:sp>
        <p:nvSpPr>
          <p:cNvPr id="140323" name="Text Box 35"/>
          <p:cNvSpPr txBox="1">
            <a:spLocks noChangeArrowheads="1"/>
          </p:cNvSpPr>
          <p:nvPr/>
        </p:nvSpPr>
        <p:spPr bwMode="auto">
          <a:xfrm>
            <a:off x="1295400" y="4117975"/>
            <a:ext cx="51260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 smtClean="0"/>
              <a:t>      On </a:t>
            </a:r>
            <a:r>
              <a:rPr lang="en-US" sz="2400" dirty="0"/>
              <a:t>the </a:t>
            </a:r>
            <a:r>
              <a:rPr lang="en-US" sz="2400" dirty="0" smtClean="0"/>
              <a:t>lattice</a:t>
            </a:r>
            <a:endParaRPr lang="en-US" sz="2400" dirty="0"/>
          </a:p>
        </p:txBody>
      </p:sp>
      <p:grpSp>
        <p:nvGrpSpPr>
          <p:cNvPr id="140455" name="Group 167"/>
          <p:cNvGrpSpPr>
            <a:grpSpLocks/>
          </p:cNvGrpSpPr>
          <p:nvPr/>
        </p:nvGrpSpPr>
        <p:grpSpPr bwMode="auto">
          <a:xfrm>
            <a:off x="1600200" y="1169988"/>
            <a:ext cx="2590800" cy="2586037"/>
            <a:chOff x="1008" y="737"/>
            <a:chExt cx="1632" cy="1629"/>
          </a:xfrm>
        </p:grpSpPr>
        <p:grpSp>
          <p:nvGrpSpPr>
            <p:cNvPr id="140361" name="Group 73"/>
            <p:cNvGrpSpPr>
              <a:grpSpLocks/>
            </p:cNvGrpSpPr>
            <p:nvPr/>
          </p:nvGrpSpPr>
          <p:grpSpPr bwMode="auto">
            <a:xfrm>
              <a:off x="1056" y="789"/>
              <a:ext cx="1554" cy="1515"/>
              <a:chOff x="720" y="880"/>
              <a:chExt cx="2670" cy="2560"/>
            </a:xfrm>
          </p:grpSpPr>
          <p:sp>
            <p:nvSpPr>
              <p:cNvPr id="140362" name="Rectangle 74"/>
              <p:cNvSpPr>
                <a:spLocks noChangeArrowheads="1"/>
              </p:cNvSpPr>
              <p:nvPr/>
            </p:nvSpPr>
            <p:spPr bwMode="auto">
              <a:xfrm>
                <a:off x="2856" y="2928"/>
                <a:ext cx="534" cy="512"/>
              </a:xfrm>
              <a:prstGeom prst="rect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ea typeface="Osaka" charset="0"/>
                  <a:cs typeface="Osaka" charset="0"/>
                </a:endParaRPr>
              </a:p>
            </p:txBody>
          </p:sp>
          <p:sp>
            <p:nvSpPr>
              <p:cNvPr id="140363" name="Rectangle 75"/>
              <p:cNvSpPr>
                <a:spLocks noChangeArrowheads="1"/>
              </p:cNvSpPr>
              <p:nvPr/>
            </p:nvSpPr>
            <p:spPr bwMode="auto">
              <a:xfrm>
                <a:off x="2322" y="2928"/>
                <a:ext cx="534" cy="512"/>
              </a:xfrm>
              <a:prstGeom prst="rect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ea typeface="Osaka" charset="0"/>
                  <a:cs typeface="Osaka" charset="0"/>
                </a:endParaRPr>
              </a:p>
            </p:txBody>
          </p:sp>
          <p:sp>
            <p:nvSpPr>
              <p:cNvPr id="140364" name="Rectangle 76"/>
              <p:cNvSpPr>
                <a:spLocks noChangeArrowheads="1"/>
              </p:cNvSpPr>
              <p:nvPr/>
            </p:nvSpPr>
            <p:spPr bwMode="auto">
              <a:xfrm>
                <a:off x="1788" y="2928"/>
                <a:ext cx="534" cy="512"/>
              </a:xfrm>
              <a:prstGeom prst="rect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ea typeface="Osaka" charset="0"/>
                  <a:cs typeface="Osaka" charset="0"/>
                </a:endParaRPr>
              </a:p>
            </p:txBody>
          </p:sp>
          <p:sp>
            <p:nvSpPr>
              <p:cNvPr id="140365" name="Rectangle 77"/>
              <p:cNvSpPr>
                <a:spLocks noChangeArrowheads="1"/>
              </p:cNvSpPr>
              <p:nvPr/>
            </p:nvSpPr>
            <p:spPr bwMode="auto">
              <a:xfrm>
                <a:off x="1254" y="2928"/>
                <a:ext cx="534" cy="512"/>
              </a:xfrm>
              <a:prstGeom prst="rect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ea typeface="Osaka" charset="0"/>
                  <a:cs typeface="Osaka" charset="0"/>
                </a:endParaRPr>
              </a:p>
            </p:txBody>
          </p:sp>
          <p:sp>
            <p:nvSpPr>
              <p:cNvPr id="140366" name="Rectangle 78"/>
              <p:cNvSpPr>
                <a:spLocks noChangeArrowheads="1"/>
              </p:cNvSpPr>
              <p:nvPr/>
            </p:nvSpPr>
            <p:spPr bwMode="auto">
              <a:xfrm>
                <a:off x="720" y="2928"/>
                <a:ext cx="534" cy="512"/>
              </a:xfrm>
              <a:prstGeom prst="rect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ea typeface="Osaka" charset="0"/>
                  <a:cs typeface="Osaka" charset="0"/>
                </a:endParaRPr>
              </a:p>
            </p:txBody>
          </p:sp>
          <p:sp>
            <p:nvSpPr>
              <p:cNvPr id="140367" name="Rectangle 79"/>
              <p:cNvSpPr>
                <a:spLocks noChangeArrowheads="1"/>
              </p:cNvSpPr>
              <p:nvPr/>
            </p:nvSpPr>
            <p:spPr bwMode="auto">
              <a:xfrm>
                <a:off x="2856" y="2416"/>
                <a:ext cx="534" cy="512"/>
              </a:xfrm>
              <a:prstGeom prst="rect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ea typeface="Osaka" charset="0"/>
                  <a:cs typeface="Osaka" charset="0"/>
                </a:endParaRPr>
              </a:p>
            </p:txBody>
          </p:sp>
          <p:sp>
            <p:nvSpPr>
              <p:cNvPr id="140368" name="Rectangle 80"/>
              <p:cNvSpPr>
                <a:spLocks noChangeArrowheads="1"/>
              </p:cNvSpPr>
              <p:nvPr/>
            </p:nvSpPr>
            <p:spPr bwMode="auto">
              <a:xfrm>
                <a:off x="2322" y="2416"/>
                <a:ext cx="534" cy="512"/>
              </a:xfrm>
              <a:prstGeom prst="rect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ea typeface="Osaka" charset="0"/>
                  <a:cs typeface="Osaka" charset="0"/>
                </a:endParaRPr>
              </a:p>
            </p:txBody>
          </p:sp>
          <p:sp>
            <p:nvSpPr>
              <p:cNvPr id="140369" name="Rectangle 81"/>
              <p:cNvSpPr>
                <a:spLocks noChangeArrowheads="1"/>
              </p:cNvSpPr>
              <p:nvPr/>
            </p:nvSpPr>
            <p:spPr bwMode="auto">
              <a:xfrm>
                <a:off x="1788" y="2416"/>
                <a:ext cx="534" cy="512"/>
              </a:xfrm>
              <a:prstGeom prst="rect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ea typeface="Osaka" charset="0"/>
                  <a:cs typeface="Osaka" charset="0"/>
                </a:endParaRPr>
              </a:p>
            </p:txBody>
          </p:sp>
          <p:sp>
            <p:nvSpPr>
              <p:cNvPr id="140370" name="Rectangle 82"/>
              <p:cNvSpPr>
                <a:spLocks noChangeArrowheads="1"/>
              </p:cNvSpPr>
              <p:nvPr/>
            </p:nvSpPr>
            <p:spPr bwMode="auto">
              <a:xfrm>
                <a:off x="1254" y="2416"/>
                <a:ext cx="534" cy="512"/>
              </a:xfrm>
              <a:prstGeom prst="rect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ea typeface="Osaka" charset="0"/>
                  <a:cs typeface="Osaka" charset="0"/>
                </a:endParaRPr>
              </a:p>
            </p:txBody>
          </p:sp>
          <p:sp>
            <p:nvSpPr>
              <p:cNvPr id="140371" name="Rectangle 83"/>
              <p:cNvSpPr>
                <a:spLocks noChangeArrowheads="1"/>
              </p:cNvSpPr>
              <p:nvPr/>
            </p:nvSpPr>
            <p:spPr bwMode="auto">
              <a:xfrm>
                <a:off x="720" y="2416"/>
                <a:ext cx="534" cy="512"/>
              </a:xfrm>
              <a:prstGeom prst="rect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ea typeface="Osaka" charset="0"/>
                  <a:cs typeface="Osaka" charset="0"/>
                </a:endParaRPr>
              </a:p>
            </p:txBody>
          </p:sp>
          <p:sp>
            <p:nvSpPr>
              <p:cNvPr id="140372" name="Rectangle 84"/>
              <p:cNvSpPr>
                <a:spLocks noChangeArrowheads="1"/>
              </p:cNvSpPr>
              <p:nvPr/>
            </p:nvSpPr>
            <p:spPr bwMode="auto">
              <a:xfrm>
                <a:off x="2856" y="1904"/>
                <a:ext cx="534" cy="512"/>
              </a:xfrm>
              <a:prstGeom prst="rect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ea typeface="Osaka" charset="0"/>
                  <a:cs typeface="Osaka" charset="0"/>
                </a:endParaRPr>
              </a:p>
            </p:txBody>
          </p:sp>
          <p:sp>
            <p:nvSpPr>
              <p:cNvPr id="140373" name="Rectangle 85"/>
              <p:cNvSpPr>
                <a:spLocks noChangeArrowheads="1"/>
              </p:cNvSpPr>
              <p:nvPr/>
            </p:nvSpPr>
            <p:spPr bwMode="auto">
              <a:xfrm>
                <a:off x="2322" y="1904"/>
                <a:ext cx="534" cy="512"/>
              </a:xfrm>
              <a:prstGeom prst="rect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ea typeface="Osaka" charset="0"/>
                  <a:cs typeface="Osaka" charset="0"/>
                </a:endParaRPr>
              </a:p>
            </p:txBody>
          </p:sp>
          <p:sp>
            <p:nvSpPr>
              <p:cNvPr id="140374" name="Rectangle 86"/>
              <p:cNvSpPr>
                <a:spLocks noChangeArrowheads="1"/>
              </p:cNvSpPr>
              <p:nvPr/>
            </p:nvSpPr>
            <p:spPr bwMode="auto">
              <a:xfrm>
                <a:off x="1788" y="1904"/>
                <a:ext cx="534" cy="512"/>
              </a:xfrm>
              <a:prstGeom prst="rect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ea typeface="Osaka" charset="0"/>
                  <a:cs typeface="Osaka" charset="0"/>
                </a:endParaRPr>
              </a:p>
            </p:txBody>
          </p:sp>
          <p:sp>
            <p:nvSpPr>
              <p:cNvPr id="140375" name="Rectangle 87"/>
              <p:cNvSpPr>
                <a:spLocks noChangeArrowheads="1"/>
              </p:cNvSpPr>
              <p:nvPr/>
            </p:nvSpPr>
            <p:spPr bwMode="auto">
              <a:xfrm>
                <a:off x="1254" y="1904"/>
                <a:ext cx="534" cy="512"/>
              </a:xfrm>
              <a:prstGeom prst="rect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ea typeface="Osaka" charset="0"/>
                  <a:cs typeface="Osaka" charset="0"/>
                </a:endParaRPr>
              </a:p>
            </p:txBody>
          </p:sp>
          <p:sp>
            <p:nvSpPr>
              <p:cNvPr id="140376" name="Rectangle 88"/>
              <p:cNvSpPr>
                <a:spLocks noChangeArrowheads="1"/>
              </p:cNvSpPr>
              <p:nvPr/>
            </p:nvSpPr>
            <p:spPr bwMode="auto">
              <a:xfrm>
                <a:off x="720" y="1904"/>
                <a:ext cx="534" cy="512"/>
              </a:xfrm>
              <a:prstGeom prst="rect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ea typeface="Osaka" charset="0"/>
                  <a:cs typeface="Osaka" charset="0"/>
                </a:endParaRPr>
              </a:p>
            </p:txBody>
          </p:sp>
          <p:sp>
            <p:nvSpPr>
              <p:cNvPr id="140377" name="Rectangle 89"/>
              <p:cNvSpPr>
                <a:spLocks noChangeArrowheads="1"/>
              </p:cNvSpPr>
              <p:nvPr/>
            </p:nvSpPr>
            <p:spPr bwMode="auto">
              <a:xfrm>
                <a:off x="2856" y="1392"/>
                <a:ext cx="534" cy="512"/>
              </a:xfrm>
              <a:prstGeom prst="rect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ea typeface="Osaka" charset="0"/>
                  <a:cs typeface="Osaka" charset="0"/>
                </a:endParaRPr>
              </a:p>
            </p:txBody>
          </p:sp>
          <p:sp>
            <p:nvSpPr>
              <p:cNvPr id="140378" name="Rectangle 90"/>
              <p:cNvSpPr>
                <a:spLocks noChangeArrowheads="1"/>
              </p:cNvSpPr>
              <p:nvPr/>
            </p:nvSpPr>
            <p:spPr bwMode="auto">
              <a:xfrm>
                <a:off x="2322" y="1392"/>
                <a:ext cx="534" cy="512"/>
              </a:xfrm>
              <a:prstGeom prst="rect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ea typeface="Osaka" charset="0"/>
                  <a:cs typeface="Osaka" charset="0"/>
                </a:endParaRPr>
              </a:p>
            </p:txBody>
          </p:sp>
          <p:sp>
            <p:nvSpPr>
              <p:cNvPr id="140379" name="Rectangle 91"/>
              <p:cNvSpPr>
                <a:spLocks noChangeArrowheads="1"/>
              </p:cNvSpPr>
              <p:nvPr/>
            </p:nvSpPr>
            <p:spPr bwMode="auto">
              <a:xfrm>
                <a:off x="1788" y="1392"/>
                <a:ext cx="534" cy="512"/>
              </a:xfrm>
              <a:prstGeom prst="rect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ea typeface="Osaka" charset="0"/>
                  <a:cs typeface="Osaka" charset="0"/>
                </a:endParaRPr>
              </a:p>
            </p:txBody>
          </p:sp>
          <p:sp>
            <p:nvSpPr>
              <p:cNvPr id="140380" name="Rectangle 92"/>
              <p:cNvSpPr>
                <a:spLocks noChangeArrowheads="1"/>
              </p:cNvSpPr>
              <p:nvPr/>
            </p:nvSpPr>
            <p:spPr bwMode="auto">
              <a:xfrm>
                <a:off x="1254" y="1392"/>
                <a:ext cx="534" cy="512"/>
              </a:xfrm>
              <a:prstGeom prst="rect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ea typeface="Osaka" charset="0"/>
                  <a:cs typeface="Osaka" charset="0"/>
                </a:endParaRPr>
              </a:p>
            </p:txBody>
          </p:sp>
          <p:sp>
            <p:nvSpPr>
              <p:cNvPr id="140381" name="Rectangle 93"/>
              <p:cNvSpPr>
                <a:spLocks noChangeArrowheads="1"/>
              </p:cNvSpPr>
              <p:nvPr/>
            </p:nvSpPr>
            <p:spPr bwMode="auto">
              <a:xfrm>
                <a:off x="720" y="1392"/>
                <a:ext cx="534" cy="512"/>
              </a:xfrm>
              <a:prstGeom prst="rect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ea typeface="Osaka" charset="0"/>
                  <a:cs typeface="Osaka" charset="0"/>
                </a:endParaRPr>
              </a:p>
            </p:txBody>
          </p:sp>
          <p:sp>
            <p:nvSpPr>
              <p:cNvPr id="140382" name="Rectangle 94"/>
              <p:cNvSpPr>
                <a:spLocks noChangeArrowheads="1"/>
              </p:cNvSpPr>
              <p:nvPr/>
            </p:nvSpPr>
            <p:spPr bwMode="auto">
              <a:xfrm>
                <a:off x="2856" y="880"/>
                <a:ext cx="534" cy="512"/>
              </a:xfrm>
              <a:prstGeom prst="rect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ea typeface="Osaka" charset="0"/>
                  <a:cs typeface="Osaka" charset="0"/>
                </a:endParaRPr>
              </a:p>
            </p:txBody>
          </p:sp>
          <p:sp>
            <p:nvSpPr>
              <p:cNvPr id="140383" name="Rectangle 95"/>
              <p:cNvSpPr>
                <a:spLocks noChangeArrowheads="1"/>
              </p:cNvSpPr>
              <p:nvPr/>
            </p:nvSpPr>
            <p:spPr bwMode="auto">
              <a:xfrm>
                <a:off x="2322" y="880"/>
                <a:ext cx="534" cy="512"/>
              </a:xfrm>
              <a:prstGeom prst="rect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ea typeface="Osaka" charset="0"/>
                  <a:cs typeface="Osaka" charset="0"/>
                </a:endParaRPr>
              </a:p>
            </p:txBody>
          </p:sp>
          <p:sp>
            <p:nvSpPr>
              <p:cNvPr id="140384" name="Rectangle 96"/>
              <p:cNvSpPr>
                <a:spLocks noChangeArrowheads="1"/>
              </p:cNvSpPr>
              <p:nvPr/>
            </p:nvSpPr>
            <p:spPr bwMode="auto">
              <a:xfrm>
                <a:off x="1788" y="880"/>
                <a:ext cx="534" cy="512"/>
              </a:xfrm>
              <a:prstGeom prst="rect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ea typeface="Osaka" charset="0"/>
                  <a:cs typeface="Osaka" charset="0"/>
                </a:endParaRPr>
              </a:p>
            </p:txBody>
          </p:sp>
          <p:sp>
            <p:nvSpPr>
              <p:cNvPr id="140385" name="Rectangle 97"/>
              <p:cNvSpPr>
                <a:spLocks noChangeArrowheads="1"/>
              </p:cNvSpPr>
              <p:nvPr/>
            </p:nvSpPr>
            <p:spPr bwMode="auto">
              <a:xfrm>
                <a:off x="1254" y="880"/>
                <a:ext cx="534" cy="512"/>
              </a:xfrm>
              <a:prstGeom prst="rect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ea typeface="Osaka" charset="0"/>
                  <a:cs typeface="Osaka" charset="0"/>
                </a:endParaRPr>
              </a:p>
            </p:txBody>
          </p:sp>
          <p:sp>
            <p:nvSpPr>
              <p:cNvPr id="140386" name="Rectangle 98"/>
              <p:cNvSpPr>
                <a:spLocks noChangeArrowheads="1"/>
              </p:cNvSpPr>
              <p:nvPr/>
            </p:nvSpPr>
            <p:spPr bwMode="auto">
              <a:xfrm>
                <a:off x="720" y="880"/>
                <a:ext cx="534" cy="512"/>
              </a:xfrm>
              <a:prstGeom prst="rect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>
                  <a:ea typeface="Osaka" charset="0"/>
                  <a:cs typeface="Osaka" charset="0"/>
                </a:endParaRPr>
              </a:p>
            </p:txBody>
          </p:sp>
          <p:sp>
            <p:nvSpPr>
              <p:cNvPr id="140387" name="Line 99"/>
              <p:cNvSpPr>
                <a:spLocks noChangeShapeType="1"/>
              </p:cNvSpPr>
              <p:nvPr/>
            </p:nvSpPr>
            <p:spPr bwMode="auto">
              <a:xfrm>
                <a:off x="720" y="880"/>
                <a:ext cx="2670" cy="0"/>
              </a:xfrm>
              <a:prstGeom prst="line">
                <a:avLst/>
              </a:prstGeom>
              <a:noFill/>
              <a:ln w="28575" cap="sq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88" name="Line 100"/>
              <p:cNvSpPr>
                <a:spLocks noChangeShapeType="1"/>
              </p:cNvSpPr>
              <p:nvPr/>
            </p:nvSpPr>
            <p:spPr bwMode="auto">
              <a:xfrm>
                <a:off x="720" y="1392"/>
                <a:ext cx="2670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89" name="Line 101"/>
              <p:cNvSpPr>
                <a:spLocks noChangeShapeType="1"/>
              </p:cNvSpPr>
              <p:nvPr/>
            </p:nvSpPr>
            <p:spPr bwMode="auto">
              <a:xfrm>
                <a:off x="720" y="1904"/>
                <a:ext cx="2670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90" name="Line 102"/>
              <p:cNvSpPr>
                <a:spLocks noChangeShapeType="1"/>
              </p:cNvSpPr>
              <p:nvPr/>
            </p:nvSpPr>
            <p:spPr bwMode="auto">
              <a:xfrm>
                <a:off x="720" y="2416"/>
                <a:ext cx="2670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91" name="Line 103"/>
              <p:cNvSpPr>
                <a:spLocks noChangeShapeType="1"/>
              </p:cNvSpPr>
              <p:nvPr/>
            </p:nvSpPr>
            <p:spPr bwMode="auto">
              <a:xfrm>
                <a:off x="720" y="2928"/>
                <a:ext cx="2670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92" name="Line 104"/>
              <p:cNvSpPr>
                <a:spLocks noChangeShapeType="1"/>
              </p:cNvSpPr>
              <p:nvPr/>
            </p:nvSpPr>
            <p:spPr bwMode="auto">
              <a:xfrm>
                <a:off x="720" y="3440"/>
                <a:ext cx="2670" cy="0"/>
              </a:xfrm>
              <a:prstGeom prst="line">
                <a:avLst/>
              </a:prstGeom>
              <a:noFill/>
              <a:ln w="28575" cap="sq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93" name="Line 105"/>
              <p:cNvSpPr>
                <a:spLocks noChangeShapeType="1"/>
              </p:cNvSpPr>
              <p:nvPr/>
            </p:nvSpPr>
            <p:spPr bwMode="auto">
              <a:xfrm>
                <a:off x="720" y="880"/>
                <a:ext cx="0" cy="2560"/>
              </a:xfrm>
              <a:prstGeom prst="line">
                <a:avLst/>
              </a:prstGeom>
              <a:noFill/>
              <a:ln w="28575" cap="sq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94" name="Line 106"/>
              <p:cNvSpPr>
                <a:spLocks noChangeShapeType="1"/>
              </p:cNvSpPr>
              <p:nvPr/>
            </p:nvSpPr>
            <p:spPr bwMode="auto">
              <a:xfrm>
                <a:off x="1254" y="880"/>
                <a:ext cx="0" cy="256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95" name="Line 107"/>
              <p:cNvSpPr>
                <a:spLocks noChangeShapeType="1"/>
              </p:cNvSpPr>
              <p:nvPr/>
            </p:nvSpPr>
            <p:spPr bwMode="auto">
              <a:xfrm>
                <a:off x="1788" y="880"/>
                <a:ext cx="0" cy="256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96" name="Line 108"/>
              <p:cNvSpPr>
                <a:spLocks noChangeShapeType="1"/>
              </p:cNvSpPr>
              <p:nvPr/>
            </p:nvSpPr>
            <p:spPr bwMode="auto">
              <a:xfrm>
                <a:off x="2322" y="880"/>
                <a:ext cx="0" cy="256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97" name="Line 109"/>
              <p:cNvSpPr>
                <a:spLocks noChangeShapeType="1"/>
              </p:cNvSpPr>
              <p:nvPr/>
            </p:nvSpPr>
            <p:spPr bwMode="auto">
              <a:xfrm>
                <a:off x="2856" y="880"/>
                <a:ext cx="0" cy="256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98" name="Line 110"/>
              <p:cNvSpPr>
                <a:spLocks noChangeShapeType="1"/>
              </p:cNvSpPr>
              <p:nvPr/>
            </p:nvSpPr>
            <p:spPr bwMode="auto">
              <a:xfrm>
                <a:off x="3390" y="880"/>
                <a:ext cx="0" cy="2560"/>
              </a:xfrm>
              <a:prstGeom prst="line">
                <a:avLst/>
              </a:prstGeom>
              <a:noFill/>
              <a:ln w="28575" cap="sq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0343" name="Line 55"/>
            <p:cNvSpPr>
              <a:spLocks noChangeShapeType="1"/>
            </p:cNvSpPr>
            <p:nvPr/>
          </p:nvSpPr>
          <p:spPr bwMode="auto">
            <a:xfrm>
              <a:off x="1056" y="789"/>
              <a:ext cx="0" cy="339"/>
            </a:xfrm>
            <a:prstGeom prst="line">
              <a:avLst/>
            </a:prstGeom>
            <a:noFill/>
            <a:ln w="444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44" name="Line 56"/>
            <p:cNvSpPr>
              <a:spLocks noChangeShapeType="1"/>
            </p:cNvSpPr>
            <p:nvPr/>
          </p:nvSpPr>
          <p:spPr bwMode="auto">
            <a:xfrm>
              <a:off x="2592" y="790"/>
              <a:ext cx="0" cy="328"/>
            </a:xfrm>
            <a:prstGeom prst="line">
              <a:avLst/>
            </a:prstGeom>
            <a:noFill/>
            <a:ln w="444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45" name="Line 57"/>
            <p:cNvSpPr>
              <a:spLocks noChangeShapeType="1"/>
            </p:cNvSpPr>
            <p:nvPr/>
          </p:nvSpPr>
          <p:spPr bwMode="auto">
            <a:xfrm>
              <a:off x="1056" y="1396"/>
              <a:ext cx="0" cy="308"/>
            </a:xfrm>
            <a:prstGeom prst="line">
              <a:avLst/>
            </a:prstGeom>
            <a:noFill/>
            <a:ln w="444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46" name="Line 58"/>
            <p:cNvSpPr>
              <a:spLocks noChangeShapeType="1"/>
            </p:cNvSpPr>
            <p:nvPr/>
          </p:nvSpPr>
          <p:spPr bwMode="auto">
            <a:xfrm>
              <a:off x="1358" y="1393"/>
              <a:ext cx="3" cy="308"/>
            </a:xfrm>
            <a:prstGeom prst="line">
              <a:avLst/>
            </a:prstGeom>
            <a:noFill/>
            <a:ln w="444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47" name="Line 59"/>
            <p:cNvSpPr>
              <a:spLocks noChangeShapeType="1"/>
            </p:cNvSpPr>
            <p:nvPr/>
          </p:nvSpPr>
          <p:spPr bwMode="auto">
            <a:xfrm flipH="1">
              <a:off x="2304" y="1698"/>
              <a:ext cx="0" cy="303"/>
            </a:xfrm>
            <a:prstGeom prst="line">
              <a:avLst/>
            </a:prstGeom>
            <a:noFill/>
            <a:ln w="444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48" name="Line 60"/>
            <p:cNvSpPr>
              <a:spLocks noChangeShapeType="1"/>
            </p:cNvSpPr>
            <p:nvPr/>
          </p:nvSpPr>
          <p:spPr bwMode="auto">
            <a:xfrm>
              <a:off x="2592" y="1698"/>
              <a:ext cx="0" cy="303"/>
            </a:xfrm>
            <a:prstGeom prst="line">
              <a:avLst/>
            </a:prstGeom>
            <a:noFill/>
            <a:ln w="444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49" name="Line 61"/>
            <p:cNvSpPr>
              <a:spLocks noChangeShapeType="1"/>
            </p:cNvSpPr>
            <p:nvPr/>
          </p:nvSpPr>
          <p:spPr bwMode="auto">
            <a:xfrm flipH="1">
              <a:off x="1678" y="2001"/>
              <a:ext cx="0" cy="303"/>
            </a:xfrm>
            <a:prstGeom prst="line">
              <a:avLst/>
            </a:prstGeom>
            <a:noFill/>
            <a:ln w="444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50" name="Line 62"/>
            <p:cNvSpPr>
              <a:spLocks noChangeShapeType="1"/>
            </p:cNvSpPr>
            <p:nvPr/>
          </p:nvSpPr>
          <p:spPr bwMode="auto">
            <a:xfrm>
              <a:off x="1986" y="2001"/>
              <a:ext cx="2" cy="303"/>
            </a:xfrm>
            <a:prstGeom prst="line">
              <a:avLst/>
            </a:prstGeom>
            <a:noFill/>
            <a:ln w="444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52" name="Line 64"/>
            <p:cNvSpPr>
              <a:spLocks noChangeShapeType="1"/>
            </p:cNvSpPr>
            <p:nvPr/>
          </p:nvSpPr>
          <p:spPr bwMode="auto">
            <a:xfrm flipV="1">
              <a:off x="1368" y="1118"/>
              <a:ext cx="317" cy="0"/>
            </a:xfrm>
            <a:prstGeom prst="line">
              <a:avLst/>
            </a:prstGeom>
            <a:noFill/>
            <a:ln w="444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54" name="Line 66"/>
            <p:cNvSpPr>
              <a:spLocks noChangeShapeType="1"/>
            </p:cNvSpPr>
            <p:nvPr/>
          </p:nvSpPr>
          <p:spPr bwMode="auto">
            <a:xfrm flipV="1">
              <a:off x="1990" y="1118"/>
              <a:ext cx="305" cy="10"/>
            </a:xfrm>
            <a:prstGeom prst="line">
              <a:avLst/>
            </a:prstGeom>
            <a:noFill/>
            <a:ln w="444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55" name="Line 67"/>
            <p:cNvSpPr>
              <a:spLocks noChangeShapeType="1"/>
            </p:cNvSpPr>
            <p:nvPr/>
          </p:nvSpPr>
          <p:spPr bwMode="auto">
            <a:xfrm>
              <a:off x="1652" y="1416"/>
              <a:ext cx="338" cy="1"/>
            </a:xfrm>
            <a:prstGeom prst="line">
              <a:avLst/>
            </a:prstGeom>
            <a:noFill/>
            <a:ln w="444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56" name="Line 68"/>
            <p:cNvSpPr>
              <a:spLocks noChangeShapeType="1"/>
            </p:cNvSpPr>
            <p:nvPr/>
          </p:nvSpPr>
          <p:spPr bwMode="auto">
            <a:xfrm>
              <a:off x="2304" y="1416"/>
              <a:ext cx="306" cy="1"/>
            </a:xfrm>
            <a:prstGeom prst="line">
              <a:avLst/>
            </a:prstGeom>
            <a:noFill/>
            <a:ln w="444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57" name="Line 69"/>
            <p:cNvSpPr>
              <a:spLocks noChangeShapeType="1"/>
            </p:cNvSpPr>
            <p:nvPr/>
          </p:nvSpPr>
          <p:spPr bwMode="auto">
            <a:xfrm>
              <a:off x="1652" y="1704"/>
              <a:ext cx="338" cy="1"/>
            </a:xfrm>
            <a:prstGeom prst="line">
              <a:avLst/>
            </a:prstGeom>
            <a:noFill/>
            <a:ln w="444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58" name="Line 70"/>
            <p:cNvSpPr>
              <a:spLocks noChangeShapeType="1"/>
            </p:cNvSpPr>
            <p:nvPr/>
          </p:nvSpPr>
          <p:spPr bwMode="auto">
            <a:xfrm>
              <a:off x="1056" y="2021"/>
              <a:ext cx="312" cy="1"/>
            </a:xfrm>
            <a:prstGeom prst="line">
              <a:avLst/>
            </a:prstGeom>
            <a:noFill/>
            <a:ln w="444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59" name="Line 71"/>
            <p:cNvSpPr>
              <a:spLocks noChangeShapeType="1"/>
            </p:cNvSpPr>
            <p:nvPr/>
          </p:nvSpPr>
          <p:spPr bwMode="auto">
            <a:xfrm>
              <a:off x="1056" y="2314"/>
              <a:ext cx="307" cy="1"/>
            </a:xfrm>
            <a:prstGeom prst="line">
              <a:avLst/>
            </a:prstGeom>
            <a:noFill/>
            <a:ln w="444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60" name="Line 72"/>
            <p:cNvSpPr>
              <a:spLocks noChangeShapeType="1"/>
            </p:cNvSpPr>
            <p:nvPr/>
          </p:nvSpPr>
          <p:spPr bwMode="auto">
            <a:xfrm>
              <a:off x="2272" y="2304"/>
              <a:ext cx="338" cy="1"/>
            </a:xfrm>
            <a:prstGeom prst="line">
              <a:avLst/>
            </a:prstGeom>
            <a:noFill/>
            <a:ln w="444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0408" name="Group 120"/>
            <p:cNvGrpSpPr>
              <a:grpSpLocks/>
            </p:cNvGrpSpPr>
            <p:nvPr/>
          </p:nvGrpSpPr>
          <p:grpSpPr bwMode="auto">
            <a:xfrm>
              <a:off x="1008" y="737"/>
              <a:ext cx="1632" cy="105"/>
              <a:chOff x="1008" y="737"/>
              <a:chExt cx="1632" cy="105"/>
            </a:xfrm>
          </p:grpSpPr>
          <p:sp>
            <p:nvSpPr>
              <p:cNvPr id="140351" name="Line 63"/>
              <p:cNvSpPr>
                <a:spLocks noChangeShapeType="1"/>
              </p:cNvSpPr>
              <p:nvPr/>
            </p:nvSpPr>
            <p:spPr bwMode="auto">
              <a:xfrm flipV="1">
                <a:off x="1368" y="790"/>
                <a:ext cx="314" cy="1"/>
              </a:xfrm>
              <a:prstGeom prst="line">
                <a:avLst/>
              </a:prstGeom>
              <a:noFill/>
              <a:ln w="444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53" name="Line 65"/>
              <p:cNvSpPr>
                <a:spLocks noChangeShapeType="1"/>
              </p:cNvSpPr>
              <p:nvPr/>
            </p:nvSpPr>
            <p:spPr bwMode="auto">
              <a:xfrm>
                <a:off x="1990" y="791"/>
                <a:ext cx="299" cy="0"/>
              </a:xfrm>
              <a:prstGeom prst="line">
                <a:avLst/>
              </a:prstGeom>
              <a:noFill/>
              <a:ln w="444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400" name="Oval 112"/>
              <p:cNvSpPr>
                <a:spLocks noChangeArrowheads="1"/>
              </p:cNvSpPr>
              <p:nvPr/>
            </p:nvSpPr>
            <p:spPr bwMode="auto">
              <a:xfrm>
                <a:off x="1008" y="737"/>
                <a:ext cx="96" cy="10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401" name="Oval 113"/>
              <p:cNvSpPr>
                <a:spLocks noChangeArrowheads="1"/>
              </p:cNvSpPr>
              <p:nvPr/>
            </p:nvSpPr>
            <p:spPr bwMode="auto">
              <a:xfrm>
                <a:off x="1320" y="739"/>
                <a:ext cx="96" cy="10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404" name="Oval 116"/>
              <p:cNvSpPr>
                <a:spLocks noChangeArrowheads="1"/>
              </p:cNvSpPr>
              <p:nvPr/>
            </p:nvSpPr>
            <p:spPr bwMode="auto">
              <a:xfrm>
                <a:off x="1630" y="739"/>
                <a:ext cx="96" cy="10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405" name="Oval 117"/>
              <p:cNvSpPr>
                <a:spLocks noChangeArrowheads="1"/>
              </p:cNvSpPr>
              <p:nvPr/>
            </p:nvSpPr>
            <p:spPr bwMode="auto">
              <a:xfrm>
                <a:off x="1940" y="739"/>
                <a:ext cx="96" cy="10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406" name="Oval 118"/>
              <p:cNvSpPr>
                <a:spLocks noChangeArrowheads="1"/>
              </p:cNvSpPr>
              <p:nvPr/>
            </p:nvSpPr>
            <p:spPr bwMode="auto">
              <a:xfrm>
                <a:off x="2224" y="739"/>
                <a:ext cx="96" cy="10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407" name="Oval 119"/>
              <p:cNvSpPr>
                <a:spLocks noChangeArrowheads="1"/>
              </p:cNvSpPr>
              <p:nvPr/>
            </p:nvSpPr>
            <p:spPr bwMode="auto">
              <a:xfrm>
                <a:off x="2544" y="739"/>
                <a:ext cx="96" cy="10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0412" name="Oval 124"/>
            <p:cNvSpPr>
              <a:spLocks noChangeArrowheads="1"/>
            </p:cNvSpPr>
            <p:nvPr/>
          </p:nvSpPr>
          <p:spPr bwMode="auto">
            <a:xfrm>
              <a:off x="1008" y="1363"/>
              <a:ext cx="96" cy="10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413" name="Oval 125"/>
            <p:cNvSpPr>
              <a:spLocks noChangeArrowheads="1"/>
            </p:cNvSpPr>
            <p:nvPr/>
          </p:nvSpPr>
          <p:spPr bwMode="auto">
            <a:xfrm>
              <a:off x="1320" y="1365"/>
              <a:ext cx="96" cy="10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414" name="Oval 126"/>
            <p:cNvSpPr>
              <a:spLocks noChangeArrowheads="1"/>
            </p:cNvSpPr>
            <p:nvPr/>
          </p:nvSpPr>
          <p:spPr bwMode="auto">
            <a:xfrm>
              <a:off x="1630" y="1365"/>
              <a:ext cx="96" cy="10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415" name="Oval 127"/>
            <p:cNvSpPr>
              <a:spLocks noChangeArrowheads="1"/>
            </p:cNvSpPr>
            <p:nvPr/>
          </p:nvSpPr>
          <p:spPr bwMode="auto">
            <a:xfrm>
              <a:off x="1940" y="1365"/>
              <a:ext cx="96" cy="10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416" name="Oval 128"/>
            <p:cNvSpPr>
              <a:spLocks noChangeArrowheads="1"/>
            </p:cNvSpPr>
            <p:nvPr/>
          </p:nvSpPr>
          <p:spPr bwMode="auto">
            <a:xfrm>
              <a:off x="2224" y="1365"/>
              <a:ext cx="96" cy="10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417" name="Oval 129"/>
            <p:cNvSpPr>
              <a:spLocks noChangeArrowheads="1"/>
            </p:cNvSpPr>
            <p:nvPr/>
          </p:nvSpPr>
          <p:spPr bwMode="auto">
            <a:xfrm>
              <a:off x="2544" y="1365"/>
              <a:ext cx="96" cy="10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421" name="Oval 133"/>
            <p:cNvSpPr>
              <a:spLocks noChangeArrowheads="1"/>
            </p:cNvSpPr>
            <p:nvPr/>
          </p:nvSpPr>
          <p:spPr bwMode="auto">
            <a:xfrm>
              <a:off x="1008" y="1948"/>
              <a:ext cx="96" cy="10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422" name="Oval 134"/>
            <p:cNvSpPr>
              <a:spLocks noChangeArrowheads="1"/>
            </p:cNvSpPr>
            <p:nvPr/>
          </p:nvSpPr>
          <p:spPr bwMode="auto">
            <a:xfrm>
              <a:off x="1320" y="1950"/>
              <a:ext cx="96" cy="10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423" name="Oval 135"/>
            <p:cNvSpPr>
              <a:spLocks noChangeArrowheads="1"/>
            </p:cNvSpPr>
            <p:nvPr/>
          </p:nvSpPr>
          <p:spPr bwMode="auto">
            <a:xfrm>
              <a:off x="1630" y="1950"/>
              <a:ext cx="96" cy="10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424" name="Oval 136"/>
            <p:cNvSpPr>
              <a:spLocks noChangeArrowheads="1"/>
            </p:cNvSpPr>
            <p:nvPr/>
          </p:nvSpPr>
          <p:spPr bwMode="auto">
            <a:xfrm>
              <a:off x="1940" y="1950"/>
              <a:ext cx="96" cy="10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425" name="Oval 137"/>
            <p:cNvSpPr>
              <a:spLocks noChangeArrowheads="1"/>
            </p:cNvSpPr>
            <p:nvPr/>
          </p:nvSpPr>
          <p:spPr bwMode="auto">
            <a:xfrm>
              <a:off x="2224" y="1950"/>
              <a:ext cx="96" cy="10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426" name="Oval 138"/>
            <p:cNvSpPr>
              <a:spLocks noChangeArrowheads="1"/>
            </p:cNvSpPr>
            <p:nvPr/>
          </p:nvSpPr>
          <p:spPr bwMode="auto">
            <a:xfrm>
              <a:off x="2544" y="1950"/>
              <a:ext cx="96" cy="10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0428" name="Group 140"/>
            <p:cNvGrpSpPr>
              <a:grpSpLocks/>
            </p:cNvGrpSpPr>
            <p:nvPr/>
          </p:nvGrpSpPr>
          <p:grpSpPr bwMode="auto">
            <a:xfrm flipH="1">
              <a:off x="1008" y="1065"/>
              <a:ext cx="1632" cy="105"/>
              <a:chOff x="1008" y="737"/>
              <a:chExt cx="1632" cy="105"/>
            </a:xfrm>
          </p:grpSpPr>
          <p:sp>
            <p:nvSpPr>
              <p:cNvPr id="140429" name="Line 141"/>
              <p:cNvSpPr>
                <a:spLocks noChangeShapeType="1"/>
              </p:cNvSpPr>
              <p:nvPr/>
            </p:nvSpPr>
            <p:spPr bwMode="auto">
              <a:xfrm flipV="1">
                <a:off x="1368" y="790"/>
                <a:ext cx="314" cy="1"/>
              </a:xfrm>
              <a:prstGeom prst="line">
                <a:avLst/>
              </a:prstGeom>
              <a:noFill/>
              <a:ln w="444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430" name="Line 142"/>
              <p:cNvSpPr>
                <a:spLocks noChangeShapeType="1"/>
              </p:cNvSpPr>
              <p:nvPr/>
            </p:nvSpPr>
            <p:spPr bwMode="auto">
              <a:xfrm>
                <a:off x="1990" y="791"/>
                <a:ext cx="299" cy="0"/>
              </a:xfrm>
              <a:prstGeom prst="line">
                <a:avLst/>
              </a:prstGeom>
              <a:noFill/>
              <a:ln w="444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431" name="Oval 143"/>
              <p:cNvSpPr>
                <a:spLocks noChangeArrowheads="1"/>
              </p:cNvSpPr>
              <p:nvPr/>
            </p:nvSpPr>
            <p:spPr bwMode="auto">
              <a:xfrm>
                <a:off x="1008" y="737"/>
                <a:ext cx="96" cy="10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432" name="Oval 144"/>
              <p:cNvSpPr>
                <a:spLocks noChangeArrowheads="1"/>
              </p:cNvSpPr>
              <p:nvPr/>
            </p:nvSpPr>
            <p:spPr bwMode="auto">
              <a:xfrm>
                <a:off x="1320" y="739"/>
                <a:ext cx="96" cy="10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433" name="Oval 145"/>
              <p:cNvSpPr>
                <a:spLocks noChangeArrowheads="1"/>
              </p:cNvSpPr>
              <p:nvPr/>
            </p:nvSpPr>
            <p:spPr bwMode="auto">
              <a:xfrm>
                <a:off x="1630" y="739"/>
                <a:ext cx="96" cy="10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434" name="Oval 146"/>
              <p:cNvSpPr>
                <a:spLocks noChangeArrowheads="1"/>
              </p:cNvSpPr>
              <p:nvPr/>
            </p:nvSpPr>
            <p:spPr bwMode="auto">
              <a:xfrm>
                <a:off x="1940" y="739"/>
                <a:ext cx="96" cy="10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435" name="Oval 147"/>
              <p:cNvSpPr>
                <a:spLocks noChangeArrowheads="1"/>
              </p:cNvSpPr>
              <p:nvPr/>
            </p:nvSpPr>
            <p:spPr bwMode="auto">
              <a:xfrm>
                <a:off x="2224" y="739"/>
                <a:ext cx="96" cy="10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436" name="Oval 148"/>
              <p:cNvSpPr>
                <a:spLocks noChangeArrowheads="1"/>
              </p:cNvSpPr>
              <p:nvPr/>
            </p:nvSpPr>
            <p:spPr bwMode="auto">
              <a:xfrm>
                <a:off x="2544" y="739"/>
                <a:ext cx="96" cy="10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0440" name="Oval 152"/>
            <p:cNvSpPr>
              <a:spLocks noChangeArrowheads="1"/>
            </p:cNvSpPr>
            <p:nvPr/>
          </p:nvSpPr>
          <p:spPr bwMode="auto">
            <a:xfrm flipH="1">
              <a:off x="2544" y="1652"/>
              <a:ext cx="96" cy="10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441" name="Oval 153"/>
            <p:cNvSpPr>
              <a:spLocks noChangeArrowheads="1"/>
            </p:cNvSpPr>
            <p:nvPr/>
          </p:nvSpPr>
          <p:spPr bwMode="auto">
            <a:xfrm flipH="1">
              <a:off x="2232" y="1654"/>
              <a:ext cx="96" cy="10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442" name="Oval 154"/>
            <p:cNvSpPr>
              <a:spLocks noChangeArrowheads="1"/>
            </p:cNvSpPr>
            <p:nvPr/>
          </p:nvSpPr>
          <p:spPr bwMode="auto">
            <a:xfrm flipH="1">
              <a:off x="1922" y="1654"/>
              <a:ext cx="96" cy="10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443" name="Oval 155"/>
            <p:cNvSpPr>
              <a:spLocks noChangeArrowheads="1"/>
            </p:cNvSpPr>
            <p:nvPr/>
          </p:nvSpPr>
          <p:spPr bwMode="auto">
            <a:xfrm flipH="1">
              <a:off x="1612" y="1654"/>
              <a:ext cx="96" cy="10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444" name="Oval 156"/>
            <p:cNvSpPr>
              <a:spLocks noChangeArrowheads="1"/>
            </p:cNvSpPr>
            <p:nvPr/>
          </p:nvSpPr>
          <p:spPr bwMode="auto">
            <a:xfrm flipH="1">
              <a:off x="1328" y="1654"/>
              <a:ext cx="96" cy="10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445" name="Oval 157"/>
            <p:cNvSpPr>
              <a:spLocks noChangeArrowheads="1"/>
            </p:cNvSpPr>
            <p:nvPr/>
          </p:nvSpPr>
          <p:spPr bwMode="auto">
            <a:xfrm flipH="1">
              <a:off x="1008" y="1654"/>
              <a:ext cx="96" cy="10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449" name="Oval 161"/>
            <p:cNvSpPr>
              <a:spLocks noChangeArrowheads="1"/>
            </p:cNvSpPr>
            <p:nvPr/>
          </p:nvSpPr>
          <p:spPr bwMode="auto">
            <a:xfrm flipH="1">
              <a:off x="2544" y="2261"/>
              <a:ext cx="96" cy="10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450" name="Oval 162"/>
            <p:cNvSpPr>
              <a:spLocks noChangeArrowheads="1"/>
            </p:cNvSpPr>
            <p:nvPr/>
          </p:nvSpPr>
          <p:spPr bwMode="auto">
            <a:xfrm flipH="1">
              <a:off x="2232" y="2263"/>
              <a:ext cx="96" cy="10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451" name="Oval 163"/>
            <p:cNvSpPr>
              <a:spLocks noChangeArrowheads="1"/>
            </p:cNvSpPr>
            <p:nvPr/>
          </p:nvSpPr>
          <p:spPr bwMode="auto">
            <a:xfrm flipH="1">
              <a:off x="1922" y="2263"/>
              <a:ext cx="96" cy="10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452" name="Oval 164"/>
            <p:cNvSpPr>
              <a:spLocks noChangeArrowheads="1"/>
            </p:cNvSpPr>
            <p:nvPr/>
          </p:nvSpPr>
          <p:spPr bwMode="auto">
            <a:xfrm flipH="1">
              <a:off x="1612" y="2263"/>
              <a:ext cx="96" cy="10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453" name="Oval 165"/>
            <p:cNvSpPr>
              <a:spLocks noChangeArrowheads="1"/>
            </p:cNvSpPr>
            <p:nvPr/>
          </p:nvSpPr>
          <p:spPr bwMode="auto">
            <a:xfrm flipH="1">
              <a:off x="1328" y="2263"/>
              <a:ext cx="96" cy="10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454" name="Oval 166"/>
            <p:cNvSpPr>
              <a:spLocks noChangeArrowheads="1"/>
            </p:cNvSpPr>
            <p:nvPr/>
          </p:nvSpPr>
          <p:spPr bwMode="auto">
            <a:xfrm flipH="1">
              <a:off x="1008" y="2263"/>
              <a:ext cx="96" cy="10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9840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281516" y="1119188"/>
            <a:ext cx="88624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7338" indent="-168275"/>
            <a:r>
              <a:rPr lang="en-US" sz="2400" b="1" u="sng" dirty="0" err="1" smtClean="0"/>
              <a:t>Def’n</a:t>
            </a:r>
            <a:r>
              <a:rPr lang="en-US" sz="2400" dirty="0"/>
              <a:t>:  A </a:t>
            </a:r>
            <a:r>
              <a:rPr lang="en-US" sz="2400" dirty="0">
                <a:solidFill>
                  <a:srgbClr val="FF0000"/>
                </a:solidFill>
              </a:rPr>
              <a:t>coupling</a:t>
            </a:r>
            <a:r>
              <a:rPr lang="en-US" sz="2400" dirty="0"/>
              <a:t> is a MC on  </a:t>
            </a:r>
            <a:r>
              <a:rPr lang="en-US" sz="2400" dirty="0">
                <a:solidFill>
                  <a:srgbClr val="0000FF"/>
                </a:solidFill>
              </a:rPr>
              <a:t>Ω x Ω</a:t>
            </a:r>
            <a:r>
              <a:rPr lang="en-US" sz="2400" dirty="0"/>
              <a:t>:</a:t>
            </a:r>
          </a:p>
        </p:txBody>
      </p:sp>
      <p:sp>
        <p:nvSpPr>
          <p:cNvPr id="32771" name="Rectangle 6"/>
          <p:cNvSpPr>
            <a:spLocks noChangeArrowheads="1"/>
          </p:cNvSpPr>
          <p:nvPr/>
        </p:nvSpPr>
        <p:spPr bwMode="auto">
          <a:xfrm>
            <a:off x="281518" y="1560910"/>
            <a:ext cx="9144000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76263" indent="-457200">
              <a:lnSpc>
                <a:spcPct val="90000"/>
              </a:lnSpc>
              <a:buFont typeface="Times" charset="0"/>
              <a:buAutoNum type="arabicParenR"/>
            </a:pPr>
            <a:r>
              <a:rPr lang="en-US" sz="2400" dirty="0"/>
              <a:t>Each process  </a:t>
            </a:r>
            <a:r>
              <a:rPr lang="en-US" sz="2400" dirty="0">
                <a:solidFill>
                  <a:srgbClr val="0000FF"/>
                </a:solidFill>
              </a:rPr>
              <a:t>{</a:t>
            </a:r>
            <a:r>
              <a:rPr lang="en-US" sz="2400" dirty="0" err="1">
                <a:solidFill>
                  <a:srgbClr val="0000FF"/>
                </a:solidFill>
              </a:rPr>
              <a:t>X</a:t>
            </a:r>
            <a:r>
              <a:rPr lang="en-US" sz="2400" baseline="-25000" dirty="0" err="1">
                <a:solidFill>
                  <a:srgbClr val="0000FF"/>
                </a:solidFill>
              </a:rPr>
              <a:t>t</a:t>
            </a:r>
            <a:r>
              <a:rPr lang="en-US" sz="2400" dirty="0">
                <a:solidFill>
                  <a:srgbClr val="0000FF"/>
                </a:solidFill>
              </a:rPr>
              <a:t>}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00FF"/>
                </a:solidFill>
              </a:rPr>
              <a:t>{</a:t>
            </a:r>
            <a:r>
              <a:rPr lang="en-US" sz="2400" dirty="0" err="1">
                <a:solidFill>
                  <a:srgbClr val="0000FF"/>
                </a:solidFill>
              </a:rPr>
              <a:t>Y</a:t>
            </a:r>
            <a:r>
              <a:rPr lang="en-US" sz="2400" baseline="-25000" dirty="0" err="1">
                <a:solidFill>
                  <a:srgbClr val="0000FF"/>
                </a:solidFill>
              </a:rPr>
              <a:t>t</a:t>
            </a:r>
            <a:r>
              <a:rPr lang="en-US" sz="2400" dirty="0">
                <a:solidFill>
                  <a:srgbClr val="0000FF"/>
                </a:solidFill>
              </a:rPr>
              <a:t>}</a:t>
            </a:r>
            <a:r>
              <a:rPr lang="en-US" sz="2400" dirty="0"/>
              <a:t>  is a faithful copy of the original MC,</a:t>
            </a:r>
          </a:p>
          <a:p>
            <a:pPr marL="576263" indent="-457200">
              <a:lnSpc>
                <a:spcPct val="30000"/>
              </a:lnSpc>
              <a:buFont typeface="Times" charset="0"/>
              <a:buAutoNum type="arabicParenR"/>
            </a:pPr>
            <a:endParaRPr lang="en-US" sz="2400" dirty="0"/>
          </a:p>
          <a:p>
            <a:pPr marL="576263" indent="-457200">
              <a:buFont typeface="Times" charset="0"/>
              <a:buAutoNum type="arabicParenR"/>
            </a:pPr>
            <a:r>
              <a:rPr lang="en-US" sz="2400" dirty="0"/>
              <a:t>If  </a:t>
            </a:r>
            <a:r>
              <a:rPr lang="en-US" sz="2400" dirty="0" err="1">
                <a:solidFill>
                  <a:srgbClr val="0000FF"/>
                </a:solidFill>
              </a:rPr>
              <a:t>X</a:t>
            </a:r>
            <a:r>
              <a:rPr lang="en-US" sz="2400" baseline="-25000" dirty="0" err="1">
                <a:solidFill>
                  <a:srgbClr val="0000FF"/>
                </a:solidFill>
              </a:rPr>
              <a:t>t</a:t>
            </a:r>
            <a:r>
              <a:rPr lang="en-US" sz="2400" dirty="0">
                <a:solidFill>
                  <a:srgbClr val="0000FF"/>
                </a:solidFill>
              </a:rPr>
              <a:t> = </a:t>
            </a:r>
            <a:r>
              <a:rPr lang="en-US" sz="2400" dirty="0" err="1">
                <a:solidFill>
                  <a:srgbClr val="0000FF"/>
                </a:solidFill>
              </a:rPr>
              <a:t>Y</a:t>
            </a:r>
            <a:r>
              <a:rPr lang="en-US" sz="2400" baseline="-25000" dirty="0" err="1">
                <a:solidFill>
                  <a:srgbClr val="0000FF"/>
                </a:solidFill>
              </a:rPr>
              <a:t>t</a:t>
            </a:r>
            <a:r>
              <a:rPr lang="en-US" sz="2400" dirty="0"/>
              <a:t>, then  </a:t>
            </a:r>
            <a:r>
              <a:rPr lang="en-US" sz="2400" dirty="0">
                <a:solidFill>
                  <a:srgbClr val="0000FF"/>
                </a:solidFill>
              </a:rPr>
              <a:t>X</a:t>
            </a:r>
            <a:r>
              <a:rPr lang="en-US" sz="2400" baseline="-25000" dirty="0">
                <a:solidFill>
                  <a:srgbClr val="0000FF"/>
                </a:solidFill>
              </a:rPr>
              <a:t>t+1 </a:t>
            </a:r>
            <a:r>
              <a:rPr lang="en-US" sz="2400" dirty="0">
                <a:solidFill>
                  <a:srgbClr val="0000FF"/>
                </a:solidFill>
              </a:rPr>
              <a:t>= Y</a:t>
            </a:r>
            <a:r>
              <a:rPr lang="en-US" sz="2400" baseline="-25000" dirty="0">
                <a:solidFill>
                  <a:srgbClr val="0000FF"/>
                </a:solidFill>
              </a:rPr>
              <a:t>t+1</a:t>
            </a:r>
            <a:r>
              <a:rPr lang="en-US" sz="2400" dirty="0"/>
              <a:t>.</a:t>
            </a:r>
          </a:p>
        </p:txBody>
      </p:sp>
      <p:sp>
        <p:nvSpPr>
          <p:cNvPr id="32772" name="Rectangle 1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96200" cy="762000"/>
          </a:xfrm>
        </p:spPr>
        <p:txBody>
          <a:bodyPr/>
          <a:lstStyle/>
          <a:p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Coupling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81517" y="2786066"/>
            <a:ext cx="9144000" cy="1991914"/>
            <a:chOff x="281517" y="2786066"/>
            <a:chExt cx="9144000" cy="1991914"/>
          </a:xfrm>
        </p:grpSpPr>
        <p:sp>
          <p:nvSpPr>
            <p:cNvPr id="32778" name="Rectangle 8"/>
            <p:cNvSpPr>
              <a:spLocks noChangeArrowheads="1"/>
            </p:cNvSpPr>
            <p:nvPr/>
          </p:nvSpPr>
          <p:spPr bwMode="auto">
            <a:xfrm>
              <a:off x="281517" y="3557803"/>
              <a:ext cx="9144000" cy="1126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236538" indent="-169863">
                <a:lnSpc>
                  <a:spcPct val="80000"/>
                </a:lnSpc>
              </a:pPr>
              <a:r>
                <a:rPr lang="en-US" dirty="0"/>
                <a:t>     </a:t>
              </a:r>
              <a:r>
                <a:rPr lang="en-US" dirty="0" smtClean="0"/>
                <a:t>                         </a:t>
              </a:r>
              <a:r>
                <a:rPr lang="en-US" sz="2400" dirty="0" smtClean="0"/>
                <a:t>T</a:t>
              </a:r>
              <a:r>
                <a:rPr lang="en-US" sz="2400" baseline="30000" dirty="0" smtClean="0"/>
                <a:t>  </a:t>
              </a:r>
              <a:r>
                <a:rPr lang="en-US" sz="2400" dirty="0"/>
                <a:t>=  max ( E [</a:t>
              </a:r>
              <a:r>
                <a:rPr lang="en-US" sz="2400" dirty="0">
                  <a:solidFill>
                    <a:schemeClr val="accent2"/>
                  </a:solidFill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</a:rPr>
                <a:t>T</a:t>
              </a:r>
              <a:r>
                <a:rPr lang="en-US" sz="2400" baseline="30000" dirty="0" err="1">
                  <a:solidFill>
                    <a:srgbClr val="0000FF"/>
                  </a:solidFill>
                </a:rPr>
                <a:t>x,y</a:t>
              </a:r>
              <a:r>
                <a:rPr lang="en-US" sz="2400" dirty="0">
                  <a:solidFill>
                    <a:schemeClr val="accent2"/>
                  </a:solidFill>
                </a:rPr>
                <a:t> </a:t>
              </a:r>
              <a:r>
                <a:rPr lang="en-US" sz="2400" dirty="0"/>
                <a:t>] ),</a:t>
              </a:r>
            </a:p>
            <a:p>
              <a:pPr marL="236538" indent="-169863"/>
              <a:r>
                <a:rPr lang="en-US" sz="2400" dirty="0"/>
                <a:t> </a:t>
              </a:r>
              <a:endParaRPr lang="en-US" sz="2400" dirty="0" smtClean="0"/>
            </a:p>
            <a:p>
              <a:pPr marL="236538" indent="-169863"/>
              <a:r>
                <a:rPr lang="en-US" sz="2400" dirty="0"/>
                <a:t> </a:t>
              </a:r>
              <a:r>
                <a:rPr lang="en-US" sz="2400" dirty="0" smtClean="0"/>
                <a:t>where   </a:t>
              </a:r>
              <a:r>
                <a:rPr lang="en-US" sz="2400" dirty="0" err="1" smtClean="0">
                  <a:solidFill>
                    <a:srgbClr val="0000FF"/>
                  </a:solidFill>
                </a:rPr>
                <a:t>T</a:t>
              </a:r>
              <a:r>
                <a:rPr lang="en-US" sz="2400" baseline="30000" dirty="0" err="1" smtClean="0">
                  <a:solidFill>
                    <a:srgbClr val="0000FF"/>
                  </a:solidFill>
                </a:rPr>
                <a:t>x</a:t>
              </a:r>
              <a:r>
                <a:rPr lang="en-US" sz="2400" baseline="30000" dirty="0" err="1">
                  <a:solidFill>
                    <a:srgbClr val="0000FF"/>
                  </a:solidFill>
                </a:rPr>
                <a:t>,y</a:t>
              </a:r>
              <a:r>
                <a:rPr lang="en-US" sz="2400" baseline="30000" dirty="0">
                  <a:solidFill>
                    <a:srgbClr val="0000FF"/>
                  </a:solidFill>
                </a:rPr>
                <a:t> </a:t>
              </a:r>
              <a:r>
                <a:rPr lang="en-US" sz="2400" dirty="0">
                  <a:solidFill>
                    <a:srgbClr val="0000FF"/>
                  </a:solidFill>
                </a:rPr>
                <a:t> =  min {t:  </a:t>
              </a:r>
              <a:r>
                <a:rPr lang="en-US" sz="2400" dirty="0" err="1">
                  <a:solidFill>
                    <a:srgbClr val="0000FF"/>
                  </a:solidFill>
                </a:rPr>
                <a:t>X</a:t>
              </a:r>
              <a:r>
                <a:rPr lang="en-US" sz="2400" baseline="-25000" dirty="0" err="1">
                  <a:solidFill>
                    <a:srgbClr val="0000FF"/>
                  </a:solidFill>
                </a:rPr>
                <a:t>t</a:t>
              </a:r>
              <a:r>
                <a:rPr lang="en-US" sz="2400" dirty="0">
                  <a:solidFill>
                    <a:srgbClr val="0000FF"/>
                  </a:solidFill>
                </a:rPr>
                <a:t>=</a:t>
              </a:r>
              <a:r>
                <a:rPr lang="en-US" sz="2400" dirty="0" err="1">
                  <a:solidFill>
                    <a:srgbClr val="0000FF"/>
                  </a:solidFill>
                </a:rPr>
                <a:t>Y</a:t>
              </a:r>
              <a:r>
                <a:rPr lang="en-US" sz="2400" baseline="-25000" dirty="0" err="1">
                  <a:solidFill>
                    <a:srgbClr val="0000FF"/>
                  </a:solidFill>
                </a:rPr>
                <a:t>t</a:t>
              </a:r>
              <a:r>
                <a:rPr lang="en-US" sz="2400" baseline="-25000" dirty="0">
                  <a:solidFill>
                    <a:srgbClr val="0000FF"/>
                  </a:solidFill>
                </a:rPr>
                <a:t> </a:t>
              </a:r>
              <a:r>
                <a:rPr lang="en-US" sz="2400" dirty="0">
                  <a:solidFill>
                    <a:srgbClr val="0000FF"/>
                  </a:solidFill>
                </a:rPr>
                <a:t>| X</a:t>
              </a:r>
              <a:r>
                <a:rPr lang="en-US" sz="2400" baseline="-25000" dirty="0">
                  <a:solidFill>
                    <a:srgbClr val="0000FF"/>
                  </a:solidFill>
                </a:rPr>
                <a:t>0</a:t>
              </a:r>
              <a:r>
                <a:rPr lang="en-US" sz="2400" dirty="0">
                  <a:solidFill>
                    <a:srgbClr val="0000FF"/>
                  </a:solidFill>
                </a:rPr>
                <a:t>=x, Y</a:t>
              </a:r>
              <a:r>
                <a:rPr lang="en-US" sz="2400" baseline="-25000" dirty="0">
                  <a:solidFill>
                    <a:srgbClr val="0000FF"/>
                  </a:solidFill>
                </a:rPr>
                <a:t>0</a:t>
              </a:r>
              <a:r>
                <a:rPr lang="en-US" sz="2400" dirty="0">
                  <a:solidFill>
                    <a:srgbClr val="0000FF"/>
                  </a:solidFill>
                </a:rPr>
                <a:t>=y}.</a:t>
              </a:r>
              <a:endParaRPr lang="en-US" sz="3200" dirty="0">
                <a:solidFill>
                  <a:srgbClr val="0000FF"/>
                </a:solidFill>
              </a:endParaRPr>
            </a:p>
          </p:txBody>
        </p:sp>
        <p:sp>
          <p:nvSpPr>
            <p:cNvPr id="32779" name="Rectangle 9"/>
            <p:cNvSpPr>
              <a:spLocks noChangeArrowheads="1"/>
            </p:cNvSpPr>
            <p:nvPr/>
          </p:nvSpPr>
          <p:spPr bwMode="auto">
            <a:xfrm>
              <a:off x="2971800" y="3849886"/>
              <a:ext cx="1426633" cy="30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indent="50800">
                <a:lnSpc>
                  <a:spcPct val="70000"/>
                </a:lnSpc>
              </a:pPr>
              <a:r>
                <a:rPr lang="en-US" sz="1800" dirty="0" err="1"/>
                <a:t>x,y</a:t>
              </a:r>
              <a:endParaRPr lang="en-US" sz="1800" dirty="0"/>
            </a:p>
          </p:txBody>
        </p:sp>
        <p:sp>
          <p:nvSpPr>
            <p:cNvPr id="32780" name="Rectangle 10"/>
            <p:cNvSpPr>
              <a:spLocks noChangeArrowheads="1"/>
            </p:cNvSpPr>
            <p:nvPr/>
          </p:nvSpPr>
          <p:spPr bwMode="auto">
            <a:xfrm>
              <a:off x="306917" y="2915842"/>
              <a:ext cx="352001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/>
                <a:t> The </a:t>
              </a:r>
              <a:r>
                <a:rPr lang="en-US" sz="2400" dirty="0">
                  <a:solidFill>
                    <a:srgbClr val="FF0000"/>
                  </a:solidFill>
                </a:rPr>
                <a:t>coupling time</a:t>
              </a:r>
              <a:r>
                <a:rPr lang="en-US" sz="2400" dirty="0"/>
                <a:t> </a:t>
              </a:r>
              <a:r>
                <a:rPr lang="en-US" sz="2400" dirty="0">
                  <a:solidFill>
                    <a:schemeClr val="accent2"/>
                  </a:solidFill>
                </a:rPr>
                <a:t> </a:t>
              </a:r>
              <a:r>
                <a:rPr lang="en-US" sz="2400" dirty="0"/>
                <a:t>T</a:t>
              </a:r>
              <a:r>
                <a:rPr lang="en-US" sz="2400" dirty="0">
                  <a:solidFill>
                    <a:schemeClr val="accent2"/>
                  </a:solidFill>
                </a:rPr>
                <a:t> </a:t>
              </a:r>
              <a:r>
                <a:rPr lang="en-US" sz="2400" dirty="0"/>
                <a:t> is: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647284" y="2786066"/>
              <a:ext cx="2085588" cy="1991914"/>
              <a:chOff x="6756400" y="3113486"/>
              <a:chExt cx="2264833" cy="1293019"/>
            </a:xfrm>
          </p:grpSpPr>
          <p:sp>
            <p:nvSpPr>
              <p:cNvPr id="32781" name="AutoShape 54"/>
              <p:cNvSpPr>
                <a:spLocks noChangeArrowheads="1"/>
              </p:cNvSpPr>
              <p:nvPr/>
            </p:nvSpPr>
            <p:spPr bwMode="auto">
              <a:xfrm>
                <a:off x="6955367" y="3601642"/>
                <a:ext cx="294217" cy="261938"/>
              </a:xfrm>
              <a:prstGeom prst="triangle">
                <a:avLst>
                  <a:gd name="adj" fmla="val 50000"/>
                </a:avLst>
              </a:prstGeom>
              <a:solidFill>
                <a:schemeClr val="accent1">
                  <a:alpha val="38039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2" name="AutoShape 55"/>
              <p:cNvSpPr>
                <a:spLocks noChangeArrowheads="1"/>
              </p:cNvSpPr>
              <p:nvPr/>
            </p:nvSpPr>
            <p:spPr bwMode="auto">
              <a:xfrm>
                <a:off x="7734300" y="3113486"/>
                <a:ext cx="366183" cy="1762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95 w 21600"/>
                  <a:gd name="T13" fmla="*/ 4524 h 21600"/>
                  <a:gd name="T14" fmla="*/ 17105 w 21600"/>
                  <a:gd name="T15" fmla="*/ 170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>
                  <a:alpha val="38039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3" name="AutoShape 56"/>
              <p:cNvSpPr>
                <a:spLocks noChangeArrowheads="1"/>
              </p:cNvSpPr>
              <p:nvPr/>
            </p:nvSpPr>
            <p:spPr bwMode="auto">
              <a:xfrm>
                <a:off x="8297334" y="3684986"/>
                <a:ext cx="330200" cy="261938"/>
              </a:xfrm>
              <a:prstGeom prst="rtTriangle">
                <a:avLst/>
              </a:prstGeom>
              <a:solidFill>
                <a:schemeClr val="accent1">
                  <a:alpha val="36862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4" name="AutoShape 57"/>
              <p:cNvSpPr>
                <a:spLocks noChangeArrowheads="1"/>
              </p:cNvSpPr>
              <p:nvPr/>
            </p:nvSpPr>
            <p:spPr bwMode="auto">
              <a:xfrm>
                <a:off x="8506884" y="3267076"/>
                <a:ext cx="478367" cy="351234"/>
              </a:xfrm>
              <a:prstGeom prst="pentagon">
                <a:avLst/>
              </a:prstGeom>
              <a:solidFill>
                <a:schemeClr val="accent1">
                  <a:alpha val="36862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5" name="AutoShape 58"/>
              <p:cNvSpPr>
                <a:spLocks noChangeArrowheads="1"/>
              </p:cNvSpPr>
              <p:nvPr/>
            </p:nvSpPr>
            <p:spPr bwMode="auto">
              <a:xfrm>
                <a:off x="7467600" y="3806430"/>
                <a:ext cx="292100" cy="264319"/>
              </a:xfrm>
              <a:prstGeom prst="diamond">
                <a:avLst/>
              </a:prstGeom>
              <a:solidFill>
                <a:schemeClr val="accent1">
                  <a:alpha val="38039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6" name="AutoShape 59"/>
              <p:cNvSpPr>
                <a:spLocks noChangeArrowheads="1"/>
              </p:cNvSpPr>
              <p:nvPr/>
            </p:nvSpPr>
            <p:spPr bwMode="auto">
              <a:xfrm>
                <a:off x="7586134" y="3501630"/>
                <a:ext cx="514350" cy="219075"/>
              </a:xfrm>
              <a:prstGeom prst="parallelogram">
                <a:avLst>
                  <a:gd name="adj" fmla="val 33016"/>
                </a:avLst>
              </a:prstGeom>
              <a:solidFill>
                <a:schemeClr val="accent1">
                  <a:alpha val="39999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7" name="Oval 60"/>
              <p:cNvSpPr>
                <a:spLocks noChangeArrowheads="1"/>
              </p:cNvSpPr>
              <p:nvPr/>
            </p:nvSpPr>
            <p:spPr bwMode="auto">
              <a:xfrm>
                <a:off x="6978650" y="3273030"/>
                <a:ext cx="440267" cy="241697"/>
              </a:xfrm>
              <a:prstGeom prst="ellipse">
                <a:avLst/>
              </a:prstGeom>
              <a:solidFill>
                <a:schemeClr val="accent1">
                  <a:alpha val="41176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8" name="Line 61"/>
              <p:cNvSpPr>
                <a:spLocks noChangeShapeType="1"/>
              </p:cNvSpPr>
              <p:nvPr/>
            </p:nvSpPr>
            <p:spPr bwMode="auto">
              <a:xfrm flipV="1">
                <a:off x="7696200" y="3832623"/>
                <a:ext cx="626533" cy="130969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9" name="Line 62"/>
              <p:cNvSpPr>
                <a:spLocks noChangeShapeType="1"/>
              </p:cNvSpPr>
              <p:nvPr/>
            </p:nvSpPr>
            <p:spPr bwMode="auto">
              <a:xfrm>
                <a:off x="7190317" y="3833814"/>
                <a:ext cx="349250" cy="113109"/>
              </a:xfrm>
              <a:prstGeom prst="line">
                <a:avLst/>
              </a:prstGeom>
              <a:noFill/>
              <a:ln w="539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0" name="Line 63"/>
              <p:cNvSpPr>
                <a:spLocks noChangeShapeType="1"/>
              </p:cNvSpPr>
              <p:nvPr/>
            </p:nvSpPr>
            <p:spPr bwMode="auto">
              <a:xfrm flipV="1">
                <a:off x="7046384" y="3461148"/>
                <a:ext cx="0" cy="197644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1" name="Line 64"/>
              <p:cNvSpPr>
                <a:spLocks noChangeShapeType="1"/>
              </p:cNvSpPr>
              <p:nvPr/>
            </p:nvSpPr>
            <p:spPr bwMode="auto">
              <a:xfrm flipH="1">
                <a:off x="8434917" y="3584973"/>
                <a:ext cx="313267" cy="219075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2" name="Line 65"/>
              <p:cNvSpPr>
                <a:spLocks noChangeShapeType="1"/>
              </p:cNvSpPr>
              <p:nvPr/>
            </p:nvSpPr>
            <p:spPr bwMode="auto">
              <a:xfrm flipV="1">
                <a:off x="7239000" y="3168255"/>
                <a:ext cx="588433" cy="121444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3" name="Line 66"/>
              <p:cNvSpPr>
                <a:spLocks noChangeShapeType="1"/>
              </p:cNvSpPr>
              <p:nvPr/>
            </p:nvSpPr>
            <p:spPr bwMode="auto">
              <a:xfrm>
                <a:off x="7372350" y="3452814"/>
                <a:ext cx="311150" cy="165497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4" name="Line 67"/>
              <p:cNvSpPr>
                <a:spLocks noChangeShapeType="1"/>
              </p:cNvSpPr>
              <p:nvPr/>
            </p:nvSpPr>
            <p:spPr bwMode="auto">
              <a:xfrm flipH="1">
                <a:off x="7736417" y="3706417"/>
                <a:ext cx="91017" cy="219075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5" name="Line 68"/>
              <p:cNvSpPr>
                <a:spLocks noChangeShapeType="1"/>
              </p:cNvSpPr>
              <p:nvPr/>
            </p:nvSpPr>
            <p:spPr bwMode="auto">
              <a:xfrm>
                <a:off x="7931150" y="3273030"/>
                <a:ext cx="0" cy="241697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6" name="Line 69"/>
              <p:cNvSpPr>
                <a:spLocks noChangeShapeType="1"/>
              </p:cNvSpPr>
              <p:nvPr/>
            </p:nvSpPr>
            <p:spPr bwMode="auto">
              <a:xfrm>
                <a:off x="8024284" y="3161111"/>
                <a:ext cx="569383" cy="240506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7" name="Freeform 70"/>
              <p:cNvSpPr>
                <a:spLocks/>
              </p:cNvSpPr>
              <p:nvPr/>
            </p:nvSpPr>
            <p:spPr bwMode="auto">
              <a:xfrm>
                <a:off x="6756400" y="3270648"/>
                <a:ext cx="1583267" cy="752475"/>
              </a:xfrm>
              <a:custGeom>
                <a:avLst/>
                <a:gdLst>
                  <a:gd name="T0" fmla="*/ 38 w 1032"/>
                  <a:gd name="T1" fmla="*/ 291 h 824"/>
                  <a:gd name="T2" fmla="*/ 38 w 1032"/>
                  <a:gd name="T3" fmla="*/ 9 h 824"/>
                  <a:gd name="T4" fmla="*/ 265 w 1032"/>
                  <a:gd name="T5" fmla="*/ 235 h 824"/>
                  <a:gd name="T6" fmla="*/ 290 w 1032"/>
                  <a:gd name="T7" fmla="*/ 461 h 824"/>
                  <a:gd name="T8" fmla="*/ 542 w 1032"/>
                  <a:gd name="T9" fmla="*/ 377 h 8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2"/>
                  <a:gd name="T16" fmla="*/ 0 h 824"/>
                  <a:gd name="T17" fmla="*/ 1032 w 1032"/>
                  <a:gd name="T18" fmla="*/ 824 h 8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2" h="824">
                    <a:moveTo>
                      <a:pt x="72" y="496"/>
                    </a:moveTo>
                    <a:cubicBezTo>
                      <a:pt x="36" y="264"/>
                      <a:pt x="0" y="32"/>
                      <a:pt x="72" y="16"/>
                    </a:cubicBezTo>
                    <a:cubicBezTo>
                      <a:pt x="144" y="0"/>
                      <a:pt x="424" y="272"/>
                      <a:pt x="504" y="400"/>
                    </a:cubicBezTo>
                    <a:cubicBezTo>
                      <a:pt x="584" y="528"/>
                      <a:pt x="464" y="744"/>
                      <a:pt x="552" y="784"/>
                    </a:cubicBezTo>
                    <a:cubicBezTo>
                      <a:pt x="640" y="824"/>
                      <a:pt x="952" y="664"/>
                      <a:pt x="1032" y="640"/>
                    </a:cubicBezTo>
                  </a:path>
                </a:pathLst>
              </a:custGeom>
              <a:noFill/>
              <a:ln w="76200">
                <a:solidFill>
                  <a:schemeClr val="accent2"/>
                </a:solidFill>
                <a:round/>
                <a:headEnd type="oval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8" name="Freeform 71"/>
              <p:cNvSpPr>
                <a:spLocks/>
              </p:cNvSpPr>
              <p:nvPr/>
            </p:nvSpPr>
            <p:spPr bwMode="auto">
              <a:xfrm>
                <a:off x="7759700" y="3186114"/>
                <a:ext cx="920750" cy="657225"/>
              </a:xfrm>
              <a:custGeom>
                <a:avLst/>
                <a:gdLst>
                  <a:gd name="T0" fmla="*/ 14 w 576"/>
                  <a:gd name="T1" fmla="*/ 5 h 680"/>
                  <a:gd name="T2" fmla="*/ 14 w 576"/>
                  <a:gd name="T3" fmla="*/ 226 h 680"/>
                  <a:gd name="T4" fmla="*/ 96 w 576"/>
                  <a:gd name="T5" fmla="*/ 5 h 680"/>
                  <a:gd name="T6" fmla="*/ 315 w 576"/>
                  <a:gd name="T7" fmla="*/ 258 h 680"/>
                  <a:gd name="T8" fmla="*/ 178 w 576"/>
                  <a:gd name="T9" fmla="*/ 448 h 6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680"/>
                  <a:gd name="T17" fmla="*/ 576 w 576"/>
                  <a:gd name="T18" fmla="*/ 680 h 6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680">
                    <a:moveTo>
                      <a:pt x="24" y="8"/>
                    </a:moveTo>
                    <a:cubicBezTo>
                      <a:pt x="12" y="176"/>
                      <a:pt x="0" y="344"/>
                      <a:pt x="24" y="344"/>
                    </a:cubicBezTo>
                    <a:cubicBezTo>
                      <a:pt x="48" y="344"/>
                      <a:pt x="80" y="0"/>
                      <a:pt x="168" y="8"/>
                    </a:cubicBezTo>
                    <a:cubicBezTo>
                      <a:pt x="256" y="16"/>
                      <a:pt x="528" y="280"/>
                      <a:pt x="552" y="392"/>
                    </a:cubicBezTo>
                    <a:cubicBezTo>
                      <a:pt x="576" y="504"/>
                      <a:pt x="352" y="632"/>
                      <a:pt x="312" y="680"/>
                    </a:cubicBezTo>
                  </a:path>
                </a:pathLst>
              </a:custGeom>
              <a:noFill/>
              <a:ln w="82550">
                <a:solidFill>
                  <a:srgbClr val="FFFF00"/>
                </a:solidFill>
                <a:round/>
                <a:headEnd type="oval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9" name="Oval 73"/>
              <p:cNvSpPr>
                <a:spLocks noChangeArrowheads="1"/>
              </p:cNvSpPr>
              <p:nvPr/>
            </p:nvSpPr>
            <p:spPr bwMode="auto">
              <a:xfrm rot="20307511">
                <a:off x="8113184" y="3518298"/>
                <a:ext cx="817033" cy="657225"/>
              </a:xfrm>
              <a:prstGeom prst="ellipse">
                <a:avLst/>
              </a:prstGeom>
              <a:solidFill>
                <a:schemeClr val="hlink">
                  <a:alpha val="43921"/>
                </a:schemeClr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0" name="Line 75"/>
              <p:cNvSpPr>
                <a:spLocks noChangeShapeType="1"/>
              </p:cNvSpPr>
              <p:nvPr/>
            </p:nvSpPr>
            <p:spPr bwMode="auto">
              <a:xfrm>
                <a:off x="8839200" y="4151711"/>
                <a:ext cx="182033" cy="254794"/>
              </a:xfrm>
              <a:prstGeom prst="line">
                <a:avLst/>
              </a:prstGeom>
              <a:noFill/>
              <a:ln w="793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1" name="Oval 77"/>
              <p:cNvSpPr>
                <a:spLocks noChangeArrowheads="1"/>
              </p:cNvSpPr>
              <p:nvPr/>
            </p:nvSpPr>
            <p:spPr bwMode="auto">
              <a:xfrm rot="20307511">
                <a:off x="8168217" y="3505202"/>
                <a:ext cx="817033" cy="656035"/>
              </a:xfrm>
              <a:prstGeom prst="ellipse">
                <a:avLst/>
              </a:prstGeom>
              <a:solidFill>
                <a:schemeClr val="hlink">
                  <a:alpha val="16862"/>
                </a:schemeClr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2776" name="Rectangle 7"/>
          <p:cNvSpPr>
            <a:spLocks noChangeArrowheads="1"/>
          </p:cNvSpPr>
          <p:nvPr/>
        </p:nvSpPr>
        <p:spPr bwMode="auto">
          <a:xfrm>
            <a:off x="76200" y="5334000"/>
            <a:ext cx="865667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338138"/>
            <a:r>
              <a:rPr lang="en-US" sz="2400" b="1" u="sng" dirty="0" err="1"/>
              <a:t>Thm</a:t>
            </a:r>
            <a:r>
              <a:rPr lang="en-US" sz="2400" b="1" dirty="0"/>
              <a:t>: </a:t>
            </a:r>
            <a:r>
              <a:rPr lang="en-US" sz="3200" dirty="0">
                <a:latin typeface="Symbol" charset="0"/>
              </a:rPr>
              <a:t>t</a:t>
            </a:r>
            <a:r>
              <a:rPr lang="en-US" sz="2400" dirty="0"/>
              <a:t>(</a:t>
            </a:r>
            <a:r>
              <a:rPr lang="en-US" sz="3200" b="1" dirty="0">
                <a:latin typeface="Symbol" charset="0"/>
              </a:rPr>
              <a:t>e</a:t>
            </a:r>
            <a:r>
              <a:rPr lang="en-US" sz="2400" dirty="0"/>
              <a:t>)  ≤  T e </a:t>
            </a:r>
            <a:r>
              <a:rPr lang="en-US" sz="2400" dirty="0" err="1"/>
              <a:t>ln</a:t>
            </a:r>
            <a:r>
              <a:rPr lang="en-US" sz="2400" dirty="0"/>
              <a:t> </a:t>
            </a:r>
            <a:r>
              <a:rPr lang="en-US" sz="3200" b="1" dirty="0">
                <a:latin typeface="Symbol" charset="0"/>
              </a:rPr>
              <a:t>e</a:t>
            </a:r>
            <a:r>
              <a:rPr lang="en-US" sz="2400" b="1" baseline="30000" dirty="0"/>
              <a:t>-</a:t>
            </a:r>
            <a:r>
              <a:rPr lang="en-US" sz="2400" b="1" baseline="30000" dirty="0" smtClean="0"/>
              <a:t>1</a:t>
            </a:r>
            <a:r>
              <a:rPr lang="en-US" sz="2400" dirty="0" smtClean="0"/>
              <a:t>.    </a:t>
            </a:r>
            <a:r>
              <a:rPr lang="en-US" sz="2400" dirty="0">
                <a:solidFill>
                  <a:srgbClr val="660066"/>
                </a:solidFill>
              </a:rPr>
              <a:t>[</a:t>
            </a:r>
            <a:r>
              <a:rPr lang="en-US" sz="2400" dirty="0" smtClean="0">
                <a:solidFill>
                  <a:srgbClr val="660066"/>
                </a:solidFill>
              </a:rPr>
              <a:t>Aldous</a:t>
            </a:r>
            <a:r>
              <a:rPr lang="ja-JP" altLang="en-US" sz="2400" dirty="0">
                <a:solidFill>
                  <a:srgbClr val="660066"/>
                </a:solidFill>
              </a:rPr>
              <a:t>’</a:t>
            </a:r>
            <a:r>
              <a:rPr lang="en-US" sz="2400" dirty="0" smtClean="0">
                <a:solidFill>
                  <a:srgbClr val="660066"/>
                </a:solidFill>
              </a:rPr>
              <a:t>81]</a:t>
            </a:r>
            <a:endParaRPr lang="en-US" sz="24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384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7" name="Rectangle 7"/>
          <p:cNvSpPr>
            <a:spLocks noChangeArrowheads="1"/>
          </p:cNvSpPr>
          <p:nvPr/>
        </p:nvSpPr>
        <p:spPr bwMode="auto">
          <a:xfrm>
            <a:off x="419978" y="3686175"/>
            <a:ext cx="862242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dirty="0"/>
              <a:t>Consider a shortest path:</a:t>
            </a:r>
          </a:p>
          <a:p>
            <a:r>
              <a:rPr lang="en-US" sz="2800" dirty="0" smtClean="0">
                <a:solidFill>
                  <a:srgbClr val="FF8000"/>
                </a:solidFill>
              </a:rPr>
              <a:t>    x</a:t>
            </a:r>
            <a:r>
              <a:rPr lang="en-US" sz="2800" dirty="0" smtClean="0"/>
              <a:t> </a:t>
            </a:r>
            <a:r>
              <a:rPr lang="en-US" sz="2800" dirty="0"/>
              <a:t>= </a:t>
            </a:r>
            <a:r>
              <a:rPr lang="en-US" sz="2800" dirty="0">
                <a:solidFill>
                  <a:srgbClr val="0000FF"/>
                </a:solidFill>
              </a:rPr>
              <a:t>z</a:t>
            </a:r>
            <a:r>
              <a:rPr lang="en-US" sz="2800" baseline="-25000" dirty="0">
                <a:solidFill>
                  <a:srgbClr val="0000FF"/>
                </a:solidFill>
              </a:rPr>
              <a:t>0</a:t>
            </a:r>
            <a:r>
              <a:rPr lang="en-US" sz="2800" dirty="0">
                <a:solidFill>
                  <a:srgbClr val="0000FF"/>
                </a:solidFill>
              </a:rPr>
              <a:t>,</a:t>
            </a:r>
            <a:r>
              <a:rPr lang="en-US" sz="2800" baseline="-25000" dirty="0">
                <a:solidFill>
                  <a:srgbClr val="0000FF"/>
                </a:solidFill>
              </a:rPr>
              <a:t> </a:t>
            </a:r>
            <a:r>
              <a:rPr lang="en-US" sz="2800" baseline="-25000" dirty="0" smtClean="0">
                <a:solidFill>
                  <a:srgbClr val="0000FF"/>
                </a:solidFill>
              </a:rPr>
              <a:t>   </a:t>
            </a:r>
            <a:r>
              <a:rPr lang="en-US" sz="2800" dirty="0">
                <a:solidFill>
                  <a:srgbClr val="0000FF"/>
                </a:solidFill>
              </a:rPr>
              <a:t>z</a:t>
            </a:r>
            <a:r>
              <a:rPr lang="en-US" sz="2800" baseline="-25000" dirty="0">
                <a:solidFill>
                  <a:srgbClr val="0000FF"/>
                </a:solidFill>
              </a:rPr>
              <a:t>1</a:t>
            </a:r>
            <a:r>
              <a:rPr lang="en-US" sz="2800" dirty="0">
                <a:solidFill>
                  <a:srgbClr val="0000FF"/>
                </a:solidFill>
              </a:rPr>
              <a:t>,  </a:t>
            </a:r>
            <a:r>
              <a:rPr lang="en-US" sz="2800" dirty="0" smtClean="0">
                <a:solidFill>
                  <a:srgbClr val="0000FF"/>
                </a:solidFill>
              </a:rPr>
              <a:t>  z</a:t>
            </a:r>
            <a:r>
              <a:rPr lang="en-US" sz="2800" baseline="-25000" dirty="0" smtClean="0">
                <a:solidFill>
                  <a:srgbClr val="0000FF"/>
                </a:solidFill>
              </a:rPr>
              <a:t>2</a:t>
            </a:r>
            <a:r>
              <a:rPr lang="en-US" sz="2800" dirty="0" smtClean="0">
                <a:solidFill>
                  <a:srgbClr val="0000FF"/>
                </a:solidFill>
              </a:rPr>
              <a:t>,  </a:t>
            </a:r>
            <a:r>
              <a:rPr lang="en-US" sz="2800" dirty="0">
                <a:solidFill>
                  <a:srgbClr val="0000FF"/>
                </a:solidFill>
              </a:rPr>
              <a:t>. . </a:t>
            </a:r>
            <a:r>
              <a:rPr lang="en-US" sz="2800" dirty="0" smtClean="0">
                <a:solidFill>
                  <a:srgbClr val="0000FF"/>
                </a:solidFill>
              </a:rPr>
              <a:t>.  </a:t>
            </a:r>
            <a:r>
              <a:rPr lang="en-US" sz="2800" dirty="0">
                <a:solidFill>
                  <a:srgbClr val="0000FF"/>
                </a:solidFill>
              </a:rPr>
              <a:t>, </a:t>
            </a:r>
            <a:r>
              <a:rPr lang="en-US" sz="2800" dirty="0" smtClean="0">
                <a:solidFill>
                  <a:srgbClr val="0000FF"/>
                </a:solidFill>
              </a:rPr>
              <a:t>  </a:t>
            </a:r>
            <a:r>
              <a:rPr lang="en-US" sz="2800" dirty="0" err="1" smtClean="0">
                <a:solidFill>
                  <a:srgbClr val="0000FF"/>
                </a:solidFill>
              </a:rPr>
              <a:t>z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r</a:t>
            </a:r>
            <a:r>
              <a:rPr lang="en-US" sz="2800" dirty="0"/>
              <a:t>= </a:t>
            </a:r>
            <a:r>
              <a:rPr lang="en-US" sz="2800" dirty="0">
                <a:solidFill>
                  <a:srgbClr val="FF8000"/>
                </a:solidFill>
              </a:rPr>
              <a:t>y</a:t>
            </a:r>
            <a:r>
              <a:rPr lang="en-US" sz="2800" dirty="0"/>
              <a:t>,</a:t>
            </a:r>
          </a:p>
          <a:p>
            <a:r>
              <a:rPr lang="en-US" dirty="0"/>
              <a:t>                                    </a:t>
            </a:r>
            <a:r>
              <a:rPr lang="en-US" dirty="0" smtClean="0"/>
              <a:t>                                                  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dist</a:t>
            </a:r>
            <a:r>
              <a:rPr lang="en-US" sz="2400" dirty="0">
                <a:solidFill>
                  <a:srgbClr val="0000FF"/>
                </a:solidFill>
              </a:rPr>
              <a:t>(z</a:t>
            </a:r>
            <a:r>
              <a:rPr lang="en-US" sz="2400" baseline="-25000" dirty="0">
                <a:solidFill>
                  <a:srgbClr val="0000FF"/>
                </a:solidFill>
              </a:rPr>
              <a:t>i</a:t>
            </a:r>
            <a:r>
              <a:rPr lang="en-US" sz="2400" dirty="0">
                <a:solidFill>
                  <a:srgbClr val="0000FF"/>
                </a:solidFill>
              </a:rPr>
              <a:t>,z</a:t>
            </a:r>
            <a:r>
              <a:rPr lang="en-US" sz="2400" baseline="-25000" dirty="0">
                <a:solidFill>
                  <a:srgbClr val="0000FF"/>
                </a:solidFill>
              </a:rPr>
              <a:t>i+1</a:t>
            </a:r>
            <a:r>
              <a:rPr lang="en-US" sz="2400" dirty="0">
                <a:solidFill>
                  <a:srgbClr val="0000FF"/>
                </a:solidFill>
              </a:rPr>
              <a:t>) = </a:t>
            </a:r>
            <a:r>
              <a:rPr lang="en-US" sz="2400" dirty="0" smtClean="0">
                <a:solidFill>
                  <a:srgbClr val="0000FF"/>
                </a:solidFill>
              </a:rPr>
              <a:t>1,</a:t>
            </a:r>
            <a:endParaRPr lang="en-US" sz="2400" dirty="0"/>
          </a:p>
          <a:p>
            <a:r>
              <a:rPr lang="en-US" sz="2400" dirty="0"/>
              <a:t>                                    </a:t>
            </a:r>
            <a:r>
              <a:rPr lang="en-US" sz="2400" dirty="0" smtClean="0"/>
              <a:t>                             </a:t>
            </a:r>
            <a:r>
              <a:rPr lang="en-US" sz="800" dirty="0"/>
              <a:t> </a:t>
            </a:r>
            <a:r>
              <a:rPr lang="en-US" sz="2400" dirty="0" err="1" smtClean="0">
                <a:solidFill>
                  <a:srgbClr val="FF8000"/>
                </a:solidFill>
              </a:rPr>
              <a:t>dist</a:t>
            </a:r>
            <a:r>
              <a:rPr lang="en-US" sz="2400" dirty="0">
                <a:solidFill>
                  <a:srgbClr val="FF8000"/>
                </a:solidFill>
              </a:rPr>
              <a:t>(</a:t>
            </a:r>
            <a:r>
              <a:rPr lang="en-US" sz="2400" dirty="0" err="1">
                <a:solidFill>
                  <a:srgbClr val="FF8000"/>
                </a:solidFill>
              </a:rPr>
              <a:t>x,y</a:t>
            </a:r>
            <a:r>
              <a:rPr lang="en-US" sz="2400" dirty="0">
                <a:solidFill>
                  <a:srgbClr val="FF8000"/>
                </a:solidFill>
              </a:rPr>
              <a:t>) = r</a:t>
            </a:r>
            <a:r>
              <a:rPr lang="en-US" sz="2400" dirty="0"/>
              <a:t>.</a:t>
            </a:r>
            <a:endParaRPr lang="en-US" sz="2400" b="1" dirty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"/>
            <a:ext cx="7696200" cy="762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Path Coupling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494109" y="1333500"/>
            <a:ext cx="777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/>
              <a:t>Coupling</a:t>
            </a:r>
            <a:r>
              <a:rPr lang="en-US" sz="2400" dirty="0"/>
              <a:t>:   Show for all </a:t>
            </a:r>
            <a:r>
              <a:rPr lang="en-US" sz="2400" dirty="0" err="1">
                <a:solidFill>
                  <a:srgbClr val="FF8000"/>
                </a:solidFill>
              </a:rPr>
              <a:t>x,y</a:t>
            </a:r>
            <a:r>
              <a:rPr lang="en-US" sz="2400" dirty="0"/>
              <a:t> </a:t>
            </a:r>
            <a:r>
              <a:rPr lang="en-US" sz="2400" dirty="0" err="1">
                <a:latin typeface="Symbol" charset="0"/>
              </a:rPr>
              <a:t>Î</a:t>
            </a:r>
            <a:r>
              <a:rPr lang="en-US" sz="2400" dirty="0">
                <a:latin typeface="Symbol" charset="0"/>
              </a:rPr>
              <a:t> W</a:t>
            </a:r>
            <a:r>
              <a:rPr lang="en-US" sz="2400" dirty="0" smtClean="0"/>
              <a:t>,    E</a:t>
            </a:r>
            <a:r>
              <a:rPr lang="en-US" sz="2400" dirty="0"/>
              <a:t>[ </a:t>
            </a:r>
            <a:r>
              <a:rPr lang="en-US" sz="2400" dirty="0" smtClean="0">
                <a:latin typeface="Symbol" charset="0"/>
              </a:rPr>
              <a:t>D</a:t>
            </a:r>
            <a:r>
              <a:rPr lang="en-US" sz="2400" dirty="0" smtClean="0"/>
              <a:t>(</a:t>
            </a:r>
            <a:r>
              <a:rPr lang="en-US" sz="2400" dirty="0" err="1">
                <a:solidFill>
                  <a:srgbClr val="FF8000"/>
                </a:solidFill>
              </a:rPr>
              <a:t>dist</a:t>
            </a:r>
            <a:r>
              <a:rPr lang="en-US" sz="2400" dirty="0">
                <a:solidFill>
                  <a:srgbClr val="FF8000"/>
                </a:solidFill>
              </a:rPr>
              <a:t>(</a:t>
            </a:r>
            <a:r>
              <a:rPr lang="en-US" sz="2400" dirty="0" err="1">
                <a:solidFill>
                  <a:srgbClr val="FF8000"/>
                </a:solidFill>
              </a:rPr>
              <a:t>x,y</a:t>
            </a:r>
            <a:r>
              <a:rPr lang="en-US" sz="2400" dirty="0">
                <a:solidFill>
                  <a:srgbClr val="FF8000"/>
                </a:solidFill>
              </a:rPr>
              <a:t>)</a:t>
            </a:r>
            <a:r>
              <a:rPr lang="en-US" sz="2400" dirty="0"/>
              <a:t>) ]  ≤ 0.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494109" y="1995488"/>
            <a:ext cx="7830742" cy="96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Path coupling</a:t>
            </a:r>
            <a:r>
              <a:rPr lang="en-US" sz="2400" dirty="0"/>
              <a:t>:   Show for </a:t>
            </a:r>
            <a:r>
              <a:rPr lang="en-US" sz="2400" dirty="0" smtClean="0"/>
              <a:t>all </a:t>
            </a:r>
            <a:r>
              <a:rPr lang="en-US" sz="2400" dirty="0" err="1" smtClean="0">
                <a:solidFill>
                  <a:srgbClr val="0000FF"/>
                </a:solidFill>
              </a:rPr>
              <a:t>u</a:t>
            </a:r>
            <a:r>
              <a:rPr lang="en-US" sz="2400" dirty="0" err="1">
                <a:solidFill>
                  <a:srgbClr val="0000FF"/>
                </a:solidFill>
              </a:rPr>
              <a:t>,v</a:t>
            </a:r>
            <a:r>
              <a:rPr lang="en-US" sz="2400" dirty="0"/>
              <a:t>  </a:t>
            </a:r>
            <a:r>
              <a:rPr lang="en-US" sz="2400" dirty="0" err="1"/>
              <a:t>s.t.</a:t>
            </a:r>
            <a:r>
              <a:rPr lang="en-US" sz="2400" dirty="0">
                <a:solidFill>
                  <a:srgbClr val="FF0000"/>
                </a:solidFill>
              </a:rPr>
              <a:t>  </a:t>
            </a:r>
            <a:r>
              <a:rPr lang="en-US" sz="2400" dirty="0" err="1">
                <a:solidFill>
                  <a:srgbClr val="0000FF"/>
                </a:solidFill>
              </a:rPr>
              <a:t>dist</a:t>
            </a:r>
            <a:r>
              <a:rPr lang="en-US" sz="2400" dirty="0">
                <a:solidFill>
                  <a:srgbClr val="0000FF"/>
                </a:solidFill>
              </a:rPr>
              <a:t>(</a:t>
            </a:r>
            <a:r>
              <a:rPr lang="en-US" sz="2400" dirty="0" err="1">
                <a:solidFill>
                  <a:srgbClr val="0000FF"/>
                </a:solidFill>
              </a:rPr>
              <a:t>u,v</a:t>
            </a:r>
            <a:r>
              <a:rPr lang="en-US" sz="2400" dirty="0">
                <a:solidFill>
                  <a:srgbClr val="0000FF"/>
                </a:solidFill>
              </a:rPr>
              <a:t>)=1</a:t>
            </a:r>
            <a:r>
              <a:rPr lang="en-US" sz="2400" dirty="0" smtClean="0">
                <a:solidFill>
                  <a:srgbClr val="0000FF"/>
                </a:solidFill>
              </a:rPr>
              <a:t>,</a:t>
            </a:r>
            <a:r>
              <a:rPr lang="en-US" sz="2400" dirty="0" smtClean="0"/>
              <a:t> that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     E</a:t>
            </a:r>
            <a:r>
              <a:rPr lang="en-US" sz="2400" dirty="0"/>
              <a:t>[ </a:t>
            </a:r>
            <a:r>
              <a:rPr lang="en-US" sz="2400" dirty="0" smtClean="0">
                <a:latin typeface="Symbol" charset="0"/>
              </a:rPr>
              <a:t>D</a:t>
            </a:r>
            <a:r>
              <a:rPr lang="en-US" sz="2400" dirty="0" smtClean="0"/>
              <a:t>(</a:t>
            </a:r>
            <a:r>
              <a:rPr lang="en-US" sz="2400" dirty="0" err="1">
                <a:solidFill>
                  <a:srgbClr val="0000FF"/>
                </a:solidFill>
              </a:rPr>
              <a:t>dist</a:t>
            </a:r>
            <a:r>
              <a:rPr lang="en-US" sz="2400" dirty="0">
                <a:solidFill>
                  <a:srgbClr val="0000FF"/>
                </a:solidFill>
              </a:rPr>
              <a:t>(</a:t>
            </a:r>
            <a:r>
              <a:rPr lang="en-US" sz="2400" dirty="0" err="1">
                <a:solidFill>
                  <a:srgbClr val="0000FF"/>
                </a:solidFill>
              </a:rPr>
              <a:t>u,v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  <a:r>
              <a:rPr lang="en-US" sz="2400" dirty="0"/>
              <a:t>) ]  ≤  0.</a:t>
            </a:r>
          </a:p>
        </p:txBody>
      </p:sp>
      <p:sp>
        <p:nvSpPr>
          <p:cNvPr id="36870" name="Rectangle 21"/>
          <p:cNvSpPr>
            <a:spLocks noChangeArrowheads="1"/>
          </p:cNvSpPr>
          <p:nvPr/>
        </p:nvSpPr>
        <p:spPr bwMode="auto">
          <a:xfrm>
            <a:off x="2819400" y="606029"/>
            <a:ext cx="662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  </a:t>
            </a:r>
            <a:r>
              <a:rPr lang="en-US" sz="2400" b="1" dirty="0" smtClean="0">
                <a:solidFill>
                  <a:schemeClr val="accent1"/>
                </a:solidFill>
              </a:rPr>
              <a:t>                  </a:t>
            </a:r>
            <a:r>
              <a:rPr lang="en-US" sz="2400" b="1" dirty="0" smtClean="0">
                <a:solidFill>
                  <a:srgbClr val="660066"/>
                </a:solidFill>
              </a:rPr>
              <a:t> </a:t>
            </a:r>
            <a:r>
              <a:rPr lang="en-US" sz="2400" dirty="0" smtClean="0">
                <a:solidFill>
                  <a:srgbClr val="660066"/>
                </a:solidFill>
              </a:rPr>
              <a:t>[</a:t>
            </a:r>
            <a:r>
              <a:rPr lang="en-US" sz="2400" dirty="0" err="1" smtClean="0">
                <a:solidFill>
                  <a:srgbClr val="660066"/>
                </a:solidFill>
              </a:rPr>
              <a:t>Bubley</a:t>
            </a:r>
            <a:r>
              <a:rPr lang="en-US" sz="2400" dirty="0" smtClean="0">
                <a:solidFill>
                  <a:srgbClr val="660066"/>
                </a:solidFill>
              </a:rPr>
              <a:t>, Dyer, Greenhill</a:t>
            </a:r>
            <a:r>
              <a:rPr lang="ja-JP" altLang="en-US" sz="2400" dirty="0">
                <a:solidFill>
                  <a:srgbClr val="660066"/>
                </a:solidFill>
              </a:rPr>
              <a:t>’</a:t>
            </a:r>
            <a:r>
              <a:rPr lang="en-US" sz="2400" dirty="0">
                <a:solidFill>
                  <a:srgbClr val="660066"/>
                </a:solidFill>
              </a:rPr>
              <a:t>97-</a:t>
            </a:r>
            <a:r>
              <a:rPr lang="en-US" sz="2400" dirty="0" smtClean="0">
                <a:solidFill>
                  <a:srgbClr val="660066"/>
                </a:solidFill>
              </a:rPr>
              <a:t>8]</a:t>
            </a:r>
            <a:endParaRPr lang="en-US" sz="2400" dirty="0">
              <a:solidFill>
                <a:srgbClr val="660066"/>
              </a:solidFill>
            </a:endParaRP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 rot="-59653">
            <a:off x="428142" y="4591672"/>
            <a:ext cx="8699500" cy="1960959"/>
            <a:chOff x="210" y="3936"/>
            <a:chExt cx="4110" cy="1647"/>
          </a:xfrm>
        </p:grpSpPr>
        <p:sp>
          <p:nvSpPr>
            <p:cNvPr id="36872" name="Rectangle 8"/>
            <p:cNvSpPr>
              <a:spLocks noChangeArrowheads="1"/>
            </p:cNvSpPr>
            <p:nvPr/>
          </p:nvSpPr>
          <p:spPr bwMode="auto">
            <a:xfrm>
              <a:off x="210" y="4627"/>
              <a:ext cx="4110" cy="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indent="338138"/>
              <a:r>
                <a:rPr lang="en-US" sz="2400" dirty="0" smtClean="0">
                  <a:latin typeface="Symbol" charset="0"/>
                </a:rPr>
                <a:t>        </a:t>
              </a:r>
              <a:r>
                <a:rPr lang="en-US" sz="2400" dirty="0" smtClean="0"/>
                <a:t>E</a:t>
              </a:r>
              <a:r>
                <a:rPr lang="en-US" sz="2400" dirty="0"/>
                <a:t>[ </a:t>
              </a:r>
              <a:r>
                <a:rPr lang="en-US" sz="2400" dirty="0">
                  <a:latin typeface="Symbol" charset="0"/>
                </a:rPr>
                <a:t>D </a:t>
              </a:r>
              <a:r>
                <a:rPr lang="en-US" sz="2400" dirty="0"/>
                <a:t>(</a:t>
              </a:r>
              <a:r>
                <a:rPr lang="en-US" sz="2400" dirty="0" err="1">
                  <a:solidFill>
                    <a:srgbClr val="FF8000"/>
                  </a:solidFill>
                </a:rPr>
                <a:t>dist</a:t>
              </a:r>
              <a:r>
                <a:rPr lang="en-US" sz="2400" dirty="0">
                  <a:solidFill>
                    <a:srgbClr val="FF8000"/>
                  </a:solidFill>
                </a:rPr>
                <a:t>(</a:t>
              </a:r>
              <a:r>
                <a:rPr lang="en-US" sz="2400" dirty="0" err="1">
                  <a:solidFill>
                    <a:srgbClr val="FF8000"/>
                  </a:solidFill>
                </a:rPr>
                <a:t>x,y</a:t>
              </a:r>
              <a:r>
                <a:rPr lang="en-US" sz="2400" dirty="0">
                  <a:solidFill>
                    <a:srgbClr val="FF8000"/>
                  </a:solidFill>
                </a:rPr>
                <a:t>)</a:t>
              </a:r>
              <a:r>
                <a:rPr lang="en-US" sz="2400" dirty="0"/>
                <a:t>) ]  </a:t>
              </a:r>
              <a:r>
                <a:rPr lang="en-US" sz="2400" dirty="0" smtClean="0"/>
                <a:t>≤ </a:t>
              </a:r>
              <a:r>
                <a:rPr lang="en-US" dirty="0" smtClean="0"/>
                <a:t>  </a:t>
              </a:r>
              <a:r>
                <a:rPr lang="en-US" sz="3600" dirty="0">
                  <a:latin typeface="Symbol" charset="0"/>
                </a:rPr>
                <a:t>S</a:t>
              </a:r>
              <a:r>
                <a:rPr lang="en-US" sz="3200" baseline="-25000" dirty="0"/>
                <a:t>i</a:t>
              </a:r>
              <a:r>
                <a:rPr lang="en-US" dirty="0"/>
                <a:t> </a:t>
              </a:r>
              <a:r>
                <a:rPr lang="en-US" sz="2400" dirty="0"/>
                <a:t>E[ </a:t>
              </a:r>
              <a:r>
                <a:rPr lang="en-US" sz="2400" dirty="0">
                  <a:latin typeface="Symbol" charset="0"/>
                </a:rPr>
                <a:t>D </a:t>
              </a:r>
              <a:r>
                <a:rPr lang="en-US" sz="2400" dirty="0"/>
                <a:t>(</a:t>
              </a:r>
              <a:r>
                <a:rPr lang="en-US" sz="2400" dirty="0" err="1">
                  <a:solidFill>
                    <a:srgbClr val="0000FF"/>
                  </a:solidFill>
                </a:rPr>
                <a:t>dist</a:t>
              </a:r>
              <a:r>
                <a:rPr lang="en-US" sz="2400" dirty="0">
                  <a:solidFill>
                    <a:srgbClr val="0000FF"/>
                  </a:solidFill>
                </a:rPr>
                <a:t>(z</a:t>
              </a:r>
              <a:r>
                <a:rPr lang="en-US" sz="2400" baseline="-25000" dirty="0">
                  <a:solidFill>
                    <a:srgbClr val="0000FF"/>
                  </a:solidFill>
                </a:rPr>
                <a:t>i</a:t>
              </a:r>
              <a:r>
                <a:rPr lang="en-US" sz="2400" dirty="0">
                  <a:solidFill>
                    <a:srgbClr val="0000FF"/>
                  </a:solidFill>
                </a:rPr>
                <a:t>,z</a:t>
              </a:r>
              <a:r>
                <a:rPr lang="en-US" sz="2400" baseline="-25000" dirty="0">
                  <a:solidFill>
                    <a:srgbClr val="0000FF"/>
                  </a:solidFill>
                </a:rPr>
                <a:t>i+1</a:t>
              </a:r>
              <a:r>
                <a:rPr lang="en-US" sz="2400" dirty="0">
                  <a:solidFill>
                    <a:srgbClr val="0000FF"/>
                  </a:solidFill>
                </a:rPr>
                <a:t>)</a:t>
              </a:r>
              <a:r>
                <a:rPr lang="en-US" sz="2400" dirty="0"/>
                <a:t>) ]</a:t>
              </a:r>
            </a:p>
            <a:p>
              <a:pPr indent="338138"/>
              <a:r>
                <a:rPr lang="en-US" sz="3200" dirty="0"/>
                <a:t>              </a:t>
              </a:r>
              <a:r>
                <a:rPr lang="en-US" sz="3200" dirty="0" smtClean="0"/>
                <a:t>          </a:t>
              </a:r>
              <a:r>
                <a:rPr lang="en-US" sz="800" dirty="0" smtClean="0"/>
                <a:t>  </a:t>
              </a:r>
              <a:r>
                <a:rPr lang="en-US" sz="2400" dirty="0" smtClean="0"/>
                <a:t> ≤  </a:t>
              </a:r>
              <a:r>
                <a:rPr lang="en-US" sz="2400" dirty="0"/>
                <a:t>0.</a:t>
              </a:r>
            </a:p>
          </p:txBody>
        </p:sp>
        <p:sp>
          <p:nvSpPr>
            <p:cNvPr id="36873" name="Freeform 25"/>
            <p:cNvSpPr>
              <a:spLocks/>
            </p:cNvSpPr>
            <p:nvPr/>
          </p:nvSpPr>
          <p:spPr bwMode="auto">
            <a:xfrm>
              <a:off x="1088" y="3936"/>
              <a:ext cx="208" cy="336"/>
            </a:xfrm>
            <a:custGeom>
              <a:avLst/>
              <a:gdLst>
                <a:gd name="T0" fmla="*/ 16 w 208"/>
                <a:gd name="T1" fmla="*/ 0 h 336"/>
                <a:gd name="T2" fmla="*/ 16 w 208"/>
                <a:gd name="T3" fmla="*/ 144 h 336"/>
                <a:gd name="T4" fmla="*/ 112 w 208"/>
                <a:gd name="T5" fmla="*/ 192 h 336"/>
                <a:gd name="T6" fmla="*/ 208 w 208"/>
                <a:gd name="T7" fmla="*/ 336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8"/>
                <a:gd name="T13" fmla="*/ 0 h 336"/>
                <a:gd name="T14" fmla="*/ 208 w 208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8" h="336">
                  <a:moveTo>
                    <a:pt x="16" y="0"/>
                  </a:moveTo>
                  <a:cubicBezTo>
                    <a:pt x="8" y="56"/>
                    <a:pt x="0" y="112"/>
                    <a:pt x="16" y="144"/>
                  </a:cubicBezTo>
                  <a:cubicBezTo>
                    <a:pt x="32" y="176"/>
                    <a:pt x="80" y="160"/>
                    <a:pt x="112" y="192"/>
                  </a:cubicBezTo>
                  <a:cubicBezTo>
                    <a:pt x="144" y="224"/>
                    <a:pt x="192" y="312"/>
                    <a:pt x="208" y="3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4" name="Freeform 26"/>
            <p:cNvSpPr>
              <a:spLocks/>
            </p:cNvSpPr>
            <p:nvPr/>
          </p:nvSpPr>
          <p:spPr bwMode="auto">
            <a:xfrm flipH="1">
              <a:off x="1344" y="3936"/>
              <a:ext cx="208" cy="336"/>
            </a:xfrm>
            <a:custGeom>
              <a:avLst/>
              <a:gdLst>
                <a:gd name="T0" fmla="*/ 16 w 208"/>
                <a:gd name="T1" fmla="*/ 0 h 336"/>
                <a:gd name="T2" fmla="*/ 16 w 208"/>
                <a:gd name="T3" fmla="*/ 144 h 336"/>
                <a:gd name="T4" fmla="*/ 112 w 208"/>
                <a:gd name="T5" fmla="*/ 192 h 336"/>
                <a:gd name="T6" fmla="*/ 208 w 208"/>
                <a:gd name="T7" fmla="*/ 336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8"/>
                <a:gd name="T13" fmla="*/ 0 h 336"/>
                <a:gd name="T14" fmla="*/ 208 w 208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8" h="336">
                  <a:moveTo>
                    <a:pt x="16" y="0"/>
                  </a:moveTo>
                  <a:cubicBezTo>
                    <a:pt x="8" y="56"/>
                    <a:pt x="0" y="112"/>
                    <a:pt x="16" y="144"/>
                  </a:cubicBezTo>
                  <a:cubicBezTo>
                    <a:pt x="32" y="176"/>
                    <a:pt x="80" y="160"/>
                    <a:pt x="112" y="192"/>
                  </a:cubicBezTo>
                  <a:cubicBezTo>
                    <a:pt x="144" y="224"/>
                    <a:pt x="192" y="312"/>
                    <a:pt x="208" y="3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5" name="Freeform 27"/>
            <p:cNvSpPr>
              <a:spLocks/>
            </p:cNvSpPr>
            <p:nvPr/>
          </p:nvSpPr>
          <p:spPr bwMode="auto">
            <a:xfrm rot="-646131">
              <a:off x="724" y="3937"/>
              <a:ext cx="192" cy="384"/>
            </a:xfrm>
            <a:custGeom>
              <a:avLst/>
              <a:gdLst>
                <a:gd name="T0" fmla="*/ 14 w 208"/>
                <a:gd name="T1" fmla="*/ 0 h 336"/>
                <a:gd name="T2" fmla="*/ 14 w 208"/>
                <a:gd name="T3" fmla="*/ 189 h 336"/>
                <a:gd name="T4" fmla="*/ 95 w 208"/>
                <a:gd name="T5" fmla="*/ 250 h 336"/>
                <a:gd name="T6" fmla="*/ 177 w 208"/>
                <a:gd name="T7" fmla="*/ 439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8"/>
                <a:gd name="T13" fmla="*/ 0 h 336"/>
                <a:gd name="T14" fmla="*/ 208 w 208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8" h="336">
                  <a:moveTo>
                    <a:pt x="16" y="0"/>
                  </a:moveTo>
                  <a:cubicBezTo>
                    <a:pt x="8" y="56"/>
                    <a:pt x="0" y="112"/>
                    <a:pt x="16" y="144"/>
                  </a:cubicBezTo>
                  <a:cubicBezTo>
                    <a:pt x="32" y="176"/>
                    <a:pt x="80" y="160"/>
                    <a:pt x="112" y="192"/>
                  </a:cubicBezTo>
                  <a:cubicBezTo>
                    <a:pt x="144" y="224"/>
                    <a:pt x="192" y="312"/>
                    <a:pt x="208" y="3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6" name="Freeform 28"/>
            <p:cNvSpPr>
              <a:spLocks/>
            </p:cNvSpPr>
            <p:nvPr/>
          </p:nvSpPr>
          <p:spPr bwMode="auto">
            <a:xfrm>
              <a:off x="1920" y="3936"/>
              <a:ext cx="384" cy="336"/>
            </a:xfrm>
            <a:custGeom>
              <a:avLst/>
              <a:gdLst>
                <a:gd name="T0" fmla="*/ 384 w 384"/>
                <a:gd name="T1" fmla="*/ 0 h 336"/>
                <a:gd name="T2" fmla="*/ 336 w 384"/>
                <a:gd name="T3" fmla="*/ 144 h 336"/>
                <a:gd name="T4" fmla="*/ 144 w 384"/>
                <a:gd name="T5" fmla="*/ 192 h 336"/>
                <a:gd name="T6" fmla="*/ 0 w 384"/>
                <a:gd name="T7" fmla="*/ 336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336"/>
                <a:gd name="T14" fmla="*/ 384 w 384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336">
                  <a:moveTo>
                    <a:pt x="384" y="0"/>
                  </a:moveTo>
                  <a:cubicBezTo>
                    <a:pt x="380" y="56"/>
                    <a:pt x="376" y="112"/>
                    <a:pt x="336" y="144"/>
                  </a:cubicBezTo>
                  <a:cubicBezTo>
                    <a:pt x="296" y="176"/>
                    <a:pt x="200" y="160"/>
                    <a:pt x="144" y="192"/>
                  </a:cubicBezTo>
                  <a:cubicBezTo>
                    <a:pt x="88" y="224"/>
                    <a:pt x="44" y="280"/>
                    <a:pt x="0" y="3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01121" y="3020218"/>
            <a:ext cx="588433" cy="665958"/>
            <a:chOff x="201121" y="3210718"/>
            <a:chExt cx="588433" cy="665958"/>
          </a:xfrm>
        </p:grpSpPr>
        <p:pic>
          <p:nvPicPr>
            <p:cNvPr id="17" name="Picture 15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21" y="3210718"/>
              <a:ext cx="588433" cy="665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Oval 160"/>
            <p:cNvSpPr>
              <a:spLocks noChangeArrowheads="1"/>
            </p:cNvSpPr>
            <p:nvPr/>
          </p:nvSpPr>
          <p:spPr bwMode="auto">
            <a:xfrm>
              <a:off x="279476" y="3280964"/>
              <a:ext cx="438149" cy="414736"/>
            </a:xfrm>
            <a:prstGeom prst="ellipse">
              <a:avLst/>
            </a:prstGeom>
            <a:solidFill>
              <a:srgbClr val="FFFF00">
                <a:alpha val="63921"/>
              </a:srgbClr>
            </a:solidFill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 rot="16200000">
            <a:off x="860657" y="5645161"/>
            <a:ext cx="370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Symbol"/>
              </a:rPr>
              <a:t>ß</a:t>
            </a:r>
            <a:endParaRPr lang="en-US" sz="2400" dirty="0">
              <a:latin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790290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7" grpId="0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96200" cy="66556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Path coupling for MC</a:t>
            </a:r>
            <a:r>
              <a:rPr lang="en-US" sz="3600" baseline="-25000" dirty="0">
                <a:latin typeface="+mn-lt"/>
                <a:ea typeface="ＭＳ Ｐゴシック" charset="0"/>
                <a:cs typeface="ＭＳ Ｐゴシック" charset="0"/>
              </a:rPr>
              <a:t>COL</a:t>
            </a:r>
            <a:endParaRPr lang="en-US" sz="36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7891" name="Rectangle 77"/>
          <p:cNvSpPr>
            <a:spLocks noChangeArrowheads="1"/>
          </p:cNvSpPr>
          <p:nvPr/>
        </p:nvSpPr>
        <p:spPr bwMode="auto">
          <a:xfrm>
            <a:off x="685800" y="894160"/>
            <a:ext cx="82014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u="sng" dirty="0" err="1"/>
              <a:t>Thm</a:t>
            </a:r>
            <a:r>
              <a:rPr lang="en-US" sz="2400" b="1" dirty="0"/>
              <a:t>:</a:t>
            </a:r>
            <a:r>
              <a:rPr lang="en-US" sz="2400" dirty="0"/>
              <a:t>  MC</a:t>
            </a:r>
            <a:r>
              <a:rPr lang="en-US" sz="2400" baseline="-25000" dirty="0"/>
              <a:t>COL</a:t>
            </a:r>
            <a:r>
              <a:rPr lang="en-US" sz="2400" dirty="0"/>
              <a:t> is rapidly mixing </a:t>
            </a:r>
            <a:r>
              <a:rPr lang="en-US" sz="2400" dirty="0" smtClean="0"/>
              <a:t>if  k </a:t>
            </a:r>
            <a:r>
              <a:rPr lang="en-US" sz="2400" dirty="0"/>
              <a:t>≥ 3d.                     </a:t>
            </a:r>
            <a:r>
              <a:rPr lang="en-US" sz="2400" dirty="0" smtClean="0"/>
              <a:t>                   </a:t>
            </a:r>
          </a:p>
          <a:p>
            <a:r>
              <a:rPr lang="en-US" sz="2400" b="1" dirty="0">
                <a:solidFill>
                  <a:srgbClr val="008000"/>
                </a:solidFill>
              </a:rPr>
              <a:t> </a:t>
            </a:r>
            <a:r>
              <a:rPr lang="en-US" sz="2400" b="1" dirty="0" smtClean="0">
                <a:solidFill>
                  <a:srgbClr val="008000"/>
                </a:solidFill>
              </a:rPr>
              <a:t>                                                                        </a:t>
            </a:r>
            <a:r>
              <a:rPr lang="en-US" sz="2400" dirty="0">
                <a:solidFill>
                  <a:srgbClr val="660066"/>
                </a:solidFill>
              </a:rPr>
              <a:t>[</a:t>
            </a:r>
            <a:r>
              <a:rPr lang="en-US" sz="2400" dirty="0" err="1" smtClean="0">
                <a:solidFill>
                  <a:srgbClr val="660066"/>
                </a:solidFill>
              </a:rPr>
              <a:t>Jerrum</a:t>
            </a:r>
            <a:r>
              <a:rPr lang="en-US" sz="2400" dirty="0" smtClean="0">
                <a:solidFill>
                  <a:srgbClr val="660066"/>
                </a:solidFill>
              </a:rPr>
              <a:t> </a:t>
            </a:r>
            <a:r>
              <a:rPr lang="fr-FR" altLang="ja-JP" sz="2400" dirty="0" smtClean="0">
                <a:solidFill>
                  <a:srgbClr val="660066"/>
                </a:solidFill>
              </a:rPr>
              <a:t>’</a:t>
            </a:r>
            <a:r>
              <a:rPr lang="en-US" sz="2400" dirty="0" smtClean="0">
                <a:solidFill>
                  <a:srgbClr val="660066"/>
                </a:solidFill>
              </a:rPr>
              <a:t>95]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37892" name="Rectangle 78"/>
          <p:cNvSpPr>
            <a:spLocks noChangeArrowheads="1"/>
          </p:cNvSpPr>
          <p:nvPr/>
        </p:nvSpPr>
        <p:spPr bwMode="auto">
          <a:xfrm>
            <a:off x="721784" y="1796654"/>
            <a:ext cx="51710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u="sng" dirty="0"/>
              <a:t>Pf</a:t>
            </a:r>
            <a:r>
              <a:rPr lang="en-US" sz="2400" b="1" dirty="0"/>
              <a:t>:  </a:t>
            </a:r>
            <a:r>
              <a:rPr lang="en-US" sz="2400" dirty="0"/>
              <a:t>Use path coupling:  </a:t>
            </a:r>
            <a:r>
              <a:rPr lang="en-US" sz="2400" dirty="0" err="1"/>
              <a:t>dist</a:t>
            </a:r>
            <a:r>
              <a:rPr lang="en-US" sz="2400" dirty="0"/>
              <a:t>(</a:t>
            </a:r>
            <a:r>
              <a:rPr lang="en-US" sz="2400" dirty="0" err="1"/>
              <a:t>x,y</a:t>
            </a:r>
            <a:r>
              <a:rPr lang="en-US" sz="2400" dirty="0"/>
              <a:t>) = 1.</a:t>
            </a:r>
            <a:endParaRPr lang="en-US" sz="2400" b="1" dirty="0"/>
          </a:p>
        </p:txBody>
      </p:sp>
      <p:grpSp>
        <p:nvGrpSpPr>
          <p:cNvPr id="37893" name="Group 105"/>
          <p:cNvGrpSpPr>
            <a:grpSpLocks/>
          </p:cNvGrpSpPr>
          <p:nvPr/>
        </p:nvGrpSpPr>
        <p:grpSpPr bwMode="auto">
          <a:xfrm>
            <a:off x="4825964" y="2455986"/>
            <a:ext cx="3850217" cy="1652540"/>
            <a:chOff x="863" y="1879"/>
            <a:chExt cx="2946" cy="1198"/>
          </a:xfrm>
        </p:grpSpPr>
        <p:grpSp>
          <p:nvGrpSpPr>
            <p:cNvPr id="37916" name="Group 79"/>
            <p:cNvGrpSpPr>
              <a:grpSpLocks/>
            </p:cNvGrpSpPr>
            <p:nvPr/>
          </p:nvGrpSpPr>
          <p:grpSpPr bwMode="auto">
            <a:xfrm>
              <a:off x="1044" y="1895"/>
              <a:ext cx="2765" cy="1165"/>
              <a:chOff x="418" y="1740"/>
              <a:chExt cx="3472" cy="1536"/>
            </a:xfrm>
          </p:grpSpPr>
          <p:grpSp>
            <p:nvGrpSpPr>
              <p:cNvPr id="37923" name="Group 76"/>
              <p:cNvGrpSpPr>
                <a:grpSpLocks/>
              </p:cNvGrpSpPr>
              <p:nvPr/>
            </p:nvGrpSpPr>
            <p:grpSpPr bwMode="auto">
              <a:xfrm>
                <a:off x="418" y="1740"/>
                <a:ext cx="1376" cy="1536"/>
                <a:chOff x="448" y="720"/>
                <a:chExt cx="832" cy="896"/>
              </a:xfrm>
            </p:grpSpPr>
            <p:grpSp>
              <p:nvGrpSpPr>
                <p:cNvPr id="37948" name="Group 47"/>
                <p:cNvGrpSpPr>
                  <a:grpSpLocks/>
                </p:cNvGrpSpPr>
                <p:nvPr/>
              </p:nvGrpSpPr>
              <p:grpSpPr bwMode="auto">
                <a:xfrm flipH="1" flipV="1">
                  <a:off x="720" y="1456"/>
                  <a:ext cx="288" cy="160"/>
                  <a:chOff x="1512" y="1136"/>
                  <a:chExt cx="288" cy="160"/>
                </a:xfrm>
              </p:grpSpPr>
              <p:sp>
                <p:nvSpPr>
                  <p:cNvPr id="37969" name="Line 4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56" y="1136"/>
                    <a:ext cx="0" cy="160"/>
                  </a:xfrm>
                  <a:prstGeom prst="line">
                    <a:avLst/>
                  </a:prstGeom>
                  <a:noFill/>
                  <a:ln w="539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970" name="Line 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56" y="1200"/>
                    <a:ext cx="144" cy="96"/>
                  </a:xfrm>
                  <a:prstGeom prst="line">
                    <a:avLst/>
                  </a:prstGeom>
                  <a:noFill/>
                  <a:ln w="508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971" name="Line 5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512" y="1200"/>
                    <a:ext cx="144" cy="96"/>
                  </a:xfrm>
                  <a:prstGeom prst="line">
                    <a:avLst/>
                  </a:prstGeom>
                  <a:noFill/>
                  <a:ln w="539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949" name="Group 43"/>
                <p:cNvGrpSpPr>
                  <a:grpSpLocks/>
                </p:cNvGrpSpPr>
                <p:nvPr/>
              </p:nvGrpSpPr>
              <p:grpSpPr bwMode="auto">
                <a:xfrm rot="16200000" flipH="1">
                  <a:off x="384" y="1120"/>
                  <a:ext cx="288" cy="160"/>
                  <a:chOff x="1512" y="1136"/>
                  <a:chExt cx="288" cy="160"/>
                </a:xfrm>
              </p:grpSpPr>
              <p:sp>
                <p:nvSpPr>
                  <p:cNvPr id="37966" name="Line 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56" y="1136"/>
                    <a:ext cx="0" cy="160"/>
                  </a:xfrm>
                  <a:prstGeom prst="line">
                    <a:avLst/>
                  </a:prstGeom>
                  <a:noFill/>
                  <a:ln w="539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967" name="Line 4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56" y="1200"/>
                    <a:ext cx="144" cy="96"/>
                  </a:xfrm>
                  <a:prstGeom prst="line">
                    <a:avLst/>
                  </a:prstGeom>
                  <a:noFill/>
                  <a:ln w="508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968" name="Line 4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512" y="1200"/>
                    <a:ext cx="144" cy="96"/>
                  </a:xfrm>
                  <a:prstGeom prst="line">
                    <a:avLst/>
                  </a:prstGeom>
                  <a:noFill/>
                  <a:ln w="539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950" name="Group 42"/>
                <p:cNvGrpSpPr>
                  <a:grpSpLocks/>
                </p:cNvGrpSpPr>
                <p:nvPr/>
              </p:nvGrpSpPr>
              <p:grpSpPr bwMode="auto">
                <a:xfrm rot="5400000" flipH="1">
                  <a:off x="1056" y="1119"/>
                  <a:ext cx="288" cy="161"/>
                  <a:chOff x="1512" y="1136"/>
                  <a:chExt cx="288" cy="160"/>
                </a:xfrm>
              </p:grpSpPr>
              <p:sp>
                <p:nvSpPr>
                  <p:cNvPr id="37963" name="Line 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56" y="1136"/>
                    <a:ext cx="0" cy="160"/>
                  </a:xfrm>
                  <a:prstGeom prst="line">
                    <a:avLst/>
                  </a:prstGeom>
                  <a:noFill/>
                  <a:ln w="539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964" name="Line 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56" y="1200"/>
                    <a:ext cx="144" cy="96"/>
                  </a:xfrm>
                  <a:prstGeom prst="line">
                    <a:avLst/>
                  </a:prstGeom>
                  <a:noFill/>
                  <a:ln w="508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965" name="Line 4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512" y="1200"/>
                    <a:ext cx="144" cy="96"/>
                  </a:xfrm>
                  <a:prstGeom prst="line">
                    <a:avLst/>
                  </a:prstGeom>
                  <a:noFill/>
                  <a:ln w="539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7951" name="Oval 7"/>
                <p:cNvSpPr>
                  <a:spLocks noChangeArrowheads="1"/>
                </p:cNvSpPr>
                <p:nvPr/>
              </p:nvSpPr>
              <p:spPr bwMode="auto">
                <a:xfrm>
                  <a:off x="528" y="115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952" name="Oval 8"/>
                <p:cNvSpPr>
                  <a:spLocks noChangeArrowheads="1"/>
                </p:cNvSpPr>
                <p:nvPr/>
              </p:nvSpPr>
              <p:spPr bwMode="auto">
                <a:xfrm>
                  <a:off x="816" y="1152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953" name="Oval 10"/>
                <p:cNvSpPr>
                  <a:spLocks noChangeArrowheads="1"/>
                </p:cNvSpPr>
                <p:nvPr/>
              </p:nvSpPr>
              <p:spPr bwMode="auto">
                <a:xfrm>
                  <a:off x="1104" y="1152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954" name="Oval 11"/>
                <p:cNvSpPr>
                  <a:spLocks noChangeArrowheads="1"/>
                </p:cNvSpPr>
                <p:nvPr/>
              </p:nvSpPr>
              <p:spPr bwMode="auto">
                <a:xfrm>
                  <a:off x="816" y="1440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955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864" y="960"/>
                  <a:ext cx="0" cy="192"/>
                </a:xfrm>
                <a:prstGeom prst="line">
                  <a:avLst/>
                </a:prstGeom>
                <a:noFill/>
                <a:ln w="539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956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864" y="1248"/>
                  <a:ext cx="0" cy="192"/>
                </a:xfrm>
                <a:prstGeom prst="line">
                  <a:avLst/>
                </a:prstGeom>
                <a:noFill/>
                <a:ln w="539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957" name="Line 32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1008" y="1104"/>
                  <a:ext cx="0" cy="192"/>
                </a:xfrm>
                <a:prstGeom prst="line">
                  <a:avLst/>
                </a:prstGeom>
                <a:noFill/>
                <a:ln w="539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958" name="Line 33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720" y="1104"/>
                  <a:ext cx="0" cy="192"/>
                </a:xfrm>
                <a:prstGeom prst="line">
                  <a:avLst/>
                </a:prstGeom>
                <a:noFill/>
                <a:ln w="539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959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864" y="720"/>
                  <a:ext cx="0" cy="160"/>
                </a:xfrm>
                <a:prstGeom prst="line">
                  <a:avLst/>
                </a:prstGeom>
                <a:noFill/>
                <a:ln w="539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960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864" y="784"/>
                  <a:ext cx="144" cy="96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961" name="Line 38"/>
                <p:cNvSpPr>
                  <a:spLocks noChangeShapeType="1"/>
                </p:cNvSpPr>
                <p:nvPr/>
              </p:nvSpPr>
              <p:spPr bwMode="auto">
                <a:xfrm flipH="1" flipV="1">
                  <a:off x="720" y="784"/>
                  <a:ext cx="144" cy="96"/>
                </a:xfrm>
                <a:prstGeom prst="line">
                  <a:avLst/>
                </a:prstGeom>
                <a:noFill/>
                <a:ln w="539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962" name="Oval 9"/>
                <p:cNvSpPr>
                  <a:spLocks noChangeArrowheads="1"/>
                </p:cNvSpPr>
                <p:nvPr/>
              </p:nvSpPr>
              <p:spPr bwMode="auto">
                <a:xfrm>
                  <a:off x="816" y="864"/>
                  <a:ext cx="96" cy="96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7924" name="Group 51"/>
              <p:cNvGrpSpPr>
                <a:grpSpLocks/>
              </p:cNvGrpSpPr>
              <p:nvPr/>
            </p:nvGrpSpPr>
            <p:grpSpPr bwMode="auto">
              <a:xfrm flipH="1" flipV="1">
                <a:off x="2867" y="3007"/>
                <a:ext cx="526" cy="269"/>
                <a:chOff x="1512" y="1136"/>
                <a:chExt cx="288" cy="160"/>
              </a:xfrm>
            </p:grpSpPr>
            <p:sp>
              <p:nvSpPr>
                <p:cNvPr id="37945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656" y="1136"/>
                  <a:ext cx="0" cy="160"/>
                </a:xfrm>
                <a:prstGeom prst="line">
                  <a:avLst/>
                </a:prstGeom>
                <a:noFill/>
                <a:ln w="539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946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1656" y="1200"/>
                  <a:ext cx="144" cy="96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947" name="Line 54"/>
                <p:cNvSpPr>
                  <a:spLocks noChangeShapeType="1"/>
                </p:cNvSpPr>
                <p:nvPr/>
              </p:nvSpPr>
              <p:spPr bwMode="auto">
                <a:xfrm flipH="1" flipV="1">
                  <a:off x="1512" y="1200"/>
                  <a:ext cx="144" cy="96"/>
                </a:xfrm>
                <a:prstGeom prst="line">
                  <a:avLst/>
                </a:prstGeom>
                <a:noFill/>
                <a:ln w="539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7925" name="Group 55"/>
              <p:cNvGrpSpPr>
                <a:grpSpLocks/>
              </p:cNvGrpSpPr>
              <p:nvPr/>
            </p:nvGrpSpPr>
            <p:grpSpPr bwMode="auto">
              <a:xfrm rot="16200000" flipH="1">
                <a:off x="2274" y="2432"/>
                <a:ext cx="483" cy="292"/>
                <a:chOff x="1512" y="1136"/>
                <a:chExt cx="288" cy="160"/>
              </a:xfrm>
            </p:grpSpPr>
            <p:sp>
              <p:nvSpPr>
                <p:cNvPr id="37942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1656" y="1136"/>
                  <a:ext cx="0" cy="160"/>
                </a:xfrm>
                <a:prstGeom prst="line">
                  <a:avLst/>
                </a:prstGeom>
                <a:noFill/>
                <a:ln w="539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943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1656" y="1200"/>
                  <a:ext cx="144" cy="96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944" name="Line 58"/>
                <p:cNvSpPr>
                  <a:spLocks noChangeShapeType="1"/>
                </p:cNvSpPr>
                <p:nvPr/>
              </p:nvSpPr>
              <p:spPr bwMode="auto">
                <a:xfrm flipH="1" flipV="1">
                  <a:off x="1512" y="1200"/>
                  <a:ext cx="144" cy="96"/>
                </a:xfrm>
                <a:prstGeom prst="line">
                  <a:avLst/>
                </a:prstGeom>
                <a:noFill/>
                <a:ln w="539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7926" name="Group 59"/>
              <p:cNvGrpSpPr>
                <a:grpSpLocks/>
              </p:cNvGrpSpPr>
              <p:nvPr/>
            </p:nvGrpSpPr>
            <p:grpSpPr bwMode="auto">
              <a:xfrm rot="5400000" flipH="1">
                <a:off x="3501" y="2431"/>
                <a:ext cx="483" cy="294"/>
                <a:chOff x="1512" y="1136"/>
                <a:chExt cx="288" cy="160"/>
              </a:xfrm>
            </p:grpSpPr>
            <p:sp>
              <p:nvSpPr>
                <p:cNvPr id="37939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1656" y="1136"/>
                  <a:ext cx="0" cy="160"/>
                </a:xfrm>
                <a:prstGeom prst="line">
                  <a:avLst/>
                </a:prstGeom>
                <a:noFill/>
                <a:ln w="539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940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1656" y="1200"/>
                  <a:ext cx="144" cy="96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941" name="Line 62"/>
                <p:cNvSpPr>
                  <a:spLocks noChangeShapeType="1"/>
                </p:cNvSpPr>
                <p:nvPr/>
              </p:nvSpPr>
              <p:spPr bwMode="auto">
                <a:xfrm flipH="1" flipV="1">
                  <a:off x="1512" y="1200"/>
                  <a:ext cx="144" cy="96"/>
                </a:xfrm>
                <a:prstGeom prst="line">
                  <a:avLst/>
                </a:prstGeom>
                <a:noFill/>
                <a:ln w="539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7927" name="Oval 63"/>
              <p:cNvSpPr>
                <a:spLocks noChangeArrowheads="1"/>
              </p:cNvSpPr>
              <p:nvPr/>
            </p:nvSpPr>
            <p:spPr bwMode="auto">
              <a:xfrm>
                <a:off x="2516" y="2497"/>
                <a:ext cx="176" cy="16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28" name="Oval 64"/>
              <p:cNvSpPr>
                <a:spLocks noChangeArrowheads="1"/>
              </p:cNvSpPr>
              <p:nvPr/>
            </p:nvSpPr>
            <p:spPr bwMode="auto">
              <a:xfrm>
                <a:off x="3042" y="2497"/>
                <a:ext cx="176" cy="161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29" name="Oval 65"/>
              <p:cNvSpPr>
                <a:spLocks noChangeArrowheads="1"/>
              </p:cNvSpPr>
              <p:nvPr/>
            </p:nvSpPr>
            <p:spPr bwMode="auto">
              <a:xfrm>
                <a:off x="3568" y="2497"/>
                <a:ext cx="176" cy="16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30" name="Oval 66"/>
              <p:cNvSpPr>
                <a:spLocks noChangeArrowheads="1"/>
              </p:cNvSpPr>
              <p:nvPr/>
            </p:nvSpPr>
            <p:spPr bwMode="auto">
              <a:xfrm>
                <a:off x="3042" y="2981"/>
                <a:ext cx="176" cy="16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31" name="Line 67"/>
              <p:cNvSpPr>
                <a:spLocks noChangeShapeType="1"/>
              </p:cNvSpPr>
              <p:nvPr/>
            </p:nvSpPr>
            <p:spPr bwMode="auto">
              <a:xfrm flipV="1">
                <a:off x="3130" y="2175"/>
                <a:ext cx="0" cy="322"/>
              </a:xfrm>
              <a:prstGeom prst="line">
                <a:avLst/>
              </a:prstGeom>
              <a:noFill/>
              <a:ln w="539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32" name="Line 68"/>
              <p:cNvSpPr>
                <a:spLocks noChangeShapeType="1"/>
              </p:cNvSpPr>
              <p:nvPr/>
            </p:nvSpPr>
            <p:spPr bwMode="auto">
              <a:xfrm flipV="1">
                <a:off x="3130" y="2645"/>
                <a:ext cx="0" cy="336"/>
              </a:xfrm>
              <a:prstGeom prst="line">
                <a:avLst/>
              </a:prstGeom>
              <a:noFill/>
              <a:ln w="539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33" name="Line 69"/>
              <p:cNvSpPr>
                <a:spLocks noChangeShapeType="1"/>
              </p:cNvSpPr>
              <p:nvPr/>
            </p:nvSpPr>
            <p:spPr bwMode="auto">
              <a:xfrm rot="16200000" flipV="1">
                <a:off x="3393" y="2403"/>
                <a:ext cx="0" cy="350"/>
              </a:xfrm>
              <a:prstGeom prst="line">
                <a:avLst/>
              </a:prstGeom>
              <a:noFill/>
              <a:ln w="539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34" name="Line 70"/>
              <p:cNvSpPr>
                <a:spLocks noChangeShapeType="1"/>
              </p:cNvSpPr>
              <p:nvPr/>
            </p:nvSpPr>
            <p:spPr bwMode="auto">
              <a:xfrm rot="16200000" flipV="1">
                <a:off x="2867" y="2403"/>
                <a:ext cx="0" cy="350"/>
              </a:xfrm>
              <a:prstGeom prst="line">
                <a:avLst/>
              </a:prstGeom>
              <a:noFill/>
              <a:ln w="539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35" name="Line 71"/>
              <p:cNvSpPr>
                <a:spLocks noChangeShapeType="1"/>
              </p:cNvSpPr>
              <p:nvPr/>
            </p:nvSpPr>
            <p:spPr bwMode="auto">
              <a:xfrm flipV="1">
                <a:off x="3130" y="1772"/>
                <a:ext cx="0" cy="269"/>
              </a:xfrm>
              <a:prstGeom prst="line">
                <a:avLst/>
              </a:prstGeom>
              <a:noFill/>
              <a:ln w="539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36" name="Line 72"/>
              <p:cNvSpPr>
                <a:spLocks noChangeShapeType="1"/>
              </p:cNvSpPr>
              <p:nvPr/>
            </p:nvSpPr>
            <p:spPr bwMode="auto">
              <a:xfrm flipV="1">
                <a:off x="3130" y="1879"/>
                <a:ext cx="263" cy="162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37" name="Line 73"/>
              <p:cNvSpPr>
                <a:spLocks noChangeShapeType="1"/>
              </p:cNvSpPr>
              <p:nvPr/>
            </p:nvSpPr>
            <p:spPr bwMode="auto">
              <a:xfrm flipH="1" flipV="1">
                <a:off x="2867" y="1879"/>
                <a:ext cx="263" cy="162"/>
              </a:xfrm>
              <a:prstGeom prst="line">
                <a:avLst/>
              </a:prstGeom>
              <a:noFill/>
              <a:ln w="539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38" name="Oval 74"/>
              <p:cNvSpPr>
                <a:spLocks noChangeArrowheads="1"/>
              </p:cNvSpPr>
              <p:nvPr/>
            </p:nvSpPr>
            <p:spPr bwMode="auto">
              <a:xfrm>
                <a:off x="3042" y="2014"/>
                <a:ext cx="176" cy="161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7917" name="Oval 80"/>
            <p:cNvSpPr>
              <a:spLocks noChangeArrowheads="1"/>
            </p:cNvSpPr>
            <p:nvPr/>
          </p:nvSpPr>
          <p:spPr bwMode="auto">
            <a:xfrm>
              <a:off x="987" y="1879"/>
              <a:ext cx="1210" cy="1181"/>
            </a:xfrm>
            <a:prstGeom prst="ellipse">
              <a:avLst/>
            </a:prstGeom>
            <a:solidFill>
              <a:schemeClr val="accent1">
                <a:alpha val="1961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8" name="Oval 81"/>
            <p:cNvSpPr>
              <a:spLocks noChangeArrowheads="1"/>
            </p:cNvSpPr>
            <p:nvPr/>
          </p:nvSpPr>
          <p:spPr bwMode="auto">
            <a:xfrm>
              <a:off x="2599" y="1895"/>
              <a:ext cx="1210" cy="118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9" name="Rectangle 85"/>
            <p:cNvSpPr>
              <a:spLocks noChangeArrowheads="1"/>
            </p:cNvSpPr>
            <p:nvPr/>
          </p:nvSpPr>
          <p:spPr bwMode="auto">
            <a:xfrm>
              <a:off x="863" y="2710"/>
              <a:ext cx="164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x</a:t>
              </a:r>
            </a:p>
          </p:txBody>
        </p:sp>
        <p:sp>
          <p:nvSpPr>
            <p:cNvPr id="37920" name="Rectangle 86"/>
            <p:cNvSpPr>
              <a:spLocks noChangeArrowheads="1"/>
            </p:cNvSpPr>
            <p:nvPr/>
          </p:nvSpPr>
          <p:spPr bwMode="auto">
            <a:xfrm>
              <a:off x="2502" y="2715"/>
              <a:ext cx="171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y</a:t>
              </a:r>
            </a:p>
          </p:txBody>
        </p:sp>
        <p:sp>
          <p:nvSpPr>
            <p:cNvPr id="37921" name="Rectangle 87"/>
            <p:cNvSpPr>
              <a:spLocks noChangeArrowheads="1"/>
            </p:cNvSpPr>
            <p:nvPr/>
          </p:nvSpPr>
          <p:spPr bwMode="auto">
            <a:xfrm>
              <a:off x="1346" y="2207"/>
              <a:ext cx="269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/>
                <a:t>w</a:t>
              </a:r>
              <a:endParaRPr lang="en-US" b="1"/>
            </a:p>
          </p:txBody>
        </p:sp>
        <p:sp>
          <p:nvSpPr>
            <p:cNvPr id="37922" name="Rectangle 88"/>
            <p:cNvSpPr>
              <a:spLocks noChangeArrowheads="1"/>
            </p:cNvSpPr>
            <p:nvPr/>
          </p:nvSpPr>
          <p:spPr bwMode="auto">
            <a:xfrm>
              <a:off x="2958" y="2207"/>
              <a:ext cx="246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/>
                <a:t>w</a:t>
              </a:r>
              <a:endParaRPr lang="en-US" b="1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57225" y="5210252"/>
            <a:ext cx="8229989" cy="1394604"/>
            <a:chOff x="657225" y="5210252"/>
            <a:chExt cx="8229989" cy="1394604"/>
          </a:xfrm>
        </p:grpSpPr>
        <p:sp>
          <p:nvSpPr>
            <p:cNvPr id="37908" name="Rectangle 95"/>
            <p:cNvSpPr>
              <a:spLocks noChangeArrowheads="1"/>
            </p:cNvSpPr>
            <p:nvPr/>
          </p:nvSpPr>
          <p:spPr bwMode="auto">
            <a:xfrm>
              <a:off x="657225" y="5210252"/>
              <a:ext cx="6724317" cy="1249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E[∆</a:t>
              </a:r>
              <a:r>
                <a:rPr lang="en-US" sz="2400" dirty="0" err="1" smtClean="0"/>
                <a:t>dist</a:t>
              </a:r>
              <a:r>
                <a:rPr lang="en-US" sz="2400" dirty="0" smtClean="0"/>
                <a:t>]  </a:t>
              </a:r>
              <a:r>
                <a:rPr lang="en-US" sz="2400" dirty="0"/>
                <a:t>≤      </a:t>
              </a:r>
              <a:r>
                <a:rPr lang="en-US" sz="2400" dirty="0" smtClean="0"/>
                <a:t>   </a:t>
              </a:r>
              <a:r>
                <a:rPr lang="en-US" sz="3200" dirty="0" smtClean="0"/>
                <a:t>(</a:t>
              </a:r>
              <a:r>
                <a:rPr lang="en-US" sz="2400" dirty="0" smtClean="0"/>
                <a:t>(</a:t>
              </a:r>
              <a:r>
                <a:rPr lang="en-US" sz="2400" dirty="0"/>
                <a:t>k-d)(-1) + 2d(+1</a:t>
              </a:r>
              <a:r>
                <a:rPr lang="en-US" sz="2400" dirty="0" smtClean="0"/>
                <a:t>)</a:t>
              </a:r>
              <a:r>
                <a:rPr lang="en-US" sz="3200" dirty="0" smtClean="0"/>
                <a:t>)</a:t>
              </a:r>
              <a:endParaRPr lang="en-US" sz="3200" dirty="0"/>
            </a:p>
            <a:p>
              <a:pPr>
                <a:lnSpc>
                  <a:spcPct val="20000"/>
                </a:lnSpc>
              </a:pPr>
              <a:r>
                <a:rPr lang="en-US" sz="3600" dirty="0"/>
                <a:t>          </a:t>
              </a:r>
            </a:p>
            <a:p>
              <a:r>
                <a:rPr lang="en-US" sz="3600" dirty="0"/>
                <a:t>        </a:t>
              </a:r>
              <a:r>
                <a:rPr lang="en-US" sz="3600" dirty="0" smtClean="0"/>
                <a:t>  </a:t>
              </a:r>
              <a:r>
                <a:rPr lang="en-US" sz="2400" dirty="0" smtClean="0"/>
                <a:t>=          (3d - k</a:t>
              </a:r>
              <a:r>
                <a:rPr lang="en-US" sz="2400" dirty="0"/>
                <a:t>)   </a:t>
              </a:r>
              <a:r>
                <a:rPr lang="en-US" sz="2400" dirty="0" smtClean="0"/>
                <a:t>                           </a:t>
              </a:r>
              <a:r>
                <a:rPr lang="en-US" sz="2400" dirty="0"/>
                <a:t>≤   </a:t>
              </a:r>
              <a:r>
                <a:rPr lang="en-US" sz="2400" dirty="0" smtClean="0"/>
                <a:t>0</a:t>
              </a:r>
              <a:r>
                <a:rPr lang="en-US" sz="2400" dirty="0"/>
                <a:t>.</a:t>
              </a:r>
            </a:p>
          </p:txBody>
        </p:sp>
        <p:sp>
          <p:nvSpPr>
            <p:cNvPr id="37909" name="Rectangle 96"/>
            <p:cNvSpPr>
              <a:spLocks noChangeArrowheads="1"/>
            </p:cNvSpPr>
            <p:nvPr/>
          </p:nvSpPr>
          <p:spPr bwMode="auto">
            <a:xfrm>
              <a:off x="2196012" y="5252337"/>
              <a:ext cx="52685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dirty="0" smtClean="0"/>
                <a:t>  1</a:t>
              </a:r>
              <a:endParaRPr lang="en-US" sz="2400" dirty="0"/>
            </a:p>
          </p:txBody>
        </p:sp>
        <p:sp>
          <p:nvSpPr>
            <p:cNvPr id="37910" name="Rectangle 97"/>
            <p:cNvSpPr>
              <a:spLocks noChangeArrowheads="1"/>
            </p:cNvSpPr>
            <p:nvPr/>
          </p:nvSpPr>
          <p:spPr bwMode="auto">
            <a:xfrm>
              <a:off x="1937846" y="5576458"/>
              <a:ext cx="124178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dirty="0" smtClean="0"/>
                <a:t>   </a:t>
              </a:r>
              <a:r>
                <a:rPr lang="en-US" sz="2400" dirty="0"/>
                <a:t> </a:t>
              </a:r>
              <a:r>
                <a:rPr lang="en-US" sz="2400" dirty="0" smtClean="0"/>
                <a:t>2nk</a:t>
              </a:r>
              <a:endParaRPr lang="en-US" sz="2400" dirty="0"/>
            </a:p>
          </p:txBody>
        </p:sp>
        <p:sp>
          <p:nvSpPr>
            <p:cNvPr id="37911" name="Line 98"/>
            <p:cNvSpPr>
              <a:spLocks noChangeShapeType="1"/>
            </p:cNvSpPr>
            <p:nvPr/>
          </p:nvSpPr>
          <p:spPr bwMode="auto">
            <a:xfrm>
              <a:off x="2368533" y="5576458"/>
              <a:ext cx="427454" cy="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2" name="Rectangle 100"/>
            <p:cNvSpPr>
              <a:spLocks noChangeArrowheads="1"/>
            </p:cNvSpPr>
            <p:nvPr/>
          </p:nvSpPr>
          <p:spPr bwMode="auto">
            <a:xfrm>
              <a:off x="2454178" y="5835039"/>
              <a:ext cx="423190" cy="400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/>
                <a:t>1</a:t>
              </a:r>
            </a:p>
          </p:txBody>
        </p:sp>
        <p:sp>
          <p:nvSpPr>
            <p:cNvPr id="37913" name="Rectangle 101"/>
            <p:cNvSpPr>
              <a:spLocks noChangeArrowheads="1"/>
            </p:cNvSpPr>
            <p:nvPr/>
          </p:nvSpPr>
          <p:spPr bwMode="auto">
            <a:xfrm>
              <a:off x="2196012" y="6159160"/>
              <a:ext cx="1103317" cy="400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dirty="0" smtClean="0"/>
                <a:t> 2nk</a:t>
              </a:r>
              <a:endParaRPr lang="en-US" sz="2400" dirty="0"/>
            </a:p>
          </p:txBody>
        </p:sp>
        <p:sp>
          <p:nvSpPr>
            <p:cNvPr id="37914" name="Line 102"/>
            <p:cNvSpPr>
              <a:spLocks noChangeShapeType="1"/>
            </p:cNvSpPr>
            <p:nvPr/>
          </p:nvSpPr>
          <p:spPr bwMode="auto">
            <a:xfrm>
              <a:off x="2368533" y="6159160"/>
              <a:ext cx="508835" cy="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5" name="Rectangle 103"/>
            <p:cNvSpPr>
              <a:spLocks noChangeArrowheads="1"/>
            </p:cNvSpPr>
            <p:nvPr/>
          </p:nvSpPr>
          <p:spPr bwMode="auto">
            <a:xfrm>
              <a:off x="8376287" y="6143191"/>
              <a:ext cx="51092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Wingdings" charset="0"/>
                </a:rPr>
                <a:t>x</a:t>
              </a:r>
            </a:p>
          </p:txBody>
        </p:sp>
      </p:grpSp>
      <p:sp>
        <p:nvSpPr>
          <p:cNvPr id="37903" name="Rectangle 83"/>
          <p:cNvSpPr>
            <a:spLocks noChangeArrowheads="1"/>
          </p:cNvSpPr>
          <p:nvPr/>
        </p:nvSpPr>
        <p:spPr bwMode="auto">
          <a:xfrm>
            <a:off x="623360" y="2908068"/>
            <a:ext cx="83354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charset="0"/>
              <a:buChar char="§"/>
            </a:pPr>
            <a:r>
              <a:rPr lang="en-US" sz="2400" dirty="0"/>
              <a:t>  v = w, c </a:t>
            </a:r>
            <a:r>
              <a:rPr lang="en-US" sz="2000" dirty="0" err="1">
                <a:latin typeface="Symbol" charset="0"/>
              </a:rPr>
              <a:t>Î</a:t>
            </a:r>
            <a:r>
              <a:rPr lang="en-US" sz="2400" dirty="0"/>
              <a:t> C \ {   ,   ,   }:  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     ∆</a:t>
            </a:r>
            <a:r>
              <a:rPr lang="en-US" sz="2400" dirty="0" err="1"/>
              <a:t>dist</a:t>
            </a:r>
            <a:r>
              <a:rPr lang="en-US" sz="2400" dirty="0"/>
              <a:t> = -1,</a:t>
            </a:r>
          </a:p>
          <a:p>
            <a:pPr>
              <a:lnSpc>
                <a:spcPct val="10000"/>
              </a:lnSpc>
              <a:buFont typeface="Wingdings" charset="0"/>
              <a:buChar char="§"/>
            </a:pPr>
            <a:endParaRPr lang="en-US" sz="2400" dirty="0"/>
          </a:p>
        </p:txBody>
      </p:sp>
      <p:sp>
        <p:nvSpPr>
          <p:cNvPr id="37904" name="Oval 92"/>
          <p:cNvSpPr>
            <a:spLocks noChangeArrowheads="1"/>
          </p:cNvSpPr>
          <p:nvPr/>
        </p:nvSpPr>
        <p:spPr bwMode="auto">
          <a:xfrm flipH="1">
            <a:off x="3013654" y="3109283"/>
            <a:ext cx="165975" cy="15969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7905" name="Oval 93"/>
          <p:cNvSpPr>
            <a:spLocks noChangeArrowheads="1"/>
          </p:cNvSpPr>
          <p:nvPr/>
        </p:nvSpPr>
        <p:spPr bwMode="auto">
          <a:xfrm flipH="1">
            <a:off x="3386399" y="3109283"/>
            <a:ext cx="148738" cy="159696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7906" name="Oval 94"/>
          <p:cNvSpPr>
            <a:spLocks noChangeArrowheads="1"/>
          </p:cNvSpPr>
          <p:nvPr/>
        </p:nvSpPr>
        <p:spPr bwMode="auto">
          <a:xfrm flipH="1">
            <a:off x="3718359" y="3109283"/>
            <a:ext cx="157470" cy="15969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7907" name="Rectangle 104"/>
          <p:cNvSpPr>
            <a:spLocks noChangeArrowheads="1"/>
          </p:cNvSpPr>
          <p:nvPr/>
        </p:nvSpPr>
        <p:spPr bwMode="auto">
          <a:xfrm>
            <a:off x="532343" y="2421102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Cases: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23359" y="3765566"/>
            <a:ext cx="8335433" cy="923330"/>
            <a:chOff x="623359" y="3765566"/>
            <a:chExt cx="8335433" cy="923330"/>
          </a:xfrm>
        </p:grpSpPr>
        <p:sp>
          <p:nvSpPr>
            <p:cNvPr id="37902" name="Rectangle 108"/>
            <p:cNvSpPr>
              <a:spLocks noChangeArrowheads="1"/>
            </p:cNvSpPr>
            <p:nvPr/>
          </p:nvSpPr>
          <p:spPr bwMode="auto">
            <a:xfrm>
              <a:off x="623359" y="3765566"/>
              <a:ext cx="833543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Wingdings" charset="0"/>
                <a:buChar char="§"/>
              </a:pPr>
              <a:r>
                <a:rPr lang="en-US" sz="2400" dirty="0"/>
                <a:t>  v</a:t>
              </a:r>
              <a:r>
                <a:rPr lang="en-US" sz="2000" dirty="0">
                  <a:latin typeface="Symbol" charset="0"/>
                </a:rPr>
                <a:t> </a:t>
              </a:r>
              <a:r>
                <a:rPr lang="en-US" sz="2000" dirty="0" err="1">
                  <a:latin typeface="Symbol" charset="0"/>
                </a:rPr>
                <a:t>Î</a:t>
              </a:r>
              <a:r>
                <a:rPr lang="en-US" sz="2400" dirty="0">
                  <a:latin typeface="Herculanum" charset="0"/>
                </a:rPr>
                <a:t> </a:t>
              </a:r>
              <a:r>
                <a:rPr lang="en-US" sz="2400" dirty="0"/>
                <a:t>N(w), c </a:t>
              </a:r>
              <a:r>
                <a:rPr lang="en-US" sz="2000" dirty="0" err="1">
                  <a:latin typeface="Symbol" charset="0"/>
                </a:rPr>
                <a:t>Î</a:t>
              </a:r>
              <a:r>
                <a:rPr lang="en-US" sz="2400" dirty="0"/>
                <a:t> {   ,   </a:t>
              </a:r>
              <a:r>
                <a:rPr lang="en-US" sz="2400" dirty="0" smtClean="0"/>
                <a:t> }</a:t>
              </a:r>
              <a:r>
                <a:rPr lang="en-US" sz="2400" dirty="0"/>
                <a:t>:   </a:t>
              </a:r>
              <a:endParaRPr lang="en-US" sz="2400" dirty="0" smtClean="0"/>
            </a:p>
            <a:p>
              <a:r>
                <a:rPr lang="en-US" sz="2400" dirty="0"/>
                <a:t> </a:t>
              </a:r>
              <a:r>
                <a:rPr lang="en-US" sz="2400" dirty="0" smtClean="0"/>
                <a:t>          ∆</a:t>
              </a:r>
              <a:r>
                <a:rPr lang="en-US" sz="2400" dirty="0" err="1"/>
                <a:t>dist</a:t>
              </a:r>
              <a:r>
                <a:rPr lang="en-US" sz="2400" dirty="0"/>
                <a:t> = </a:t>
              </a:r>
              <a:r>
                <a:rPr lang="en-US" sz="2400" dirty="0" smtClean="0"/>
                <a:t>+1  </a:t>
              </a:r>
              <a:r>
                <a:rPr lang="en-US" sz="2400" dirty="0"/>
                <a:t>(or 0)</a:t>
              </a:r>
            </a:p>
            <a:p>
              <a:pPr>
                <a:lnSpc>
                  <a:spcPct val="10000"/>
                </a:lnSpc>
                <a:buFont typeface="Wingdings" charset="0"/>
                <a:buChar char="§"/>
              </a:pPr>
              <a:endParaRPr lang="en-US" sz="2400" dirty="0"/>
            </a:p>
          </p:txBody>
        </p:sp>
        <p:sp>
          <p:nvSpPr>
            <p:cNvPr id="37900" name="Oval 89"/>
            <p:cNvSpPr>
              <a:spLocks noChangeArrowheads="1"/>
            </p:cNvSpPr>
            <p:nvPr/>
          </p:nvSpPr>
          <p:spPr bwMode="auto">
            <a:xfrm>
              <a:off x="2951303" y="3976566"/>
              <a:ext cx="161710" cy="16458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7901" name="Oval 91"/>
            <p:cNvSpPr>
              <a:spLocks noChangeArrowheads="1"/>
            </p:cNvSpPr>
            <p:nvPr/>
          </p:nvSpPr>
          <p:spPr bwMode="auto">
            <a:xfrm>
              <a:off x="3386399" y="3976563"/>
              <a:ext cx="148738" cy="16002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p:sp>
        <p:nvSpPr>
          <p:cNvPr id="272493" name="Rectangle 109"/>
          <p:cNvSpPr>
            <a:spLocks noChangeArrowheads="1"/>
          </p:cNvSpPr>
          <p:nvPr/>
        </p:nvSpPr>
        <p:spPr bwMode="auto">
          <a:xfrm>
            <a:off x="532343" y="4553385"/>
            <a:ext cx="830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0800" indent="50800">
              <a:buFont typeface="Wingdings" charset="0"/>
              <a:buChar char="§"/>
            </a:pPr>
            <a:r>
              <a:rPr lang="en-US" sz="2400" dirty="0"/>
              <a:t>  </a:t>
            </a:r>
            <a:r>
              <a:rPr lang="en-US" sz="2400" dirty="0" err="1"/>
              <a:t>o.w</a:t>
            </a:r>
            <a:r>
              <a:rPr lang="en-US" sz="2400" dirty="0"/>
              <a:t>.:   ∆</a:t>
            </a:r>
            <a:r>
              <a:rPr lang="en-US" sz="2400" dirty="0" err="1"/>
              <a:t>dist</a:t>
            </a:r>
            <a:r>
              <a:rPr lang="en-US" sz="2400" dirty="0"/>
              <a:t> = 0.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695967" y="894160"/>
            <a:ext cx="387595" cy="4774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10889" y="1263492"/>
            <a:ext cx="52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2d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90" name="Straight Connector 89"/>
          <p:cNvCxnSpPr/>
          <p:nvPr/>
        </p:nvCxnSpPr>
        <p:spPr>
          <a:xfrm flipH="1">
            <a:off x="4400532" y="5337738"/>
            <a:ext cx="247668" cy="4774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3113013" y="6082104"/>
            <a:ext cx="378360" cy="2424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3103777" y="6235423"/>
            <a:ext cx="52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4291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903" grpId="0"/>
      <p:bldP spid="37904" grpId="0" animBg="1"/>
      <p:bldP spid="37905" grpId="0" animBg="1"/>
      <p:bldP spid="37906" grpId="0" animBg="1"/>
      <p:bldP spid="37907" grpId="0"/>
      <p:bldP spid="272493" grpId="0"/>
      <p:bldP spid="7" grpId="0"/>
      <p:bldP spid="9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k-colorings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146770"/>
            <a:ext cx="70728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On Z</a:t>
            </a:r>
            <a:r>
              <a:rPr lang="en-US" sz="2400" baseline="30000" dirty="0" smtClean="0"/>
              <a:t>2:</a:t>
            </a:r>
            <a:endParaRPr lang="en-US" sz="2400" dirty="0" smtClean="0"/>
          </a:p>
          <a:p>
            <a:r>
              <a:rPr lang="en-US" sz="2400" dirty="0" err="1" smtClean="0"/>
              <a:t>MC</a:t>
            </a:r>
            <a:r>
              <a:rPr lang="en-US" sz="2400" baseline="-25000" dirty="0" err="1" smtClean="0"/>
              <a:t>col</a:t>
            </a:r>
            <a:r>
              <a:rPr lang="en-US" sz="2400" dirty="0" smtClean="0"/>
              <a:t> is fast when: k ≥ 8                          </a:t>
            </a:r>
            <a:r>
              <a:rPr lang="en-US" sz="900" dirty="0" smtClean="0"/>
              <a:t> </a:t>
            </a:r>
            <a:r>
              <a:rPr lang="en-US" sz="2400" dirty="0" smtClean="0">
                <a:solidFill>
                  <a:srgbClr val="660066"/>
                </a:solidFill>
              </a:rPr>
              <a:t>[</a:t>
            </a:r>
            <a:r>
              <a:rPr lang="en-US" sz="2400" dirty="0" err="1" smtClean="0">
                <a:solidFill>
                  <a:srgbClr val="660066"/>
                </a:solidFill>
              </a:rPr>
              <a:t>Jerrum</a:t>
            </a:r>
            <a:r>
              <a:rPr lang="en-US" sz="2400" dirty="0" smtClean="0">
                <a:solidFill>
                  <a:srgbClr val="660066"/>
                </a:solidFill>
              </a:rPr>
              <a:t>]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4700" y="1981200"/>
            <a:ext cx="7639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 smtClean="0"/>
              <a:t>                              k ≥ 6                          </a:t>
            </a:r>
            <a:r>
              <a:rPr lang="en-US" sz="2400" dirty="0" smtClean="0">
                <a:solidFill>
                  <a:srgbClr val="660066"/>
                </a:solidFill>
              </a:rPr>
              <a:t>[BDG, AMMV]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4700" y="2512367"/>
            <a:ext cx="6675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                              k = 3                          </a:t>
            </a:r>
            <a:r>
              <a:rPr lang="en-US" sz="2400" dirty="0" smtClean="0">
                <a:solidFill>
                  <a:srgbClr val="660066"/>
                </a:solidFill>
              </a:rPr>
              <a:t>[LRS]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4700" y="3429000"/>
            <a:ext cx="7773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 </a:t>
            </a:r>
            <a:r>
              <a:rPr lang="en-US" sz="2400" dirty="0" err="1" smtClean="0"/>
              <a:t>Z</a:t>
            </a:r>
            <a:r>
              <a:rPr lang="en-US" sz="2400" baseline="30000" dirty="0" err="1"/>
              <a:t>d</a:t>
            </a:r>
            <a:r>
              <a:rPr lang="en-US" sz="2400" baseline="30000" dirty="0" smtClean="0"/>
              <a:t>:</a:t>
            </a:r>
            <a:endParaRPr lang="en-US" sz="2400" dirty="0" smtClean="0"/>
          </a:p>
          <a:p>
            <a:r>
              <a:rPr lang="en-US" sz="2400" dirty="0" err="1" smtClean="0"/>
              <a:t>MC</a:t>
            </a:r>
            <a:r>
              <a:rPr lang="en-US" sz="2400" baseline="-25000" dirty="0" err="1" smtClean="0"/>
              <a:t>col</a:t>
            </a:r>
            <a:r>
              <a:rPr lang="en-US" sz="2400" dirty="0" smtClean="0"/>
              <a:t> is slow for k=3 for large d               </a:t>
            </a:r>
            <a:r>
              <a:rPr lang="en-US" sz="2400" dirty="0" smtClean="0">
                <a:solidFill>
                  <a:srgbClr val="660066"/>
                </a:solidFill>
              </a:rPr>
              <a:t>[GKRS, </a:t>
            </a:r>
            <a:r>
              <a:rPr lang="en-US" sz="2400" dirty="0" err="1" smtClean="0">
                <a:solidFill>
                  <a:srgbClr val="660066"/>
                </a:solidFill>
              </a:rPr>
              <a:t>Peled</a:t>
            </a:r>
            <a:r>
              <a:rPr lang="en-US" sz="2400" dirty="0" smtClean="0">
                <a:solidFill>
                  <a:srgbClr val="660066"/>
                </a:solidFill>
              </a:rPr>
              <a:t>]</a:t>
            </a:r>
            <a:endParaRPr lang="en-US" sz="24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191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4"/>
          <p:cNvSpPr>
            <a:spLocks noChangeArrowheads="1"/>
          </p:cNvSpPr>
          <p:nvPr/>
        </p:nvSpPr>
        <p:spPr bwMode="auto">
          <a:xfrm>
            <a:off x="2368551" y="835523"/>
            <a:ext cx="6451600" cy="4272428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1796"/>
            <a:ext cx="9144000" cy="762000"/>
          </a:xfrm>
        </p:spPr>
        <p:txBody>
          <a:bodyPr/>
          <a:lstStyle/>
          <a:p>
            <a:pPr>
              <a:lnSpc>
                <a:spcPct val="10000"/>
              </a:lnSpc>
            </a:pPr>
            <a:r>
              <a:rPr lang="en-US" sz="3600" dirty="0" smtClean="0">
                <a:latin typeface="+mn-lt"/>
                <a:ea typeface="ＭＳ Ｐゴシック" charset="0"/>
                <a:cs typeface="ＭＳ Ｐゴシック" charset="0"/>
              </a:rPr>
              <a:t>Ex 2:  Sampling </a:t>
            </a:r>
            <a:r>
              <a:rPr lang="en-US" sz="3600" dirty="0" err="1" smtClean="0">
                <a:latin typeface="+mn-lt"/>
                <a:ea typeface="ＭＳ Ｐゴシック" charset="0"/>
                <a:cs typeface="ＭＳ Ｐゴシック" charset="0"/>
              </a:rPr>
              <a:t>matchings</a:t>
            </a:r>
            <a:endParaRPr lang="en-US" sz="36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362200" y="835524"/>
            <a:ext cx="6121400" cy="130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36538"/>
            <a:r>
              <a:rPr lang="en-US" sz="2400" dirty="0">
                <a:solidFill>
                  <a:srgbClr val="FF8000"/>
                </a:solidFill>
              </a:rPr>
              <a:t>MC</a:t>
            </a:r>
            <a:r>
              <a:rPr lang="en-US" sz="2400" baseline="-25000" dirty="0">
                <a:solidFill>
                  <a:srgbClr val="FF8000"/>
                </a:solidFill>
              </a:rPr>
              <a:t>MATCH</a:t>
            </a:r>
            <a:r>
              <a:rPr lang="en-US" sz="2400" dirty="0">
                <a:solidFill>
                  <a:srgbClr val="FF8000"/>
                </a:solidFill>
              </a:rPr>
              <a:t>:</a:t>
            </a:r>
            <a:endParaRPr lang="en-US" sz="2400" dirty="0"/>
          </a:p>
          <a:p>
            <a:pPr marL="236538">
              <a:lnSpc>
                <a:spcPct val="120000"/>
              </a:lnSpc>
              <a:buSzPct val="75000"/>
              <a:buFont typeface="Wingdings" charset="0"/>
              <a:buChar char="§"/>
            </a:pPr>
            <a:r>
              <a:rPr lang="en-US" dirty="0"/>
              <a:t> </a:t>
            </a:r>
            <a:r>
              <a:rPr lang="en-US" sz="2400" dirty="0"/>
              <a:t>Starting at M</a:t>
            </a:r>
            <a:r>
              <a:rPr lang="en-US" sz="2400" baseline="-25000" dirty="0"/>
              <a:t>0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00FF"/>
                </a:solidFill>
              </a:rPr>
              <a:t>repeat</a:t>
            </a:r>
            <a:r>
              <a:rPr lang="en-US" dirty="0">
                <a:solidFill>
                  <a:srgbClr val="0000FF"/>
                </a:solidFill>
              </a:rPr>
              <a:t>:</a:t>
            </a:r>
          </a:p>
          <a:p>
            <a:pPr marL="236538">
              <a:lnSpc>
                <a:spcPct val="110000"/>
              </a:lnSpc>
              <a:buSzPct val="75000"/>
              <a:buFont typeface="Wingdings" charset="0"/>
              <a:buChar char="§"/>
            </a:pPr>
            <a:r>
              <a:rPr lang="en-US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Pick e </a:t>
            </a:r>
            <a:r>
              <a:rPr lang="en-US" sz="2400" dirty="0"/>
              <a:t>= (</a:t>
            </a:r>
            <a:r>
              <a:rPr lang="en-US" sz="2400" dirty="0" err="1"/>
              <a:t>u,v</a:t>
            </a:r>
            <a:r>
              <a:rPr lang="en-US" sz="2400" dirty="0"/>
              <a:t>) </a:t>
            </a:r>
            <a:r>
              <a:rPr lang="en-US" sz="2000" b="1" dirty="0" err="1">
                <a:latin typeface="Symbol" charset="0"/>
              </a:rPr>
              <a:t>Î</a:t>
            </a:r>
            <a:r>
              <a:rPr lang="en-US" sz="2400" b="1" dirty="0"/>
              <a:t> </a:t>
            </a:r>
            <a:r>
              <a:rPr lang="en-US" sz="2400" dirty="0"/>
              <a:t>E</a:t>
            </a:r>
          </a:p>
        </p:txBody>
      </p:sp>
      <p:sp>
        <p:nvSpPr>
          <p:cNvPr id="45061" name="Rectangle 15"/>
          <p:cNvSpPr>
            <a:spLocks noChangeArrowheads="1"/>
          </p:cNvSpPr>
          <p:nvPr/>
        </p:nvSpPr>
        <p:spPr bwMode="auto">
          <a:xfrm>
            <a:off x="2362200" y="2233318"/>
            <a:ext cx="6731000" cy="2874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76263">
              <a:lnSpc>
                <a:spcPct val="90000"/>
              </a:lnSpc>
              <a:buSzPct val="70000"/>
              <a:buFont typeface="Times" charset="0"/>
              <a:buNone/>
            </a:pPr>
            <a:r>
              <a:rPr lang="en-US" sz="2400" dirty="0"/>
              <a:t>- If e </a:t>
            </a:r>
            <a:r>
              <a:rPr lang="en-US" sz="2000" b="1" dirty="0" err="1">
                <a:latin typeface="Symbol" charset="0"/>
              </a:rPr>
              <a:t>Î</a:t>
            </a:r>
            <a:r>
              <a:rPr lang="en-US" sz="2400" dirty="0"/>
              <a:t> M, </a:t>
            </a:r>
            <a:r>
              <a:rPr lang="en-US" sz="2400" dirty="0">
                <a:solidFill>
                  <a:srgbClr val="0000FF"/>
                </a:solidFill>
              </a:rPr>
              <a:t>remove</a:t>
            </a:r>
            <a:r>
              <a:rPr lang="en-US" sz="2400" dirty="0"/>
              <a:t> e;</a:t>
            </a:r>
          </a:p>
          <a:p>
            <a:pPr marL="576263">
              <a:lnSpc>
                <a:spcPct val="150000"/>
              </a:lnSpc>
              <a:buSzPct val="70000"/>
              <a:buFont typeface="Times" charset="0"/>
              <a:buNone/>
            </a:pPr>
            <a:r>
              <a:rPr lang="en-US" sz="2400" dirty="0"/>
              <a:t>- If u and v unmatched in M, </a:t>
            </a:r>
          </a:p>
          <a:p>
            <a:pPr marL="576263">
              <a:lnSpc>
                <a:spcPct val="80000"/>
              </a:lnSpc>
              <a:buSzPct val="70000"/>
              <a:buFont typeface="Times" charset="0"/>
              <a:buNone/>
            </a:pPr>
            <a:r>
              <a:rPr lang="en-US" sz="2400" dirty="0"/>
              <a:t>     </a:t>
            </a:r>
            <a:r>
              <a:rPr lang="en-US" sz="2400" dirty="0">
                <a:solidFill>
                  <a:srgbClr val="0000FF"/>
                </a:solidFill>
              </a:rPr>
              <a:t>add</a:t>
            </a:r>
            <a:r>
              <a:rPr lang="en-US" sz="2400" dirty="0"/>
              <a:t> e;</a:t>
            </a:r>
          </a:p>
          <a:p>
            <a:pPr marL="576263">
              <a:lnSpc>
                <a:spcPct val="140000"/>
              </a:lnSpc>
              <a:buSzPct val="70000"/>
              <a:buFont typeface="Times" charset="0"/>
              <a:buNone/>
            </a:pPr>
            <a:r>
              <a:rPr lang="en-US" sz="2400" dirty="0"/>
              <a:t>- If u matched (by e</a:t>
            </a:r>
            <a:r>
              <a:rPr lang="ja-JP" altLang="en-US" sz="2400" dirty="0"/>
              <a:t>’</a:t>
            </a:r>
            <a:r>
              <a:rPr lang="en-US" sz="2400" dirty="0"/>
              <a:t>) and v</a:t>
            </a:r>
          </a:p>
          <a:p>
            <a:pPr marL="576263">
              <a:lnSpc>
                <a:spcPct val="80000"/>
              </a:lnSpc>
              <a:buSzPct val="70000"/>
              <a:buFont typeface="Times" charset="0"/>
              <a:buNone/>
            </a:pPr>
            <a:r>
              <a:rPr lang="en-US" sz="2400" dirty="0"/>
              <a:t>    unmatched (or vice versa),</a:t>
            </a:r>
          </a:p>
          <a:p>
            <a:pPr marL="576263">
              <a:lnSpc>
                <a:spcPct val="80000"/>
              </a:lnSpc>
              <a:buSzPct val="70000"/>
              <a:buFont typeface="Times" charset="0"/>
              <a:buNone/>
            </a:pPr>
            <a:r>
              <a:rPr lang="en-US" sz="2400" dirty="0"/>
              <a:t>    </a:t>
            </a:r>
            <a:r>
              <a:rPr lang="en-US" sz="2400" dirty="0">
                <a:solidFill>
                  <a:srgbClr val="0000FF"/>
                </a:solidFill>
              </a:rPr>
              <a:t>add</a:t>
            </a:r>
            <a:r>
              <a:rPr lang="en-US" sz="2400" dirty="0"/>
              <a:t> e and </a:t>
            </a:r>
            <a:r>
              <a:rPr lang="en-US" sz="2400" dirty="0">
                <a:solidFill>
                  <a:srgbClr val="0000FF"/>
                </a:solidFill>
              </a:rPr>
              <a:t>remove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/>
              <a:t>e</a:t>
            </a:r>
            <a:r>
              <a:rPr lang="ja-JP" altLang="en-US" sz="2400" dirty="0"/>
              <a:t>’</a:t>
            </a:r>
            <a:r>
              <a:rPr lang="en-US" sz="2400" dirty="0"/>
              <a:t>;</a:t>
            </a:r>
          </a:p>
          <a:p>
            <a:pPr marL="576263">
              <a:lnSpc>
                <a:spcPct val="140000"/>
              </a:lnSpc>
              <a:buSzPct val="70000"/>
              <a:buFont typeface="Times" charset="0"/>
              <a:buNone/>
            </a:pPr>
            <a:r>
              <a:rPr lang="en-US" sz="2400" dirty="0"/>
              <a:t>- Otherwise do nothing.</a:t>
            </a:r>
          </a:p>
        </p:txBody>
      </p:sp>
      <p:grpSp>
        <p:nvGrpSpPr>
          <p:cNvPr id="45062" name="Group 40"/>
          <p:cNvGrpSpPr>
            <a:grpSpLocks/>
          </p:cNvGrpSpPr>
          <p:nvPr/>
        </p:nvGrpSpPr>
        <p:grpSpPr bwMode="auto">
          <a:xfrm>
            <a:off x="431053" y="1080507"/>
            <a:ext cx="1648883" cy="1101163"/>
            <a:chOff x="0" y="1920"/>
            <a:chExt cx="974" cy="578"/>
          </a:xfrm>
        </p:grpSpPr>
        <p:sp>
          <p:nvSpPr>
            <p:cNvPr id="45148" name="Rectangle 27"/>
            <p:cNvSpPr>
              <a:spLocks noChangeArrowheads="1"/>
            </p:cNvSpPr>
            <p:nvPr/>
          </p:nvSpPr>
          <p:spPr bwMode="auto">
            <a:xfrm>
              <a:off x="432" y="1920"/>
              <a:ext cx="168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e</a:t>
              </a:r>
            </a:p>
          </p:txBody>
        </p:sp>
        <p:sp>
          <p:nvSpPr>
            <p:cNvPr id="45149" name="Line 21"/>
            <p:cNvSpPr>
              <a:spLocks noChangeShapeType="1"/>
            </p:cNvSpPr>
            <p:nvPr/>
          </p:nvSpPr>
          <p:spPr bwMode="auto">
            <a:xfrm>
              <a:off x="290" y="2216"/>
              <a:ext cx="459" cy="0"/>
            </a:xfrm>
            <a:prstGeom prst="line">
              <a:avLst/>
            </a:prstGeom>
            <a:noFill/>
            <a:ln w="53975" cap="rnd">
              <a:solidFill>
                <a:schemeClr val="accent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50" name="Oval 22"/>
            <p:cNvSpPr>
              <a:spLocks noChangeArrowheads="1"/>
            </p:cNvSpPr>
            <p:nvPr/>
          </p:nvSpPr>
          <p:spPr bwMode="auto">
            <a:xfrm>
              <a:off x="232" y="216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51" name="Oval 23"/>
            <p:cNvSpPr>
              <a:spLocks noChangeArrowheads="1"/>
            </p:cNvSpPr>
            <p:nvPr/>
          </p:nvSpPr>
          <p:spPr bwMode="auto">
            <a:xfrm flipH="1">
              <a:off x="691" y="2160"/>
              <a:ext cx="98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52" name="Rectangle 25"/>
            <p:cNvSpPr>
              <a:spLocks noChangeArrowheads="1"/>
            </p:cNvSpPr>
            <p:nvPr/>
          </p:nvSpPr>
          <p:spPr bwMode="auto">
            <a:xfrm>
              <a:off x="0" y="2095"/>
              <a:ext cx="232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/>
                <a:t>u</a:t>
              </a:r>
            </a:p>
          </p:txBody>
        </p:sp>
        <p:sp>
          <p:nvSpPr>
            <p:cNvPr id="45153" name="Rectangle 26"/>
            <p:cNvSpPr>
              <a:spLocks noChangeArrowheads="1"/>
            </p:cNvSpPr>
            <p:nvPr/>
          </p:nvSpPr>
          <p:spPr bwMode="auto">
            <a:xfrm>
              <a:off x="749" y="2095"/>
              <a:ext cx="22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/>
                <a:t>v</a:t>
              </a:r>
            </a:p>
          </p:txBody>
        </p:sp>
      </p:grpSp>
      <p:grpSp>
        <p:nvGrpSpPr>
          <p:cNvPr id="45063" name="Group 49"/>
          <p:cNvGrpSpPr>
            <a:grpSpLocks/>
          </p:cNvGrpSpPr>
          <p:nvPr/>
        </p:nvGrpSpPr>
        <p:grpSpPr bwMode="auto">
          <a:xfrm>
            <a:off x="431053" y="2425913"/>
            <a:ext cx="1648883" cy="1578934"/>
            <a:chOff x="0" y="2832"/>
            <a:chExt cx="974" cy="830"/>
          </a:xfrm>
        </p:grpSpPr>
        <p:sp>
          <p:nvSpPr>
            <p:cNvPr id="45139" name="Line 31"/>
            <p:cNvSpPr>
              <a:spLocks noChangeShapeType="1"/>
            </p:cNvSpPr>
            <p:nvPr/>
          </p:nvSpPr>
          <p:spPr bwMode="auto">
            <a:xfrm rot="3360000">
              <a:off x="220" y="3297"/>
              <a:ext cx="332" cy="0"/>
            </a:xfrm>
            <a:prstGeom prst="line">
              <a:avLst/>
            </a:prstGeom>
            <a:noFill/>
            <a:ln w="53975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40" name="Line 32"/>
            <p:cNvSpPr>
              <a:spLocks noChangeShapeType="1"/>
            </p:cNvSpPr>
            <p:nvPr/>
          </p:nvSpPr>
          <p:spPr bwMode="auto">
            <a:xfrm>
              <a:off x="290" y="3128"/>
              <a:ext cx="459" cy="0"/>
            </a:xfrm>
            <a:prstGeom prst="line">
              <a:avLst/>
            </a:prstGeom>
            <a:noFill/>
            <a:ln w="539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41" name="Oval 33"/>
            <p:cNvSpPr>
              <a:spLocks noChangeArrowheads="1"/>
            </p:cNvSpPr>
            <p:nvPr/>
          </p:nvSpPr>
          <p:spPr bwMode="auto">
            <a:xfrm>
              <a:off x="232" y="307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42" name="Oval 34"/>
            <p:cNvSpPr>
              <a:spLocks noChangeArrowheads="1"/>
            </p:cNvSpPr>
            <p:nvPr/>
          </p:nvSpPr>
          <p:spPr bwMode="auto">
            <a:xfrm flipH="1">
              <a:off x="691" y="3072"/>
              <a:ext cx="98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43" name="Oval 35"/>
            <p:cNvSpPr>
              <a:spLocks noChangeArrowheads="1"/>
            </p:cNvSpPr>
            <p:nvPr/>
          </p:nvSpPr>
          <p:spPr bwMode="auto">
            <a:xfrm flipH="1">
              <a:off x="446" y="3425"/>
              <a:ext cx="98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44" name="Rectangle 36"/>
            <p:cNvSpPr>
              <a:spLocks noChangeArrowheads="1"/>
            </p:cNvSpPr>
            <p:nvPr/>
          </p:nvSpPr>
          <p:spPr bwMode="auto">
            <a:xfrm>
              <a:off x="0" y="3010"/>
              <a:ext cx="232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/>
                <a:t>u</a:t>
              </a:r>
            </a:p>
          </p:txBody>
        </p:sp>
        <p:sp>
          <p:nvSpPr>
            <p:cNvPr id="45145" name="Rectangle 37"/>
            <p:cNvSpPr>
              <a:spLocks noChangeArrowheads="1"/>
            </p:cNvSpPr>
            <p:nvPr/>
          </p:nvSpPr>
          <p:spPr bwMode="auto">
            <a:xfrm>
              <a:off x="749" y="3010"/>
              <a:ext cx="225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/>
                <a:t>v</a:t>
              </a:r>
            </a:p>
          </p:txBody>
        </p:sp>
        <p:sp>
          <p:nvSpPr>
            <p:cNvPr id="45146" name="Rectangle 38"/>
            <p:cNvSpPr>
              <a:spLocks noChangeArrowheads="1"/>
            </p:cNvSpPr>
            <p:nvPr/>
          </p:nvSpPr>
          <p:spPr bwMode="auto">
            <a:xfrm>
              <a:off x="432" y="2832"/>
              <a:ext cx="168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e</a:t>
              </a:r>
            </a:p>
          </p:txBody>
        </p:sp>
        <p:sp>
          <p:nvSpPr>
            <p:cNvPr id="45147" name="Rectangle 39"/>
            <p:cNvSpPr>
              <a:spLocks noChangeArrowheads="1"/>
            </p:cNvSpPr>
            <p:nvPr/>
          </p:nvSpPr>
          <p:spPr bwMode="auto">
            <a:xfrm>
              <a:off x="0" y="3197"/>
              <a:ext cx="473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400"/>
                <a:t>  e</a:t>
              </a:r>
              <a:r>
                <a:rPr lang="ja-JP" altLang="en-US" sz="2400"/>
                <a:t>’</a:t>
              </a:r>
              <a:endParaRPr lang="en-US" sz="2400"/>
            </a:p>
          </p:txBody>
        </p:sp>
      </p:grpSp>
      <p:sp>
        <p:nvSpPr>
          <p:cNvPr id="45064" name="Rectangle 51"/>
          <p:cNvSpPr>
            <a:spLocks noChangeArrowheads="1"/>
          </p:cNvSpPr>
          <p:nvPr/>
        </p:nvSpPr>
        <p:spPr bwMode="auto">
          <a:xfrm>
            <a:off x="431053" y="1125752"/>
            <a:ext cx="1648883" cy="826372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065" name="Group 56"/>
          <p:cNvGrpSpPr>
            <a:grpSpLocks/>
          </p:cNvGrpSpPr>
          <p:nvPr/>
        </p:nvGrpSpPr>
        <p:grpSpPr bwMode="auto">
          <a:xfrm>
            <a:off x="431053" y="1685173"/>
            <a:ext cx="1648883" cy="1102264"/>
            <a:chOff x="65" y="2220"/>
            <a:chExt cx="974" cy="520"/>
          </a:xfrm>
        </p:grpSpPr>
        <p:grpSp>
          <p:nvGrpSpPr>
            <p:cNvPr id="45131" name="Group 50"/>
            <p:cNvGrpSpPr>
              <a:grpSpLocks/>
            </p:cNvGrpSpPr>
            <p:nvPr/>
          </p:nvGrpSpPr>
          <p:grpSpPr bwMode="auto">
            <a:xfrm>
              <a:off x="65" y="2220"/>
              <a:ext cx="974" cy="520"/>
              <a:chOff x="0" y="2208"/>
              <a:chExt cx="974" cy="581"/>
            </a:xfrm>
          </p:grpSpPr>
          <p:sp>
            <p:nvSpPr>
              <p:cNvPr id="45133" name="Rectangle 42"/>
              <p:cNvSpPr>
                <a:spLocks noChangeArrowheads="1"/>
              </p:cNvSpPr>
              <p:nvPr/>
            </p:nvSpPr>
            <p:spPr bwMode="auto">
              <a:xfrm>
                <a:off x="432" y="2208"/>
                <a:ext cx="168" cy="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/>
                  <a:t>e</a:t>
                </a:r>
              </a:p>
            </p:txBody>
          </p:sp>
          <p:sp>
            <p:nvSpPr>
              <p:cNvPr id="45134" name="Line 43"/>
              <p:cNvSpPr>
                <a:spLocks noChangeShapeType="1"/>
              </p:cNvSpPr>
              <p:nvPr/>
            </p:nvSpPr>
            <p:spPr bwMode="auto">
              <a:xfrm>
                <a:off x="290" y="2504"/>
                <a:ext cx="459" cy="0"/>
              </a:xfrm>
              <a:prstGeom prst="line">
                <a:avLst/>
              </a:prstGeom>
              <a:noFill/>
              <a:ln w="5397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35" name="Oval 44"/>
              <p:cNvSpPr>
                <a:spLocks noChangeArrowheads="1"/>
              </p:cNvSpPr>
              <p:nvPr/>
            </p:nvSpPr>
            <p:spPr bwMode="auto">
              <a:xfrm>
                <a:off x="232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36" name="Oval 45"/>
              <p:cNvSpPr>
                <a:spLocks noChangeArrowheads="1"/>
              </p:cNvSpPr>
              <p:nvPr/>
            </p:nvSpPr>
            <p:spPr bwMode="auto">
              <a:xfrm flipH="1">
                <a:off x="691" y="2448"/>
                <a:ext cx="98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37" name="Rectangle 46"/>
              <p:cNvSpPr>
                <a:spLocks noChangeArrowheads="1"/>
              </p:cNvSpPr>
              <p:nvPr/>
            </p:nvSpPr>
            <p:spPr bwMode="auto">
              <a:xfrm>
                <a:off x="0" y="2384"/>
                <a:ext cx="232" cy="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2400"/>
                  <a:t>u</a:t>
                </a:r>
              </a:p>
            </p:txBody>
          </p:sp>
          <p:sp>
            <p:nvSpPr>
              <p:cNvPr id="45138" name="Rectangle 47"/>
              <p:cNvSpPr>
                <a:spLocks noChangeArrowheads="1"/>
              </p:cNvSpPr>
              <p:nvPr/>
            </p:nvSpPr>
            <p:spPr bwMode="auto">
              <a:xfrm>
                <a:off x="749" y="2385"/>
                <a:ext cx="22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/>
                  <a:t>v</a:t>
                </a:r>
              </a:p>
            </p:txBody>
          </p:sp>
        </p:grpSp>
        <p:sp>
          <p:nvSpPr>
            <p:cNvPr id="45132" name="Rectangle 52"/>
            <p:cNvSpPr>
              <a:spLocks noChangeArrowheads="1"/>
            </p:cNvSpPr>
            <p:nvPr/>
          </p:nvSpPr>
          <p:spPr bwMode="auto">
            <a:xfrm>
              <a:off x="65" y="2288"/>
              <a:ext cx="974" cy="38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066" name="Rectangle 53"/>
          <p:cNvSpPr>
            <a:spLocks noChangeArrowheads="1"/>
          </p:cNvSpPr>
          <p:nvPr/>
        </p:nvSpPr>
        <p:spPr bwMode="auto">
          <a:xfrm>
            <a:off x="431053" y="2427105"/>
            <a:ext cx="1648883" cy="1403918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83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0800"/>
            <a:ext cx="7696200" cy="762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+mn-lt"/>
                <a:ea typeface="ＭＳ Ｐゴシック" charset="0"/>
                <a:cs typeface="ＭＳ Ｐゴシック" charset="0"/>
              </a:rPr>
              <a:t>Sampling </a:t>
            </a:r>
            <a:r>
              <a:rPr lang="en-US" sz="3600" dirty="0" err="1" smtClean="0">
                <a:latin typeface="+mn-lt"/>
                <a:ea typeface="ＭＳ Ｐゴシック" charset="0"/>
                <a:cs typeface="ＭＳ Ｐゴシック" charset="0"/>
              </a:rPr>
              <a:t>Matchings</a:t>
            </a:r>
            <a:endParaRPr lang="en-US" sz="36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2192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MC</a:t>
            </a:r>
            <a:r>
              <a:rPr lang="en-US" sz="2400" baseline="-25000" dirty="0" smtClean="0"/>
              <a:t>MATCH</a:t>
            </a:r>
            <a:r>
              <a:rPr lang="en-US" sz="2400" dirty="0" smtClean="0"/>
              <a:t> is rapidly mixing if   # NPM &lt; poly</a:t>
            </a:r>
            <a:r>
              <a:rPr lang="en-US" sz="2400" dirty="0">
                <a:solidFill>
                  <a:srgbClr val="660066"/>
                </a:solidFill>
              </a:rPr>
              <a:t> </a:t>
            </a:r>
            <a:r>
              <a:rPr lang="en-US" sz="2400" dirty="0" smtClean="0">
                <a:solidFill>
                  <a:srgbClr val="660066"/>
                </a:solidFill>
              </a:rPr>
              <a:t># PM.</a:t>
            </a:r>
          </a:p>
          <a:p>
            <a:r>
              <a:rPr lang="en-US" sz="2400" dirty="0">
                <a:solidFill>
                  <a:srgbClr val="660066"/>
                </a:solidFill>
              </a:rPr>
              <a:t> </a:t>
            </a:r>
            <a:r>
              <a:rPr lang="en-US" sz="2400" dirty="0" smtClean="0">
                <a:solidFill>
                  <a:srgbClr val="660066"/>
                </a:solidFill>
              </a:rPr>
              <a:t>                                                                        [</a:t>
            </a:r>
            <a:r>
              <a:rPr lang="en-US" sz="2400" dirty="0" err="1" smtClean="0">
                <a:solidFill>
                  <a:srgbClr val="660066"/>
                </a:solidFill>
              </a:rPr>
              <a:t>Jerrum</a:t>
            </a:r>
            <a:r>
              <a:rPr lang="en-US" sz="2400" dirty="0" smtClean="0">
                <a:solidFill>
                  <a:srgbClr val="660066"/>
                </a:solidFill>
              </a:rPr>
              <a:t>, Sinclair]</a:t>
            </a:r>
            <a:endParaRPr lang="en-US" sz="2400" baseline="-25000" dirty="0">
              <a:solidFill>
                <a:srgbClr val="660066"/>
              </a:solidFill>
            </a:endParaRPr>
          </a:p>
        </p:txBody>
      </p:sp>
      <p:sp>
        <p:nvSpPr>
          <p:cNvPr id="613" name="TextBox 612"/>
          <p:cNvSpPr txBox="1"/>
          <p:nvPr/>
        </p:nvSpPr>
        <p:spPr>
          <a:xfrm>
            <a:off x="241300" y="2966303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There is an FPRAS (and FPAUG) for </a:t>
            </a:r>
            <a:r>
              <a:rPr lang="en-US" sz="2400" dirty="0" err="1" smtClean="0"/>
              <a:t>matchings</a:t>
            </a:r>
            <a:r>
              <a:rPr lang="en-US" sz="2400" dirty="0" smtClean="0"/>
              <a:t> on any </a:t>
            </a:r>
          </a:p>
          <a:p>
            <a:r>
              <a:rPr lang="en-US" sz="2400" dirty="0" smtClean="0"/>
              <a:t>bipartite graph</a:t>
            </a:r>
            <a:r>
              <a:rPr lang="en-US" sz="2400" dirty="0" smtClean="0">
                <a:solidFill>
                  <a:srgbClr val="660066"/>
                </a:solidFill>
              </a:rPr>
              <a:t>.                                     [</a:t>
            </a:r>
            <a:r>
              <a:rPr lang="en-US" sz="2400" dirty="0" err="1" smtClean="0">
                <a:solidFill>
                  <a:srgbClr val="660066"/>
                </a:solidFill>
              </a:rPr>
              <a:t>Jerrum</a:t>
            </a:r>
            <a:r>
              <a:rPr lang="en-US" sz="2400" dirty="0" smtClean="0">
                <a:solidFill>
                  <a:srgbClr val="660066"/>
                </a:solidFill>
              </a:rPr>
              <a:t>, Sinclair, </a:t>
            </a:r>
            <a:r>
              <a:rPr lang="en-US" sz="2400" dirty="0" err="1" smtClean="0">
                <a:solidFill>
                  <a:srgbClr val="660066"/>
                </a:solidFill>
              </a:rPr>
              <a:t>Vigoda</a:t>
            </a:r>
            <a:r>
              <a:rPr lang="en-US" sz="2400" dirty="0" smtClean="0">
                <a:solidFill>
                  <a:srgbClr val="660066"/>
                </a:solidFill>
              </a:rPr>
              <a:t>] </a:t>
            </a:r>
            <a:endParaRPr lang="en-US" sz="2400" baseline="-250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141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96200" cy="5715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Conductance and flows</a:t>
            </a:r>
          </a:p>
        </p:txBody>
      </p:sp>
      <p:sp>
        <p:nvSpPr>
          <p:cNvPr id="40992" name="Rectangle 14"/>
          <p:cNvSpPr>
            <a:spLocks noChangeArrowheads="1"/>
          </p:cNvSpPr>
          <p:nvPr/>
        </p:nvSpPr>
        <p:spPr bwMode="auto">
          <a:xfrm>
            <a:off x="5847278" y="1357365"/>
            <a:ext cx="4147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Ω</a:t>
            </a:r>
            <a:endParaRPr lang="en-US" sz="2400" b="1" dirty="0"/>
          </a:p>
        </p:txBody>
      </p:sp>
      <p:sp>
        <p:nvSpPr>
          <p:cNvPr id="40964" name="Rectangle 62"/>
          <p:cNvSpPr>
            <a:spLocks noChangeArrowheads="1"/>
          </p:cNvSpPr>
          <p:nvPr/>
        </p:nvSpPr>
        <p:spPr bwMode="auto">
          <a:xfrm>
            <a:off x="2519029" y="606029"/>
            <a:ext cx="66249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660066"/>
                </a:solidFill>
              </a:rPr>
              <a:t>                          </a:t>
            </a:r>
            <a:r>
              <a:rPr lang="en-US" sz="2400" dirty="0">
                <a:solidFill>
                  <a:srgbClr val="660066"/>
                </a:solidFill>
              </a:rPr>
              <a:t>[</a:t>
            </a:r>
            <a:r>
              <a:rPr lang="en-US" sz="2400" dirty="0" err="1" smtClean="0">
                <a:solidFill>
                  <a:srgbClr val="660066"/>
                </a:solidFill>
              </a:rPr>
              <a:t>Jerrum</a:t>
            </a:r>
            <a:r>
              <a:rPr lang="en-US" sz="2400" dirty="0">
                <a:solidFill>
                  <a:srgbClr val="660066"/>
                </a:solidFill>
              </a:rPr>
              <a:t>-</a:t>
            </a:r>
            <a:r>
              <a:rPr lang="en-US" sz="2400" dirty="0" smtClean="0">
                <a:solidFill>
                  <a:srgbClr val="660066"/>
                </a:solidFill>
              </a:rPr>
              <a:t>Sinclair, Lawler-</a:t>
            </a:r>
            <a:r>
              <a:rPr lang="en-US" sz="2400" dirty="0" err="1" smtClean="0">
                <a:solidFill>
                  <a:srgbClr val="660066"/>
                </a:solidFill>
              </a:rPr>
              <a:t>Sokal</a:t>
            </a:r>
            <a:r>
              <a:rPr lang="en-US" sz="2400" dirty="0">
                <a:solidFill>
                  <a:srgbClr val="660066"/>
                </a:solidFill>
              </a:rPr>
              <a:t>]</a:t>
            </a:r>
            <a:endParaRPr lang="en-US" sz="2400" dirty="0">
              <a:solidFill>
                <a:srgbClr val="660066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12700" y="1257338"/>
            <a:ext cx="8421845" cy="2773408"/>
            <a:chOff x="527421" y="2820595"/>
            <a:chExt cx="8421845" cy="2773408"/>
          </a:xfrm>
        </p:grpSpPr>
        <p:sp>
          <p:nvSpPr>
            <p:cNvPr id="40972" name="Rectangle 56"/>
            <p:cNvSpPr>
              <a:spLocks noChangeArrowheads="1"/>
            </p:cNvSpPr>
            <p:nvPr/>
          </p:nvSpPr>
          <p:spPr bwMode="auto">
            <a:xfrm>
              <a:off x="1225921" y="4780806"/>
              <a:ext cx="383517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>
                  <a:latin typeface="Symbol" charset="0"/>
                </a:rPr>
                <a:t>   F   </a:t>
              </a:r>
              <a:r>
                <a:rPr lang="en-US" sz="2800" dirty="0"/>
                <a:t>=      min      </a:t>
              </a:r>
              <a:r>
                <a:rPr lang="en-US" sz="2800" dirty="0">
                  <a:latin typeface="Symbol" charset="0"/>
                </a:rPr>
                <a:t>F</a:t>
              </a:r>
              <a:r>
                <a:rPr lang="en-US" sz="2800" dirty="0"/>
                <a:t>(S</a:t>
              </a:r>
              <a:r>
                <a:rPr lang="en-US" sz="2800" dirty="0" smtClean="0"/>
                <a:t>).</a:t>
              </a:r>
              <a:endParaRPr lang="en-US" sz="2800" dirty="0">
                <a:latin typeface="Symbol" charset="0"/>
              </a:endParaRPr>
            </a:p>
          </p:txBody>
        </p:sp>
        <p:sp>
          <p:nvSpPr>
            <p:cNvPr id="40973" name="Rectangle 57"/>
            <p:cNvSpPr>
              <a:spLocks noChangeArrowheads="1"/>
            </p:cNvSpPr>
            <p:nvPr/>
          </p:nvSpPr>
          <p:spPr bwMode="auto">
            <a:xfrm>
              <a:off x="1393138" y="5014169"/>
              <a:ext cx="3729567" cy="579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70000"/>
                </a:lnSpc>
              </a:pPr>
              <a:r>
                <a:rPr lang="en-US" sz="2000" dirty="0"/>
                <a:t>S</a:t>
              </a:r>
              <a:r>
                <a:rPr lang="en-US" sz="2000" dirty="0">
                  <a:latin typeface="Symbol" charset="0"/>
                </a:rPr>
                <a:t>Í</a:t>
              </a:r>
              <a:r>
                <a:rPr lang="en-US" sz="2000" dirty="0"/>
                <a:t>Ω, π(S)≤1/2</a:t>
              </a:r>
              <a:endParaRPr lang="en-US" sz="2400" dirty="0"/>
            </a:p>
          </p:txBody>
        </p:sp>
        <p:grpSp>
          <p:nvGrpSpPr>
            <p:cNvPr id="40974" name="Group 79"/>
            <p:cNvGrpSpPr>
              <a:grpSpLocks/>
            </p:cNvGrpSpPr>
            <p:nvPr/>
          </p:nvGrpSpPr>
          <p:grpSpPr bwMode="auto">
            <a:xfrm>
              <a:off x="6493933" y="2820595"/>
              <a:ext cx="2455333" cy="2087164"/>
              <a:chOff x="3134" y="2645"/>
              <a:chExt cx="1160" cy="1010"/>
            </a:xfrm>
          </p:grpSpPr>
          <p:sp>
            <p:nvSpPr>
              <p:cNvPr id="40982" name="Oval 69"/>
              <p:cNvSpPr>
                <a:spLocks noChangeArrowheads="1"/>
              </p:cNvSpPr>
              <p:nvPr/>
            </p:nvSpPr>
            <p:spPr bwMode="auto">
              <a:xfrm>
                <a:off x="3134" y="2820"/>
                <a:ext cx="1152" cy="835"/>
              </a:xfrm>
              <a:prstGeom prst="ellipse">
                <a:avLst/>
              </a:prstGeom>
              <a:solidFill>
                <a:schemeClr val="accent1">
                  <a:alpha val="41176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83" name="Rectangle 70"/>
              <p:cNvSpPr>
                <a:spLocks noChangeArrowheads="1"/>
              </p:cNvSpPr>
              <p:nvPr/>
            </p:nvSpPr>
            <p:spPr bwMode="auto">
              <a:xfrm rot="-1681915">
                <a:off x="3654" y="2645"/>
                <a:ext cx="640" cy="8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84" name="Oval 65"/>
              <p:cNvSpPr>
                <a:spLocks noChangeArrowheads="1"/>
              </p:cNvSpPr>
              <p:nvPr/>
            </p:nvSpPr>
            <p:spPr bwMode="auto">
              <a:xfrm>
                <a:off x="3142" y="2820"/>
                <a:ext cx="1152" cy="835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85" name="Line 66"/>
              <p:cNvSpPr>
                <a:spLocks noChangeShapeType="1"/>
              </p:cNvSpPr>
              <p:nvPr/>
            </p:nvSpPr>
            <p:spPr bwMode="auto">
              <a:xfrm>
                <a:off x="3487" y="2850"/>
                <a:ext cx="406" cy="7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86" name="Rectangle 67"/>
              <p:cNvSpPr>
                <a:spLocks noChangeArrowheads="1"/>
              </p:cNvSpPr>
              <p:nvPr/>
            </p:nvSpPr>
            <p:spPr bwMode="auto">
              <a:xfrm>
                <a:off x="3142" y="3164"/>
                <a:ext cx="438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400" dirty="0"/>
                  <a:t> </a:t>
                </a:r>
                <a:r>
                  <a:rPr lang="en-US" sz="2400" dirty="0" smtClean="0"/>
                  <a:t> S</a:t>
                </a:r>
                <a:endParaRPr lang="en-US" sz="2400" dirty="0"/>
              </a:p>
            </p:txBody>
          </p:sp>
          <p:sp>
            <p:nvSpPr>
              <p:cNvPr id="40987" name="Rectangle 68"/>
              <p:cNvSpPr>
                <a:spLocks noChangeArrowheads="1"/>
              </p:cNvSpPr>
              <p:nvPr/>
            </p:nvSpPr>
            <p:spPr bwMode="auto">
              <a:xfrm>
                <a:off x="3826" y="2979"/>
                <a:ext cx="315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:r>
                  <a:rPr lang="en-US" sz="2400" dirty="0" smtClean="0"/>
                  <a:t>S</a:t>
                </a:r>
                <a:r>
                  <a:rPr lang="en-US" sz="2400" baseline="30000" dirty="0" smtClean="0"/>
                  <a:t>C</a:t>
                </a:r>
                <a:endParaRPr lang="en-US" sz="2400" dirty="0"/>
              </a:p>
            </p:txBody>
          </p:sp>
          <p:sp>
            <p:nvSpPr>
              <p:cNvPr id="40988" name="Line 74"/>
              <p:cNvSpPr>
                <a:spLocks noChangeShapeType="1"/>
              </p:cNvSpPr>
              <p:nvPr/>
            </p:nvSpPr>
            <p:spPr bwMode="auto">
              <a:xfrm flipV="1">
                <a:off x="3487" y="2987"/>
                <a:ext cx="339" cy="104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89" name="Line 75"/>
              <p:cNvSpPr>
                <a:spLocks noChangeShapeType="1"/>
              </p:cNvSpPr>
              <p:nvPr/>
            </p:nvSpPr>
            <p:spPr bwMode="auto">
              <a:xfrm flipV="1">
                <a:off x="3583" y="3187"/>
                <a:ext cx="339" cy="104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90" name="Line 76"/>
              <p:cNvSpPr>
                <a:spLocks noChangeShapeType="1"/>
              </p:cNvSpPr>
              <p:nvPr/>
            </p:nvSpPr>
            <p:spPr bwMode="auto">
              <a:xfrm flipV="1">
                <a:off x="3656" y="3349"/>
                <a:ext cx="339" cy="104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0975" name="Group 55"/>
            <p:cNvGrpSpPr>
              <a:grpSpLocks/>
            </p:cNvGrpSpPr>
            <p:nvPr/>
          </p:nvGrpSpPr>
          <p:grpSpPr bwMode="auto">
            <a:xfrm>
              <a:off x="527421" y="3284191"/>
              <a:ext cx="5454650" cy="1496616"/>
              <a:chOff x="1038" y="2505"/>
              <a:chExt cx="2577" cy="1257"/>
            </a:xfrm>
          </p:grpSpPr>
          <p:sp>
            <p:nvSpPr>
              <p:cNvPr id="40976" name="Rectangle 47"/>
              <p:cNvSpPr>
                <a:spLocks noChangeArrowheads="1"/>
              </p:cNvSpPr>
              <p:nvPr/>
            </p:nvSpPr>
            <p:spPr bwMode="auto">
              <a:xfrm>
                <a:off x="1038" y="2883"/>
                <a:ext cx="928" cy="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ymbol" charset="0"/>
                  </a:rPr>
                  <a:t>        F</a:t>
                </a:r>
                <a:r>
                  <a:rPr lang="en-US" sz="2800" dirty="0"/>
                  <a:t>(S) = </a:t>
                </a:r>
              </a:p>
            </p:txBody>
          </p:sp>
          <p:sp>
            <p:nvSpPr>
              <p:cNvPr id="40977" name="Rectangle 50"/>
              <p:cNvSpPr>
                <a:spLocks noChangeArrowheads="1"/>
              </p:cNvSpPr>
              <p:nvPr/>
            </p:nvSpPr>
            <p:spPr bwMode="auto">
              <a:xfrm>
                <a:off x="1862" y="2505"/>
                <a:ext cx="1731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/>
                  <a:t>    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  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∑       </a:t>
                </a:r>
                <a:r>
                  <a:rPr lang="en-US" sz="2800" dirty="0">
                    <a:solidFill>
                      <a:srgbClr val="0000FF"/>
                    </a:solidFill>
                  </a:rPr>
                  <a:t>π(s) P(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s,s</a:t>
                </a:r>
                <a:r>
                  <a:rPr lang="ja-JP" altLang="en-US" sz="2800" dirty="0">
                    <a:solidFill>
                      <a:srgbClr val="0000FF"/>
                    </a:solidFill>
                  </a:rPr>
                  <a:t>’</a:t>
                </a:r>
                <a:r>
                  <a:rPr lang="en-US" sz="2800" dirty="0">
                    <a:solidFill>
                      <a:srgbClr val="0000FF"/>
                    </a:solidFill>
                  </a:rPr>
                  <a:t>)</a:t>
                </a:r>
              </a:p>
            </p:txBody>
          </p:sp>
          <p:sp>
            <p:nvSpPr>
              <p:cNvPr id="40978" name="Rectangle 51"/>
              <p:cNvSpPr>
                <a:spLocks noChangeArrowheads="1"/>
              </p:cNvSpPr>
              <p:nvPr/>
            </p:nvSpPr>
            <p:spPr bwMode="auto">
              <a:xfrm>
                <a:off x="2002" y="3122"/>
                <a:ext cx="1613" cy="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008000"/>
                    </a:solidFill>
                  </a:rPr>
                  <a:t>∑  π(s)</a:t>
                </a:r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0979" name="Line 52"/>
              <p:cNvSpPr>
                <a:spLocks noChangeShapeType="1"/>
              </p:cNvSpPr>
              <p:nvPr/>
            </p:nvSpPr>
            <p:spPr bwMode="auto">
              <a:xfrm>
                <a:off x="2002" y="3173"/>
                <a:ext cx="158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80" name="Rectangle 53"/>
              <p:cNvSpPr>
                <a:spLocks noChangeArrowheads="1"/>
              </p:cNvSpPr>
              <p:nvPr/>
            </p:nvSpPr>
            <p:spPr bwMode="auto">
              <a:xfrm>
                <a:off x="1578" y="2863"/>
                <a:ext cx="1354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sz="1800" dirty="0"/>
                  <a:t>  </a:t>
                </a:r>
                <a:r>
                  <a:rPr lang="en-US" sz="1800" dirty="0" err="1">
                    <a:solidFill>
                      <a:srgbClr val="0000FF"/>
                    </a:solidFill>
                  </a:rPr>
                  <a:t>s</a:t>
                </a:r>
                <a:r>
                  <a:rPr lang="en-US" sz="1800" dirty="0" err="1">
                    <a:solidFill>
                      <a:srgbClr val="0000FF"/>
                    </a:solidFill>
                    <a:latin typeface="Symbol" charset="0"/>
                  </a:rPr>
                  <a:t>Î</a:t>
                </a:r>
                <a:r>
                  <a:rPr lang="en-US" sz="1800" dirty="0" err="1">
                    <a:solidFill>
                      <a:srgbClr val="0000FF"/>
                    </a:solidFill>
                  </a:rPr>
                  <a:t>S</a:t>
                </a:r>
                <a:r>
                  <a:rPr lang="en-US" sz="1800" dirty="0">
                    <a:solidFill>
                      <a:srgbClr val="0000FF"/>
                    </a:solidFill>
                  </a:rPr>
                  <a:t>, </a:t>
                </a:r>
                <a:r>
                  <a:rPr lang="en-US" sz="1800" dirty="0" err="1" smtClean="0">
                    <a:solidFill>
                      <a:srgbClr val="0000FF"/>
                    </a:solidFill>
                  </a:rPr>
                  <a:t>s</a:t>
                </a:r>
                <a:r>
                  <a:rPr lang="en-US" dirty="0" err="1" smtClean="0">
                    <a:solidFill>
                      <a:srgbClr val="0000FF"/>
                    </a:solidFill>
                  </a:rPr>
                  <a:t>’</a:t>
                </a:r>
                <a:r>
                  <a:rPr lang="en-US" sz="1800" dirty="0" err="1" smtClean="0">
                    <a:solidFill>
                      <a:srgbClr val="0000FF"/>
                    </a:solidFill>
                    <a:latin typeface="Symbol" charset="0"/>
                  </a:rPr>
                  <a:t>Î</a:t>
                </a:r>
                <a:r>
                  <a:rPr lang="en-US" sz="1800" dirty="0" err="1" smtClean="0">
                    <a:solidFill>
                      <a:srgbClr val="0000FF"/>
                    </a:solidFill>
                  </a:rPr>
                  <a:t>S</a:t>
                </a:r>
                <a:r>
                  <a:rPr lang="en-US" sz="1800" baseline="30000" dirty="0" err="1" smtClean="0">
                    <a:solidFill>
                      <a:srgbClr val="0000FF"/>
                    </a:solidFill>
                  </a:rPr>
                  <a:t>C</a:t>
                </a:r>
                <a:endParaRPr lang="en-US" sz="1800" dirty="0"/>
              </a:p>
            </p:txBody>
          </p:sp>
          <p:sp>
            <p:nvSpPr>
              <p:cNvPr id="40981" name="Rectangle 54"/>
              <p:cNvSpPr>
                <a:spLocks noChangeArrowheads="1"/>
              </p:cNvSpPr>
              <p:nvPr/>
            </p:nvSpPr>
            <p:spPr bwMode="auto">
              <a:xfrm>
                <a:off x="2322" y="3374"/>
                <a:ext cx="536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40000"/>
                  </a:lnSpc>
                </a:pPr>
                <a:r>
                  <a:rPr lang="en-US" sz="1800" dirty="0"/>
                  <a:t> </a:t>
                </a:r>
                <a:r>
                  <a:rPr lang="en-US" sz="1800" dirty="0" err="1">
                    <a:solidFill>
                      <a:srgbClr val="008000"/>
                    </a:solidFill>
                  </a:rPr>
                  <a:t>s</a:t>
                </a:r>
                <a:r>
                  <a:rPr lang="en-US" sz="1800" dirty="0" err="1">
                    <a:solidFill>
                      <a:srgbClr val="008000"/>
                    </a:solidFill>
                    <a:latin typeface="Symbol" charset="0"/>
                  </a:rPr>
                  <a:t>Î</a:t>
                </a:r>
                <a:r>
                  <a:rPr lang="en-US" sz="1800" dirty="0" err="1">
                    <a:solidFill>
                      <a:srgbClr val="008000"/>
                    </a:solidFill>
                  </a:rPr>
                  <a:t>S</a:t>
                </a:r>
                <a:endParaRPr lang="en-US" sz="1800" dirty="0">
                  <a:solidFill>
                    <a:srgbClr val="008000"/>
                  </a:solidFill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44500" y="4481469"/>
            <a:ext cx="8661401" cy="972055"/>
            <a:chOff x="-298448" y="5436147"/>
            <a:chExt cx="8661401" cy="972055"/>
          </a:xfrm>
        </p:grpSpPr>
        <p:sp>
          <p:nvSpPr>
            <p:cNvPr id="40968" name="Rectangle 60"/>
            <p:cNvSpPr>
              <a:spLocks noChangeArrowheads="1"/>
            </p:cNvSpPr>
            <p:nvPr/>
          </p:nvSpPr>
          <p:spPr bwMode="auto">
            <a:xfrm>
              <a:off x="-298448" y="5718573"/>
              <a:ext cx="8661401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</a:rPr>
                <a:t>   </a:t>
              </a:r>
              <a:r>
                <a:rPr lang="en-US" sz="2400" b="1" u="sng" dirty="0" err="1">
                  <a:solidFill>
                    <a:srgbClr val="0000FF"/>
                  </a:solidFill>
                </a:rPr>
                <a:t>Thm</a:t>
              </a:r>
              <a:r>
                <a:rPr lang="en-US" sz="2400" b="1" dirty="0">
                  <a:solidFill>
                    <a:srgbClr val="0000FF"/>
                  </a:solidFill>
                </a:rPr>
                <a:t>:       </a:t>
              </a:r>
              <a:r>
                <a:rPr lang="en-US" sz="2400" b="1" dirty="0" smtClean="0">
                  <a:solidFill>
                    <a:srgbClr val="0000FF"/>
                  </a:solidFill>
                </a:rPr>
                <a:t>     </a:t>
              </a:r>
              <a:r>
                <a:rPr lang="en-US" sz="2400" dirty="0" smtClean="0">
                  <a:solidFill>
                    <a:srgbClr val="0000FF"/>
                  </a:solidFill>
                </a:rPr>
                <a:t>≤  </a:t>
              </a:r>
              <a:r>
                <a:rPr lang="en-US" sz="2400" dirty="0">
                  <a:solidFill>
                    <a:srgbClr val="0000FF"/>
                  </a:solidFill>
                </a:rPr>
                <a:t>Gap(P) </a:t>
              </a:r>
              <a:r>
                <a:rPr lang="en-US" sz="2400" dirty="0" smtClean="0">
                  <a:solidFill>
                    <a:srgbClr val="0000FF"/>
                  </a:solidFill>
                </a:rPr>
                <a:t> ≤  </a:t>
              </a:r>
              <a:r>
                <a:rPr lang="en-US" sz="2400" dirty="0">
                  <a:solidFill>
                    <a:srgbClr val="0000FF"/>
                  </a:solidFill>
                </a:rPr>
                <a:t>2 </a:t>
              </a:r>
              <a:r>
                <a:rPr lang="en-US" sz="2400" dirty="0">
                  <a:solidFill>
                    <a:srgbClr val="0000FF"/>
                  </a:solidFill>
                  <a:latin typeface="Symbol" charset="0"/>
                </a:rPr>
                <a:t>F.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40967" name="Rectangle 58"/>
            <p:cNvSpPr>
              <a:spLocks noChangeArrowheads="1"/>
            </p:cNvSpPr>
            <p:nvPr/>
          </p:nvSpPr>
          <p:spPr bwMode="auto">
            <a:xfrm>
              <a:off x="1172637" y="5436147"/>
              <a:ext cx="804333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rgbClr val="0000FF"/>
                  </a:solidFill>
                  <a:latin typeface="Symbol" charset="0"/>
                </a:rPr>
                <a:t>F</a:t>
              </a:r>
              <a:r>
                <a:rPr lang="en-US" sz="2400" baseline="30000" dirty="0">
                  <a:solidFill>
                    <a:srgbClr val="0000FF"/>
                  </a:solidFill>
                </a:rPr>
                <a:t>2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40969" name="Rectangle 59"/>
            <p:cNvSpPr>
              <a:spLocks noChangeArrowheads="1"/>
            </p:cNvSpPr>
            <p:nvPr/>
          </p:nvSpPr>
          <p:spPr bwMode="auto">
            <a:xfrm>
              <a:off x="1237485" y="6033741"/>
              <a:ext cx="535517" cy="374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40970" name="Line 61"/>
            <p:cNvSpPr>
              <a:spLocks noChangeShapeType="1"/>
            </p:cNvSpPr>
            <p:nvPr/>
          </p:nvSpPr>
          <p:spPr bwMode="auto">
            <a:xfrm>
              <a:off x="1237484" y="6045696"/>
              <a:ext cx="373103" cy="1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" name="Rectangle 177"/>
          <p:cNvSpPr>
            <a:spLocks noChangeArrowheads="1"/>
          </p:cNvSpPr>
          <p:nvPr/>
        </p:nvSpPr>
        <p:spPr bwMode="auto">
          <a:xfrm>
            <a:off x="685799" y="6025973"/>
            <a:ext cx="81553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(</a:t>
            </a:r>
            <a:r>
              <a:rPr lang="en-US" sz="2400" b="1" u="sng" dirty="0" err="1" smtClean="0"/>
              <a:t>Thm</a:t>
            </a:r>
            <a:r>
              <a:rPr lang="en-US" sz="2400" dirty="0"/>
              <a:t>: Coupling </a:t>
            </a:r>
            <a:r>
              <a:rPr lang="en-US" sz="2400" dirty="0" smtClean="0"/>
              <a:t>won’t </a:t>
            </a:r>
            <a:r>
              <a:rPr lang="en-US" sz="2400" dirty="0"/>
              <a:t>work! </a:t>
            </a:r>
            <a:r>
              <a:rPr lang="en-US" sz="2400" dirty="0" smtClean="0"/>
              <a:t>           </a:t>
            </a:r>
            <a:r>
              <a:rPr lang="en-US" sz="2400" dirty="0" smtClean="0"/>
              <a:t>    </a:t>
            </a:r>
            <a:r>
              <a:rPr lang="en-US" sz="2400" dirty="0">
                <a:solidFill>
                  <a:srgbClr val="660066"/>
                </a:solidFill>
              </a:rPr>
              <a:t>[</a:t>
            </a:r>
            <a:r>
              <a:rPr lang="en-US" sz="2400" dirty="0" smtClean="0">
                <a:solidFill>
                  <a:srgbClr val="660066"/>
                </a:solidFill>
              </a:rPr>
              <a:t>Kumar</a:t>
            </a:r>
            <a:r>
              <a:rPr lang="en-US" sz="2400" dirty="0">
                <a:solidFill>
                  <a:srgbClr val="660066"/>
                </a:solidFill>
              </a:rPr>
              <a:t>-Ramesh</a:t>
            </a:r>
            <a:r>
              <a:rPr lang="ja-JP" altLang="en-US" sz="2400" dirty="0">
                <a:solidFill>
                  <a:srgbClr val="660066"/>
                </a:solidFill>
              </a:rPr>
              <a:t>’</a:t>
            </a:r>
            <a:r>
              <a:rPr lang="en-US" sz="2400" dirty="0" smtClean="0">
                <a:solidFill>
                  <a:srgbClr val="660066"/>
                </a:solidFill>
              </a:rPr>
              <a:t>99</a:t>
            </a:r>
            <a:r>
              <a:rPr lang="en-US" sz="2400" dirty="0" smtClean="0">
                <a:solidFill>
                  <a:srgbClr val="660066"/>
                </a:solidFill>
              </a:rPr>
              <a:t>]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3127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 err="1" smtClean="0">
                <a:solidFill>
                  <a:srgbClr val="000099"/>
                </a:solidFill>
              </a:rPr>
              <a:t>Matchings</a:t>
            </a:r>
            <a:r>
              <a:rPr lang="en-US" sz="4000" dirty="0" smtClean="0">
                <a:solidFill>
                  <a:srgbClr val="000099"/>
                </a:solidFill>
              </a:rPr>
              <a:t> on Lattices</a:t>
            </a:r>
            <a:endParaRPr lang="en-US" sz="4000" dirty="0">
              <a:solidFill>
                <a:srgbClr val="000099"/>
              </a:solidFill>
            </a:endParaRPr>
          </a:p>
        </p:txBody>
      </p:sp>
      <p:pic>
        <p:nvPicPr>
          <p:cNvPr id="213034" name="Picture 42" descr="g4g7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914400"/>
            <a:ext cx="22479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3035" name="Rectangle 43"/>
          <p:cNvSpPr>
            <a:spLocks noChangeArrowheads="1"/>
          </p:cNvSpPr>
          <p:nvPr/>
        </p:nvSpPr>
        <p:spPr bwMode="auto">
          <a:xfrm>
            <a:off x="3341688" y="2209800"/>
            <a:ext cx="8651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sz="800" b="1" i="1">
                <a:solidFill>
                  <a:srgbClr val="FFFF00"/>
                </a:solidFill>
              </a:rPr>
              <a:t>   </a:t>
            </a:r>
            <a:r>
              <a:rPr lang="en-US" b="1" i="1">
                <a:solidFill>
                  <a:srgbClr val="FFFF00"/>
                </a:solidFill>
              </a:rPr>
              <a:t>v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157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>
                <a:solidFill>
                  <a:srgbClr val="000099"/>
                </a:solidFill>
              </a:rPr>
              <a:t>Markov chain for Lozenge Tilings</a:t>
            </a:r>
          </a:p>
        </p:txBody>
      </p:sp>
      <p:sp>
        <p:nvSpPr>
          <p:cNvPr id="212998" name="Text Box 6"/>
          <p:cNvSpPr txBox="1">
            <a:spLocks noChangeArrowheads="1"/>
          </p:cNvSpPr>
          <p:nvPr/>
        </p:nvSpPr>
        <p:spPr bwMode="auto">
          <a:xfrm>
            <a:off x="865188" y="3505200"/>
            <a:ext cx="33416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8000"/>
                </a:solidFill>
              </a:rPr>
              <a:t>Repeat</a:t>
            </a:r>
            <a:r>
              <a:rPr lang="en-US" sz="2400" dirty="0"/>
              <a:t>:</a:t>
            </a:r>
          </a:p>
        </p:txBody>
      </p:sp>
      <p:sp>
        <p:nvSpPr>
          <p:cNvPr id="212999" name="Text Box 7"/>
          <p:cNvSpPr txBox="1">
            <a:spLocks noChangeArrowheads="1"/>
          </p:cNvSpPr>
          <p:nvPr/>
        </p:nvSpPr>
        <p:spPr bwMode="auto">
          <a:xfrm>
            <a:off x="2214563" y="4024313"/>
            <a:ext cx="586263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charset="0"/>
              <a:buChar char="§"/>
            </a:pPr>
            <a:r>
              <a:rPr lang="en-US" sz="2400" dirty="0"/>
              <a:t> Pick </a:t>
            </a:r>
            <a:r>
              <a:rPr lang="en-US" sz="2400" b="1" i="1" dirty="0">
                <a:solidFill>
                  <a:srgbClr val="FF8000"/>
                </a:solidFill>
              </a:rPr>
              <a:t>v</a:t>
            </a:r>
            <a:r>
              <a:rPr lang="en-US" sz="2400" dirty="0"/>
              <a:t> in the lattice region;</a:t>
            </a:r>
          </a:p>
          <a:p>
            <a:pPr algn="l">
              <a:spcBef>
                <a:spcPct val="50000"/>
              </a:spcBef>
              <a:buFont typeface="Wingdings" charset="0"/>
              <a:buChar char="§"/>
            </a:pPr>
            <a:r>
              <a:rPr lang="en-US" sz="2400" dirty="0"/>
              <a:t> </a:t>
            </a:r>
            <a:r>
              <a:rPr lang="en-US" sz="2400" dirty="0">
                <a:solidFill>
                  <a:srgbClr val="FF8000"/>
                </a:solidFill>
              </a:rPr>
              <a:t>Add / remove</a:t>
            </a:r>
            <a:r>
              <a:rPr lang="en-US" sz="2400" dirty="0"/>
              <a:t> the ``cube</a:t>
            </a:r>
            <a:r>
              <a:rPr lang="ja-JP" altLang="en-US" sz="2400" dirty="0">
                <a:latin typeface="Arial"/>
              </a:rPr>
              <a:t>’’</a:t>
            </a:r>
            <a:r>
              <a:rPr lang="en-US" sz="2400" dirty="0"/>
              <a:t>         .        </a:t>
            </a:r>
          </a:p>
          <a:p>
            <a:pPr algn="l">
              <a:spcBef>
                <a:spcPct val="50000"/>
              </a:spcBef>
              <a:buFont typeface="Wingdings" charset="0"/>
              <a:buNone/>
            </a:pPr>
            <a:r>
              <a:rPr lang="en-US" sz="2400" dirty="0"/>
              <a:t>        at  </a:t>
            </a:r>
            <a:r>
              <a:rPr lang="en-US" sz="2400" b="1" i="1" dirty="0">
                <a:solidFill>
                  <a:srgbClr val="FF8000"/>
                </a:solidFill>
              </a:rPr>
              <a:t>v</a:t>
            </a:r>
            <a:r>
              <a:rPr lang="en-US" sz="2400" dirty="0"/>
              <a:t>  </a:t>
            </a:r>
            <a:r>
              <a:rPr lang="en-US" sz="2400" dirty="0" err="1"/>
              <a:t>w.p</a:t>
            </a:r>
            <a:r>
              <a:rPr lang="en-US" sz="2400" dirty="0"/>
              <a:t>. ½, if possible.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768475" y="914400"/>
            <a:ext cx="5903913" cy="2601913"/>
            <a:chOff x="1768475" y="914400"/>
            <a:chExt cx="5903913" cy="2601913"/>
          </a:xfrm>
        </p:grpSpPr>
        <p:pic>
          <p:nvPicPr>
            <p:cNvPr id="17" name="Picture 7" descr="g4g7-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488" y="925513"/>
              <a:ext cx="2247900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 descr="g4g7_1x1x1-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829425" y="2209800"/>
              <a:ext cx="571500" cy="647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9" descr="g4g7-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8475" y="914400"/>
              <a:ext cx="2247900" cy="259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3341688" y="2209800"/>
              <a:ext cx="865187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l"/>
              <a:r>
                <a:rPr lang="en-US" sz="800" b="1" i="1">
                  <a:solidFill>
                    <a:srgbClr val="FFFF00"/>
                  </a:solidFill>
                </a:rPr>
                <a:t>   </a:t>
              </a:r>
              <a:r>
                <a:rPr lang="en-US" b="1" i="1">
                  <a:solidFill>
                    <a:srgbClr val="FFFF00"/>
                  </a:solidFill>
                </a:rPr>
                <a:t>v</a:t>
              </a:r>
              <a:endParaRPr lang="en-US"/>
            </a:p>
          </p:txBody>
        </p:sp>
        <p:sp>
          <p:nvSpPr>
            <p:cNvPr id="21" name="AutoShape 11"/>
            <p:cNvSpPr>
              <a:spLocks noChangeArrowheads="1"/>
            </p:cNvSpPr>
            <p:nvPr/>
          </p:nvSpPr>
          <p:spPr bwMode="auto">
            <a:xfrm rot="-1703517">
              <a:off x="6754813" y="2155825"/>
              <a:ext cx="381000" cy="141288"/>
            </a:xfrm>
            <a:prstGeom prst="parallelogram">
              <a:avLst>
                <a:gd name="adj" fmla="val 67415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AutoShape 12"/>
            <p:cNvSpPr>
              <a:spLocks noChangeArrowheads="1"/>
            </p:cNvSpPr>
            <p:nvPr/>
          </p:nvSpPr>
          <p:spPr bwMode="auto">
            <a:xfrm rot="1764119" flipH="1">
              <a:off x="7097713" y="2138363"/>
              <a:ext cx="381000" cy="141287"/>
            </a:xfrm>
            <a:prstGeom prst="parallelogram">
              <a:avLst>
                <a:gd name="adj" fmla="val 67416"/>
              </a:avLst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AutoShape 13"/>
            <p:cNvSpPr>
              <a:spLocks noChangeArrowheads="1"/>
            </p:cNvSpPr>
            <p:nvPr/>
          </p:nvSpPr>
          <p:spPr bwMode="auto">
            <a:xfrm rot="1776351" flipH="1">
              <a:off x="6754813" y="2776538"/>
              <a:ext cx="390525" cy="141287"/>
            </a:xfrm>
            <a:prstGeom prst="parallelogram">
              <a:avLst>
                <a:gd name="adj" fmla="val 69101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15"/>
            <p:cNvSpPr>
              <a:spLocks noChangeArrowheads="1"/>
            </p:cNvSpPr>
            <p:nvPr/>
          </p:nvSpPr>
          <p:spPr bwMode="auto">
            <a:xfrm>
              <a:off x="7135813" y="2274888"/>
              <a:ext cx="382587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b="1" i="1">
                  <a:solidFill>
                    <a:srgbClr val="FFFF00"/>
                  </a:solidFill>
                </a:rPr>
                <a:t>v</a:t>
              </a:r>
              <a:endParaRPr lang="en-US"/>
            </a:p>
          </p:txBody>
        </p:sp>
        <p:sp>
          <p:nvSpPr>
            <p:cNvPr id="25" name="AutoShape 14"/>
            <p:cNvSpPr>
              <a:spLocks noChangeArrowheads="1"/>
            </p:cNvSpPr>
            <p:nvPr/>
          </p:nvSpPr>
          <p:spPr bwMode="auto">
            <a:xfrm rot="19757078">
              <a:off x="6996969" y="2800242"/>
              <a:ext cx="475798" cy="150632"/>
            </a:xfrm>
            <a:prstGeom prst="parallelogram">
              <a:avLst>
                <a:gd name="adj" fmla="val 76202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6"/>
            <p:cNvSpPr>
              <a:spLocks noChangeShapeType="1"/>
            </p:cNvSpPr>
            <p:nvPr/>
          </p:nvSpPr>
          <p:spPr bwMode="auto">
            <a:xfrm flipH="1">
              <a:off x="6829423" y="2073739"/>
              <a:ext cx="1" cy="629775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1"/>
            <p:cNvSpPr>
              <a:spLocks noChangeShapeType="1"/>
            </p:cNvSpPr>
            <p:nvPr/>
          </p:nvSpPr>
          <p:spPr bwMode="auto">
            <a:xfrm>
              <a:off x="4206875" y="2138363"/>
              <a:ext cx="898525" cy="0"/>
            </a:xfrm>
            <a:prstGeom prst="line">
              <a:avLst/>
            </a:prstGeom>
            <a:noFill/>
            <a:ln w="41275">
              <a:solidFill>
                <a:srgbClr val="FF6B13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7400925" y="2043056"/>
              <a:ext cx="0" cy="39534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 flipV="1">
              <a:off x="6805382" y="2703514"/>
              <a:ext cx="571500" cy="315772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8" idx="2"/>
            </p:cNvCxnSpPr>
            <p:nvPr/>
          </p:nvCxnSpPr>
          <p:spPr>
            <a:xfrm flipH="1">
              <a:off x="6934200" y="2857500"/>
              <a:ext cx="180975" cy="11430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400925" y="2728913"/>
              <a:ext cx="0" cy="166687"/>
            </a:xfrm>
            <a:prstGeom prst="line">
              <a:avLst/>
            </a:prstGeom>
            <a:ln w="76200" cmpd="sng">
              <a:solidFill>
                <a:srgbClr val="141D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58000" y="2703514"/>
              <a:ext cx="230091" cy="130242"/>
            </a:xfrm>
            <a:prstGeom prst="line">
              <a:avLst/>
            </a:prstGeom>
            <a:ln w="28575" cmpd="sng">
              <a:solidFill>
                <a:srgbClr val="00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6858000" y="2595682"/>
              <a:ext cx="35253" cy="107832"/>
            </a:xfrm>
            <a:prstGeom prst="line">
              <a:avLst/>
            </a:prstGeom>
            <a:ln>
              <a:solidFill>
                <a:srgbClr val="00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 flipV="1">
              <a:off x="7018103" y="2700594"/>
              <a:ext cx="77111" cy="133162"/>
            </a:xfrm>
            <a:prstGeom prst="line">
              <a:avLst/>
            </a:prstGeom>
            <a:ln>
              <a:solidFill>
                <a:srgbClr val="00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692769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>
                <a:solidFill>
                  <a:srgbClr val="000099"/>
                </a:solidFill>
              </a:rPr>
              <a:t>Markov chain for Lozenge Tilings</a:t>
            </a:r>
          </a:p>
        </p:txBody>
      </p:sp>
      <p:sp>
        <p:nvSpPr>
          <p:cNvPr id="236561" name="Rectangle 17"/>
          <p:cNvSpPr>
            <a:spLocks noChangeArrowheads="1"/>
          </p:cNvSpPr>
          <p:nvPr/>
        </p:nvSpPr>
        <p:spPr bwMode="auto">
          <a:xfrm>
            <a:off x="669925" y="3714750"/>
            <a:ext cx="80168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400" dirty="0" smtClean="0"/>
              <a:t>The </a:t>
            </a:r>
            <a:r>
              <a:rPr lang="en-US" sz="2400" dirty="0"/>
              <a:t>state space is connected.</a:t>
            </a:r>
          </a:p>
        </p:txBody>
      </p:sp>
      <p:sp>
        <p:nvSpPr>
          <p:cNvPr id="236563" name="Rectangle 19"/>
          <p:cNvSpPr>
            <a:spLocks noChangeArrowheads="1"/>
          </p:cNvSpPr>
          <p:nvPr/>
        </p:nvSpPr>
        <p:spPr bwMode="auto">
          <a:xfrm>
            <a:off x="669925" y="4383088"/>
            <a:ext cx="80168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l">
              <a:buFont typeface="Arial" charset="0"/>
              <a:buNone/>
            </a:pPr>
            <a:r>
              <a:rPr lang="en-US" sz="2400" dirty="0" smtClean="0"/>
              <a:t>The stationary distribution is uniform over </a:t>
            </a:r>
            <a:r>
              <a:rPr lang="en-US" sz="2400" dirty="0" err="1" smtClean="0"/>
              <a:t>tilings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669925" y="5164931"/>
            <a:ext cx="86868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u="sng" dirty="0" err="1">
                <a:solidFill>
                  <a:srgbClr val="000099"/>
                </a:solidFill>
              </a:rPr>
              <a:t>Thm</a:t>
            </a:r>
            <a:r>
              <a:rPr lang="en-US" sz="2400" u="sng" dirty="0">
                <a:solidFill>
                  <a:srgbClr val="000099"/>
                </a:solidFill>
              </a:rPr>
              <a:t>:</a:t>
            </a:r>
            <a:r>
              <a:rPr lang="en-US" sz="2400" dirty="0">
                <a:solidFill>
                  <a:srgbClr val="000099"/>
                </a:solidFill>
              </a:rPr>
              <a:t>   The lozenge Markov chain </a:t>
            </a:r>
            <a:r>
              <a:rPr lang="en-US" sz="2400" dirty="0" smtClean="0">
                <a:solidFill>
                  <a:srgbClr val="000099"/>
                </a:solidFill>
              </a:rPr>
              <a:t>is rapidly mixing.  </a:t>
            </a:r>
            <a:endParaRPr lang="en-US" sz="2400" dirty="0">
              <a:solidFill>
                <a:srgbClr val="000099"/>
              </a:solidFill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2400" dirty="0" smtClean="0">
                <a:solidFill>
                  <a:srgbClr val="000099"/>
                </a:solidFill>
              </a:rPr>
              <a:t>                                     </a:t>
            </a:r>
            <a:r>
              <a:rPr lang="en-US" sz="2400" dirty="0" smtClean="0">
                <a:solidFill>
                  <a:srgbClr val="800080"/>
                </a:solidFill>
              </a:rPr>
              <a:t>[</a:t>
            </a:r>
            <a:r>
              <a:rPr lang="en-US" sz="2400" dirty="0" err="1">
                <a:solidFill>
                  <a:srgbClr val="800080"/>
                </a:solidFill>
              </a:rPr>
              <a:t>Luby</a:t>
            </a:r>
            <a:r>
              <a:rPr lang="en-US" sz="2400" dirty="0">
                <a:solidFill>
                  <a:srgbClr val="800080"/>
                </a:solidFill>
              </a:rPr>
              <a:t>, R., Sinclair</a:t>
            </a:r>
            <a:r>
              <a:rPr lang="en-US" sz="2400" dirty="0" smtClean="0">
                <a:solidFill>
                  <a:srgbClr val="800080"/>
                </a:solidFill>
              </a:rPr>
              <a:t>], [Wilson], [R.,</a:t>
            </a:r>
            <a:r>
              <a:rPr lang="en-US" sz="2400" dirty="0" err="1" smtClean="0">
                <a:solidFill>
                  <a:srgbClr val="800080"/>
                </a:solidFill>
              </a:rPr>
              <a:t>Tetali</a:t>
            </a:r>
            <a:r>
              <a:rPr lang="en-US" sz="2400" dirty="0">
                <a:solidFill>
                  <a:srgbClr val="800080"/>
                </a:solidFill>
              </a:rPr>
              <a:t>]</a:t>
            </a:r>
            <a:r>
              <a:rPr lang="en-US" sz="2400" dirty="0" smtClean="0">
                <a:solidFill>
                  <a:srgbClr val="800080"/>
                </a:solidFill>
              </a:rPr>
              <a:t> </a:t>
            </a:r>
            <a:endParaRPr lang="en-US" sz="2400" u="sng" dirty="0">
              <a:solidFill>
                <a:srgbClr val="800080"/>
              </a:solidFill>
            </a:endParaRPr>
          </a:p>
        </p:txBody>
      </p:sp>
      <p:grpSp>
        <p:nvGrpSpPr>
          <p:cNvPr id="236550" name="Group 236549"/>
          <p:cNvGrpSpPr/>
          <p:nvPr/>
        </p:nvGrpSpPr>
        <p:grpSpPr>
          <a:xfrm>
            <a:off x="1768475" y="914400"/>
            <a:ext cx="5903913" cy="2601913"/>
            <a:chOff x="1768475" y="914400"/>
            <a:chExt cx="5903913" cy="2601913"/>
          </a:xfrm>
        </p:grpSpPr>
        <p:pic>
          <p:nvPicPr>
            <p:cNvPr id="236551" name="Picture 7" descr="g4g7-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488" y="925513"/>
              <a:ext cx="2247900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552" name="Picture 8" descr="g4g7_1x1x1-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829425" y="2209800"/>
              <a:ext cx="571500" cy="647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553" name="Picture 9" descr="g4g7-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8475" y="914400"/>
              <a:ext cx="2247900" cy="259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6554" name="Rectangle 10"/>
            <p:cNvSpPr>
              <a:spLocks noChangeArrowheads="1"/>
            </p:cNvSpPr>
            <p:nvPr/>
          </p:nvSpPr>
          <p:spPr bwMode="auto">
            <a:xfrm>
              <a:off x="3341688" y="2209800"/>
              <a:ext cx="865187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l"/>
              <a:r>
                <a:rPr lang="en-US" sz="800" b="1" i="1">
                  <a:solidFill>
                    <a:srgbClr val="FFFF00"/>
                  </a:solidFill>
                </a:rPr>
                <a:t>   </a:t>
              </a:r>
              <a:r>
                <a:rPr lang="en-US" b="1" i="1">
                  <a:solidFill>
                    <a:srgbClr val="FFFF00"/>
                  </a:solidFill>
                </a:rPr>
                <a:t>v</a:t>
              </a:r>
              <a:endParaRPr lang="en-US"/>
            </a:p>
          </p:txBody>
        </p:sp>
        <p:sp>
          <p:nvSpPr>
            <p:cNvPr id="236555" name="AutoShape 11"/>
            <p:cNvSpPr>
              <a:spLocks noChangeArrowheads="1"/>
            </p:cNvSpPr>
            <p:nvPr/>
          </p:nvSpPr>
          <p:spPr bwMode="auto">
            <a:xfrm rot="-1703517">
              <a:off x="6754813" y="2155825"/>
              <a:ext cx="381000" cy="141288"/>
            </a:xfrm>
            <a:prstGeom prst="parallelogram">
              <a:avLst>
                <a:gd name="adj" fmla="val 67415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56" name="AutoShape 12"/>
            <p:cNvSpPr>
              <a:spLocks noChangeArrowheads="1"/>
            </p:cNvSpPr>
            <p:nvPr/>
          </p:nvSpPr>
          <p:spPr bwMode="auto">
            <a:xfrm rot="1764119" flipH="1">
              <a:off x="7097713" y="2138363"/>
              <a:ext cx="381000" cy="141287"/>
            </a:xfrm>
            <a:prstGeom prst="parallelogram">
              <a:avLst>
                <a:gd name="adj" fmla="val 67416"/>
              </a:avLst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57" name="AutoShape 13"/>
            <p:cNvSpPr>
              <a:spLocks noChangeArrowheads="1"/>
            </p:cNvSpPr>
            <p:nvPr/>
          </p:nvSpPr>
          <p:spPr bwMode="auto">
            <a:xfrm rot="1776351" flipH="1">
              <a:off x="6754813" y="2776538"/>
              <a:ext cx="390525" cy="141287"/>
            </a:xfrm>
            <a:prstGeom prst="parallelogram">
              <a:avLst>
                <a:gd name="adj" fmla="val 69101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59" name="Rectangle 15"/>
            <p:cNvSpPr>
              <a:spLocks noChangeArrowheads="1"/>
            </p:cNvSpPr>
            <p:nvPr/>
          </p:nvSpPr>
          <p:spPr bwMode="auto">
            <a:xfrm>
              <a:off x="7135813" y="2274888"/>
              <a:ext cx="382587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b="1" i="1">
                  <a:solidFill>
                    <a:srgbClr val="FFFF00"/>
                  </a:solidFill>
                </a:rPr>
                <a:t>v</a:t>
              </a:r>
              <a:endParaRPr lang="en-US"/>
            </a:p>
          </p:txBody>
        </p:sp>
        <p:sp>
          <p:nvSpPr>
            <p:cNvPr id="236558" name="AutoShape 14"/>
            <p:cNvSpPr>
              <a:spLocks noChangeArrowheads="1"/>
            </p:cNvSpPr>
            <p:nvPr/>
          </p:nvSpPr>
          <p:spPr bwMode="auto">
            <a:xfrm rot="19757078">
              <a:off x="6996969" y="2800242"/>
              <a:ext cx="475798" cy="150632"/>
            </a:xfrm>
            <a:prstGeom prst="parallelogram">
              <a:avLst>
                <a:gd name="adj" fmla="val 76202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60" name="Line 16"/>
            <p:cNvSpPr>
              <a:spLocks noChangeShapeType="1"/>
            </p:cNvSpPr>
            <p:nvPr/>
          </p:nvSpPr>
          <p:spPr bwMode="auto">
            <a:xfrm flipH="1">
              <a:off x="6829423" y="2073739"/>
              <a:ext cx="1" cy="629775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65" name="Line 21"/>
            <p:cNvSpPr>
              <a:spLocks noChangeShapeType="1"/>
            </p:cNvSpPr>
            <p:nvPr/>
          </p:nvSpPr>
          <p:spPr bwMode="auto">
            <a:xfrm>
              <a:off x="4206875" y="2138363"/>
              <a:ext cx="898525" cy="0"/>
            </a:xfrm>
            <a:prstGeom prst="line">
              <a:avLst/>
            </a:prstGeom>
            <a:noFill/>
            <a:ln w="41275">
              <a:solidFill>
                <a:srgbClr val="FF6B13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400925" y="2043056"/>
              <a:ext cx="0" cy="39534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 flipV="1">
              <a:off x="6805382" y="2703514"/>
              <a:ext cx="571500" cy="315772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236552" idx="2"/>
            </p:cNvCxnSpPr>
            <p:nvPr/>
          </p:nvCxnSpPr>
          <p:spPr>
            <a:xfrm flipH="1">
              <a:off x="6934200" y="2857500"/>
              <a:ext cx="180975" cy="11430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400925" y="2728913"/>
              <a:ext cx="0" cy="166687"/>
            </a:xfrm>
            <a:prstGeom prst="line">
              <a:avLst/>
            </a:prstGeom>
            <a:ln w="76200" cmpd="sng">
              <a:solidFill>
                <a:srgbClr val="141D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858000" y="2703514"/>
              <a:ext cx="230091" cy="130242"/>
            </a:xfrm>
            <a:prstGeom prst="line">
              <a:avLst/>
            </a:prstGeom>
            <a:ln w="28575" cmpd="sng">
              <a:solidFill>
                <a:srgbClr val="00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545" name="Straight Connector 236544"/>
            <p:cNvCxnSpPr/>
            <p:nvPr/>
          </p:nvCxnSpPr>
          <p:spPr>
            <a:xfrm flipV="1">
              <a:off x="6858000" y="2595682"/>
              <a:ext cx="35253" cy="107832"/>
            </a:xfrm>
            <a:prstGeom prst="line">
              <a:avLst/>
            </a:prstGeom>
            <a:ln>
              <a:solidFill>
                <a:srgbClr val="00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 flipV="1">
              <a:off x="7018103" y="2700594"/>
              <a:ext cx="77111" cy="133162"/>
            </a:xfrm>
            <a:prstGeom prst="line">
              <a:avLst/>
            </a:prstGeom>
            <a:ln>
              <a:solidFill>
                <a:srgbClr val="00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84066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61" grpId="0"/>
      <p:bldP spid="236563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11" name="Line 75"/>
          <p:cNvSpPr>
            <a:spLocks noChangeShapeType="1"/>
          </p:cNvSpPr>
          <p:nvPr/>
        </p:nvSpPr>
        <p:spPr bwMode="auto">
          <a:xfrm>
            <a:off x="1676400" y="1252538"/>
            <a:ext cx="0" cy="538162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12" name="Line 76"/>
          <p:cNvSpPr>
            <a:spLocks noChangeShapeType="1"/>
          </p:cNvSpPr>
          <p:nvPr/>
        </p:nvSpPr>
        <p:spPr bwMode="auto">
          <a:xfrm>
            <a:off x="4114800" y="1254125"/>
            <a:ext cx="0" cy="520700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13" name="Line 77"/>
          <p:cNvSpPr>
            <a:spLocks noChangeShapeType="1"/>
          </p:cNvSpPr>
          <p:nvPr/>
        </p:nvSpPr>
        <p:spPr bwMode="auto">
          <a:xfrm>
            <a:off x="1676400" y="2216150"/>
            <a:ext cx="0" cy="488950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14" name="Line 78"/>
          <p:cNvSpPr>
            <a:spLocks noChangeShapeType="1"/>
          </p:cNvSpPr>
          <p:nvPr/>
        </p:nvSpPr>
        <p:spPr bwMode="auto">
          <a:xfrm>
            <a:off x="2155825" y="2211388"/>
            <a:ext cx="4763" cy="488950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15" name="Line 79"/>
          <p:cNvSpPr>
            <a:spLocks noChangeShapeType="1"/>
          </p:cNvSpPr>
          <p:nvPr/>
        </p:nvSpPr>
        <p:spPr bwMode="auto">
          <a:xfrm flipH="1">
            <a:off x="3657600" y="2695575"/>
            <a:ext cx="0" cy="481013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16" name="Line 80"/>
          <p:cNvSpPr>
            <a:spLocks noChangeShapeType="1"/>
          </p:cNvSpPr>
          <p:nvPr/>
        </p:nvSpPr>
        <p:spPr bwMode="auto">
          <a:xfrm>
            <a:off x="4114800" y="2695575"/>
            <a:ext cx="0" cy="481013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17" name="Line 81"/>
          <p:cNvSpPr>
            <a:spLocks noChangeShapeType="1"/>
          </p:cNvSpPr>
          <p:nvPr/>
        </p:nvSpPr>
        <p:spPr bwMode="auto">
          <a:xfrm flipH="1">
            <a:off x="2663825" y="3176588"/>
            <a:ext cx="0" cy="481012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18" name="Line 82"/>
          <p:cNvSpPr>
            <a:spLocks noChangeShapeType="1"/>
          </p:cNvSpPr>
          <p:nvPr/>
        </p:nvSpPr>
        <p:spPr bwMode="auto">
          <a:xfrm>
            <a:off x="3152775" y="3176588"/>
            <a:ext cx="3175" cy="481012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19" name="Line 83"/>
          <p:cNvSpPr>
            <a:spLocks noChangeShapeType="1"/>
          </p:cNvSpPr>
          <p:nvPr/>
        </p:nvSpPr>
        <p:spPr bwMode="auto">
          <a:xfrm flipV="1">
            <a:off x="2171700" y="1254125"/>
            <a:ext cx="498475" cy="1588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20" name="Line 84"/>
          <p:cNvSpPr>
            <a:spLocks noChangeShapeType="1"/>
          </p:cNvSpPr>
          <p:nvPr/>
        </p:nvSpPr>
        <p:spPr bwMode="auto">
          <a:xfrm flipV="1">
            <a:off x="2171700" y="1774825"/>
            <a:ext cx="503238" cy="0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21" name="Line 85"/>
          <p:cNvSpPr>
            <a:spLocks noChangeShapeType="1"/>
          </p:cNvSpPr>
          <p:nvPr/>
        </p:nvSpPr>
        <p:spPr bwMode="auto">
          <a:xfrm>
            <a:off x="3159125" y="1255713"/>
            <a:ext cx="474663" cy="0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22" name="Line 86"/>
          <p:cNvSpPr>
            <a:spLocks noChangeShapeType="1"/>
          </p:cNvSpPr>
          <p:nvPr/>
        </p:nvSpPr>
        <p:spPr bwMode="auto">
          <a:xfrm flipV="1">
            <a:off x="3159125" y="1774825"/>
            <a:ext cx="484188" cy="15875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23" name="Line 87"/>
          <p:cNvSpPr>
            <a:spLocks noChangeShapeType="1"/>
          </p:cNvSpPr>
          <p:nvPr/>
        </p:nvSpPr>
        <p:spPr bwMode="auto">
          <a:xfrm>
            <a:off x="2622550" y="2247900"/>
            <a:ext cx="536575" cy="1588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24" name="Line 88"/>
          <p:cNvSpPr>
            <a:spLocks noChangeShapeType="1"/>
          </p:cNvSpPr>
          <p:nvPr/>
        </p:nvSpPr>
        <p:spPr bwMode="auto">
          <a:xfrm>
            <a:off x="3657600" y="2247900"/>
            <a:ext cx="485775" cy="1588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25" name="Line 89"/>
          <p:cNvSpPr>
            <a:spLocks noChangeShapeType="1"/>
          </p:cNvSpPr>
          <p:nvPr/>
        </p:nvSpPr>
        <p:spPr bwMode="auto">
          <a:xfrm>
            <a:off x="2622550" y="2705100"/>
            <a:ext cx="536575" cy="1588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26" name="Line 90"/>
          <p:cNvSpPr>
            <a:spLocks noChangeShapeType="1"/>
          </p:cNvSpPr>
          <p:nvPr/>
        </p:nvSpPr>
        <p:spPr bwMode="auto">
          <a:xfrm>
            <a:off x="1676400" y="3208338"/>
            <a:ext cx="495300" cy="1587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27" name="Line 91"/>
          <p:cNvSpPr>
            <a:spLocks noChangeShapeType="1"/>
          </p:cNvSpPr>
          <p:nvPr/>
        </p:nvSpPr>
        <p:spPr bwMode="auto">
          <a:xfrm>
            <a:off x="1676400" y="3673475"/>
            <a:ext cx="487363" cy="1588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28" name="Line 92"/>
          <p:cNvSpPr>
            <a:spLocks noChangeShapeType="1"/>
          </p:cNvSpPr>
          <p:nvPr/>
        </p:nvSpPr>
        <p:spPr bwMode="auto">
          <a:xfrm>
            <a:off x="3606800" y="3657600"/>
            <a:ext cx="536575" cy="1588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32" name="Rectangle 96"/>
          <p:cNvSpPr>
            <a:spLocks noGrp="1" noChangeArrowheads="1"/>
          </p:cNvSpPr>
          <p:nvPr>
            <p:ph type="title"/>
          </p:nvPr>
        </p:nvSpPr>
        <p:spPr>
          <a:xfrm>
            <a:off x="693738" y="0"/>
            <a:ext cx="8229600" cy="1252538"/>
          </a:xfrm>
          <a:noFill/>
          <a:ln/>
        </p:spPr>
        <p:txBody>
          <a:bodyPr/>
          <a:lstStyle/>
          <a:p>
            <a:r>
              <a:rPr lang="en-US" sz="4000">
                <a:solidFill>
                  <a:srgbClr val="000099"/>
                </a:solidFill>
              </a:rPr>
              <a:t>What about matchings on lattices?</a:t>
            </a:r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1295400" y="4117975"/>
            <a:ext cx="51260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 smtClean="0"/>
              <a:t>      On </a:t>
            </a:r>
            <a:r>
              <a:rPr lang="en-US" sz="2400" dirty="0"/>
              <a:t>the </a:t>
            </a:r>
            <a:r>
              <a:rPr lang="en-US" sz="2400" dirty="0" smtClean="0"/>
              <a:t>lattice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0994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roup 211"/>
          <p:cNvGrpSpPr/>
          <p:nvPr/>
        </p:nvGrpSpPr>
        <p:grpSpPr>
          <a:xfrm>
            <a:off x="1768475" y="914400"/>
            <a:ext cx="5903913" cy="4114800"/>
            <a:chOff x="1768475" y="914400"/>
            <a:chExt cx="5903913" cy="2601913"/>
          </a:xfrm>
        </p:grpSpPr>
        <p:pic>
          <p:nvPicPr>
            <p:cNvPr id="213" name="Picture 7" descr="g4g7-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488" y="925513"/>
              <a:ext cx="2247900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4" name="Picture 8" descr="g4g7_1x1x1-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829425" y="2209800"/>
              <a:ext cx="571500" cy="647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" name="Picture 9" descr="g4g7-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8475" y="914400"/>
              <a:ext cx="2247900" cy="259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6" name="Rectangle 10"/>
            <p:cNvSpPr>
              <a:spLocks noChangeArrowheads="1"/>
            </p:cNvSpPr>
            <p:nvPr/>
          </p:nvSpPr>
          <p:spPr bwMode="auto">
            <a:xfrm>
              <a:off x="3341688" y="2209800"/>
              <a:ext cx="865187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l"/>
              <a:r>
                <a:rPr lang="en-US" sz="800" b="1" i="1">
                  <a:solidFill>
                    <a:srgbClr val="FFFF00"/>
                  </a:solidFill>
                </a:rPr>
                <a:t>   </a:t>
              </a:r>
              <a:r>
                <a:rPr lang="en-US" b="1" i="1">
                  <a:solidFill>
                    <a:srgbClr val="FFFF00"/>
                  </a:solidFill>
                </a:rPr>
                <a:t>v</a:t>
              </a:r>
              <a:endParaRPr lang="en-US"/>
            </a:p>
          </p:txBody>
        </p:sp>
        <p:sp>
          <p:nvSpPr>
            <p:cNvPr id="217" name="AutoShape 11"/>
            <p:cNvSpPr>
              <a:spLocks noChangeArrowheads="1"/>
            </p:cNvSpPr>
            <p:nvPr/>
          </p:nvSpPr>
          <p:spPr bwMode="auto">
            <a:xfrm rot="19235012">
              <a:off x="6699203" y="2124971"/>
              <a:ext cx="532587" cy="141288"/>
            </a:xfrm>
            <a:prstGeom prst="parallelogram">
              <a:avLst>
                <a:gd name="adj" fmla="val 69181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" name="AutoShape 12"/>
            <p:cNvSpPr>
              <a:spLocks noChangeArrowheads="1"/>
            </p:cNvSpPr>
            <p:nvPr/>
          </p:nvSpPr>
          <p:spPr bwMode="auto">
            <a:xfrm rot="2514479" flipH="1">
              <a:off x="7016611" y="2123213"/>
              <a:ext cx="523712" cy="141287"/>
            </a:xfrm>
            <a:prstGeom prst="parallelogram">
              <a:avLst>
                <a:gd name="adj" fmla="val 87564"/>
              </a:avLst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" name="AutoShape 13"/>
            <p:cNvSpPr>
              <a:spLocks noChangeArrowheads="1"/>
            </p:cNvSpPr>
            <p:nvPr/>
          </p:nvSpPr>
          <p:spPr bwMode="auto">
            <a:xfrm rot="2418103" flipH="1">
              <a:off x="6701251" y="2789868"/>
              <a:ext cx="504270" cy="141287"/>
            </a:xfrm>
            <a:prstGeom prst="parallelogram">
              <a:avLst>
                <a:gd name="adj" fmla="val 69101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" name="Rectangle 15"/>
            <p:cNvSpPr>
              <a:spLocks noChangeArrowheads="1"/>
            </p:cNvSpPr>
            <p:nvPr/>
          </p:nvSpPr>
          <p:spPr bwMode="auto">
            <a:xfrm>
              <a:off x="7135813" y="2274888"/>
              <a:ext cx="382587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b="1" i="1">
                  <a:solidFill>
                    <a:srgbClr val="FFFF00"/>
                  </a:solidFill>
                </a:rPr>
                <a:t>v</a:t>
              </a:r>
              <a:endParaRPr lang="en-US"/>
            </a:p>
          </p:txBody>
        </p:sp>
        <p:sp>
          <p:nvSpPr>
            <p:cNvPr id="221" name="AutoShape 14"/>
            <p:cNvSpPr>
              <a:spLocks noChangeArrowheads="1"/>
            </p:cNvSpPr>
            <p:nvPr/>
          </p:nvSpPr>
          <p:spPr bwMode="auto">
            <a:xfrm rot="19308028">
              <a:off x="6989226" y="2786104"/>
              <a:ext cx="548109" cy="150632"/>
            </a:xfrm>
            <a:prstGeom prst="parallelogram">
              <a:avLst>
                <a:gd name="adj" fmla="val 76202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" name="Line 16"/>
            <p:cNvSpPr>
              <a:spLocks noChangeShapeType="1"/>
            </p:cNvSpPr>
            <p:nvPr/>
          </p:nvSpPr>
          <p:spPr bwMode="auto">
            <a:xfrm flipH="1">
              <a:off x="6829423" y="2073739"/>
              <a:ext cx="1" cy="629775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" name="Line 21"/>
            <p:cNvSpPr>
              <a:spLocks noChangeShapeType="1"/>
            </p:cNvSpPr>
            <p:nvPr/>
          </p:nvSpPr>
          <p:spPr bwMode="auto">
            <a:xfrm>
              <a:off x="4206875" y="2138363"/>
              <a:ext cx="898525" cy="0"/>
            </a:xfrm>
            <a:prstGeom prst="line">
              <a:avLst/>
            </a:prstGeom>
            <a:noFill/>
            <a:ln w="41275">
              <a:solidFill>
                <a:srgbClr val="FF6B13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24" name="Straight Connector 223"/>
            <p:cNvCxnSpPr/>
            <p:nvPr/>
          </p:nvCxnSpPr>
          <p:spPr>
            <a:xfrm>
              <a:off x="7400925" y="2043056"/>
              <a:ext cx="0" cy="39534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flipH="1" flipV="1">
              <a:off x="6805382" y="2703514"/>
              <a:ext cx="571500" cy="315772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>
              <a:stCxn id="214" idx="2"/>
            </p:cNvCxnSpPr>
            <p:nvPr/>
          </p:nvCxnSpPr>
          <p:spPr>
            <a:xfrm flipH="1">
              <a:off x="6934200" y="2857500"/>
              <a:ext cx="180975" cy="11430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>
              <a:off x="7400925" y="2728913"/>
              <a:ext cx="0" cy="166687"/>
            </a:xfrm>
            <a:prstGeom prst="line">
              <a:avLst/>
            </a:prstGeom>
            <a:ln w="76200" cmpd="sng">
              <a:solidFill>
                <a:srgbClr val="141D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6858000" y="2703514"/>
              <a:ext cx="230091" cy="130242"/>
            </a:xfrm>
            <a:prstGeom prst="line">
              <a:avLst/>
            </a:prstGeom>
            <a:ln w="28575" cmpd="sng">
              <a:solidFill>
                <a:srgbClr val="00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V="1">
              <a:off x="6858000" y="2595682"/>
              <a:ext cx="35253" cy="107832"/>
            </a:xfrm>
            <a:prstGeom prst="line">
              <a:avLst/>
            </a:prstGeom>
            <a:ln>
              <a:solidFill>
                <a:srgbClr val="00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H="1" flipV="1">
              <a:off x="7018103" y="2700594"/>
              <a:ext cx="77111" cy="133162"/>
            </a:xfrm>
            <a:prstGeom prst="line">
              <a:avLst/>
            </a:prstGeom>
            <a:ln>
              <a:solidFill>
                <a:srgbClr val="00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6350"/>
            <a:ext cx="8229600" cy="1143000"/>
          </a:xfrm>
        </p:spPr>
        <p:txBody>
          <a:bodyPr/>
          <a:lstStyle/>
          <a:p>
            <a:r>
              <a:rPr lang="en-US" sz="4000">
                <a:solidFill>
                  <a:srgbClr val="000099"/>
                </a:solidFill>
              </a:rPr>
              <a:t>Markov chain for Lozenge Tilings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751013" y="3779981"/>
            <a:ext cx="288925" cy="244405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039938" y="3514851"/>
            <a:ext cx="581025" cy="499021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620963" y="3505200"/>
            <a:ext cx="274637" cy="22860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895600" y="3212259"/>
            <a:ext cx="598487" cy="521541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6544" name="Straight Connector 236543"/>
          <p:cNvCxnSpPr/>
          <p:nvPr/>
        </p:nvCxnSpPr>
        <p:spPr>
          <a:xfrm>
            <a:off x="3494087" y="3212258"/>
            <a:ext cx="522288" cy="521542"/>
          </a:xfrm>
          <a:prstGeom prst="line">
            <a:avLst/>
          </a:prstGeom>
          <a:ln w="76200" cmpd="sng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1746250" y="2743200"/>
            <a:ext cx="615950" cy="545257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362200" y="2743200"/>
            <a:ext cx="533400" cy="469057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2895600" y="2759540"/>
            <a:ext cx="603250" cy="452718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494087" y="2759540"/>
            <a:ext cx="522288" cy="426781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1768475" y="1473200"/>
            <a:ext cx="822325" cy="75294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590800" y="1473200"/>
            <a:ext cx="304800" cy="20320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2900363" y="1447800"/>
            <a:ext cx="304800" cy="22860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205163" y="1447800"/>
            <a:ext cx="811212" cy="76200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1768475" y="2006600"/>
            <a:ext cx="822325" cy="75294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2590800" y="2006600"/>
            <a:ext cx="304800" cy="203200"/>
          </a:xfrm>
          <a:prstGeom prst="line">
            <a:avLst/>
          </a:prstGeom>
          <a:ln w="76200" cmpd="sng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2900363" y="1981200"/>
            <a:ext cx="304800" cy="22860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3205163" y="1981200"/>
            <a:ext cx="811212" cy="76200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>
            <a:off x="5427663" y="3789632"/>
            <a:ext cx="288925" cy="244405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flipV="1">
            <a:off x="5716588" y="3514851"/>
            <a:ext cx="581025" cy="509535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>
            <a:off x="6297613" y="3514851"/>
            <a:ext cx="255587" cy="228947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flipV="1">
            <a:off x="5422900" y="2752851"/>
            <a:ext cx="615950" cy="545257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>
            <a:off x="6038850" y="2752851"/>
            <a:ext cx="533400" cy="469057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flipV="1">
            <a:off x="6572250" y="2769191"/>
            <a:ext cx="603250" cy="452718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7170737" y="2769191"/>
            <a:ext cx="522288" cy="426781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 flipV="1">
            <a:off x="5445125" y="1482851"/>
            <a:ext cx="822325" cy="75294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6267450" y="1482851"/>
            <a:ext cx="304800" cy="20320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 flipV="1">
            <a:off x="6577013" y="1457451"/>
            <a:ext cx="304800" cy="22860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>
            <a:off x="6881813" y="1457451"/>
            <a:ext cx="811212" cy="76200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 flipV="1">
            <a:off x="5445125" y="2016251"/>
            <a:ext cx="822325" cy="75294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>
            <a:off x="6267450" y="2016251"/>
            <a:ext cx="304800" cy="203200"/>
          </a:xfrm>
          <a:prstGeom prst="line">
            <a:avLst/>
          </a:prstGeom>
          <a:ln w="76200" cmpd="sng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 flipV="1">
            <a:off x="6577013" y="1990851"/>
            <a:ext cx="304800" cy="22860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6881813" y="1990851"/>
            <a:ext cx="811212" cy="76200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7397751" y="3493197"/>
            <a:ext cx="274637" cy="23724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>
            <a:off x="6796881" y="3469017"/>
            <a:ext cx="318294" cy="264783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 flipV="1">
            <a:off x="7095214" y="3469017"/>
            <a:ext cx="302537" cy="26142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 flipV="1">
            <a:off x="6553200" y="3505200"/>
            <a:ext cx="252182" cy="238598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9774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6350"/>
            <a:ext cx="8229600" cy="1143000"/>
          </a:xfrm>
        </p:spPr>
        <p:txBody>
          <a:bodyPr/>
          <a:lstStyle/>
          <a:p>
            <a:r>
              <a:rPr lang="en-US" sz="4000">
                <a:solidFill>
                  <a:srgbClr val="000099"/>
                </a:solidFill>
              </a:rPr>
              <a:t>Markov chain for Lozenge Tilings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751013" y="3779981"/>
            <a:ext cx="288925" cy="244405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039938" y="3514851"/>
            <a:ext cx="581025" cy="499021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620963" y="3505200"/>
            <a:ext cx="274637" cy="22860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895600" y="3212259"/>
            <a:ext cx="598487" cy="521541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6544" name="Straight Connector 236543"/>
          <p:cNvCxnSpPr/>
          <p:nvPr/>
        </p:nvCxnSpPr>
        <p:spPr>
          <a:xfrm>
            <a:off x="3494087" y="3212258"/>
            <a:ext cx="522288" cy="521542"/>
          </a:xfrm>
          <a:prstGeom prst="line">
            <a:avLst/>
          </a:prstGeom>
          <a:ln w="76200" cmpd="sng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1746250" y="2743200"/>
            <a:ext cx="615950" cy="545257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362200" y="2743200"/>
            <a:ext cx="533400" cy="469057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2895600" y="2743200"/>
            <a:ext cx="598487" cy="469058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494087" y="2759540"/>
            <a:ext cx="522288" cy="426781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1768475" y="1473200"/>
            <a:ext cx="822325" cy="75294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590800" y="1473200"/>
            <a:ext cx="304800" cy="20320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2900363" y="1447800"/>
            <a:ext cx="304800" cy="22860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205163" y="1447800"/>
            <a:ext cx="811212" cy="76200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1768475" y="2006600"/>
            <a:ext cx="822325" cy="75294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2590800" y="2006600"/>
            <a:ext cx="304800" cy="203200"/>
          </a:xfrm>
          <a:prstGeom prst="line">
            <a:avLst/>
          </a:prstGeom>
          <a:ln w="76200" cmpd="sng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2900363" y="1981200"/>
            <a:ext cx="304800" cy="22860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3205163" y="1981200"/>
            <a:ext cx="811212" cy="76200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>
            <a:off x="5427663" y="3789632"/>
            <a:ext cx="288925" cy="244405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flipV="1">
            <a:off x="5716588" y="3514851"/>
            <a:ext cx="581025" cy="509535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>
            <a:off x="6297613" y="3514851"/>
            <a:ext cx="255587" cy="228947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flipV="1">
            <a:off x="5422900" y="2752851"/>
            <a:ext cx="615950" cy="545257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>
            <a:off x="6038850" y="2752851"/>
            <a:ext cx="533400" cy="469057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flipV="1">
            <a:off x="6572250" y="2769191"/>
            <a:ext cx="603250" cy="452718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7170737" y="2769191"/>
            <a:ext cx="522288" cy="426781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 flipV="1">
            <a:off x="5445125" y="1482851"/>
            <a:ext cx="822325" cy="75294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6267450" y="1482851"/>
            <a:ext cx="304800" cy="20320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 flipV="1">
            <a:off x="6577013" y="1457451"/>
            <a:ext cx="304800" cy="22860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>
            <a:off x="6881813" y="1457451"/>
            <a:ext cx="811212" cy="76200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 flipV="1">
            <a:off x="5445125" y="2016251"/>
            <a:ext cx="822325" cy="75294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>
            <a:off x="6267450" y="2016251"/>
            <a:ext cx="304800" cy="203200"/>
          </a:xfrm>
          <a:prstGeom prst="line">
            <a:avLst/>
          </a:prstGeom>
          <a:ln w="76200" cmpd="sng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 flipV="1">
            <a:off x="6577013" y="1990851"/>
            <a:ext cx="304800" cy="22860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6881813" y="1990851"/>
            <a:ext cx="811212" cy="76200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7397751" y="3493197"/>
            <a:ext cx="274637" cy="23724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>
            <a:off x="6796881" y="3469017"/>
            <a:ext cx="318294" cy="264783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 flipV="1">
            <a:off x="7095214" y="3469017"/>
            <a:ext cx="302537" cy="26142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 flipV="1">
            <a:off x="6553200" y="3505200"/>
            <a:ext cx="252182" cy="238598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3407567" y="3129199"/>
            <a:ext cx="157957" cy="18541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494087" y="3581400"/>
            <a:ext cx="0" cy="4526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7026951" y="3607989"/>
            <a:ext cx="157957" cy="18541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7095214" y="3960118"/>
            <a:ext cx="0" cy="4526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495800" y="2743200"/>
            <a:ext cx="533400" cy="0"/>
          </a:xfrm>
          <a:prstGeom prst="straightConnector1">
            <a:avLst/>
          </a:prstGeom>
          <a:ln w="38100" cmpd="sng">
            <a:solidFill>
              <a:srgbClr val="FF66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8349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751013" y="3779981"/>
            <a:ext cx="288925" cy="244405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039938" y="3514851"/>
            <a:ext cx="581025" cy="499021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620963" y="3505200"/>
            <a:ext cx="274637" cy="22860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895600" y="3212259"/>
            <a:ext cx="598487" cy="521541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6544" name="Straight Connector 236543"/>
          <p:cNvCxnSpPr/>
          <p:nvPr/>
        </p:nvCxnSpPr>
        <p:spPr>
          <a:xfrm>
            <a:off x="3494087" y="3212258"/>
            <a:ext cx="522288" cy="521542"/>
          </a:xfrm>
          <a:prstGeom prst="line">
            <a:avLst/>
          </a:prstGeom>
          <a:ln w="76200" cmpd="sng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1746250" y="2743200"/>
            <a:ext cx="615950" cy="545257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362200" y="2743200"/>
            <a:ext cx="533400" cy="469057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2895600" y="2759540"/>
            <a:ext cx="603250" cy="452718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494087" y="2759540"/>
            <a:ext cx="522288" cy="426781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1768475" y="1473200"/>
            <a:ext cx="822325" cy="75294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590800" y="1473200"/>
            <a:ext cx="304800" cy="20320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2900363" y="1447800"/>
            <a:ext cx="304800" cy="22860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205163" y="1447800"/>
            <a:ext cx="811212" cy="76200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1768475" y="2006600"/>
            <a:ext cx="822325" cy="75294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2590800" y="2006600"/>
            <a:ext cx="304800" cy="203200"/>
          </a:xfrm>
          <a:prstGeom prst="line">
            <a:avLst/>
          </a:prstGeom>
          <a:ln w="76200" cmpd="sng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2900363" y="1981200"/>
            <a:ext cx="304800" cy="22860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3205163" y="1981200"/>
            <a:ext cx="811212" cy="76200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>
            <a:off x="5427663" y="3789632"/>
            <a:ext cx="288925" cy="244405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flipV="1">
            <a:off x="5716588" y="3514851"/>
            <a:ext cx="581025" cy="509535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>
            <a:off x="6297613" y="3514851"/>
            <a:ext cx="255587" cy="228947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flipV="1">
            <a:off x="5422900" y="2752851"/>
            <a:ext cx="615950" cy="545257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>
            <a:off x="6038850" y="2752851"/>
            <a:ext cx="533400" cy="469057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flipV="1">
            <a:off x="6572250" y="2769191"/>
            <a:ext cx="603250" cy="452718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7170737" y="2769191"/>
            <a:ext cx="522288" cy="426781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 flipV="1">
            <a:off x="5445125" y="1752600"/>
            <a:ext cx="528638" cy="483191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5973763" y="1752600"/>
            <a:ext cx="323850" cy="233425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 flipV="1">
            <a:off x="6267450" y="1457451"/>
            <a:ext cx="614363" cy="523749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>
            <a:off x="6881813" y="1457451"/>
            <a:ext cx="811212" cy="76200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 flipV="1">
            <a:off x="5448300" y="2209800"/>
            <a:ext cx="590550" cy="549275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 flipV="1">
            <a:off x="6297613" y="1986025"/>
            <a:ext cx="614363" cy="447549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6881813" y="1990851"/>
            <a:ext cx="811212" cy="76200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7162800" y="3288457"/>
            <a:ext cx="501651" cy="44198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 flipV="1">
            <a:off x="6553200" y="3281252"/>
            <a:ext cx="622300" cy="467198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2541984" y="1390141"/>
            <a:ext cx="157957" cy="18541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704704" y="1575560"/>
            <a:ext cx="0" cy="4526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6297613" y="1335781"/>
            <a:ext cx="0" cy="4526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495800" y="2743200"/>
            <a:ext cx="533400" cy="0"/>
          </a:xfrm>
          <a:prstGeom prst="straightConnector1">
            <a:avLst/>
          </a:prstGeom>
          <a:ln w="38100" cmpd="sng">
            <a:solidFill>
              <a:srgbClr val="FF66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011863" y="2235791"/>
            <a:ext cx="255587" cy="228947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6202759" y="2345690"/>
            <a:ext cx="157957" cy="18541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 Box 6"/>
          <p:cNvSpPr txBox="1">
            <a:spLocks noChangeArrowheads="1"/>
          </p:cNvSpPr>
          <p:nvPr/>
        </p:nvSpPr>
        <p:spPr bwMode="auto">
          <a:xfrm>
            <a:off x="865188" y="4205287"/>
            <a:ext cx="33416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8000"/>
                </a:solidFill>
              </a:rPr>
              <a:t>Repeat</a:t>
            </a:r>
            <a:r>
              <a:rPr lang="en-US" sz="2400" dirty="0"/>
              <a:t>:</a:t>
            </a:r>
          </a:p>
        </p:txBody>
      </p:sp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2214563" y="4724400"/>
            <a:ext cx="6700837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 typeface="Wingdings" charset="0"/>
              <a:buChar char="§"/>
            </a:pPr>
            <a:r>
              <a:rPr lang="en-US" sz="2400" dirty="0"/>
              <a:t> Pick </a:t>
            </a:r>
            <a:r>
              <a:rPr lang="en-US" sz="2400" b="1" i="1" dirty="0">
                <a:solidFill>
                  <a:srgbClr val="FF8000"/>
                </a:solidFill>
              </a:rPr>
              <a:t>v</a:t>
            </a:r>
            <a:r>
              <a:rPr lang="en-US" sz="2400" dirty="0"/>
              <a:t> in the lattice </a:t>
            </a:r>
            <a:r>
              <a:rPr lang="en-US" sz="2400" dirty="0" smtClean="0"/>
              <a:t>region;</a:t>
            </a:r>
          </a:p>
          <a:p>
            <a:pPr>
              <a:spcBef>
                <a:spcPct val="50000"/>
              </a:spcBef>
              <a:buFont typeface="Wingdings" charset="0"/>
              <a:buChar char="§"/>
            </a:pPr>
            <a:r>
              <a:rPr lang="en-US" sz="2400" dirty="0" smtClean="0"/>
              <a:t>Add/remove the “tower of height </a:t>
            </a:r>
            <a:r>
              <a:rPr lang="en-US" sz="2400" b="1" i="1" dirty="0" smtClean="0">
                <a:solidFill>
                  <a:srgbClr val="FF6600"/>
                </a:solidFill>
              </a:rPr>
              <a:t>h</a:t>
            </a:r>
            <a:r>
              <a:rPr lang="en-US" sz="2400" dirty="0" smtClean="0"/>
              <a:t>” at </a:t>
            </a:r>
            <a:r>
              <a:rPr lang="en-US" sz="2400" b="1" i="1" dirty="0">
                <a:solidFill>
                  <a:srgbClr val="FF8000"/>
                </a:solidFill>
              </a:rPr>
              <a:t>v</a:t>
            </a:r>
            <a:r>
              <a:rPr lang="en-US" sz="2400" dirty="0" smtClean="0">
                <a:solidFill>
                  <a:srgbClr val="FF6600"/>
                </a:solidFill>
              </a:rPr>
              <a:t> </a:t>
            </a:r>
            <a:r>
              <a:rPr lang="en-US" sz="2400" dirty="0" smtClean="0"/>
              <a:t>      </a:t>
            </a:r>
            <a:r>
              <a:rPr lang="en-US" sz="2400" dirty="0"/>
              <a:t>.        </a:t>
            </a:r>
          </a:p>
          <a:p>
            <a:pPr algn="l">
              <a:spcBef>
                <a:spcPct val="50000"/>
              </a:spcBef>
              <a:buFont typeface="Wingdings" charset="0"/>
              <a:buNone/>
            </a:pPr>
            <a:r>
              <a:rPr lang="en-US" sz="2400" dirty="0"/>
              <a:t>        </a:t>
            </a:r>
            <a:r>
              <a:rPr lang="en-US" sz="2400" dirty="0" smtClean="0"/>
              <a:t> </a:t>
            </a:r>
            <a:r>
              <a:rPr lang="en-US" sz="2400" dirty="0" err="1"/>
              <a:t>w.p</a:t>
            </a:r>
            <a:r>
              <a:rPr lang="en-US" sz="2400" dirty="0"/>
              <a:t>. </a:t>
            </a:r>
            <a:r>
              <a:rPr lang="en-US" sz="2400" b="1" i="1" dirty="0" smtClean="0">
                <a:solidFill>
                  <a:srgbClr val="FF6600"/>
                </a:solidFill>
              </a:rPr>
              <a:t>1/2h</a:t>
            </a:r>
            <a:r>
              <a:rPr lang="en-US" sz="2400" dirty="0" smtClean="0"/>
              <a:t>, </a:t>
            </a:r>
            <a:r>
              <a:rPr lang="en-US" sz="2400" dirty="0"/>
              <a:t>if possible.</a:t>
            </a: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2704704" y="2180597"/>
            <a:ext cx="0" cy="4526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6297613" y="2012101"/>
            <a:ext cx="0" cy="4526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143000" y="38100"/>
            <a:ext cx="6705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Tower chain for Lozenge </a:t>
            </a:r>
            <a:r>
              <a:rPr lang="en-US" sz="3600" dirty="0" err="1"/>
              <a:t>Tilings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165640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"/>
            <a:ext cx="77724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Tower chain for Lozenge </a:t>
            </a:r>
            <a:r>
              <a:rPr lang="en-US" sz="3600" dirty="0" err="1" smtClean="0"/>
              <a:t>Tilings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155700"/>
            <a:ext cx="9047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 couple:  Choose corresponding points and the same direction.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480051" y="2829051"/>
            <a:ext cx="581025" cy="499021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61076" y="2819400"/>
            <a:ext cx="274637" cy="22860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335713" y="2526459"/>
            <a:ext cx="598487" cy="521541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934200" y="2526458"/>
            <a:ext cx="522288" cy="521542"/>
          </a:xfrm>
          <a:prstGeom prst="line">
            <a:avLst/>
          </a:prstGeom>
          <a:ln w="76200" cmpd="sng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186363" y="2057400"/>
            <a:ext cx="615950" cy="545257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802313" y="2057400"/>
            <a:ext cx="533400" cy="469057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335713" y="2073740"/>
            <a:ext cx="603250" cy="452718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934200" y="2073740"/>
            <a:ext cx="522288" cy="426781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755775" y="1870540"/>
            <a:ext cx="822325" cy="75294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578100" y="1870540"/>
            <a:ext cx="304800" cy="20320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887663" y="1845140"/>
            <a:ext cx="304800" cy="22860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192463" y="1845140"/>
            <a:ext cx="811212" cy="76200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755775" y="2403940"/>
            <a:ext cx="822325" cy="75294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78100" y="2403940"/>
            <a:ext cx="304800" cy="203200"/>
          </a:xfrm>
          <a:prstGeom prst="line">
            <a:avLst/>
          </a:prstGeom>
          <a:ln w="76200" cmpd="sng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887663" y="2378540"/>
            <a:ext cx="304800" cy="22860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192463" y="2378540"/>
            <a:ext cx="811212" cy="76200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2529284" y="1787481"/>
            <a:ext cx="157957" cy="18541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692004" y="1972900"/>
            <a:ext cx="0" cy="4526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692004" y="2577937"/>
            <a:ext cx="0" cy="4526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5982097" y="2218521"/>
            <a:ext cx="157957" cy="18541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067030" y="2403940"/>
            <a:ext cx="0" cy="4526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121388" y="200920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4893957" y="2007829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grpSp>
        <p:nvGrpSpPr>
          <p:cNvPr id="60" name="Group 59"/>
          <p:cNvGrpSpPr/>
          <p:nvPr/>
        </p:nvGrpSpPr>
        <p:grpSpPr>
          <a:xfrm>
            <a:off x="1771650" y="3094181"/>
            <a:ext cx="6082732" cy="2559791"/>
            <a:chOff x="1771650" y="3094181"/>
            <a:chExt cx="6082732" cy="2559791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191126" y="3094181"/>
              <a:ext cx="288925" cy="244405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Group 56"/>
            <p:cNvGrpSpPr/>
            <p:nvPr/>
          </p:nvGrpSpPr>
          <p:grpSpPr>
            <a:xfrm>
              <a:off x="1771650" y="3429000"/>
              <a:ext cx="5705476" cy="2224972"/>
              <a:chOff x="1771650" y="3429000"/>
              <a:chExt cx="5705476" cy="2224972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5211764" y="5409567"/>
                <a:ext cx="288925" cy="244405"/>
              </a:xfrm>
              <a:prstGeom prst="line">
                <a:avLst/>
              </a:prstGeom>
              <a:ln w="762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5500689" y="5144437"/>
                <a:ext cx="581025" cy="499021"/>
              </a:xfrm>
              <a:prstGeom prst="line">
                <a:avLst/>
              </a:prstGeom>
              <a:ln w="762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081714" y="5134786"/>
                <a:ext cx="274637" cy="228600"/>
              </a:xfrm>
              <a:prstGeom prst="line">
                <a:avLst/>
              </a:prstGeom>
              <a:ln w="762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V="1">
                <a:off x="6356351" y="4841845"/>
                <a:ext cx="598487" cy="521541"/>
              </a:xfrm>
              <a:prstGeom prst="line">
                <a:avLst/>
              </a:prstGeom>
              <a:ln w="762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6954838" y="4841844"/>
                <a:ext cx="522288" cy="521542"/>
              </a:xfrm>
              <a:prstGeom prst="line">
                <a:avLst/>
              </a:prstGeom>
              <a:ln w="76200" cmpd="sng"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V="1">
                <a:off x="5207001" y="4372786"/>
                <a:ext cx="615950" cy="545257"/>
              </a:xfrm>
              <a:prstGeom prst="line">
                <a:avLst/>
              </a:prstGeom>
              <a:ln w="762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5822951" y="4372786"/>
                <a:ext cx="533400" cy="469057"/>
              </a:xfrm>
              <a:prstGeom prst="line">
                <a:avLst/>
              </a:prstGeom>
              <a:ln w="762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V="1">
                <a:off x="6356351" y="4389126"/>
                <a:ext cx="603250" cy="452718"/>
              </a:xfrm>
              <a:prstGeom prst="line">
                <a:avLst/>
              </a:prstGeom>
              <a:ln w="762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6954838" y="4389126"/>
                <a:ext cx="522288" cy="426781"/>
              </a:xfrm>
              <a:prstGeom prst="line">
                <a:avLst/>
              </a:prstGeom>
              <a:ln w="762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V="1">
                <a:off x="1771650" y="4451192"/>
                <a:ext cx="528638" cy="483191"/>
              </a:xfrm>
              <a:prstGeom prst="line">
                <a:avLst/>
              </a:prstGeom>
              <a:ln w="762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300288" y="4451192"/>
                <a:ext cx="323850" cy="233425"/>
              </a:xfrm>
              <a:prstGeom prst="line">
                <a:avLst/>
              </a:prstGeom>
              <a:ln w="762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V="1">
                <a:off x="2593975" y="4156043"/>
                <a:ext cx="614363" cy="523749"/>
              </a:xfrm>
              <a:prstGeom prst="line">
                <a:avLst/>
              </a:prstGeom>
              <a:ln w="762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3208338" y="4156043"/>
                <a:ext cx="811212" cy="762000"/>
              </a:xfrm>
              <a:prstGeom prst="line">
                <a:avLst/>
              </a:prstGeom>
              <a:ln w="762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V="1">
                <a:off x="1774825" y="4908392"/>
                <a:ext cx="590550" cy="549275"/>
              </a:xfrm>
              <a:prstGeom prst="line">
                <a:avLst/>
              </a:prstGeom>
              <a:ln w="762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V="1">
                <a:off x="2624138" y="4684617"/>
                <a:ext cx="614363" cy="447549"/>
              </a:xfrm>
              <a:prstGeom prst="line">
                <a:avLst/>
              </a:prstGeom>
              <a:ln w="762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3208338" y="4689443"/>
                <a:ext cx="811212" cy="762000"/>
              </a:xfrm>
              <a:prstGeom prst="line">
                <a:avLst/>
              </a:prstGeom>
              <a:ln w="762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2338388" y="4934383"/>
                <a:ext cx="255587" cy="228947"/>
              </a:xfrm>
              <a:prstGeom prst="line">
                <a:avLst/>
              </a:prstGeom>
              <a:ln w="762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>
                <a:off x="6335713" y="3429000"/>
                <a:ext cx="4763" cy="533400"/>
              </a:xfrm>
              <a:prstGeom prst="straightConnector1">
                <a:avLst/>
              </a:prstGeom>
              <a:ln w="38100" cmpd="sng">
                <a:solidFill>
                  <a:srgbClr val="FF6600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>
                <a:off x="2878137" y="3429000"/>
                <a:ext cx="4763" cy="533400"/>
              </a:xfrm>
              <a:prstGeom prst="straightConnector1">
                <a:avLst/>
              </a:prstGeom>
              <a:ln w="38100" cmpd="sng">
                <a:solidFill>
                  <a:srgbClr val="FF6600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TextBox 57"/>
            <p:cNvSpPr txBox="1"/>
            <p:nvPr/>
          </p:nvSpPr>
          <p:spPr>
            <a:xfrm>
              <a:off x="6553200" y="3593068"/>
              <a:ext cx="13011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Do nothing</a:t>
              </a:r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041927" y="3593068"/>
              <a:ext cx="19552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Move w/ </a:t>
              </a:r>
              <a:r>
                <a:rPr lang="en-US" dirty="0" err="1" smtClean="0"/>
                <a:t>prob</a:t>
              </a:r>
              <a:r>
                <a:rPr lang="en-US" dirty="0" smtClean="0"/>
                <a:t> </a:t>
              </a:r>
              <a:r>
                <a:rPr lang="en-US" smtClean="0"/>
                <a:t>1/4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55671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696200" cy="762000"/>
          </a:xfrm>
          <a:noFill/>
        </p:spPr>
        <p:txBody>
          <a:bodyPr>
            <a:normAutofit/>
          </a:bodyPr>
          <a:lstStyle/>
          <a:p>
            <a:r>
              <a:rPr lang="en-US" sz="3600" dirty="0" smtClean="0">
                <a:latin typeface="+mn-lt"/>
                <a:ea typeface="ＭＳ Ｐゴシック" charset="0"/>
                <a:cs typeface="ＭＳ Ｐゴシック" charset="0"/>
              </a:rPr>
              <a:t>Comparison</a:t>
            </a:r>
            <a:endParaRPr lang="en-US" sz="36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52227" name="Rectangle 100"/>
          <p:cNvSpPr>
            <a:spLocks noChangeArrowheads="1"/>
          </p:cNvSpPr>
          <p:nvPr/>
        </p:nvSpPr>
        <p:spPr bwMode="auto">
          <a:xfrm>
            <a:off x="3526367" y="567929"/>
            <a:ext cx="589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                   </a:t>
            </a:r>
            <a:r>
              <a:rPr lang="en-US" sz="2400" dirty="0">
                <a:solidFill>
                  <a:srgbClr val="660066"/>
                </a:solidFill>
              </a:rPr>
              <a:t>[</a:t>
            </a:r>
            <a:r>
              <a:rPr lang="en-US" sz="2400" dirty="0" err="1" smtClean="0">
                <a:solidFill>
                  <a:srgbClr val="660066"/>
                </a:solidFill>
              </a:rPr>
              <a:t>Diaconis</a:t>
            </a:r>
            <a:r>
              <a:rPr lang="en-US" sz="2400" dirty="0" err="1">
                <a:solidFill>
                  <a:srgbClr val="660066"/>
                </a:solidFill>
              </a:rPr>
              <a:t>,Saloff-Coste</a:t>
            </a:r>
            <a:r>
              <a:rPr lang="ja-JP" altLang="en-US" sz="2400" dirty="0">
                <a:solidFill>
                  <a:srgbClr val="660066"/>
                </a:solidFill>
              </a:rPr>
              <a:t>’</a:t>
            </a:r>
            <a:r>
              <a:rPr lang="en-US" sz="2400" dirty="0" smtClean="0">
                <a:solidFill>
                  <a:srgbClr val="660066"/>
                </a:solidFill>
              </a:rPr>
              <a:t>93]</a:t>
            </a:r>
            <a:endParaRPr lang="en-US" sz="2400" dirty="0">
              <a:solidFill>
                <a:srgbClr val="660066"/>
              </a:solidFill>
            </a:endParaRPr>
          </a:p>
        </p:txBody>
      </p:sp>
      <p:grpSp>
        <p:nvGrpSpPr>
          <p:cNvPr id="46" name="Group 117"/>
          <p:cNvGrpSpPr>
            <a:grpSpLocks/>
          </p:cNvGrpSpPr>
          <p:nvPr/>
        </p:nvGrpSpPr>
        <p:grpSpPr bwMode="auto">
          <a:xfrm>
            <a:off x="56614" y="1052293"/>
            <a:ext cx="3611701" cy="1371137"/>
            <a:chOff x="-1548" y="756"/>
            <a:chExt cx="3852" cy="1500"/>
          </a:xfrm>
        </p:grpSpPr>
        <p:sp>
          <p:nvSpPr>
            <p:cNvPr id="47" name="Oval 72" descr="Outlined diamond"/>
            <p:cNvSpPr>
              <a:spLocks noChangeArrowheads="1"/>
            </p:cNvSpPr>
            <p:nvPr/>
          </p:nvSpPr>
          <p:spPr bwMode="auto">
            <a:xfrm>
              <a:off x="144" y="816"/>
              <a:ext cx="1920" cy="1440"/>
            </a:xfrm>
            <a:prstGeom prst="ellipse">
              <a:avLst/>
            </a:prstGeom>
            <a:pattFill prst="openDmnd">
              <a:fgClr>
                <a:srgbClr val="FC6F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74"/>
            <p:cNvSpPr>
              <a:spLocks noChangeArrowheads="1"/>
            </p:cNvSpPr>
            <p:nvPr/>
          </p:nvSpPr>
          <p:spPr bwMode="auto">
            <a:xfrm>
              <a:off x="-1548" y="1008"/>
              <a:ext cx="2217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dirty="0" smtClean="0"/>
                <a:t>  unknown</a:t>
              </a:r>
              <a:endParaRPr lang="en-US" sz="2400" dirty="0"/>
            </a:p>
          </p:txBody>
        </p:sp>
        <p:sp>
          <p:nvSpPr>
            <p:cNvPr id="49" name="Rectangle 105"/>
            <p:cNvSpPr>
              <a:spLocks noChangeArrowheads="1"/>
            </p:cNvSpPr>
            <p:nvPr/>
          </p:nvSpPr>
          <p:spPr bwMode="auto">
            <a:xfrm>
              <a:off x="1894" y="756"/>
              <a:ext cx="410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FF8000"/>
                  </a:solidFill>
                </a:rPr>
                <a:t>P</a:t>
              </a:r>
            </a:p>
          </p:txBody>
        </p:sp>
      </p:grpSp>
      <p:grpSp>
        <p:nvGrpSpPr>
          <p:cNvPr id="50" name="Group 122"/>
          <p:cNvGrpSpPr>
            <a:grpSpLocks/>
          </p:cNvGrpSpPr>
          <p:nvPr/>
        </p:nvGrpSpPr>
        <p:grpSpPr bwMode="auto">
          <a:xfrm>
            <a:off x="4595224" y="852036"/>
            <a:ext cx="2918011" cy="1526019"/>
            <a:chOff x="2256" y="615"/>
            <a:chExt cx="3183" cy="1657"/>
          </a:xfrm>
        </p:grpSpPr>
        <p:sp>
          <p:nvSpPr>
            <p:cNvPr id="51" name="Oval 57" descr="Large grid"/>
            <p:cNvSpPr>
              <a:spLocks noChangeArrowheads="1"/>
            </p:cNvSpPr>
            <p:nvPr/>
          </p:nvSpPr>
          <p:spPr bwMode="auto">
            <a:xfrm>
              <a:off x="2256" y="832"/>
              <a:ext cx="1920" cy="1440"/>
            </a:xfrm>
            <a:prstGeom prst="ellipse">
              <a:avLst/>
            </a:prstGeom>
            <a:pattFill prst="lgGrid">
              <a:fgClr>
                <a:srgbClr val="0000FF">
                  <a:alpha val="0"/>
                </a:srgbClr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73"/>
            <p:cNvSpPr>
              <a:spLocks noChangeArrowheads="1"/>
            </p:cNvSpPr>
            <p:nvPr/>
          </p:nvSpPr>
          <p:spPr bwMode="auto">
            <a:xfrm>
              <a:off x="4088" y="1324"/>
              <a:ext cx="1351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dirty="0" smtClean="0"/>
                <a:t> known</a:t>
              </a:r>
              <a:endParaRPr lang="en-US" sz="2400" dirty="0"/>
            </a:p>
          </p:txBody>
        </p:sp>
        <p:sp>
          <p:nvSpPr>
            <p:cNvPr id="53" name="Rectangle 104"/>
            <p:cNvSpPr>
              <a:spLocks noChangeArrowheads="1"/>
            </p:cNvSpPr>
            <p:nvPr/>
          </p:nvSpPr>
          <p:spPr bwMode="auto">
            <a:xfrm>
              <a:off x="4321" y="925"/>
              <a:ext cx="419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rgbClr val="0000FF"/>
                  </a:solidFill>
                </a:rPr>
                <a:t>P</a:t>
              </a:r>
            </a:p>
          </p:txBody>
        </p:sp>
        <p:sp>
          <p:nvSpPr>
            <p:cNvPr id="54" name="Rectangle 106"/>
            <p:cNvSpPr>
              <a:spLocks noChangeArrowheads="1"/>
            </p:cNvSpPr>
            <p:nvPr/>
          </p:nvSpPr>
          <p:spPr bwMode="auto">
            <a:xfrm>
              <a:off x="4237" y="615"/>
              <a:ext cx="481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dirty="0" smtClean="0">
                  <a:solidFill>
                    <a:srgbClr val="0000FF"/>
                  </a:solidFill>
                </a:rPr>
                <a:t> _</a:t>
              </a:r>
              <a:endParaRPr lang="en-US" sz="2400" dirty="0"/>
            </a:p>
          </p:txBody>
        </p:sp>
      </p:grpSp>
      <p:grpSp>
        <p:nvGrpSpPr>
          <p:cNvPr id="55" name="Group 121"/>
          <p:cNvGrpSpPr>
            <a:grpSpLocks/>
          </p:cNvGrpSpPr>
          <p:nvPr/>
        </p:nvGrpSpPr>
        <p:grpSpPr bwMode="auto">
          <a:xfrm>
            <a:off x="396382" y="1234400"/>
            <a:ext cx="8899761" cy="3031967"/>
            <a:chOff x="137" y="1055"/>
            <a:chExt cx="5941" cy="3022"/>
          </a:xfrm>
        </p:grpSpPr>
        <p:sp>
          <p:nvSpPr>
            <p:cNvPr id="56" name="Line 82"/>
            <p:cNvSpPr>
              <a:spLocks noChangeShapeType="1"/>
            </p:cNvSpPr>
            <p:nvPr/>
          </p:nvSpPr>
          <p:spPr bwMode="auto">
            <a:xfrm flipH="1">
              <a:off x="634" y="2949"/>
              <a:ext cx="160" cy="309"/>
            </a:xfrm>
            <a:prstGeom prst="line">
              <a:avLst/>
            </a:prstGeom>
            <a:noFill/>
            <a:ln w="44450">
              <a:solidFill>
                <a:srgbClr val="FF8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83"/>
            <p:cNvSpPr>
              <a:spLocks noChangeShapeType="1"/>
            </p:cNvSpPr>
            <p:nvPr/>
          </p:nvSpPr>
          <p:spPr bwMode="auto">
            <a:xfrm>
              <a:off x="634" y="3258"/>
              <a:ext cx="296" cy="360"/>
            </a:xfrm>
            <a:prstGeom prst="line">
              <a:avLst/>
            </a:prstGeom>
            <a:noFill/>
            <a:ln w="44450">
              <a:solidFill>
                <a:srgbClr val="FF8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84"/>
            <p:cNvSpPr>
              <a:spLocks noChangeShapeType="1"/>
            </p:cNvSpPr>
            <p:nvPr/>
          </p:nvSpPr>
          <p:spPr bwMode="auto">
            <a:xfrm flipV="1">
              <a:off x="930" y="3258"/>
              <a:ext cx="144" cy="360"/>
            </a:xfrm>
            <a:prstGeom prst="line">
              <a:avLst/>
            </a:prstGeom>
            <a:noFill/>
            <a:ln w="44450">
              <a:solidFill>
                <a:srgbClr val="FF8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85"/>
            <p:cNvSpPr>
              <a:spLocks noChangeShapeType="1"/>
            </p:cNvSpPr>
            <p:nvPr/>
          </p:nvSpPr>
          <p:spPr bwMode="auto">
            <a:xfrm>
              <a:off x="1074" y="3258"/>
              <a:ext cx="528" cy="0"/>
            </a:xfrm>
            <a:prstGeom prst="line">
              <a:avLst/>
            </a:prstGeom>
            <a:noFill/>
            <a:ln w="44450">
              <a:solidFill>
                <a:srgbClr val="FF8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86"/>
            <p:cNvSpPr>
              <a:spLocks noChangeShapeType="1"/>
            </p:cNvSpPr>
            <p:nvPr/>
          </p:nvSpPr>
          <p:spPr bwMode="auto">
            <a:xfrm flipH="1" flipV="1">
              <a:off x="1450" y="2949"/>
              <a:ext cx="152" cy="309"/>
            </a:xfrm>
            <a:prstGeom prst="line">
              <a:avLst/>
            </a:prstGeom>
            <a:noFill/>
            <a:ln w="44450">
              <a:solidFill>
                <a:srgbClr val="FF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88"/>
            <p:cNvSpPr>
              <a:spLocks noChangeArrowheads="1"/>
            </p:cNvSpPr>
            <p:nvPr/>
          </p:nvSpPr>
          <p:spPr bwMode="auto">
            <a:xfrm>
              <a:off x="384" y="3258"/>
              <a:ext cx="229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400"/>
                <a:t>w</a:t>
              </a:r>
            </a:p>
          </p:txBody>
        </p:sp>
        <p:sp>
          <p:nvSpPr>
            <p:cNvPr id="62" name="Rectangle 90"/>
            <p:cNvSpPr>
              <a:spLocks noChangeArrowheads="1"/>
            </p:cNvSpPr>
            <p:nvPr/>
          </p:nvSpPr>
          <p:spPr bwMode="auto">
            <a:xfrm>
              <a:off x="855" y="3618"/>
              <a:ext cx="219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z</a:t>
              </a:r>
            </a:p>
          </p:txBody>
        </p:sp>
        <p:sp>
          <p:nvSpPr>
            <p:cNvPr id="63" name="Freeform 103"/>
            <p:cNvSpPr>
              <a:spLocks/>
            </p:cNvSpPr>
            <p:nvPr/>
          </p:nvSpPr>
          <p:spPr bwMode="auto">
            <a:xfrm rot="1292120">
              <a:off x="137" y="1055"/>
              <a:ext cx="963" cy="2888"/>
            </a:xfrm>
            <a:custGeom>
              <a:avLst/>
              <a:gdLst>
                <a:gd name="T0" fmla="*/ 371 w 856"/>
                <a:gd name="T1" fmla="*/ 0 h 2216"/>
                <a:gd name="T2" fmla="*/ 81 w 856"/>
                <a:gd name="T3" fmla="*/ 720 h 2216"/>
                <a:gd name="T4" fmla="*/ 24 w 856"/>
                <a:gd name="T5" fmla="*/ 1488 h 2216"/>
                <a:gd name="T6" fmla="*/ 227 w 856"/>
                <a:gd name="T7" fmla="*/ 2112 h 2216"/>
                <a:gd name="T8" fmla="*/ 428 w 856"/>
                <a:gd name="T9" fmla="*/ 2112 h 2216"/>
                <a:gd name="T10" fmla="*/ 515 w 856"/>
                <a:gd name="T11" fmla="*/ 1728 h 22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56"/>
                <a:gd name="T19" fmla="*/ 0 h 2216"/>
                <a:gd name="T20" fmla="*/ 856 w 856"/>
                <a:gd name="T21" fmla="*/ 2216 h 22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56" h="2216">
                  <a:moveTo>
                    <a:pt x="616" y="0"/>
                  </a:moveTo>
                  <a:cubicBezTo>
                    <a:pt x="424" y="236"/>
                    <a:pt x="232" y="472"/>
                    <a:pt x="136" y="720"/>
                  </a:cubicBezTo>
                  <a:cubicBezTo>
                    <a:pt x="40" y="968"/>
                    <a:pt x="0" y="1256"/>
                    <a:pt x="40" y="1488"/>
                  </a:cubicBezTo>
                  <a:cubicBezTo>
                    <a:pt x="80" y="1720"/>
                    <a:pt x="264" y="2008"/>
                    <a:pt x="376" y="2112"/>
                  </a:cubicBezTo>
                  <a:cubicBezTo>
                    <a:pt x="488" y="2216"/>
                    <a:pt x="632" y="2176"/>
                    <a:pt x="712" y="2112"/>
                  </a:cubicBezTo>
                  <a:cubicBezTo>
                    <a:pt x="792" y="2048"/>
                    <a:pt x="832" y="1792"/>
                    <a:pt x="856" y="1728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Rectangle 107"/>
            <p:cNvSpPr>
              <a:spLocks noChangeArrowheads="1"/>
            </p:cNvSpPr>
            <p:nvPr/>
          </p:nvSpPr>
          <p:spPr bwMode="auto">
            <a:xfrm>
              <a:off x="1704" y="2579"/>
              <a:ext cx="4374" cy="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dirty="0"/>
                <a:t>For each edge</a:t>
              </a:r>
              <a:r>
                <a:rPr lang="en-US" sz="1200" dirty="0"/>
                <a:t> </a:t>
              </a:r>
              <a:r>
                <a:rPr lang="en-US" sz="2400" dirty="0"/>
                <a:t> </a:t>
              </a:r>
              <a:r>
                <a:rPr lang="en-US" sz="2400" dirty="0">
                  <a:solidFill>
                    <a:srgbClr val="0000FF"/>
                  </a:solidFill>
                </a:rPr>
                <a:t>(</a:t>
              </a:r>
              <a:r>
                <a:rPr lang="en-US" sz="2400" dirty="0" err="1">
                  <a:solidFill>
                    <a:srgbClr val="0000FF"/>
                  </a:solidFill>
                </a:rPr>
                <a:t>x,y</a:t>
              </a:r>
              <a:r>
                <a:rPr lang="en-US" sz="2400" dirty="0">
                  <a:solidFill>
                    <a:srgbClr val="0000FF"/>
                  </a:solidFill>
                </a:rPr>
                <a:t>) </a:t>
              </a:r>
              <a:r>
                <a:rPr lang="en-US" sz="2000" b="1" dirty="0" err="1">
                  <a:solidFill>
                    <a:srgbClr val="0000FF"/>
                  </a:solidFill>
                  <a:latin typeface="Symbol" charset="0"/>
                </a:rPr>
                <a:t>Î</a:t>
              </a:r>
              <a:r>
                <a:rPr lang="en-US" sz="2400" dirty="0">
                  <a:solidFill>
                    <a:srgbClr val="0000FF"/>
                  </a:solidFill>
                </a:rPr>
                <a:t> P</a:t>
              </a:r>
              <a:r>
                <a:rPr lang="en-US" sz="2400" dirty="0"/>
                <a:t>,</a:t>
              </a:r>
              <a:r>
                <a:rPr lang="en-US" sz="2400" dirty="0">
                  <a:solidFill>
                    <a:srgbClr val="0000FF"/>
                  </a:solidFill>
                </a:rPr>
                <a:t> </a:t>
              </a:r>
              <a:r>
                <a:rPr lang="en-US" sz="2400" dirty="0"/>
                <a:t>make a path </a:t>
              </a:r>
              <a:r>
                <a:rPr lang="en-US" sz="2400" dirty="0">
                  <a:solidFill>
                    <a:srgbClr val="0000FF"/>
                  </a:solidFill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Symbol" charset="0"/>
                </a:rPr>
                <a:t>g</a:t>
              </a:r>
              <a:r>
                <a:rPr lang="en-US" sz="2400" b="1" baseline="-25000" dirty="0" err="1">
                  <a:solidFill>
                    <a:srgbClr val="0000FF"/>
                  </a:solidFill>
                </a:rPr>
                <a:t>x,y</a:t>
              </a:r>
              <a:r>
                <a:rPr lang="en-US" sz="2400" baseline="-25000" dirty="0">
                  <a:solidFill>
                    <a:srgbClr val="0000FF"/>
                  </a:solidFill>
                </a:rPr>
                <a:t> </a:t>
              </a:r>
              <a:r>
                <a:rPr lang="en-US" sz="2400" dirty="0"/>
                <a:t> using edges in  </a:t>
              </a:r>
              <a:r>
                <a:rPr lang="en-US" sz="2400" dirty="0">
                  <a:solidFill>
                    <a:srgbClr val="FF8000"/>
                  </a:solidFill>
                </a:rPr>
                <a:t>P</a:t>
              </a:r>
              <a:r>
                <a:rPr lang="en-US" sz="2400" dirty="0"/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/>
                <a:t>Let  </a:t>
              </a:r>
              <a:r>
                <a:rPr lang="en-US" sz="2800" dirty="0">
                  <a:solidFill>
                    <a:srgbClr val="FF8000"/>
                  </a:solidFill>
                  <a:latin typeface="Symbol" charset="0"/>
                </a:rPr>
                <a:t>G</a:t>
              </a:r>
              <a:r>
                <a:rPr lang="en-US" sz="2400" dirty="0">
                  <a:solidFill>
                    <a:srgbClr val="FF8000"/>
                  </a:solidFill>
                </a:rPr>
                <a:t>(</a:t>
              </a:r>
              <a:r>
                <a:rPr lang="en-US" sz="2400" dirty="0" err="1">
                  <a:solidFill>
                    <a:srgbClr val="FF8000"/>
                  </a:solidFill>
                </a:rPr>
                <a:t>z,w</a:t>
              </a:r>
              <a:r>
                <a:rPr lang="en-US" sz="2400" dirty="0">
                  <a:solidFill>
                    <a:srgbClr val="FF8000"/>
                  </a:solidFill>
                </a:rPr>
                <a:t>)</a:t>
              </a:r>
              <a:r>
                <a:rPr lang="en-US" sz="2400" dirty="0"/>
                <a:t> </a:t>
              </a:r>
              <a:r>
                <a:rPr lang="en-US" sz="2400" dirty="0" smtClean="0"/>
                <a:t>be </a:t>
              </a:r>
              <a:r>
                <a:rPr lang="en-US" sz="2400" dirty="0"/>
                <a:t>the </a:t>
              </a:r>
              <a:r>
                <a:rPr lang="en-US" sz="2400" dirty="0" smtClean="0"/>
                <a:t>set of paths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Symbol" charset="0"/>
                </a:rPr>
                <a:t>g</a:t>
              </a:r>
              <a:r>
                <a:rPr lang="en-US" sz="2400" b="1" baseline="-25000" dirty="0" err="1" smtClean="0">
                  <a:solidFill>
                    <a:srgbClr val="0000FF"/>
                  </a:solidFill>
                </a:rPr>
                <a:t>x</a:t>
              </a:r>
              <a:r>
                <a:rPr lang="en-US" sz="2400" b="1" baseline="-25000" dirty="0" err="1">
                  <a:solidFill>
                    <a:srgbClr val="0000FF"/>
                  </a:solidFill>
                </a:rPr>
                <a:t>,y</a:t>
              </a:r>
              <a:r>
                <a:rPr lang="en-US" sz="2400" baseline="-25000" dirty="0">
                  <a:solidFill>
                    <a:srgbClr val="0000FF"/>
                  </a:solidFill>
                </a:rPr>
                <a:t>  </a:t>
              </a:r>
              <a:r>
                <a:rPr lang="en-US" sz="2400" dirty="0" smtClean="0"/>
                <a:t>using </a:t>
              </a:r>
              <a:r>
                <a:rPr lang="en-US" sz="2400" dirty="0" smtClean="0">
                  <a:solidFill>
                    <a:srgbClr val="FF8000"/>
                  </a:solidFill>
                </a:rPr>
                <a:t>(</a:t>
              </a:r>
              <a:r>
                <a:rPr lang="en-US" sz="2400" dirty="0" err="1">
                  <a:solidFill>
                    <a:srgbClr val="FF8000"/>
                  </a:solidFill>
                </a:rPr>
                <a:t>z,w</a:t>
              </a:r>
              <a:r>
                <a:rPr lang="en-US" sz="2400" dirty="0" smtClean="0">
                  <a:solidFill>
                    <a:srgbClr val="FF8000"/>
                  </a:solidFill>
                </a:rPr>
                <a:t>).</a:t>
              </a:r>
              <a:endParaRPr lang="en-US" sz="2400" dirty="0">
                <a:solidFill>
                  <a:srgbClr val="FF8000"/>
                </a:solidFill>
              </a:endParaRPr>
            </a:p>
          </p:txBody>
        </p:sp>
        <p:sp>
          <p:nvSpPr>
            <p:cNvPr id="65" name="Rectangle 108"/>
            <p:cNvSpPr>
              <a:spLocks noChangeArrowheads="1"/>
            </p:cNvSpPr>
            <p:nvPr/>
          </p:nvSpPr>
          <p:spPr bwMode="auto">
            <a:xfrm>
              <a:off x="3632" y="2423"/>
              <a:ext cx="429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indent="119063">
                <a:lnSpc>
                  <a:spcPct val="70000"/>
                </a:lnSpc>
              </a:pPr>
              <a:r>
                <a:rPr lang="en-US" sz="2000" dirty="0" smtClean="0">
                  <a:solidFill>
                    <a:srgbClr val="0000FF"/>
                  </a:solidFill>
                </a:rPr>
                <a:t> _</a:t>
              </a:r>
              <a:endParaRPr lang="en-US" dirty="0"/>
            </a:p>
          </p:txBody>
        </p:sp>
      </p:grpSp>
      <p:grpSp>
        <p:nvGrpSpPr>
          <p:cNvPr id="66" name="Group 119"/>
          <p:cNvGrpSpPr>
            <a:grpSpLocks/>
          </p:cNvGrpSpPr>
          <p:nvPr/>
        </p:nvGrpSpPr>
        <p:grpSpPr bwMode="auto">
          <a:xfrm>
            <a:off x="1205515" y="1905062"/>
            <a:ext cx="3754329" cy="1241585"/>
            <a:chOff x="613" y="1997"/>
            <a:chExt cx="2818" cy="982"/>
          </a:xfrm>
        </p:grpSpPr>
        <p:sp>
          <p:nvSpPr>
            <p:cNvPr id="67" name="Line 75"/>
            <p:cNvSpPr>
              <a:spLocks noChangeShapeType="1"/>
            </p:cNvSpPr>
            <p:nvPr/>
          </p:nvSpPr>
          <p:spPr bwMode="auto">
            <a:xfrm>
              <a:off x="794" y="2949"/>
              <a:ext cx="656" cy="0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Rectangle 89"/>
            <p:cNvSpPr>
              <a:spLocks noChangeArrowheads="1"/>
            </p:cNvSpPr>
            <p:nvPr/>
          </p:nvSpPr>
          <p:spPr bwMode="auto">
            <a:xfrm>
              <a:off x="613" y="2635"/>
              <a:ext cx="229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/>
                <a:t>x</a:t>
              </a:r>
            </a:p>
          </p:txBody>
        </p:sp>
        <p:sp>
          <p:nvSpPr>
            <p:cNvPr id="69" name="Rectangle 91"/>
            <p:cNvSpPr>
              <a:spLocks noChangeArrowheads="1"/>
            </p:cNvSpPr>
            <p:nvPr/>
          </p:nvSpPr>
          <p:spPr bwMode="auto">
            <a:xfrm>
              <a:off x="1450" y="2636"/>
              <a:ext cx="216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y</a:t>
              </a:r>
            </a:p>
          </p:txBody>
        </p:sp>
        <p:sp>
          <p:nvSpPr>
            <p:cNvPr id="70" name="Line 102"/>
            <p:cNvSpPr>
              <a:spLocks noChangeShapeType="1"/>
            </p:cNvSpPr>
            <p:nvPr/>
          </p:nvSpPr>
          <p:spPr bwMode="auto">
            <a:xfrm flipH="1">
              <a:off x="1056" y="1997"/>
              <a:ext cx="2375" cy="92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2" name="Group 116"/>
          <p:cNvGrpSpPr>
            <a:grpSpLocks/>
          </p:cNvGrpSpPr>
          <p:nvPr/>
        </p:nvGrpSpPr>
        <p:grpSpPr bwMode="auto">
          <a:xfrm>
            <a:off x="420115" y="5464179"/>
            <a:ext cx="4343401" cy="1100138"/>
            <a:chOff x="-62" y="4804"/>
            <a:chExt cx="2736" cy="693"/>
          </a:xfrm>
        </p:grpSpPr>
        <p:sp>
          <p:nvSpPr>
            <p:cNvPr id="74" name="Rectangle 109"/>
            <p:cNvSpPr>
              <a:spLocks noChangeArrowheads="1"/>
            </p:cNvSpPr>
            <p:nvPr/>
          </p:nvSpPr>
          <p:spPr bwMode="auto">
            <a:xfrm>
              <a:off x="-62" y="4993"/>
              <a:ext cx="273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u="sng" dirty="0" err="1"/>
                <a:t>Thm</a:t>
              </a:r>
              <a:r>
                <a:rPr lang="en-US" sz="2400" b="1" dirty="0"/>
                <a:t>:  </a:t>
              </a:r>
              <a:r>
                <a:rPr lang="en-US" sz="2400" dirty="0"/>
                <a:t>Gap(</a:t>
              </a:r>
              <a:r>
                <a:rPr lang="en-US" sz="2400" dirty="0">
                  <a:solidFill>
                    <a:srgbClr val="FF8000"/>
                  </a:solidFill>
                </a:rPr>
                <a:t>P</a:t>
              </a:r>
              <a:r>
                <a:rPr lang="en-US" sz="2400" dirty="0"/>
                <a:t>)  ≥        Gap(</a:t>
              </a:r>
              <a:r>
                <a:rPr lang="en-US" sz="2400" dirty="0">
                  <a:solidFill>
                    <a:srgbClr val="0000FF"/>
                  </a:solidFill>
                </a:rPr>
                <a:t>P</a:t>
              </a:r>
              <a:r>
                <a:rPr lang="en-US" sz="2400" dirty="0"/>
                <a:t>).</a:t>
              </a:r>
              <a:endParaRPr lang="en-US" sz="2400" b="1" dirty="0"/>
            </a:p>
          </p:txBody>
        </p:sp>
        <p:sp>
          <p:nvSpPr>
            <p:cNvPr id="75" name="Rectangle 110"/>
            <p:cNvSpPr>
              <a:spLocks noChangeArrowheads="1"/>
            </p:cNvSpPr>
            <p:nvPr/>
          </p:nvSpPr>
          <p:spPr bwMode="auto">
            <a:xfrm>
              <a:off x="2149" y="4804"/>
              <a:ext cx="26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indent="50800">
                <a:lnSpc>
                  <a:spcPct val="80000"/>
                </a:lnSpc>
              </a:pPr>
              <a:r>
                <a:rPr lang="en-US" sz="800" dirty="0" smtClean="0">
                  <a:solidFill>
                    <a:srgbClr val="0000FF"/>
                  </a:solidFill>
                </a:rPr>
                <a:t>  </a:t>
              </a:r>
              <a:r>
                <a:rPr lang="en-US" sz="2400" dirty="0" smtClean="0">
                  <a:solidFill>
                    <a:srgbClr val="0000FF"/>
                  </a:solidFill>
                </a:rPr>
                <a:t>_</a:t>
              </a:r>
              <a:endParaRPr lang="en-US" sz="2400" dirty="0"/>
            </a:p>
          </p:txBody>
        </p:sp>
        <p:sp>
          <p:nvSpPr>
            <p:cNvPr id="76" name="Line 111"/>
            <p:cNvSpPr>
              <a:spLocks noChangeShapeType="1"/>
            </p:cNvSpPr>
            <p:nvPr/>
          </p:nvSpPr>
          <p:spPr bwMode="auto">
            <a:xfrm>
              <a:off x="1497" y="5188"/>
              <a:ext cx="25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Rectangle 112"/>
            <p:cNvSpPr>
              <a:spLocks noChangeArrowheads="1"/>
            </p:cNvSpPr>
            <p:nvPr/>
          </p:nvSpPr>
          <p:spPr bwMode="auto">
            <a:xfrm>
              <a:off x="1497" y="4881"/>
              <a:ext cx="202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78" name="Rectangle 113"/>
            <p:cNvSpPr>
              <a:spLocks noChangeArrowheads="1"/>
            </p:cNvSpPr>
            <p:nvPr/>
          </p:nvSpPr>
          <p:spPr bwMode="auto">
            <a:xfrm>
              <a:off x="1507" y="5171"/>
              <a:ext cx="256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127"/>
          <p:cNvGrpSpPr>
            <a:grpSpLocks/>
          </p:cNvGrpSpPr>
          <p:nvPr/>
        </p:nvGrpSpPr>
        <p:grpSpPr bwMode="auto">
          <a:xfrm>
            <a:off x="420117" y="4332296"/>
            <a:ext cx="6858000" cy="1204914"/>
            <a:chOff x="235" y="3979"/>
            <a:chExt cx="4320" cy="759"/>
          </a:xfrm>
        </p:grpSpPr>
        <p:sp>
          <p:nvSpPr>
            <p:cNvPr id="80" name="Rectangle 92"/>
            <p:cNvSpPr>
              <a:spLocks noChangeArrowheads="1"/>
            </p:cNvSpPr>
            <p:nvPr/>
          </p:nvSpPr>
          <p:spPr bwMode="auto">
            <a:xfrm>
              <a:off x="235" y="4078"/>
              <a:ext cx="432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400" dirty="0"/>
                <a:t>A =</a:t>
              </a:r>
              <a:r>
                <a:rPr lang="en-US" sz="2400" baseline="30000" dirty="0"/>
                <a:t>   </a:t>
              </a:r>
              <a:r>
                <a:rPr lang="en-US" sz="2400" dirty="0"/>
                <a:t>max  </a:t>
              </a:r>
              <a:r>
                <a:rPr lang="en-US" sz="3200" dirty="0"/>
                <a:t>{</a:t>
              </a:r>
              <a:r>
                <a:rPr lang="en-US" sz="2400" dirty="0"/>
                <a:t>         </a:t>
              </a:r>
              <a:r>
                <a:rPr lang="en-US" sz="2400" dirty="0" smtClean="0"/>
                <a:t>    </a:t>
              </a:r>
              <a:r>
                <a:rPr lang="en-US" sz="2800" dirty="0" smtClean="0"/>
                <a:t>∑</a:t>
              </a:r>
              <a:r>
                <a:rPr lang="en-US" sz="2400" dirty="0" smtClean="0"/>
                <a:t>   </a:t>
              </a:r>
              <a:r>
                <a:rPr lang="en-US" sz="2400" dirty="0" smtClean="0">
                  <a:solidFill>
                    <a:srgbClr val="0000FF"/>
                  </a:solidFill>
                </a:rPr>
                <a:t>|</a:t>
              </a:r>
              <a:r>
                <a:rPr lang="en-US" sz="2400" b="1" dirty="0" err="1">
                  <a:solidFill>
                    <a:srgbClr val="0000FF"/>
                  </a:solidFill>
                  <a:latin typeface="Symbol" charset="0"/>
                </a:rPr>
                <a:t>g</a:t>
              </a:r>
              <a:r>
                <a:rPr lang="en-US" sz="2400" b="1" baseline="-25000" dirty="0" err="1">
                  <a:solidFill>
                    <a:srgbClr val="0000FF"/>
                  </a:solidFill>
                </a:rPr>
                <a:t>x,y</a:t>
              </a:r>
              <a:r>
                <a:rPr lang="en-US" sz="2400" dirty="0" smtClean="0">
                  <a:solidFill>
                    <a:srgbClr val="0000FF"/>
                  </a:solidFill>
                </a:rPr>
                <a:t>| π</a:t>
              </a:r>
              <a:r>
                <a:rPr lang="en-US" sz="2400" dirty="0">
                  <a:solidFill>
                    <a:srgbClr val="0000FF"/>
                  </a:solidFill>
                </a:rPr>
                <a:t>(x)P(</a:t>
              </a:r>
              <a:r>
                <a:rPr lang="en-US" sz="2400" dirty="0" err="1">
                  <a:solidFill>
                    <a:srgbClr val="0000FF"/>
                  </a:solidFill>
                </a:rPr>
                <a:t>x,y</a:t>
              </a:r>
              <a:r>
                <a:rPr lang="en-US" sz="2400" dirty="0">
                  <a:solidFill>
                    <a:srgbClr val="0000FF"/>
                  </a:solidFill>
                </a:rPr>
                <a:t>)</a:t>
              </a:r>
              <a:r>
                <a:rPr lang="en-US" sz="2400" dirty="0" smtClean="0">
                  <a:solidFill>
                    <a:srgbClr val="0000FF"/>
                  </a:solidFill>
                </a:rPr>
                <a:t> </a:t>
              </a:r>
              <a:r>
                <a:rPr lang="en-US" sz="3200" dirty="0" smtClean="0"/>
                <a:t>}</a:t>
              </a:r>
              <a:endParaRPr lang="en-US" sz="3200" dirty="0"/>
            </a:p>
          </p:txBody>
        </p:sp>
        <p:sp>
          <p:nvSpPr>
            <p:cNvPr id="81" name="Rectangle 94"/>
            <p:cNvSpPr>
              <a:spLocks noChangeArrowheads="1"/>
            </p:cNvSpPr>
            <p:nvPr/>
          </p:nvSpPr>
          <p:spPr bwMode="auto">
            <a:xfrm>
              <a:off x="1232" y="4017"/>
              <a:ext cx="608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50800">
                <a:lnSpc>
                  <a:spcPct val="110000"/>
                </a:lnSpc>
              </a:pPr>
              <a:r>
                <a:rPr lang="en-US" sz="2000" dirty="0"/>
                <a:t> </a:t>
              </a:r>
              <a:r>
                <a:rPr lang="en-US" sz="2400" dirty="0"/>
                <a:t>1</a:t>
              </a:r>
            </a:p>
          </p:txBody>
        </p:sp>
        <p:sp>
          <p:nvSpPr>
            <p:cNvPr id="82" name="Rectangle 95"/>
            <p:cNvSpPr>
              <a:spLocks noChangeArrowheads="1"/>
            </p:cNvSpPr>
            <p:nvPr/>
          </p:nvSpPr>
          <p:spPr bwMode="auto">
            <a:xfrm>
              <a:off x="1056" y="4348"/>
              <a:ext cx="935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>
                  <a:solidFill>
                    <a:srgbClr val="FF8000"/>
                  </a:solidFill>
                </a:rPr>
                <a:t>    </a:t>
              </a:r>
              <a:r>
                <a:rPr lang="en-US" sz="2400" dirty="0">
                  <a:solidFill>
                    <a:srgbClr val="FF8000"/>
                  </a:solidFill>
                </a:rPr>
                <a:t>Q(e)</a:t>
              </a:r>
            </a:p>
          </p:txBody>
        </p:sp>
        <p:sp>
          <p:nvSpPr>
            <p:cNvPr id="83" name="Line 93"/>
            <p:cNvSpPr>
              <a:spLocks noChangeShapeType="1"/>
            </p:cNvSpPr>
            <p:nvPr/>
          </p:nvSpPr>
          <p:spPr bwMode="auto">
            <a:xfrm rot="21420000">
              <a:off x="1240" y="4315"/>
              <a:ext cx="384" cy="2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Rectangle 96"/>
            <p:cNvSpPr>
              <a:spLocks noChangeArrowheads="1"/>
            </p:cNvSpPr>
            <p:nvPr/>
          </p:nvSpPr>
          <p:spPr bwMode="auto">
            <a:xfrm>
              <a:off x="394" y="4430"/>
              <a:ext cx="1160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50800" indent="68263">
                <a:lnSpc>
                  <a:spcPct val="80000"/>
                </a:lnSpc>
              </a:pPr>
              <a:r>
                <a:rPr lang="en-US" sz="2000">
                  <a:solidFill>
                    <a:srgbClr val="FF8000"/>
                  </a:solidFill>
                </a:rPr>
                <a:t>        </a:t>
              </a:r>
              <a:r>
                <a:rPr lang="en-US">
                  <a:solidFill>
                    <a:srgbClr val="FF8000"/>
                  </a:solidFill>
                </a:rPr>
                <a:t>e</a:t>
              </a:r>
              <a:endParaRPr lang="en-US" sz="2000">
                <a:solidFill>
                  <a:srgbClr val="FF8000"/>
                </a:solidFill>
              </a:endParaRPr>
            </a:p>
          </p:txBody>
        </p:sp>
        <p:sp>
          <p:nvSpPr>
            <p:cNvPr id="85" name="Rectangle 97"/>
            <p:cNvSpPr>
              <a:spLocks noChangeArrowheads="1"/>
            </p:cNvSpPr>
            <p:nvPr/>
          </p:nvSpPr>
          <p:spPr bwMode="auto">
            <a:xfrm>
              <a:off x="1542" y="4327"/>
              <a:ext cx="1204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50800" indent="-50800">
                <a:lnSpc>
                  <a:spcPct val="80000"/>
                </a:lnSpc>
              </a:pPr>
              <a:r>
                <a:rPr lang="en-US" sz="2000" dirty="0">
                  <a:latin typeface="Symbol" charset="0"/>
                </a:rPr>
                <a:t>    </a:t>
              </a:r>
              <a:r>
                <a:rPr lang="en-US" sz="2400" b="1" dirty="0" err="1">
                  <a:latin typeface="Symbol" charset="0"/>
                </a:rPr>
                <a:t>g</a:t>
              </a:r>
              <a:r>
                <a:rPr lang="en-US" sz="2400" baseline="-25000" dirty="0" err="1"/>
                <a:t>xy</a:t>
              </a:r>
              <a:r>
                <a:rPr lang="en-US" sz="2400" baseline="-25000" dirty="0"/>
                <a:t> </a:t>
              </a:r>
              <a:r>
                <a:rPr lang="en-US" sz="2000" dirty="0"/>
                <a:t>   e</a:t>
              </a:r>
            </a:p>
            <a:p>
              <a:pPr marL="50800" indent="-50800">
                <a:lnSpc>
                  <a:spcPct val="80000"/>
                </a:lnSpc>
              </a:pPr>
              <a:endParaRPr lang="en-US" sz="2000" dirty="0"/>
            </a:p>
          </p:txBody>
        </p:sp>
        <p:sp>
          <p:nvSpPr>
            <p:cNvPr id="86" name="Rectangle 98"/>
            <p:cNvSpPr>
              <a:spLocks noChangeArrowheads="1"/>
            </p:cNvSpPr>
            <p:nvPr/>
          </p:nvSpPr>
          <p:spPr bwMode="auto">
            <a:xfrm>
              <a:off x="2415" y="3979"/>
              <a:ext cx="86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50800" indent="238125">
                <a:lnSpc>
                  <a:spcPct val="70000"/>
                </a:lnSpc>
              </a:pPr>
              <a:r>
                <a:rPr lang="en-US" sz="2000" dirty="0"/>
                <a:t>   </a:t>
              </a:r>
              <a:r>
                <a:rPr lang="en-US" sz="2000" dirty="0" smtClean="0"/>
                <a:t>    </a:t>
              </a:r>
              <a:r>
                <a:rPr lang="en-US" sz="800" dirty="0" smtClean="0"/>
                <a:t>    </a:t>
              </a:r>
              <a:r>
                <a:rPr lang="en-US" sz="2400" dirty="0" smtClean="0">
                  <a:solidFill>
                    <a:srgbClr val="0000FF"/>
                  </a:solidFill>
                </a:rPr>
                <a:t>_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87" name="Rectangle 125"/>
            <p:cNvSpPr>
              <a:spLocks noChangeArrowheads="1"/>
            </p:cNvSpPr>
            <p:nvPr/>
          </p:nvSpPr>
          <p:spPr bwMode="auto">
            <a:xfrm rot="10800000" flipH="1">
              <a:off x="1823" y="4092"/>
              <a:ext cx="337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40000"/>
                </a:lnSpc>
              </a:pPr>
              <a:r>
                <a:rPr lang="en-US" sz="1800" b="1" dirty="0" err="1">
                  <a:latin typeface="Symbol" charset="0"/>
                </a:rPr>
                <a:t>Î</a:t>
              </a:r>
              <a:endParaRPr lang="en-US" sz="2000" b="1" dirty="0">
                <a:latin typeface="Herculanum" charset="0"/>
              </a:endParaRP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49862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"/>
            <a:ext cx="7772400" cy="1143000"/>
          </a:xfrm>
        </p:spPr>
        <p:txBody>
          <a:bodyPr/>
          <a:lstStyle/>
          <a:p>
            <a:r>
              <a:rPr lang="en-US"/>
              <a:t>What about other models?</a:t>
            </a:r>
          </a:p>
        </p:txBody>
      </p:sp>
      <p:sp>
        <p:nvSpPr>
          <p:cNvPr id="247814" name="Rectangle 6"/>
          <p:cNvSpPr>
            <a:spLocks noChangeArrowheads="1"/>
          </p:cNvSpPr>
          <p:nvPr/>
        </p:nvSpPr>
        <p:spPr bwMode="auto">
          <a:xfrm>
            <a:off x="428625" y="2932113"/>
            <a:ext cx="2120900" cy="2070100"/>
          </a:xfrm>
          <a:prstGeom prst="rect">
            <a:avLst/>
          </a:prstGeom>
          <a:solidFill>
            <a:schemeClr val="bg1">
              <a:alpha val="91000"/>
            </a:schemeClr>
          </a:solidFill>
          <a:ln w="444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15" name="Rectangle 7"/>
          <p:cNvSpPr>
            <a:spLocks noChangeArrowheads="1"/>
          </p:cNvSpPr>
          <p:nvPr/>
        </p:nvSpPr>
        <p:spPr bwMode="auto">
          <a:xfrm>
            <a:off x="442913" y="2932113"/>
            <a:ext cx="352425" cy="685800"/>
          </a:xfrm>
          <a:prstGeom prst="rect">
            <a:avLst/>
          </a:prstGeom>
          <a:solidFill>
            <a:schemeClr val="tx2">
              <a:lumMod val="60000"/>
              <a:lumOff val="40000"/>
              <a:alpha val="91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16" name="Rectangle 8"/>
          <p:cNvSpPr>
            <a:spLocks noChangeArrowheads="1"/>
          </p:cNvSpPr>
          <p:nvPr/>
        </p:nvSpPr>
        <p:spPr bwMode="auto">
          <a:xfrm>
            <a:off x="1495425" y="4298950"/>
            <a:ext cx="352425" cy="703263"/>
          </a:xfrm>
          <a:prstGeom prst="rect">
            <a:avLst/>
          </a:prstGeom>
          <a:solidFill>
            <a:srgbClr val="558ED5">
              <a:alpha val="91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17" name="Rectangle 9"/>
          <p:cNvSpPr>
            <a:spLocks noChangeArrowheads="1"/>
          </p:cNvSpPr>
          <p:nvPr/>
        </p:nvSpPr>
        <p:spPr bwMode="auto">
          <a:xfrm>
            <a:off x="1852613" y="3979863"/>
            <a:ext cx="342900" cy="685800"/>
          </a:xfrm>
          <a:prstGeom prst="rect">
            <a:avLst/>
          </a:prstGeom>
          <a:solidFill>
            <a:schemeClr val="accent1">
              <a:alpha val="91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18" name="Rectangle 10"/>
          <p:cNvSpPr>
            <a:spLocks noChangeArrowheads="1"/>
          </p:cNvSpPr>
          <p:nvPr/>
        </p:nvSpPr>
        <p:spPr bwMode="auto">
          <a:xfrm>
            <a:off x="1852613" y="3973513"/>
            <a:ext cx="342900" cy="692150"/>
          </a:xfrm>
          <a:prstGeom prst="rect">
            <a:avLst/>
          </a:prstGeom>
          <a:solidFill>
            <a:srgbClr val="558ED5">
              <a:alpha val="91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19" name="Line 11"/>
          <p:cNvSpPr>
            <a:spLocks noChangeShapeType="1"/>
          </p:cNvSpPr>
          <p:nvPr/>
        </p:nvSpPr>
        <p:spPr bwMode="auto">
          <a:xfrm flipH="1">
            <a:off x="642938" y="30861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20" name="Rectangle 12"/>
          <p:cNvSpPr>
            <a:spLocks noChangeArrowheads="1"/>
          </p:cNvSpPr>
          <p:nvPr/>
        </p:nvSpPr>
        <p:spPr bwMode="auto">
          <a:xfrm>
            <a:off x="2181225" y="2932113"/>
            <a:ext cx="357188" cy="685800"/>
          </a:xfrm>
          <a:prstGeom prst="rect">
            <a:avLst/>
          </a:prstGeom>
          <a:solidFill>
            <a:srgbClr val="558ED5">
              <a:alpha val="91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21" name="Line 13"/>
          <p:cNvSpPr>
            <a:spLocks noChangeShapeType="1"/>
          </p:cNvSpPr>
          <p:nvPr/>
        </p:nvSpPr>
        <p:spPr bwMode="auto">
          <a:xfrm flipH="1">
            <a:off x="2395538" y="30861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22" name="Rectangle 14"/>
          <p:cNvSpPr>
            <a:spLocks noChangeArrowheads="1"/>
          </p:cNvSpPr>
          <p:nvPr/>
        </p:nvSpPr>
        <p:spPr bwMode="auto">
          <a:xfrm>
            <a:off x="2206625" y="3997325"/>
            <a:ext cx="342900" cy="692150"/>
          </a:xfrm>
          <a:prstGeom prst="rect">
            <a:avLst/>
          </a:prstGeom>
          <a:solidFill>
            <a:srgbClr val="558ED5">
              <a:alpha val="91000"/>
            </a:srgb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23" name="Line 15"/>
          <p:cNvSpPr>
            <a:spLocks noChangeShapeType="1"/>
          </p:cNvSpPr>
          <p:nvPr/>
        </p:nvSpPr>
        <p:spPr bwMode="auto">
          <a:xfrm flipH="1">
            <a:off x="2395538" y="415925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24" name="Line 16"/>
          <p:cNvSpPr>
            <a:spLocks noChangeShapeType="1"/>
          </p:cNvSpPr>
          <p:nvPr/>
        </p:nvSpPr>
        <p:spPr bwMode="auto">
          <a:xfrm flipH="1">
            <a:off x="2052638" y="415925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25" name="Rectangle 17"/>
          <p:cNvSpPr>
            <a:spLocks noChangeArrowheads="1"/>
          </p:cNvSpPr>
          <p:nvPr/>
        </p:nvSpPr>
        <p:spPr bwMode="auto">
          <a:xfrm>
            <a:off x="785813" y="3613150"/>
            <a:ext cx="342900" cy="685800"/>
          </a:xfrm>
          <a:prstGeom prst="rect">
            <a:avLst/>
          </a:prstGeom>
          <a:solidFill>
            <a:srgbClr val="558ED5">
              <a:alpha val="91000"/>
            </a:srgb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26" name="Line 18"/>
          <p:cNvSpPr>
            <a:spLocks noChangeShapeType="1"/>
          </p:cNvSpPr>
          <p:nvPr/>
        </p:nvSpPr>
        <p:spPr bwMode="auto">
          <a:xfrm flipH="1">
            <a:off x="985838" y="37719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27" name="Rectangle 19"/>
          <p:cNvSpPr>
            <a:spLocks noChangeArrowheads="1"/>
          </p:cNvSpPr>
          <p:nvPr/>
        </p:nvSpPr>
        <p:spPr bwMode="auto">
          <a:xfrm>
            <a:off x="442913" y="3613150"/>
            <a:ext cx="352425" cy="685800"/>
          </a:xfrm>
          <a:prstGeom prst="rect">
            <a:avLst/>
          </a:prstGeom>
          <a:solidFill>
            <a:srgbClr val="558ED5">
              <a:alpha val="91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28" name="Line 20"/>
          <p:cNvSpPr>
            <a:spLocks noChangeShapeType="1"/>
          </p:cNvSpPr>
          <p:nvPr/>
        </p:nvSpPr>
        <p:spPr bwMode="auto">
          <a:xfrm flipH="1">
            <a:off x="642938" y="37719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29" name="Rectangle 21"/>
          <p:cNvSpPr>
            <a:spLocks noChangeArrowheads="1"/>
          </p:cNvSpPr>
          <p:nvPr/>
        </p:nvSpPr>
        <p:spPr bwMode="auto">
          <a:xfrm>
            <a:off x="1128713" y="4298950"/>
            <a:ext cx="366712" cy="703263"/>
          </a:xfrm>
          <a:prstGeom prst="rect">
            <a:avLst/>
          </a:prstGeom>
          <a:solidFill>
            <a:srgbClr val="558ED5">
              <a:alpha val="91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30" name="Line 22"/>
          <p:cNvSpPr>
            <a:spLocks noChangeShapeType="1"/>
          </p:cNvSpPr>
          <p:nvPr/>
        </p:nvSpPr>
        <p:spPr bwMode="auto">
          <a:xfrm flipH="1">
            <a:off x="1323975" y="4481513"/>
            <a:ext cx="1588" cy="319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31" name="Line 23"/>
          <p:cNvSpPr>
            <a:spLocks noChangeShapeType="1"/>
          </p:cNvSpPr>
          <p:nvPr/>
        </p:nvSpPr>
        <p:spPr bwMode="auto">
          <a:xfrm flipH="1">
            <a:off x="1662113" y="4481513"/>
            <a:ext cx="0" cy="33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32" name="Rectangle 24"/>
          <p:cNvSpPr>
            <a:spLocks noChangeArrowheads="1"/>
          </p:cNvSpPr>
          <p:nvPr/>
        </p:nvSpPr>
        <p:spPr bwMode="auto">
          <a:xfrm rot="-5387243">
            <a:off x="590550" y="4121150"/>
            <a:ext cx="357188" cy="712788"/>
          </a:xfrm>
          <a:prstGeom prst="rect">
            <a:avLst/>
          </a:prstGeom>
          <a:solidFill>
            <a:srgbClr val="FF00FF">
              <a:alpha val="25999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33" name="Line 25"/>
          <p:cNvSpPr>
            <a:spLocks noChangeShapeType="1"/>
          </p:cNvSpPr>
          <p:nvPr/>
        </p:nvSpPr>
        <p:spPr bwMode="auto">
          <a:xfrm rot="16200000" flipH="1">
            <a:off x="788988" y="4308475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34" name="Rectangle 26"/>
          <p:cNvSpPr>
            <a:spLocks noChangeArrowheads="1"/>
          </p:cNvSpPr>
          <p:nvPr/>
        </p:nvSpPr>
        <p:spPr bwMode="auto">
          <a:xfrm rot="-5387243">
            <a:off x="1659732" y="2750344"/>
            <a:ext cx="342900" cy="700087"/>
          </a:xfrm>
          <a:prstGeom prst="rect">
            <a:avLst/>
          </a:prstGeom>
          <a:solidFill>
            <a:srgbClr val="FF00FF">
              <a:alpha val="28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35" name="Line 27"/>
          <p:cNvSpPr>
            <a:spLocks noChangeShapeType="1"/>
          </p:cNvSpPr>
          <p:nvPr/>
        </p:nvSpPr>
        <p:spPr bwMode="auto">
          <a:xfrm rot="16200000" flipH="1">
            <a:off x="1881188" y="29257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36" name="Rectangle 28"/>
          <p:cNvSpPr>
            <a:spLocks noChangeArrowheads="1"/>
          </p:cNvSpPr>
          <p:nvPr/>
        </p:nvSpPr>
        <p:spPr bwMode="auto">
          <a:xfrm rot="-5387243">
            <a:off x="965994" y="2756694"/>
            <a:ext cx="344488" cy="685800"/>
          </a:xfrm>
          <a:prstGeom prst="rect">
            <a:avLst/>
          </a:prstGeom>
          <a:solidFill>
            <a:srgbClr val="FF00FF">
              <a:alpha val="31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37" name="Line 29"/>
          <p:cNvSpPr>
            <a:spLocks noChangeShapeType="1"/>
          </p:cNvSpPr>
          <p:nvPr/>
        </p:nvSpPr>
        <p:spPr bwMode="auto">
          <a:xfrm rot="16200000" flipH="1">
            <a:off x="1169988" y="29257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38" name="Rectangle 30"/>
          <p:cNvSpPr>
            <a:spLocks noChangeArrowheads="1"/>
          </p:cNvSpPr>
          <p:nvPr/>
        </p:nvSpPr>
        <p:spPr bwMode="auto">
          <a:xfrm rot="-5387243">
            <a:off x="1659732" y="3093244"/>
            <a:ext cx="342900" cy="700087"/>
          </a:xfrm>
          <a:prstGeom prst="rect">
            <a:avLst/>
          </a:prstGeom>
          <a:solidFill>
            <a:srgbClr val="FF00FF">
              <a:alpha val="25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39" name="Line 31"/>
          <p:cNvSpPr>
            <a:spLocks noChangeShapeType="1"/>
          </p:cNvSpPr>
          <p:nvPr/>
        </p:nvSpPr>
        <p:spPr bwMode="auto">
          <a:xfrm rot="16200000" flipH="1">
            <a:off x="1881188" y="3279775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40" name="Rectangle 32"/>
          <p:cNvSpPr>
            <a:spLocks noChangeArrowheads="1"/>
          </p:cNvSpPr>
          <p:nvPr/>
        </p:nvSpPr>
        <p:spPr bwMode="auto">
          <a:xfrm rot="-5387243">
            <a:off x="966788" y="3074988"/>
            <a:ext cx="342900" cy="685800"/>
          </a:xfrm>
          <a:prstGeom prst="rect">
            <a:avLst/>
          </a:prstGeom>
          <a:solidFill>
            <a:srgbClr val="FF00FF">
              <a:alpha val="28999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41" name="Line 33"/>
          <p:cNvSpPr>
            <a:spLocks noChangeShapeType="1"/>
          </p:cNvSpPr>
          <p:nvPr/>
        </p:nvSpPr>
        <p:spPr bwMode="auto">
          <a:xfrm rot="16200000" flipH="1">
            <a:off x="1181101" y="32575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42" name="Rectangle 34"/>
          <p:cNvSpPr>
            <a:spLocks noChangeArrowheads="1"/>
          </p:cNvSpPr>
          <p:nvPr/>
        </p:nvSpPr>
        <p:spPr bwMode="auto">
          <a:xfrm rot="-5387243">
            <a:off x="2020888" y="3443287"/>
            <a:ext cx="357188" cy="696913"/>
          </a:xfrm>
          <a:prstGeom prst="rect">
            <a:avLst/>
          </a:prstGeom>
          <a:solidFill>
            <a:srgbClr val="FF00FF">
              <a:alpha val="28000"/>
            </a:srgb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43" name="Line 35"/>
          <p:cNvSpPr>
            <a:spLocks noChangeShapeType="1"/>
          </p:cNvSpPr>
          <p:nvPr/>
        </p:nvSpPr>
        <p:spPr bwMode="auto">
          <a:xfrm rot="16200000" flipH="1">
            <a:off x="2235201" y="36242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44" name="Rectangle 36"/>
          <p:cNvSpPr>
            <a:spLocks noChangeArrowheads="1"/>
          </p:cNvSpPr>
          <p:nvPr/>
        </p:nvSpPr>
        <p:spPr bwMode="auto">
          <a:xfrm rot="-5387243">
            <a:off x="1319213" y="3425825"/>
            <a:ext cx="336550" cy="720725"/>
          </a:xfrm>
          <a:prstGeom prst="rect">
            <a:avLst/>
          </a:prstGeom>
          <a:solidFill>
            <a:srgbClr val="FF00FF">
              <a:alpha val="28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45" name="Line 37"/>
          <p:cNvSpPr>
            <a:spLocks noChangeShapeType="1"/>
          </p:cNvSpPr>
          <p:nvPr/>
        </p:nvSpPr>
        <p:spPr bwMode="auto">
          <a:xfrm rot="16200000" flipH="1">
            <a:off x="1524001" y="36004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46" name="Rectangle 38"/>
          <p:cNvSpPr>
            <a:spLocks noChangeArrowheads="1"/>
          </p:cNvSpPr>
          <p:nvPr/>
        </p:nvSpPr>
        <p:spPr bwMode="auto">
          <a:xfrm rot="-5387243">
            <a:off x="1315244" y="3764756"/>
            <a:ext cx="342900" cy="725488"/>
          </a:xfrm>
          <a:prstGeom prst="rect">
            <a:avLst/>
          </a:prstGeom>
          <a:solidFill>
            <a:srgbClr val="FF00FF">
              <a:alpha val="25999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47" name="Line 39"/>
          <p:cNvSpPr>
            <a:spLocks noChangeShapeType="1"/>
          </p:cNvSpPr>
          <p:nvPr/>
        </p:nvSpPr>
        <p:spPr bwMode="auto">
          <a:xfrm rot="16200000" flipH="1">
            <a:off x="1501776" y="39433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48" name="Rectangle 40"/>
          <p:cNvSpPr>
            <a:spLocks noChangeArrowheads="1"/>
          </p:cNvSpPr>
          <p:nvPr/>
        </p:nvSpPr>
        <p:spPr bwMode="auto">
          <a:xfrm rot="-5387243">
            <a:off x="593725" y="4478338"/>
            <a:ext cx="352425" cy="708025"/>
          </a:xfrm>
          <a:prstGeom prst="rect">
            <a:avLst/>
          </a:prstGeom>
          <a:solidFill>
            <a:srgbClr val="FF00FF">
              <a:alpha val="25999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49" name="Line 41"/>
          <p:cNvSpPr>
            <a:spLocks noChangeShapeType="1"/>
          </p:cNvSpPr>
          <p:nvPr/>
        </p:nvSpPr>
        <p:spPr bwMode="auto">
          <a:xfrm rot="16200000" flipH="1">
            <a:off x="788988" y="467360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50" name="Rectangle 42"/>
          <p:cNvSpPr>
            <a:spLocks noChangeArrowheads="1"/>
          </p:cNvSpPr>
          <p:nvPr/>
        </p:nvSpPr>
        <p:spPr bwMode="auto">
          <a:xfrm rot="-5387243">
            <a:off x="2021682" y="4493419"/>
            <a:ext cx="342900" cy="687387"/>
          </a:xfrm>
          <a:prstGeom prst="rect">
            <a:avLst/>
          </a:prstGeom>
          <a:solidFill>
            <a:srgbClr val="FF00FF">
              <a:alpha val="25999"/>
            </a:srgb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51" name="Line 43"/>
          <p:cNvSpPr>
            <a:spLocks noChangeShapeType="1"/>
          </p:cNvSpPr>
          <p:nvPr/>
        </p:nvSpPr>
        <p:spPr bwMode="auto">
          <a:xfrm rot="16200000" flipH="1">
            <a:off x="2195513" y="467360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57" name="Text Box 49"/>
          <p:cNvSpPr txBox="1">
            <a:spLocks noChangeArrowheads="1"/>
          </p:cNvSpPr>
          <p:nvPr/>
        </p:nvSpPr>
        <p:spPr bwMode="auto">
          <a:xfrm>
            <a:off x="3481388" y="5330825"/>
            <a:ext cx="2120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Comic Sans MS" charset="0"/>
              </a:rPr>
              <a:t>  Potts model</a:t>
            </a:r>
            <a:endParaRPr lang="en-US" sz="2000">
              <a:solidFill>
                <a:srgbClr val="0000FF"/>
              </a:solidFill>
            </a:endParaRPr>
          </a:p>
        </p:txBody>
      </p:sp>
      <p:sp>
        <p:nvSpPr>
          <p:cNvPr id="247859" name="Text Box 51"/>
          <p:cNvSpPr txBox="1">
            <a:spLocks noChangeArrowheads="1"/>
          </p:cNvSpPr>
          <p:nvPr/>
        </p:nvSpPr>
        <p:spPr bwMode="auto">
          <a:xfrm>
            <a:off x="363538" y="5330825"/>
            <a:ext cx="2263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50800" algn="l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>
                <a:latin typeface="Comic Sans MS" charset="0"/>
              </a:rPr>
              <a:t> </a:t>
            </a:r>
            <a:r>
              <a:rPr kumimoji="0" lang="en-US">
                <a:solidFill>
                  <a:srgbClr val="0000FF"/>
                </a:solidFill>
                <a:latin typeface="Comic Sans MS" charset="0"/>
              </a:rPr>
              <a:t>Dimer model</a:t>
            </a:r>
          </a:p>
        </p:txBody>
      </p:sp>
      <p:sp>
        <p:nvSpPr>
          <p:cNvPr id="247860" name="Oval 52"/>
          <p:cNvSpPr>
            <a:spLocks noChangeArrowheads="1"/>
          </p:cNvSpPr>
          <p:nvPr/>
        </p:nvSpPr>
        <p:spPr bwMode="auto">
          <a:xfrm>
            <a:off x="3621088" y="2935288"/>
            <a:ext cx="280987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61" name="Oval 53"/>
          <p:cNvSpPr>
            <a:spLocks noChangeArrowheads="1"/>
          </p:cNvSpPr>
          <p:nvPr/>
        </p:nvSpPr>
        <p:spPr bwMode="auto">
          <a:xfrm>
            <a:off x="4041775" y="2938463"/>
            <a:ext cx="280988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62" name="Oval 54"/>
          <p:cNvSpPr>
            <a:spLocks noChangeArrowheads="1"/>
          </p:cNvSpPr>
          <p:nvPr/>
        </p:nvSpPr>
        <p:spPr bwMode="auto">
          <a:xfrm>
            <a:off x="4041775" y="46116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63" name="Oval 55"/>
          <p:cNvSpPr>
            <a:spLocks noChangeArrowheads="1"/>
          </p:cNvSpPr>
          <p:nvPr/>
        </p:nvSpPr>
        <p:spPr bwMode="auto">
          <a:xfrm>
            <a:off x="3621088" y="46116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64" name="Oval 56"/>
          <p:cNvSpPr>
            <a:spLocks noChangeArrowheads="1"/>
          </p:cNvSpPr>
          <p:nvPr/>
        </p:nvSpPr>
        <p:spPr bwMode="auto">
          <a:xfrm>
            <a:off x="4464050" y="4611688"/>
            <a:ext cx="280988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65" name="Oval 57"/>
          <p:cNvSpPr>
            <a:spLocks noChangeArrowheads="1"/>
          </p:cNvSpPr>
          <p:nvPr/>
        </p:nvSpPr>
        <p:spPr bwMode="auto">
          <a:xfrm>
            <a:off x="4464050" y="2938463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66" name="Oval 58"/>
          <p:cNvSpPr>
            <a:spLocks noChangeArrowheads="1"/>
          </p:cNvSpPr>
          <p:nvPr/>
        </p:nvSpPr>
        <p:spPr bwMode="auto">
          <a:xfrm>
            <a:off x="4903788" y="29352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67" name="Oval 59"/>
          <p:cNvSpPr>
            <a:spLocks noChangeArrowheads="1"/>
          </p:cNvSpPr>
          <p:nvPr/>
        </p:nvSpPr>
        <p:spPr bwMode="auto">
          <a:xfrm>
            <a:off x="5324475" y="29352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68" name="Oval 60"/>
          <p:cNvSpPr>
            <a:spLocks noChangeArrowheads="1"/>
          </p:cNvSpPr>
          <p:nvPr/>
        </p:nvSpPr>
        <p:spPr bwMode="auto">
          <a:xfrm>
            <a:off x="3621088" y="3382963"/>
            <a:ext cx="280987" cy="2746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69" name="Oval 61"/>
          <p:cNvSpPr>
            <a:spLocks noChangeArrowheads="1"/>
          </p:cNvSpPr>
          <p:nvPr/>
        </p:nvSpPr>
        <p:spPr bwMode="auto">
          <a:xfrm>
            <a:off x="4041775" y="3382963"/>
            <a:ext cx="280988" cy="2746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70" name="Oval 62"/>
          <p:cNvSpPr>
            <a:spLocks noChangeArrowheads="1"/>
          </p:cNvSpPr>
          <p:nvPr/>
        </p:nvSpPr>
        <p:spPr bwMode="auto">
          <a:xfrm>
            <a:off x="4464050" y="3382963"/>
            <a:ext cx="280988" cy="2746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71" name="Oval 63"/>
          <p:cNvSpPr>
            <a:spLocks noChangeArrowheads="1"/>
          </p:cNvSpPr>
          <p:nvPr/>
        </p:nvSpPr>
        <p:spPr bwMode="auto">
          <a:xfrm>
            <a:off x="4903788" y="3378200"/>
            <a:ext cx="280987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72" name="Oval 64"/>
          <p:cNvSpPr>
            <a:spLocks noChangeArrowheads="1"/>
          </p:cNvSpPr>
          <p:nvPr/>
        </p:nvSpPr>
        <p:spPr bwMode="auto">
          <a:xfrm>
            <a:off x="5324475" y="3378200"/>
            <a:ext cx="280988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73" name="Oval 65"/>
          <p:cNvSpPr>
            <a:spLocks noChangeArrowheads="1"/>
          </p:cNvSpPr>
          <p:nvPr/>
        </p:nvSpPr>
        <p:spPr bwMode="auto">
          <a:xfrm>
            <a:off x="3621088" y="3797300"/>
            <a:ext cx="280987" cy="277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74" name="Oval 66"/>
          <p:cNvSpPr>
            <a:spLocks noChangeArrowheads="1"/>
          </p:cNvSpPr>
          <p:nvPr/>
        </p:nvSpPr>
        <p:spPr bwMode="auto">
          <a:xfrm>
            <a:off x="3621088" y="4198938"/>
            <a:ext cx="280987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75" name="Oval 67"/>
          <p:cNvSpPr>
            <a:spLocks noChangeArrowheads="1"/>
          </p:cNvSpPr>
          <p:nvPr/>
        </p:nvSpPr>
        <p:spPr bwMode="auto">
          <a:xfrm>
            <a:off x="4041775" y="4208463"/>
            <a:ext cx="280988" cy="2746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76" name="Oval 68"/>
          <p:cNvSpPr>
            <a:spLocks noChangeArrowheads="1"/>
          </p:cNvSpPr>
          <p:nvPr/>
        </p:nvSpPr>
        <p:spPr bwMode="auto">
          <a:xfrm>
            <a:off x="4903788" y="4198938"/>
            <a:ext cx="280987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77" name="Oval 69"/>
          <p:cNvSpPr>
            <a:spLocks noChangeArrowheads="1"/>
          </p:cNvSpPr>
          <p:nvPr/>
        </p:nvSpPr>
        <p:spPr bwMode="auto">
          <a:xfrm>
            <a:off x="5324475" y="3797300"/>
            <a:ext cx="280988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78" name="Oval 70"/>
          <p:cNvSpPr>
            <a:spLocks noChangeArrowheads="1"/>
          </p:cNvSpPr>
          <p:nvPr/>
        </p:nvSpPr>
        <p:spPr bwMode="auto">
          <a:xfrm>
            <a:off x="4041775" y="3797300"/>
            <a:ext cx="280988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79" name="Oval 71"/>
          <p:cNvSpPr>
            <a:spLocks noChangeArrowheads="1"/>
          </p:cNvSpPr>
          <p:nvPr/>
        </p:nvSpPr>
        <p:spPr bwMode="auto">
          <a:xfrm>
            <a:off x="4464050" y="3797300"/>
            <a:ext cx="280988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80" name="Oval 72"/>
          <p:cNvSpPr>
            <a:spLocks noChangeArrowheads="1"/>
          </p:cNvSpPr>
          <p:nvPr/>
        </p:nvSpPr>
        <p:spPr bwMode="auto">
          <a:xfrm>
            <a:off x="4464050" y="4208463"/>
            <a:ext cx="280988" cy="2746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81" name="Oval 73"/>
          <p:cNvSpPr>
            <a:spLocks noChangeArrowheads="1"/>
          </p:cNvSpPr>
          <p:nvPr/>
        </p:nvSpPr>
        <p:spPr bwMode="auto">
          <a:xfrm>
            <a:off x="4903788" y="3797300"/>
            <a:ext cx="280987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82" name="Oval 74"/>
          <p:cNvSpPr>
            <a:spLocks noChangeArrowheads="1"/>
          </p:cNvSpPr>
          <p:nvPr/>
        </p:nvSpPr>
        <p:spPr bwMode="auto">
          <a:xfrm>
            <a:off x="5324475" y="4198938"/>
            <a:ext cx="280988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83" name="Oval 75"/>
          <p:cNvSpPr>
            <a:spLocks noChangeArrowheads="1"/>
          </p:cNvSpPr>
          <p:nvPr/>
        </p:nvSpPr>
        <p:spPr bwMode="auto">
          <a:xfrm>
            <a:off x="4903788" y="46116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84" name="Oval 76"/>
          <p:cNvSpPr>
            <a:spLocks noChangeArrowheads="1"/>
          </p:cNvSpPr>
          <p:nvPr/>
        </p:nvSpPr>
        <p:spPr bwMode="auto">
          <a:xfrm>
            <a:off x="5324475" y="46116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39" name="Rectangle 131"/>
          <p:cNvSpPr>
            <a:spLocks noChangeArrowheads="1"/>
          </p:cNvSpPr>
          <p:nvPr/>
        </p:nvSpPr>
        <p:spPr bwMode="auto">
          <a:xfrm>
            <a:off x="3435350" y="2646363"/>
            <a:ext cx="2309813" cy="2301875"/>
          </a:xfrm>
          <a:prstGeom prst="rect">
            <a:avLst/>
          </a:prstGeom>
          <a:solidFill>
            <a:schemeClr val="bg1">
              <a:alpha val="2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41" name="Rectangle 133"/>
          <p:cNvSpPr>
            <a:spLocks noChangeArrowheads="1"/>
          </p:cNvSpPr>
          <p:nvPr/>
        </p:nvSpPr>
        <p:spPr bwMode="auto">
          <a:xfrm>
            <a:off x="363538" y="5876281"/>
            <a:ext cx="51448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2400" dirty="0">
                <a:solidFill>
                  <a:srgbClr val="FF8000"/>
                </a:solidFill>
              </a:rPr>
              <a:t> Domino </a:t>
            </a:r>
            <a:r>
              <a:rPr lang="en-US" sz="2400" dirty="0" err="1">
                <a:solidFill>
                  <a:srgbClr val="FF8000"/>
                </a:solidFill>
              </a:rPr>
              <a:t>tilings</a:t>
            </a:r>
            <a:r>
              <a:rPr lang="en-US" sz="2400" dirty="0">
                <a:solidFill>
                  <a:srgbClr val="FF8000"/>
                </a:solidFill>
              </a:rPr>
              <a:t>                 </a:t>
            </a:r>
            <a:r>
              <a:rPr lang="en-US" sz="2400" dirty="0" smtClean="0">
                <a:solidFill>
                  <a:srgbClr val="FF8000"/>
                </a:solidFill>
              </a:rPr>
              <a:t>3-</a:t>
            </a:r>
            <a:r>
              <a:rPr lang="en-US" sz="2400" dirty="0">
                <a:solidFill>
                  <a:srgbClr val="FF8000"/>
                </a:solidFill>
              </a:rPr>
              <a:t>colorings           </a:t>
            </a:r>
          </a:p>
        </p:txBody>
      </p:sp>
    </p:spTree>
    <p:extLst>
      <p:ext uri="{BB962C8B-B14F-4D97-AF65-F5344CB8AC3E}">
        <p14:creationId xmlns:p14="http://schemas.microsoft.com/office/powerpoint/2010/main" val="3737896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94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"/>
            <a:ext cx="7772400" cy="1143000"/>
          </a:xfrm>
        </p:spPr>
        <p:txBody>
          <a:bodyPr/>
          <a:lstStyle/>
          <a:p>
            <a:r>
              <a:rPr lang="en-US"/>
              <a:t>What about other models?</a:t>
            </a:r>
          </a:p>
        </p:txBody>
      </p:sp>
      <p:sp>
        <p:nvSpPr>
          <p:cNvPr id="247814" name="Rectangle 6"/>
          <p:cNvSpPr>
            <a:spLocks noChangeArrowheads="1"/>
          </p:cNvSpPr>
          <p:nvPr/>
        </p:nvSpPr>
        <p:spPr bwMode="auto">
          <a:xfrm>
            <a:off x="428625" y="2932113"/>
            <a:ext cx="2120900" cy="2070100"/>
          </a:xfrm>
          <a:prstGeom prst="rect">
            <a:avLst/>
          </a:prstGeom>
          <a:solidFill>
            <a:schemeClr val="bg1">
              <a:alpha val="91000"/>
            </a:schemeClr>
          </a:solidFill>
          <a:ln w="444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15" name="Rectangle 7"/>
          <p:cNvSpPr>
            <a:spLocks noChangeArrowheads="1"/>
          </p:cNvSpPr>
          <p:nvPr/>
        </p:nvSpPr>
        <p:spPr bwMode="auto">
          <a:xfrm>
            <a:off x="442913" y="2932113"/>
            <a:ext cx="352425" cy="685800"/>
          </a:xfrm>
          <a:prstGeom prst="rect">
            <a:avLst/>
          </a:prstGeom>
          <a:solidFill>
            <a:srgbClr val="558ED5">
              <a:alpha val="91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16" name="Rectangle 8"/>
          <p:cNvSpPr>
            <a:spLocks noChangeArrowheads="1"/>
          </p:cNvSpPr>
          <p:nvPr/>
        </p:nvSpPr>
        <p:spPr bwMode="auto">
          <a:xfrm>
            <a:off x="1495425" y="4298950"/>
            <a:ext cx="352425" cy="703263"/>
          </a:xfrm>
          <a:prstGeom prst="rect">
            <a:avLst/>
          </a:prstGeom>
          <a:solidFill>
            <a:srgbClr val="558ED5">
              <a:alpha val="91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17" name="Rectangle 9"/>
          <p:cNvSpPr>
            <a:spLocks noChangeArrowheads="1"/>
          </p:cNvSpPr>
          <p:nvPr/>
        </p:nvSpPr>
        <p:spPr bwMode="auto">
          <a:xfrm>
            <a:off x="1852613" y="3979863"/>
            <a:ext cx="342900" cy="685800"/>
          </a:xfrm>
          <a:prstGeom prst="rect">
            <a:avLst/>
          </a:prstGeom>
          <a:solidFill>
            <a:schemeClr val="accent1">
              <a:alpha val="91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18" name="Rectangle 10"/>
          <p:cNvSpPr>
            <a:spLocks noChangeArrowheads="1"/>
          </p:cNvSpPr>
          <p:nvPr/>
        </p:nvSpPr>
        <p:spPr bwMode="auto">
          <a:xfrm>
            <a:off x="1852613" y="3973513"/>
            <a:ext cx="342900" cy="692150"/>
          </a:xfrm>
          <a:prstGeom prst="rect">
            <a:avLst/>
          </a:prstGeom>
          <a:solidFill>
            <a:srgbClr val="558ED5">
              <a:alpha val="91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19" name="Line 11"/>
          <p:cNvSpPr>
            <a:spLocks noChangeShapeType="1"/>
          </p:cNvSpPr>
          <p:nvPr/>
        </p:nvSpPr>
        <p:spPr bwMode="auto">
          <a:xfrm flipH="1">
            <a:off x="642938" y="30861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20" name="Rectangle 12"/>
          <p:cNvSpPr>
            <a:spLocks noChangeArrowheads="1"/>
          </p:cNvSpPr>
          <p:nvPr/>
        </p:nvSpPr>
        <p:spPr bwMode="auto">
          <a:xfrm>
            <a:off x="2181225" y="2932113"/>
            <a:ext cx="357188" cy="685800"/>
          </a:xfrm>
          <a:prstGeom prst="rect">
            <a:avLst/>
          </a:prstGeom>
          <a:solidFill>
            <a:srgbClr val="558ED5">
              <a:alpha val="91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21" name="Line 13"/>
          <p:cNvSpPr>
            <a:spLocks noChangeShapeType="1"/>
          </p:cNvSpPr>
          <p:nvPr/>
        </p:nvSpPr>
        <p:spPr bwMode="auto">
          <a:xfrm flipH="1">
            <a:off x="2395538" y="30861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22" name="Rectangle 14"/>
          <p:cNvSpPr>
            <a:spLocks noChangeArrowheads="1"/>
          </p:cNvSpPr>
          <p:nvPr/>
        </p:nvSpPr>
        <p:spPr bwMode="auto">
          <a:xfrm>
            <a:off x="2206625" y="3997325"/>
            <a:ext cx="342900" cy="692150"/>
          </a:xfrm>
          <a:prstGeom prst="rect">
            <a:avLst/>
          </a:prstGeom>
          <a:solidFill>
            <a:srgbClr val="558ED5">
              <a:alpha val="91000"/>
            </a:srgb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23" name="Line 15"/>
          <p:cNvSpPr>
            <a:spLocks noChangeShapeType="1"/>
          </p:cNvSpPr>
          <p:nvPr/>
        </p:nvSpPr>
        <p:spPr bwMode="auto">
          <a:xfrm flipH="1">
            <a:off x="2395538" y="415925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24" name="Line 16"/>
          <p:cNvSpPr>
            <a:spLocks noChangeShapeType="1"/>
          </p:cNvSpPr>
          <p:nvPr/>
        </p:nvSpPr>
        <p:spPr bwMode="auto">
          <a:xfrm flipH="1">
            <a:off x="2052638" y="415925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25" name="Rectangle 17"/>
          <p:cNvSpPr>
            <a:spLocks noChangeArrowheads="1"/>
          </p:cNvSpPr>
          <p:nvPr/>
        </p:nvSpPr>
        <p:spPr bwMode="auto">
          <a:xfrm>
            <a:off x="785813" y="3613150"/>
            <a:ext cx="342900" cy="685800"/>
          </a:xfrm>
          <a:prstGeom prst="rect">
            <a:avLst/>
          </a:prstGeom>
          <a:solidFill>
            <a:srgbClr val="558ED5">
              <a:alpha val="91000"/>
            </a:srgb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26" name="Line 18"/>
          <p:cNvSpPr>
            <a:spLocks noChangeShapeType="1"/>
          </p:cNvSpPr>
          <p:nvPr/>
        </p:nvSpPr>
        <p:spPr bwMode="auto">
          <a:xfrm flipH="1">
            <a:off x="985838" y="37719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27" name="Rectangle 19"/>
          <p:cNvSpPr>
            <a:spLocks noChangeArrowheads="1"/>
          </p:cNvSpPr>
          <p:nvPr/>
        </p:nvSpPr>
        <p:spPr bwMode="auto">
          <a:xfrm>
            <a:off x="442913" y="3613150"/>
            <a:ext cx="352425" cy="685800"/>
          </a:xfrm>
          <a:prstGeom prst="rect">
            <a:avLst/>
          </a:prstGeom>
          <a:solidFill>
            <a:srgbClr val="558ED5">
              <a:alpha val="91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28" name="Line 20"/>
          <p:cNvSpPr>
            <a:spLocks noChangeShapeType="1"/>
          </p:cNvSpPr>
          <p:nvPr/>
        </p:nvSpPr>
        <p:spPr bwMode="auto">
          <a:xfrm flipH="1">
            <a:off x="642938" y="37719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29" name="Rectangle 21"/>
          <p:cNvSpPr>
            <a:spLocks noChangeArrowheads="1"/>
          </p:cNvSpPr>
          <p:nvPr/>
        </p:nvSpPr>
        <p:spPr bwMode="auto">
          <a:xfrm>
            <a:off x="1128713" y="4298950"/>
            <a:ext cx="366712" cy="703263"/>
          </a:xfrm>
          <a:prstGeom prst="rect">
            <a:avLst/>
          </a:prstGeom>
          <a:solidFill>
            <a:srgbClr val="558ED5">
              <a:alpha val="91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30" name="Line 22"/>
          <p:cNvSpPr>
            <a:spLocks noChangeShapeType="1"/>
          </p:cNvSpPr>
          <p:nvPr/>
        </p:nvSpPr>
        <p:spPr bwMode="auto">
          <a:xfrm flipH="1">
            <a:off x="1323975" y="4481513"/>
            <a:ext cx="1588" cy="319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31" name="Line 23"/>
          <p:cNvSpPr>
            <a:spLocks noChangeShapeType="1"/>
          </p:cNvSpPr>
          <p:nvPr/>
        </p:nvSpPr>
        <p:spPr bwMode="auto">
          <a:xfrm flipH="1">
            <a:off x="1662113" y="4481513"/>
            <a:ext cx="0" cy="33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32" name="Rectangle 24"/>
          <p:cNvSpPr>
            <a:spLocks noChangeArrowheads="1"/>
          </p:cNvSpPr>
          <p:nvPr/>
        </p:nvSpPr>
        <p:spPr bwMode="auto">
          <a:xfrm rot="-5387243">
            <a:off x="590550" y="4121150"/>
            <a:ext cx="357188" cy="712788"/>
          </a:xfrm>
          <a:prstGeom prst="rect">
            <a:avLst/>
          </a:prstGeom>
          <a:solidFill>
            <a:srgbClr val="FF00FF">
              <a:alpha val="25999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33" name="Line 25"/>
          <p:cNvSpPr>
            <a:spLocks noChangeShapeType="1"/>
          </p:cNvSpPr>
          <p:nvPr/>
        </p:nvSpPr>
        <p:spPr bwMode="auto">
          <a:xfrm rot="16200000" flipH="1">
            <a:off x="788988" y="4308475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34" name="Rectangle 26"/>
          <p:cNvSpPr>
            <a:spLocks noChangeArrowheads="1"/>
          </p:cNvSpPr>
          <p:nvPr/>
        </p:nvSpPr>
        <p:spPr bwMode="auto">
          <a:xfrm rot="-5387243">
            <a:off x="1659732" y="2750344"/>
            <a:ext cx="342900" cy="700087"/>
          </a:xfrm>
          <a:prstGeom prst="rect">
            <a:avLst/>
          </a:prstGeom>
          <a:solidFill>
            <a:srgbClr val="FF00FF">
              <a:alpha val="28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35" name="Line 27"/>
          <p:cNvSpPr>
            <a:spLocks noChangeShapeType="1"/>
          </p:cNvSpPr>
          <p:nvPr/>
        </p:nvSpPr>
        <p:spPr bwMode="auto">
          <a:xfrm rot="16200000" flipH="1">
            <a:off x="1881188" y="29257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36" name="Rectangle 28"/>
          <p:cNvSpPr>
            <a:spLocks noChangeArrowheads="1"/>
          </p:cNvSpPr>
          <p:nvPr/>
        </p:nvSpPr>
        <p:spPr bwMode="auto">
          <a:xfrm rot="-5387243">
            <a:off x="965994" y="2756694"/>
            <a:ext cx="344488" cy="685800"/>
          </a:xfrm>
          <a:prstGeom prst="rect">
            <a:avLst/>
          </a:prstGeom>
          <a:solidFill>
            <a:srgbClr val="FF00FF">
              <a:alpha val="31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37" name="Line 29"/>
          <p:cNvSpPr>
            <a:spLocks noChangeShapeType="1"/>
          </p:cNvSpPr>
          <p:nvPr/>
        </p:nvSpPr>
        <p:spPr bwMode="auto">
          <a:xfrm rot="16200000" flipH="1">
            <a:off x="1169988" y="29257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38" name="Rectangle 30"/>
          <p:cNvSpPr>
            <a:spLocks noChangeArrowheads="1"/>
          </p:cNvSpPr>
          <p:nvPr/>
        </p:nvSpPr>
        <p:spPr bwMode="auto">
          <a:xfrm rot="-5387243">
            <a:off x="1659732" y="3093244"/>
            <a:ext cx="342900" cy="700087"/>
          </a:xfrm>
          <a:prstGeom prst="rect">
            <a:avLst/>
          </a:prstGeom>
          <a:solidFill>
            <a:srgbClr val="FF00FF">
              <a:alpha val="25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39" name="Line 31"/>
          <p:cNvSpPr>
            <a:spLocks noChangeShapeType="1"/>
          </p:cNvSpPr>
          <p:nvPr/>
        </p:nvSpPr>
        <p:spPr bwMode="auto">
          <a:xfrm rot="16200000" flipH="1">
            <a:off x="1881188" y="3279775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40" name="Rectangle 32"/>
          <p:cNvSpPr>
            <a:spLocks noChangeArrowheads="1"/>
          </p:cNvSpPr>
          <p:nvPr/>
        </p:nvSpPr>
        <p:spPr bwMode="auto">
          <a:xfrm rot="-5387243">
            <a:off x="966788" y="3074988"/>
            <a:ext cx="342900" cy="685800"/>
          </a:xfrm>
          <a:prstGeom prst="rect">
            <a:avLst/>
          </a:prstGeom>
          <a:solidFill>
            <a:srgbClr val="FF00FF">
              <a:alpha val="28999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41" name="Line 33"/>
          <p:cNvSpPr>
            <a:spLocks noChangeShapeType="1"/>
          </p:cNvSpPr>
          <p:nvPr/>
        </p:nvSpPr>
        <p:spPr bwMode="auto">
          <a:xfrm rot="16200000" flipH="1">
            <a:off x="1181101" y="32575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42" name="Rectangle 34"/>
          <p:cNvSpPr>
            <a:spLocks noChangeArrowheads="1"/>
          </p:cNvSpPr>
          <p:nvPr/>
        </p:nvSpPr>
        <p:spPr bwMode="auto">
          <a:xfrm rot="-5387243">
            <a:off x="2020888" y="3443287"/>
            <a:ext cx="357188" cy="696913"/>
          </a:xfrm>
          <a:prstGeom prst="rect">
            <a:avLst/>
          </a:prstGeom>
          <a:solidFill>
            <a:srgbClr val="FF00FF">
              <a:alpha val="28000"/>
            </a:srgb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43" name="Line 35"/>
          <p:cNvSpPr>
            <a:spLocks noChangeShapeType="1"/>
          </p:cNvSpPr>
          <p:nvPr/>
        </p:nvSpPr>
        <p:spPr bwMode="auto">
          <a:xfrm rot="16200000" flipH="1">
            <a:off x="2235201" y="36242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44" name="Rectangle 36"/>
          <p:cNvSpPr>
            <a:spLocks noChangeArrowheads="1"/>
          </p:cNvSpPr>
          <p:nvPr/>
        </p:nvSpPr>
        <p:spPr bwMode="auto">
          <a:xfrm rot="-5387243">
            <a:off x="1319213" y="3425825"/>
            <a:ext cx="336550" cy="720725"/>
          </a:xfrm>
          <a:prstGeom prst="rect">
            <a:avLst/>
          </a:prstGeom>
          <a:solidFill>
            <a:srgbClr val="FF00FF">
              <a:alpha val="28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45" name="Line 37"/>
          <p:cNvSpPr>
            <a:spLocks noChangeShapeType="1"/>
          </p:cNvSpPr>
          <p:nvPr/>
        </p:nvSpPr>
        <p:spPr bwMode="auto">
          <a:xfrm rot="16200000" flipH="1">
            <a:off x="1524001" y="36004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46" name="Rectangle 38"/>
          <p:cNvSpPr>
            <a:spLocks noChangeArrowheads="1"/>
          </p:cNvSpPr>
          <p:nvPr/>
        </p:nvSpPr>
        <p:spPr bwMode="auto">
          <a:xfrm rot="-5387243">
            <a:off x="1315244" y="3764756"/>
            <a:ext cx="342900" cy="725488"/>
          </a:xfrm>
          <a:prstGeom prst="rect">
            <a:avLst/>
          </a:prstGeom>
          <a:solidFill>
            <a:srgbClr val="FF00FF">
              <a:alpha val="25999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47" name="Line 39"/>
          <p:cNvSpPr>
            <a:spLocks noChangeShapeType="1"/>
          </p:cNvSpPr>
          <p:nvPr/>
        </p:nvSpPr>
        <p:spPr bwMode="auto">
          <a:xfrm rot="16200000" flipH="1">
            <a:off x="1501776" y="39433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48" name="Rectangle 40"/>
          <p:cNvSpPr>
            <a:spLocks noChangeArrowheads="1"/>
          </p:cNvSpPr>
          <p:nvPr/>
        </p:nvSpPr>
        <p:spPr bwMode="auto">
          <a:xfrm rot="-5387243">
            <a:off x="593725" y="4478338"/>
            <a:ext cx="352425" cy="708025"/>
          </a:xfrm>
          <a:prstGeom prst="rect">
            <a:avLst/>
          </a:prstGeom>
          <a:solidFill>
            <a:srgbClr val="FF00FF">
              <a:alpha val="25999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49" name="Line 41"/>
          <p:cNvSpPr>
            <a:spLocks noChangeShapeType="1"/>
          </p:cNvSpPr>
          <p:nvPr/>
        </p:nvSpPr>
        <p:spPr bwMode="auto">
          <a:xfrm rot="16200000" flipH="1">
            <a:off x="788988" y="467360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50" name="Rectangle 42"/>
          <p:cNvSpPr>
            <a:spLocks noChangeArrowheads="1"/>
          </p:cNvSpPr>
          <p:nvPr/>
        </p:nvSpPr>
        <p:spPr bwMode="auto">
          <a:xfrm rot="-5387243">
            <a:off x="2021682" y="4493419"/>
            <a:ext cx="342900" cy="687387"/>
          </a:xfrm>
          <a:prstGeom prst="rect">
            <a:avLst/>
          </a:prstGeom>
          <a:solidFill>
            <a:srgbClr val="FF00FF">
              <a:alpha val="25999"/>
            </a:srgb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51" name="Line 43"/>
          <p:cNvSpPr>
            <a:spLocks noChangeShapeType="1"/>
          </p:cNvSpPr>
          <p:nvPr/>
        </p:nvSpPr>
        <p:spPr bwMode="auto">
          <a:xfrm rot="16200000" flipH="1">
            <a:off x="2195513" y="467360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57" name="Text Box 49"/>
          <p:cNvSpPr txBox="1">
            <a:spLocks noChangeArrowheads="1"/>
          </p:cNvSpPr>
          <p:nvPr/>
        </p:nvSpPr>
        <p:spPr bwMode="auto">
          <a:xfrm>
            <a:off x="3481388" y="5330825"/>
            <a:ext cx="2120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Comic Sans MS" charset="0"/>
              </a:rPr>
              <a:t>  Potts model</a:t>
            </a:r>
            <a:endParaRPr lang="en-US" sz="2000">
              <a:solidFill>
                <a:srgbClr val="0000FF"/>
              </a:solidFill>
            </a:endParaRPr>
          </a:p>
        </p:txBody>
      </p:sp>
      <p:sp>
        <p:nvSpPr>
          <p:cNvPr id="247859" name="Text Box 51"/>
          <p:cNvSpPr txBox="1">
            <a:spLocks noChangeArrowheads="1"/>
          </p:cNvSpPr>
          <p:nvPr/>
        </p:nvSpPr>
        <p:spPr bwMode="auto">
          <a:xfrm>
            <a:off x="363538" y="5330825"/>
            <a:ext cx="2263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50800" algn="l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>
                <a:latin typeface="Comic Sans MS" charset="0"/>
              </a:rPr>
              <a:t> </a:t>
            </a:r>
            <a:r>
              <a:rPr kumimoji="0" lang="en-US">
                <a:solidFill>
                  <a:srgbClr val="0000FF"/>
                </a:solidFill>
                <a:latin typeface="Comic Sans MS" charset="0"/>
              </a:rPr>
              <a:t>Dimer model</a:t>
            </a:r>
          </a:p>
        </p:txBody>
      </p:sp>
      <p:sp>
        <p:nvSpPr>
          <p:cNvPr id="247860" name="Oval 52"/>
          <p:cNvSpPr>
            <a:spLocks noChangeArrowheads="1"/>
          </p:cNvSpPr>
          <p:nvPr/>
        </p:nvSpPr>
        <p:spPr bwMode="auto">
          <a:xfrm>
            <a:off x="3621088" y="2935288"/>
            <a:ext cx="280987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61" name="Oval 53"/>
          <p:cNvSpPr>
            <a:spLocks noChangeArrowheads="1"/>
          </p:cNvSpPr>
          <p:nvPr/>
        </p:nvSpPr>
        <p:spPr bwMode="auto">
          <a:xfrm>
            <a:off x="4041775" y="2938463"/>
            <a:ext cx="280988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62" name="Oval 54"/>
          <p:cNvSpPr>
            <a:spLocks noChangeArrowheads="1"/>
          </p:cNvSpPr>
          <p:nvPr/>
        </p:nvSpPr>
        <p:spPr bwMode="auto">
          <a:xfrm>
            <a:off x="4041775" y="46116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63" name="Oval 55"/>
          <p:cNvSpPr>
            <a:spLocks noChangeArrowheads="1"/>
          </p:cNvSpPr>
          <p:nvPr/>
        </p:nvSpPr>
        <p:spPr bwMode="auto">
          <a:xfrm>
            <a:off x="3621088" y="46116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64" name="Oval 56"/>
          <p:cNvSpPr>
            <a:spLocks noChangeArrowheads="1"/>
          </p:cNvSpPr>
          <p:nvPr/>
        </p:nvSpPr>
        <p:spPr bwMode="auto">
          <a:xfrm>
            <a:off x="4464050" y="4611688"/>
            <a:ext cx="280988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65" name="Oval 57"/>
          <p:cNvSpPr>
            <a:spLocks noChangeArrowheads="1"/>
          </p:cNvSpPr>
          <p:nvPr/>
        </p:nvSpPr>
        <p:spPr bwMode="auto">
          <a:xfrm>
            <a:off x="4464050" y="2938463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66" name="Oval 58"/>
          <p:cNvSpPr>
            <a:spLocks noChangeArrowheads="1"/>
          </p:cNvSpPr>
          <p:nvPr/>
        </p:nvSpPr>
        <p:spPr bwMode="auto">
          <a:xfrm>
            <a:off x="4903788" y="29352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67" name="Oval 59"/>
          <p:cNvSpPr>
            <a:spLocks noChangeArrowheads="1"/>
          </p:cNvSpPr>
          <p:nvPr/>
        </p:nvSpPr>
        <p:spPr bwMode="auto">
          <a:xfrm>
            <a:off x="5324475" y="29352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68" name="Oval 60"/>
          <p:cNvSpPr>
            <a:spLocks noChangeArrowheads="1"/>
          </p:cNvSpPr>
          <p:nvPr/>
        </p:nvSpPr>
        <p:spPr bwMode="auto">
          <a:xfrm>
            <a:off x="3621088" y="3382963"/>
            <a:ext cx="280987" cy="2746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69" name="Oval 61"/>
          <p:cNvSpPr>
            <a:spLocks noChangeArrowheads="1"/>
          </p:cNvSpPr>
          <p:nvPr/>
        </p:nvSpPr>
        <p:spPr bwMode="auto">
          <a:xfrm>
            <a:off x="4041775" y="3382963"/>
            <a:ext cx="280988" cy="2746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70" name="Oval 62"/>
          <p:cNvSpPr>
            <a:spLocks noChangeArrowheads="1"/>
          </p:cNvSpPr>
          <p:nvPr/>
        </p:nvSpPr>
        <p:spPr bwMode="auto">
          <a:xfrm>
            <a:off x="4464050" y="3382963"/>
            <a:ext cx="280988" cy="2746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71" name="Oval 63"/>
          <p:cNvSpPr>
            <a:spLocks noChangeArrowheads="1"/>
          </p:cNvSpPr>
          <p:nvPr/>
        </p:nvSpPr>
        <p:spPr bwMode="auto">
          <a:xfrm>
            <a:off x="4903788" y="3378200"/>
            <a:ext cx="280987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72" name="Oval 64"/>
          <p:cNvSpPr>
            <a:spLocks noChangeArrowheads="1"/>
          </p:cNvSpPr>
          <p:nvPr/>
        </p:nvSpPr>
        <p:spPr bwMode="auto">
          <a:xfrm>
            <a:off x="5324475" y="3378200"/>
            <a:ext cx="280988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73" name="Oval 65"/>
          <p:cNvSpPr>
            <a:spLocks noChangeArrowheads="1"/>
          </p:cNvSpPr>
          <p:nvPr/>
        </p:nvSpPr>
        <p:spPr bwMode="auto">
          <a:xfrm>
            <a:off x="3621088" y="3797300"/>
            <a:ext cx="280987" cy="277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74" name="Oval 66"/>
          <p:cNvSpPr>
            <a:spLocks noChangeArrowheads="1"/>
          </p:cNvSpPr>
          <p:nvPr/>
        </p:nvSpPr>
        <p:spPr bwMode="auto">
          <a:xfrm>
            <a:off x="3621088" y="4198938"/>
            <a:ext cx="280987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75" name="Oval 67"/>
          <p:cNvSpPr>
            <a:spLocks noChangeArrowheads="1"/>
          </p:cNvSpPr>
          <p:nvPr/>
        </p:nvSpPr>
        <p:spPr bwMode="auto">
          <a:xfrm>
            <a:off x="4041775" y="4208463"/>
            <a:ext cx="280988" cy="2746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76" name="Oval 68"/>
          <p:cNvSpPr>
            <a:spLocks noChangeArrowheads="1"/>
          </p:cNvSpPr>
          <p:nvPr/>
        </p:nvSpPr>
        <p:spPr bwMode="auto">
          <a:xfrm>
            <a:off x="4903788" y="4198938"/>
            <a:ext cx="280987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77" name="Oval 69"/>
          <p:cNvSpPr>
            <a:spLocks noChangeArrowheads="1"/>
          </p:cNvSpPr>
          <p:nvPr/>
        </p:nvSpPr>
        <p:spPr bwMode="auto">
          <a:xfrm>
            <a:off x="5324475" y="3797300"/>
            <a:ext cx="280988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78" name="Oval 70"/>
          <p:cNvSpPr>
            <a:spLocks noChangeArrowheads="1"/>
          </p:cNvSpPr>
          <p:nvPr/>
        </p:nvSpPr>
        <p:spPr bwMode="auto">
          <a:xfrm>
            <a:off x="4041775" y="3797300"/>
            <a:ext cx="280988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79" name="Oval 71"/>
          <p:cNvSpPr>
            <a:spLocks noChangeArrowheads="1"/>
          </p:cNvSpPr>
          <p:nvPr/>
        </p:nvSpPr>
        <p:spPr bwMode="auto">
          <a:xfrm>
            <a:off x="4464050" y="3797300"/>
            <a:ext cx="280988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80" name="Oval 72"/>
          <p:cNvSpPr>
            <a:spLocks noChangeArrowheads="1"/>
          </p:cNvSpPr>
          <p:nvPr/>
        </p:nvSpPr>
        <p:spPr bwMode="auto">
          <a:xfrm>
            <a:off x="4464050" y="4208463"/>
            <a:ext cx="280988" cy="2746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81" name="Oval 73"/>
          <p:cNvSpPr>
            <a:spLocks noChangeArrowheads="1"/>
          </p:cNvSpPr>
          <p:nvPr/>
        </p:nvSpPr>
        <p:spPr bwMode="auto">
          <a:xfrm>
            <a:off x="4903788" y="3797300"/>
            <a:ext cx="280987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82" name="Oval 74"/>
          <p:cNvSpPr>
            <a:spLocks noChangeArrowheads="1"/>
          </p:cNvSpPr>
          <p:nvPr/>
        </p:nvSpPr>
        <p:spPr bwMode="auto">
          <a:xfrm>
            <a:off x="5324475" y="4198938"/>
            <a:ext cx="280988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83" name="Oval 75"/>
          <p:cNvSpPr>
            <a:spLocks noChangeArrowheads="1"/>
          </p:cNvSpPr>
          <p:nvPr/>
        </p:nvSpPr>
        <p:spPr bwMode="auto">
          <a:xfrm>
            <a:off x="4903788" y="46116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84" name="Oval 76"/>
          <p:cNvSpPr>
            <a:spLocks noChangeArrowheads="1"/>
          </p:cNvSpPr>
          <p:nvPr/>
        </p:nvSpPr>
        <p:spPr bwMode="auto">
          <a:xfrm>
            <a:off x="5324475" y="46116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39" name="Rectangle 131"/>
          <p:cNvSpPr>
            <a:spLocks noChangeArrowheads="1"/>
          </p:cNvSpPr>
          <p:nvPr/>
        </p:nvSpPr>
        <p:spPr bwMode="auto">
          <a:xfrm>
            <a:off x="3435350" y="2646363"/>
            <a:ext cx="2309813" cy="2301875"/>
          </a:xfrm>
          <a:prstGeom prst="rect">
            <a:avLst/>
          </a:prstGeom>
          <a:solidFill>
            <a:schemeClr val="bg1">
              <a:alpha val="2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941" name="Rectangle 133"/>
          <p:cNvSpPr>
            <a:spLocks noChangeArrowheads="1"/>
          </p:cNvSpPr>
          <p:nvPr/>
        </p:nvSpPr>
        <p:spPr bwMode="auto">
          <a:xfrm>
            <a:off x="363538" y="5876281"/>
            <a:ext cx="51448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2400" dirty="0">
                <a:solidFill>
                  <a:srgbClr val="FF8000"/>
                </a:solidFill>
              </a:rPr>
              <a:t> Domino </a:t>
            </a:r>
            <a:r>
              <a:rPr lang="en-US" sz="2400" dirty="0" err="1">
                <a:solidFill>
                  <a:srgbClr val="FF8000"/>
                </a:solidFill>
              </a:rPr>
              <a:t>tilings</a:t>
            </a:r>
            <a:r>
              <a:rPr lang="en-US" sz="2400" dirty="0">
                <a:solidFill>
                  <a:srgbClr val="FF8000"/>
                </a:solidFill>
              </a:rPr>
              <a:t>                 </a:t>
            </a:r>
            <a:r>
              <a:rPr lang="en-US" sz="2400" dirty="0" smtClean="0">
                <a:solidFill>
                  <a:srgbClr val="FF8000"/>
                </a:solidFill>
              </a:rPr>
              <a:t>3-</a:t>
            </a:r>
            <a:r>
              <a:rPr lang="en-US" sz="2400" dirty="0">
                <a:solidFill>
                  <a:srgbClr val="FF8000"/>
                </a:solidFill>
              </a:rPr>
              <a:t>colorings           </a:t>
            </a:r>
          </a:p>
        </p:txBody>
      </p:sp>
    </p:spTree>
    <p:extLst>
      <p:ext uri="{BB962C8B-B14F-4D97-AF65-F5344CB8AC3E}">
        <p14:creationId xmlns:p14="http://schemas.microsoft.com/office/powerpoint/2010/main" val="3717790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94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"/>
            <a:ext cx="7772400" cy="1143000"/>
          </a:xfrm>
        </p:spPr>
        <p:txBody>
          <a:bodyPr/>
          <a:lstStyle/>
          <a:p>
            <a:r>
              <a:rPr lang="en-US"/>
              <a:t>What about other models?</a:t>
            </a:r>
          </a:p>
        </p:txBody>
      </p:sp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428625" y="2932113"/>
            <a:ext cx="2120900" cy="2070100"/>
          </a:xfrm>
          <a:prstGeom prst="rect">
            <a:avLst/>
          </a:prstGeom>
          <a:solidFill>
            <a:schemeClr val="bg1">
              <a:alpha val="91000"/>
            </a:schemeClr>
          </a:solidFill>
          <a:ln w="444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4" name="Rectangle 4"/>
          <p:cNvSpPr>
            <a:spLocks noChangeArrowheads="1"/>
          </p:cNvSpPr>
          <p:nvPr/>
        </p:nvSpPr>
        <p:spPr bwMode="auto">
          <a:xfrm>
            <a:off x="442913" y="2932113"/>
            <a:ext cx="352425" cy="685800"/>
          </a:xfrm>
          <a:prstGeom prst="rect">
            <a:avLst/>
          </a:prstGeom>
          <a:solidFill>
            <a:srgbClr val="558ED5">
              <a:alpha val="91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885" name="Rectangle 5"/>
          <p:cNvSpPr>
            <a:spLocks noChangeArrowheads="1"/>
          </p:cNvSpPr>
          <p:nvPr/>
        </p:nvSpPr>
        <p:spPr bwMode="auto">
          <a:xfrm>
            <a:off x="1495425" y="4298950"/>
            <a:ext cx="352425" cy="703263"/>
          </a:xfrm>
          <a:prstGeom prst="rect">
            <a:avLst/>
          </a:prstGeom>
          <a:solidFill>
            <a:srgbClr val="558ED5">
              <a:alpha val="91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886" name="Rectangle 6"/>
          <p:cNvSpPr>
            <a:spLocks noChangeArrowheads="1"/>
          </p:cNvSpPr>
          <p:nvPr/>
        </p:nvSpPr>
        <p:spPr bwMode="auto">
          <a:xfrm>
            <a:off x="1852613" y="3979863"/>
            <a:ext cx="342900" cy="685800"/>
          </a:xfrm>
          <a:prstGeom prst="rect">
            <a:avLst/>
          </a:prstGeom>
          <a:solidFill>
            <a:schemeClr val="accent1">
              <a:alpha val="91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7" name="Rectangle 7"/>
          <p:cNvSpPr>
            <a:spLocks noChangeArrowheads="1"/>
          </p:cNvSpPr>
          <p:nvPr/>
        </p:nvSpPr>
        <p:spPr bwMode="auto">
          <a:xfrm>
            <a:off x="1852613" y="3973513"/>
            <a:ext cx="342900" cy="692150"/>
          </a:xfrm>
          <a:prstGeom prst="rect">
            <a:avLst/>
          </a:prstGeom>
          <a:solidFill>
            <a:srgbClr val="558ED5">
              <a:alpha val="91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888" name="Line 8"/>
          <p:cNvSpPr>
            <a:spLocks noChangeShapeType="1"/>
          </p:cNvSpPr>
          <p:nvPr/>
        </p:nvSpPr>
        <p:spPr bwMode="auto">
          <a:xfrm flipH="1">
            <a:off x="642938" y="30861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9" name="Rectangle 9"/>
          <p:cNvSpPr>
            <a:spLocks noChangeArrowheads="1"/>
          </p:cNvSpPr>
          <p:nvPr/>
        </p:nvSpPr>
        <p:spPr bwMode="auto">
          <a:xfrm>
            <a:off x="2181225" y="2932113"/>
            <a:ext cx="357188" cy="685800"/>
          </a:xfrm>
          <a:prstGeom prst="rect">
            <a:avLst/>
          </a:prstGeom>
          <a:solidFill>
            <a:srgbClr val="558ED5">
              <a:alpha val="91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890" name="Line 10"/>
          <p:cNvSpPr>
            <a:spLocks noChangeShapeType="1"/>
          </p:cNvSpPr>
          <p:nvPr/>
        </p:nvSpPr>
        <p:spPr bwMode="auto">
          <a:xfrm flipH="1">
            <a:off x="2395538" y="30861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1" name="Rectangle 11"/>
          <p:cNvSpPr>
            <a:spLocks noChangeArrowheads="1"/>
          </p:cNvSpPr>
          <p:nvPr/>
        </p:nvSpPr>
        <p:spPr bwMode="auto">
          <a:xfrm>
            <a:off x="2206625" y="3997325"/>
            <a:ext cx="342900" cy="692150"/>
          </a:xfrm>
          <a:prstGeom prst="rect">
            <a:avLst/>
          </a:prstGeom>
          <a:solidFill>
            <a:srgbClr val="558ED5">
              <a:alpha val="91000"/>
            </a:srgb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892" name="Line 12"/>
          <p:cNvSpPr>
            <a:spLocks noChangeShapeType="1"/>
          </p:cNvSpPr>
          <p:nvPr/>
        </p:nvSpPr>
        <p:spPr bwMode="auto">
          <a:xfrm flipH="1">
            <a:off x="2395538" y="415925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3" name="Line 13"/>
          <p:cNvSpPr>
            <a:spLocks noChangeShapeType="1"/>
          </p:cNvSpPr>
          <p:nvPr/>
        </p:nvSpPr>
        <p:spPr bwMode="auto">
          <a:xfrm flipH="1">
            <a:off x="2052638" y="415925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4" name="Rectangle 14"/>
          <p:cNvSpPr>
            <a:spLocks noChangeArrowheads="1"/>
          </p:cNvSpPr>
          <p:nvPr/>
        </p:nvSpPr>
        <p:spPr bwMode="auto">
          <a:xfrm>
            <a:off x="785813" y="3613150"/>
            <a:ext cx="342900" cy="685800"/>
          </a:xfrm>
          <a:prstGeom prst="rect">
            <a:avLst/>
          </a:prstGeom>
          <a:solidFill>
            <a:srgbClr val="558ED5">
              <a:alpha val="91000"/>
            </a:srgb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895" name="Line 15"/>
          <p:cNvSpPr>
            <a:spLocks noChangeShapeType="1"/>
          </p:cNvSpPr>
          <p:nvPr/>
        </p:nvSpPr>
        <p:spPr bwMode="auto">
          <a:xfrm flipH="1">
            <a:off x="985838" y="37719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6" name="Rectangle 16"/>
          <p:cNvSpPr>
            <a:spLocks noChangeArrowheads="1"/>
          </p:cNvSpPr>
          <p:nvPr/>
        </p:nvSpPr>
        <p:spPr bwMode="auto">
          <a:xfrm>
            <a:off x="442913" y="3613150"/>
            <a:ext cx="352425" cy="685800"/>
          </a:xfrm>
          <a:prstGeom prst="rect">
            <a:avLst/>
          </a:prstGeom>
          <a:solidFill>
            <a:srgbClr val="558ED5">
              <a:alpha val="91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897" name="Line 17"/>
          <p:cNvSpPr>
            <a:spLocks noChangeShapeType="1"/>
          </p:cNvSpPr>
          <p:nvPr/>
        </p:nvSpPr>
        <p:spPr bwMode="auto">
          <a:xfrm flipH="1">
            <a:off x="642938" y="37719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8" name="Rectangle 18"/>
          <p:cNvSpPr>
            <a:spLocks noChangeArrowheads="1"/>
          </p:cNvSpPr>
          <p:nvPr/>
        </p:nvSpPr>
        <p:spPr bwMode="auto">
          <a:xfrm>
            <a:off x="1128713" y="4298950"/>
            <a:ext cx="366712" cy="703263"/>
          </a:xfrm>
          <a:prstGeom prst="rect">
            <a:avLst/>
          </a:prstGeom>
          <a:solidFill>
            <a:srgbClr val="558ED5">
              <a:alpha val="91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899" name="Line 19"/>
          <p:cNvSpPr>
            <a:spLocks noChangeShapeType="1"/>
          </p:cNvSpPr>
          <p:nvPr/>
        </p:nvSpPr>
        <p:spPr bwMode="auto">
          <a:xfrm flipH="1">
            <a:off x="1323975" y="4481513"/>
            <a:ext cx="1588" cy="319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0" name="Line 20"/>
          <p:cNvSpPr>
            <a:spLocks noChangeShapeType="1"/>
          </p:cNvSpPr>
          <p:nvPr/>
        </p:nvSpPr>
        <p:spPr bwMode="auto">
          <a:xfrm flipH="1">
            <a:off x="1662113" y="4481513"/>
            <a:ext cx="0" cy="33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1" name="Rectangle 21"/>
          <p:cNvSpPr>
            <a:spLocks noChangeArrowheads="1"/>
          </p:cNvSpPr>
          <p:nvPr/>
        </p:nvSpPr>
        <p:spPr bwMode="auto">
          <a:xfrm rot="-5387243">
            <a:off x="590550" y="4121150"/>
            <a:ext cx="357188" cy="712788"/>
          </a:xfrm>
          <a:prstGeom prst="rect">
            <a:avLst/>
          </a:prstGeom>
          <a:solidFill>
            <a:srgbClr val="FF00FF">
              <a:alpha val="25999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2" name="Line 22"/>
          <p:cNvSpPr>
            <a:spLocks noChangeShapeType="1"/>
          </p:cNvSpPr>
          <p:nvPr/>
        </p:nvSpPr>
        <p:spPr bwMode="auto">
          <a:xfrm rot="16200000" flipH="1">
            <a:off x="788988" y="4308475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3" name="Rectangle 23"/>
          <p:cNvSpPr>
            <a:spLocks noChangeArrowheads="1"/>
          </p:cNvSpPr>
          <p:nvPr/>
        </p:nvSpPr>
        <p:spPr bwMode="auto">
          <a:xfrm rot="-5387243">
            <a:off x="1659732" y="2750344"/>
            <a:ext cx="342900" cy="700087"/>
          </a:xfrm>
          <a:prstGeom prst="rect">
            <a:avLst/>
          </a:prstGeom>
          <a:solidFill>
            <a:srgbClr val="FF00FF">
              <a:alpha val="28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4" name="Line 24"/>
          <p:cNvSpPr>
            <a:spLocks noChangeShapeType="1"/>
          </p:cNvSpPr>
          <p:nvPr/>
        </p:nvSpPr>
        <p:spPr bwMode="auto">
          <a:xfrm rot="16200000" flipH="1">
            <a:off x="1881188" y="29257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5" name="Rectangle 25"/>
          <p:cNvSpPr>
            <a:spLocks noChangeArrowheads="1"/>
          </p:cNvSpPr>
          <p:nvPr/>
        </p:nvSpPr>
        <p:spPr bwMode="auto">
          <a:xfrm rot="-5387243">
            <a:off x="965994" y="2756694"/>
            <a:ext cx="344488" cy="685800"/>
          </a:xfrm>
          <a:prstGeom prst="rect">
            <a:avLst/>
          </a:prstGeom>
          <a:solidFill>
            <a:srgbClr val="FF00FF">
              <a:alpha val="31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6" name="Line 26"/>
          <p:cNvSpPr>
            <a:spLocks noChangeShapeType="1"/>
          </p:cNvSpPr>
          <p:nvPr/>
        </p:nvSpPr>
        <p:spPr bwMode="auto">
          <a:xfrm rot="16200000" flipH="1">
            <a:off x="1169988" y="29257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7" name="Rectangle 27"/>
          <p:cNvSpPr>
            <a:spLocks noChangeArrowheads="1"/>
          </p:cNvSpPr>
          <p:nvPr/>
        </p:nvSpPr>
        <p:spPr bwMode="auto">
          <a:xfrm rot="-5387243">
            <a:off x="1659732" y="3093244"/>
            <a:ext cx="342900" cy="700087"/>
          </a:xfrm>
          <a:prstGeom prst="rect">
            <a:avLst/>
          </a:prstGeom>
          <a:solidFill>
            <a:srgbClr val="FF00FF">
              <a:alpha val="25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8" name="Line 28"/>
          <p:cNvSpPr>
            <a:spLocks noChangeShapeType="1"/>
          </p:cNvSpPr>
          <p:nvPr/>
        </p:nvSpPr>
        <p:spPr bwMode="auto">
          <a:xfrm rot="16200000" flipH="1">
            <a:off x="1881188" y="3279775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9" name="Rectangle 29"/>
          <p:cNvSpPr>
            <a:spLocks noChangeArrowheads="1"/>
          </p:cNvSpPr>
          <p:nvPr/>
        </p:nvSpPr>
        <p:spPr bwMode="auto">
          <a:xfrm rot="-5387243">
            <a:off x="966788" y="3074988"/>
            <a:ext cx="342900" cy="685800"/>
          </a:xfrm>
          <a:prstGeom prst="rect">
            <a:avLst/>
          </a:prstGeom>
          <a:solidFill>
            <a:srgbClr val="FF00FF">
              <a:alpha val="28999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0" name="Line 30"/>
          <p:cNvSpPr>
            <a:spLocks noChangeShapeType="1"/>
          </p:cNvSpPr>
          <p:nvPr/>
        </p:nvSpPr>
        <p:spPr bwMode="auto">
          <a:xfrm rot="16200000" flipH="1">
            <a:off x="1181101" y="32575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1" name="Rectangle 31"/>
          <p:cNvSpPr>
            <a:spLocks noChangeArrowheads="1"/>
          </p:cNvSpPr>
          <p:nvPr/>
        </p:nvSpPr>
        <p:spPr bwMode="auto">
          <a:xfrm rot="-5387243">
            <a:off x="2020888" y="3443287"/>
            <a:ext cx="357188" cy="696913"/>
          </a:xfrm>
          <a:prstGeom prst="rect">
            <a:avLst/>
          </a:prstGeom>
          <a:solidFill>
            <a:srgbClr val="FF00FF">
              <a:alpha val="28000"/>
            </a:srgb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2" name="Line 32"/>
          <p:cNvSpPr>
            <a:spLocks noChangeShapeType="1"/>
          </p:cNvSpPr>
          <p:nvPr/>
        </p:nvSpPr>
        <p:spPr bwMode="auto">
          <a:xfrm rot="16200000" flipH="1">
            <a:off x="2235201" y="36242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3" name="Rectangle 33"/>
          <p:cNvSpPr>
            <a:spLocks noChangeArrowheads="1"/>
          </p:cNvSpPr>
          <p:nvPr/>
        </p:nvSpPr>
        <p:spPr bwMode="auto">
          <a:xfrm rot="-5387243">
            <a:off x="1319213" y="3425825"/>
            <a:ext cx="336550" cy="720725"/>
          </a:xfrm>
          <a:prstGeom prst="rect">
            <a:avLst/>
          </a:prstGeom>
          <a:solidFill>
            <a:srgbClr val="FF00FF">
              <a:alpha val="28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4" name="Line 34"/>
          <p:cNvSpPr>
            <a:spLocks noChangeShapeType="1"/>
          </p:cNvSpPr>
          <p:nvPr/>
        </p:nvSpPr>
        <p:spPr bwMode="auto">
          <a:xfrm rot="16200000" flipH="1">
            <a:off x="1524001" y="36004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5" name="Rectangle 35"/>
          <p:cNvSpPr>
            <a:spLocks noChangeArrowheads="1"/>
          </p:cNvSpPr>
          <p:nvPr/>
        </p:nvSpPr>
        <p:spPr bwMode="auto">
          <a:xfrm rot="-5387243">
            <a:off x="1315244" y="3764756"/>
            <a:ext cx="342900" cy="725488"/>
          </a:xfrm>
          <a:prstGeom prst="rect">
            <a:avLst/>
          </a:prstGeom>
          <a:solidFill>
            <a:srgbClr val="FF00FF">
              <a:alpha val="25999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6" name="Line 36"/>
          <p:cNvSpPr>
            <a:spLocks noChangeShapeType="1"/>
          </p:cNvSpPr>
          <p:nvPr/>
        </p:nvSpPr>
        <p:spPr bwMode="auto">
          <a:xfrm rot="16200000" flipH="1">
            <a:off x="1501776" y="39433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7" name="Rectangle 37"/>
          <p:cNvSpPr>
            <a:spLocks noChangeArrowheads="1"/>
          </p:cNvSpPr>
          <p:nvPr/>
        </p:nvSpPr>
        <p:spPr bwMode="auto">
          <a:xfrm rot="-5387243">
            <a:off x="593725" y="4478338"/>
            <a:ext cx="352425" cy="708025"/>
          </a:xfrm>
          <a:prstGeom prst="rect">
            <a:avLst/>
          </a:prstGeom>
          <a:solidFill>
            <a:srgbClr val="FF00FF">
              <a:alpha val="25999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8" name="Line 38"/>
          <p:cNvSpPr>
            <a:spLocks noChangeShapeType="1"/>
          </p:cNvSpPr>
          <p:nvPr/>
        </p:nvSpPr>
        <p:spPr bwMode="auto">
          <a:xfrm rot="16200000" flipH="1">
            <a:off x="788988" y="467360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9" name="Rectangle 39"/>
          <p:cNvSpPr>
            <a:spLocks noChangeArrowheads="1"/>
          </p:cNvSpPr>
          <p:nvPr/>
        </p:nvSpPr>
        <p:spPr bwMode="auto">
          <a:xfrm rot="-5387243">
            <a:off x="2021682" y="4493419"/>
            <a:ext cx="342900" cy="687387"/>
          </a:xfrm>
          <a:prstGeom prst="rect">
            <a:avLst/>
          </a:prstGeom>
          <a:solidFill>
            <a:srgbClr val="FF00FF">
              <a:alpha val="25999"/>
            </a:srgb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20" name="Line 40"/>
          <p:cNvSpPr>
            <a:spLocks noChangeShapeType="1"/>
          </p:cNvSpPr>
          <p:nvPr/>
        </p:nvSpPr>
        <p:spPr bwMode="auto">
          <a:xfrm rot="16200000" flipH="1">
            <a:off x="2195513" y="467360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21" name="Text Box 41"/>
          <p:cNvSpPr txBox="1">
            <a:spLocks noChangeArrowheads="1"/>
          </p:cNvSpPr>
          <p:nvPr/>
        </p:nvSpPr>
        <p:spPr bwMode="auto">
          <a:xfrm>
            <a:off x="3481388" y="5330825"/>
            <a:ext cx="2120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Comic Sans MS" charset="0"/>
              </a:rPr>
              <a:t>  Potts model</a:t>
            </a:r>
            <a:endParaRPr lang="en-US" sz="2000">
              <a:solidFill>
                <a:srgbClr val="0000FF"/>
              </a:solidFill>
            </a:endParaRPr>
          </a:p>
        </p:txBody>
      </p:sp>
      <p:sp>
        <p:nvSpPr>
          <p:cNvPr id="250923" name="Text Box 43"/>
          <p:cNvSpPr txBox="1">
            <a:spLocks noChangeArrowheads="1"/>
          </p:cNvSpPr>
          <p:nvPr/>
        </p:nvSpPr>
        <p:spPr bwMode="auto">
          <a:xfrm>
            <a:off x="363538" y="5330825"/>
            <a:ext cx="2263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50800" algn="l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>
                <a:latin typeface="Comic Sans MS" charset="0"/>
              </a:rPr>
              <a:t> </a:t>
            </a:r>
            <a:r>
              <a:rPr kumimoji="0" lang="en-US">
                <a:solidFill>
                  <a:srgbClr val="0000FF"/>
                </a:solidFill>
                <a:latin typeface="Comic Sans MS" charset="0"/>
              </a:rPr>
              <a:t>Dimer model</a:t>
            </a:r>
          </a:p>
        </p:txBody>
      </p:sp>
      <p:sp>
        <p:nvSpPr>
          <p:cNvPr id="250924" name="Oval 44"/>
          <p:cNvSpPr>
            <a:spLocks noChangeArrowheads="1"/>
          </p:cNvSpPr>
          <p:nvPr/>
        </p:nvSpPr>
        <p:spPr bwMode="auto">
          <a:xfrm>
            <a:off x="3621088" y="2935288"/>
            <a:ext cx="280987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25" name="Oval 45"/>
          <p:cNvSpPr>
            <a:spLocks noChangeArrowheads="1"/>
          </p:cNvSpPr>
          <p:nvPr/>
        </p:nvSpPr>
        <p:spPr bwMode="auto">
          <a:xfrm>
            <a:off x="4041775" y="2938463"/>
            <a:ext cx="280988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26" name="Oval 46"/>
          <p:cNvSpPr>
            <a:spLocks noChangeArrowheads="1"/>
          </p:cNvSpPr>
          <p:nvPr/>
        </p:nvSpPr>
        <p:spPr bwMode="auto">
          <a:xfrm>
            <a:off x="4041775" y="46116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27" name="Oval 47"/>
          <p:cNvSpPr>
            <a:spLocks noChangeArrowheads="1"/>
          </p:cNvSpPr>
          <p:nvPr/>
        </p:nvSpPr>
        <p:spPr bwMode="auto">
          <a:xfrm>
            <a:off x="3621088" y="46116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28" name="Oval 48"/>
          <p:cNvSpPr>
            <a:spLocks noChangeArrowheads="1"/>
          </p:cNvSpPr>
          <p:nvPr/>
        </p:nvSpPr>
        <p:spPr bwMode="auto">
          <a:xfrm>
            <a:off x="4464050" y="4611688"/>
            <a:ext cx="280988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29" name="Oval 49"/>
          <p:cNvSpPr>
            <a:spLocks noChangeArrowheads="1"/>
          </p:cNvSpPr>
          <p:nvPr/>
        </p:nvSpPr>
        <p:spPr bwMode="auto">
          <a:xfrm>
            <a:off x="4464050" y="2938463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30" name="Oval 50"/>
          <p:cNvSpPr>
            <a:spLocks noChangeArrowheads="1"/>
          </p:cNvSpPr>
          <p:nvPr/>
        </p:nvSpPr>
        <p:spPr bwMode="auto">
          <a:xfrm>
            <a:off x="4903788" y="29352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31" name="Oval 51"/>
          <p:cNvSpPr>
            <a:spLocks noChangeArrowheads="1"/>
          </p:cNvSpPr>
          <p:nvPr/>
        </p:nvSpPr>
        <p:spPr bwMode="auto">
          <a:xfrm>
            <a:off x="5324475" y="29352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32" name="Oval 52"/>
          <p:cNvSpPr>
            <a:spLocks noChangeArrowheads="1"/>
          </p:cNvSpPr>
          <p:nvPr/>
        </p:nvSpPr>
        <p:spPr bwMode="auto">
          <a:xfrm>
            <a:off x="3621088" y="3382963"/>
            <a:ext cx="280987" cy="2746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33" name="Oval 53"/>
          <p:cNvSpPr>
            <a:spLocks noChangeArrowheads="1"/>
          </p:cNvSpPr>
          <p:nvPr/>
        </p:nvSpPr>
        <p:spPr bwMode="auto">
          <a:xfrm>
            <a:off x="4041775" y="3382963"/>
            <a:ext cx="280988" cy="2746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34" name="Oval 54"/>
          <p:cNvSpPr>
            <a:spLocks noChangeArrowheads="1"/>
          </p:cNvSpPr>
          <p:nvPr/>
        </p:nvSpPr>
        <p:spPr bwMode="auto">
          <a:xfrm>
            <a:off x="4464050" y="3382963"/>
            <a:ext cx="280988" cy="2746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35" name="Oval 55"/>
          <p:cNvSpPr>
            <a:spLocks noChangeArrowheads="1"/>
          </p:cNvSpPr>
          <p:nvPr/>
        </p:nvSpPr>
        <p:spPr bwMode="auto">
          <a:xfrm>
            <a:off x="4903788" y="3378200"/>
            <a:ext cx="280987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36" name="Oval 56"/>
          <p:cNvSpPr>
            <a:spLocks noChangeArrowheads="1"/>
          </p:cNvSpPr>
          <p:nvPr/>
        </p:nvSpPr>
        <p:spPr bwMode="auto">
          <a:xfrm>
            <a:off x="5324475" y="3378200"/>
            <a:ext cx="280988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37" name="Oval 57"/>
          <p:cNvSpPr>
            <a:spLocks noChangeArrowheads="1"/>
          </p:cNvSpPr>
          <p:nvPr/>
        </p:nvSpPr>
        <p:spPr bwMode="auto">
          <a:xfrm>
            <a:off x="3621088" y="3797300"/>
            <a:ext cx="280987" cy="277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38" name="Oval 58"/>
          <p:cNvSpPr>
            <a:spLocks noChangeArrowheads="1"/>
          </p:cNvSpPr>
          <p:nvPr/>
        </p:nvSpPr>
        <p:spPr bwMode="auto">
          <a:xfrm>
            <a:off x="3621088" y="4198938"/>
            <a:ext cx="280987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39" name="Oval 59"/>
          <p:cNvSpPr>
            <a:spLocks noChangeArrowheads="1"/>
          </p:cNvSpPr>
          <p:nvPr/>
        </p:nvSpPr>
        <p:spPr bwMode="auto">
          <a:xfrm>
            <a:off x="4041775" y="4208463"/>
            <a:ext cx="280988" cy="2746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40" name="Oval 60"/>
          <p:cNvSpPr>
            <a:spLocks noChangeArrowheads="1"/>
          </p:cNvSpPr>
          <p:nvPr/>
        </p:nvSpPr>
        <p:spPr bwMode="auto">
          <a:xfrm>
            <a:off x="4903788" y="4198938"/>
            <a:ext cx="280987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41" name="Oval 61"/>
          <p:cNvSpPr>
            <a:spLocks noChangeArrowheads="1"/>
          </p:cNvSpPr>
          <p:nvPr/>
        </p:nvSpPr>
        <p:spPr bwMode="auto">
          <a:xfrm>
            <a:off x="5324475" y="3797300"/>
            <a:ext cx="280988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42" name="Oval 62"/>
          <p:cNvSpPr>
            <a:spLocks noChangeArrowheads="1"/>
          </p:cNvSpPr>
          <p:nvPr/>
        </p:nvSpPr>
        <p:spPr bwMode="auto">
          <a:xfrm>
            <a:off x="4041775" y="3797300"/>
            <a:ext cx="280988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43" name="Oval 63"/>
          <p:cNvSpPr>
            <a:spLocks noChangeArrowheads="1"/>
          </p:cNvSpPr>
          <p:nvPr/>
        </p:nvSpPr>
        <p:spPr bwMode="auto">
          <a:xfrm>
            <a:off x="4464050" y="3797300"/>
            <a:ext cx="280988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44" name="Oval 64"/>
          <p:cNvSpPr>
            <a:spLocks noChangeArrowheads="1"/>
          </p:cNvSpPr>
          <p:nvPr/>
        </p:nvSpPr>
        <p:spPr bwMode="auto">
          <a:xfrm>
            <a:off x="4464050" y="4208463"/>
            <a:ext cx="280988" cy="2746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45" name="Oval 65"/>
          <p:cNvSpPr>
            <a:spLocks noChangeArrowheads="1"/>
          </p:cNvSpPr>
          <p:nvPr/>
        </p:nvSpPr>
        <p:spPr bwMode="auto">
          <a:xfrm>
            <a:off x="4903788" y="3797300"/>
            <a:ext cx="280987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46" name="Oval 66"/>
          <p:cNvSpPr>
            <a:spLocks noChangeArrowheads="1"/>
          </p:cNvSpPr>
          <p:nvPr/>
        </p:nvSpPr>
        <p:spPr bwMode="auto">
          <a:xfrm>
            <a:off x="5324475" y="4198938"/>
            <a:ext cx="280988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47" name="Oval 67"/>
          <p:cNvSpPr>
            <a:spLocks noChangeArrowheads="1"/>
          </p:cNvSpPr>
          <p:nvPr/>
        </p:nvSpPr>
        <p:spPr bwMode="auto">
          <a:xfrm>
            <a:off x="4903788" y="46116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48" name="Oval 68"/>
          <p:cNvSpPr>
            <a:spLocks noChangeArrowheads="1"/>
          </p:cNvSpPr>
          <p:nvPr/>
        </p:nvSpPr>
        <p:spPr bwMode="auto">
          <a:xfrm>
            <a:off x="5324475" y="46116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81" name="Rectangle 101"/>
          <p:cNvSpPr>
            <a:spLocks noChangeArrowheads="1"/>
          </p:cNvSpPr>
          <p:nvPr/>
        </p:nvSpPr>
        <p:spPr bwMode="auto">
          <a:xfrm>
            <a:off x="3435350" y="2646363"/>
            <a:ext cx="2309813" cy="2301875"/>
          </a:xfrm>
          <a:prstGeom prst="rect">
            <a:avLst/>
          </a:prstGeom>
          <a:solidFill>
            <a:schemeClr val="bg1">
              <a:alpha val="2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82" name="Rectangle 102"/>
          <p:cNvSpPr>
            <a:spLocks noChangeArrowheads="1"/>
          </p:cNvSpPr>
          <p:nvPr/>
        </p:nvSpPr>
        <p:spPr bwMode="auto">
          <a:xfrm>
            <a:off x="363538" y="5876281"/>
            <a:ext cx="51448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2400" dirty="0">
                <a:solidFill>
                  <a:srgbClr val="FF8000"/>
                </a:solidFill>
              </a:rPr>
              <a:t> Domino </a:t>
            </a:r>
            <a:r>
              <a:rPr lang="en-US" sz="2400" dirty="0" err="1">
                <a:solidFill>
                  <a:srgbClr val="FF8000"/>
                </a:solidFill>
              </a:rPr>
              <a:t>tilings</a:t>
            </a:r>
            <a:r>
              <a:rPr lang="en-US" sz="2400" dirty="0">
                <a:solidFill>
                  <a:srgbClr val="FF8000"/>
                </a:solidFill>
              </a:rPr>
              <a:t>                 </a:t>
            </a:r>
            <a:r>
              <a:rPr lang="en-US" sz="2400" dirty="0" smtClean="0">
                <a:solidFill>
                  <a:srgbClr val="FF8000"/>
                </a:solidFill>
              </a:rPr>
              <a:t>3-colorings</a:t>
            </a:r>
            <a:endParaRPr lang="en-US" sz="2400" dirty="0">
              <a:solidFill>
                <a:srgbClr val="FF8000"/>
              </a:solidFill>
            </a:endParaRPr>
          </a:p>
        </p:txBody>
      </p:sp>
      <p:sp>
        <p:nvSpPr>
          <p:cNvPr id="250983" name="Rectangle 103"/>
          <p:cNvSpPr>
            <a:spLocks noChangeArrowheads="1"/>
          </p:cNvSpPr>
          <p:nvPr/>
        </p:nvSpPr>
        <p:spPr bwMode="auto">
          <a:xfrm>
            <a:off x="693738" y="2836863"/>
            <a:ext cx="868362" cy="868362"/>
          </a:xfrm>
          <a:prstGeom prst="rect">
            <a:avLst/>
          </a:prstGeom>
          <a:noFill/>
          <a:ln w="1047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84" name="Rectangle 104"/>
          <p:cNvSpPr>
            <a:spLocks noChangeArrowheads="1"/>
          </p:cNvSpPr>
          <p:nvPr/>
        </p:nvSpPr>
        <p:spPr bwMode="auto">
          <a:xfrm>
            <a:off x="280988" y="1328738"/>
            <a:ext cx="3052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buFontTx/>
              <a:buChar char="•"/>
            </a:pPr>
            <a:r>
              <a:rPr lang="en-US" sz="2400"/>
              <a:t> Pick a 2 x 2 square;</a:t>
            </a:r>
          </a:p>
        </p:txBody>
      </p:sp>
    </p:spTree>
    <p:extLst>
      <p:ext uri="{BB962C8B-B14F-4D97-AF65-F5344CB8AC3E}">
        <p14:creationId xmlns:p14="http://schemas.microsoft.com/office/powerpoint/2010/main" val="237342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"/>
            <a:ext cx="7772400" cy="1143000"/>
          </a:xfrm>
        </p:spPr>
        <p:txBody>
          <a:bodyPr/>
          <a:lstStyle/>
          <a:p>
            <a:r>
              <a:rPr lang="en-US"/>
              <a:t>What about other models?</a:t>
            </a:r>
          </a:p>
        </p:txBody>
      </p:sp>
      <p:sp>
        <p:nvSpPr>
          <p:cNvPr id="251907" name="Rectangle 3"/>
          <p:cNvSpPr>
            <a:spLocks noChangeArrowheads="1"/>
          </p:cNvSpPr>
          <p:nvPr/>
        </p:nvSpPr>
        <p:spPr bwMode="auto">
          <a:xfrm>
            <a:off x="428625" y="2932113"/>
            <a:ext cx="2120900" cy="2070100"/>
          </a:xfrm>
          <a:prstGeom prst="rect">
            <a:avLst/>
          </a:prstGeom>
          <a:solidFill>
            <a:schemeClr val="bg1">
              <a:alpha val="91000"/>
            </a:schemeClr>
          </a:solidFill>
          <a:ln w="444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08" name="Rectangle 4"/>
          <p:cNvSpPr>
            <a:spLocks noChangeArrowheads="1"/>
          </p:cNvSpPr>
          <p:nvPr/>
        </p:nvSpPr>
        <p:spPr bwMode="auto">
          <a:xfrm>
            <a:off x="442913" y="2932113"/>
            <a:ext cx="352425" cy="685800"/>
          </a:xfrm>
          <a:prstGeom prst="rect">
            <a:avLst/>
          </a:prstGeom>
          <a:solidFill>
            <a:srgbClr val="558ED5">
              <a:alpha val="91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09" name="Rectangle 5"/>
          <p:cNvSpPr>
            <a:spLocks noChangeArrowheads="1"/>
          </p:cNvSpPr>
          <p:nvPr/>
        </p:nvSpPr>
        <p:spPr bwMode="auto">
          <a:xfrm>
            <a:off x="1495425" y="4298950"/>
            <a:ext cx="352425" cy="703263"/>
          </a:xfrm>
          <a:prstGeom prst="rect">
            <a:avLst/>
          </a:prstGeom>
          <a:solidFill>
            <a:srgbClr val="558ED5">
              <a:alpha val="91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10" name="Rectangle 6"/>
          <p:cNvSpPr>
            <a:spLocks noChangeArrowheads="1"/>
          </p:cNvSpPr>
          <p:nvPr/>
        </p:nvSpPr>
        <p:spPr bwMode="auto">
          <a:xfrm>
            <a:off x="1852613" y="3979863"/>
            <a:ext cx="342900" cy="685800"/>
          </a:xfrm>
          <a:prstGeom prst="rect">
            <a:avLst/>
          </a:prstGeom>
          <a:solidFill>
            <a:schemeClr val="accent1">
              <a:alpha val="91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11" name="Rectangle 7"/>
          <p:cNvSpPr>
            <a:spLocks noChangeArrowheads="1"/>
          </p:cNvSpPr>
          <p:nvPr/>
        </p:nvSpPr>
        <p:spPr bwMode="auto">
          <a:xfrm>
            <a:off x="1852613" y="3973513"/>
            <a:ext cx="342900" cy="692150"/>
          </a:xfrm>
          <a:prstGeom prst="rect">
            <a:avLst/>
          </a:prstGeom>
          <a:solidFill>
            <a:srgbClr val="558ED5">
              <a:alpha val="91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12" name="Line 8"/>
          <p:cNvSpPr>
            <a:spLocks noChangeShapeType="1"/>
          </p:cNvSpPr>
          <p:nvPr/>
        </p:nvSpPr>
        <p:spPr bwMode="auto">
          <a:xfrm flipH="1">
            <a:off x="642938" y="30861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13" name="Rectangle 9"/>
          <p:cNvSpPr>
            <a:spLocks noChangeArrowheads="1"/>
          </p:cNvSpPr>
          <p:nvPr/>
        </p:nvSpPr>
        <p:spPr bwMode="auto">
          <a:xfrm>
            <a:off x="2181225" y="2932113"/>
            <a:ext cx="357188" cy="685800"/>
          </a:xfrm>
          <a:prstGeom prst="rect">
            <a:avLst/>
          </a:prstGeom>
          <a:solidFill>
            <a:srgbClr val="558ED5">
              <a:alpha val="91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14" name="Line 10"/>
          <p:cNvSpPr>
            <a:spLocks noChangeShapeType="1"/>
          </p:cNvSpPr>
          <p:nvPr/>
        </p:nvSpPr>
        <p:spPr bwMode="auto">
          <a:xfrm flipH="1">
            <a:off x="2395538" y="30861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15" name="Rectangle 11"/>
          <p:cNvSpPr>
            <a:spLocks noChangeArrowheads="1"/>
          </p:cNvSpPr>
          <p:nvPr/>
        </p:nvSpPr>
        <p:spPr bwMode="auto">
          <a:xfrm>
            <a:off x="2206625" y="3997325"/>
            <a:ext cx="342900" cy="692150"/>
          </a:xfrm>
          <a:prstGeom prst="rect">
            <a:avLst/>
          </a:prstGeom>
          <a:solidFill>
            <a:srgbClr val="558ED5">
              <a:alpha val="91000"/>
            </a:srgb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16" name="Line 12"/>
          <p:cNvSpPr>
            <a:spLocks noChangeShapeType="1"/>
          </p:cNvSpPr>
          <p:nvPr/>
        </p:nvSpPr>
        <p:spPr bwMode="auto">
          <a:xfrm flipH="1">
            <a:off x="2395538" y="415925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17" name="Line 13"/>
          <p:cNvSpPr>
            <a:spLocks noChangeShapeType="1"/>
          </p:cNvSpPr>
          <p:nvPr/>
        </p:nvSpPr>
        <p:spPr bwMode="auto">
          <a:xfrm flipH="1">
            <a:off x="2052638" y="415925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18" name="Rectangle 14"/>
          <p:cNvSpPr>
            <a:spLocks noChangeArrowheads="1"/>
          </p:cNvSpPr>
          <p:nvPr/>
        </p:nvSpPr>
        <p:spPr bwMode="auto">
          <a:xfrm>
            <a:off x="785813" y="3613150"/>
            <a:ext cx="342900" cy="685800"/>
          </a:xfrm>
          <a:prstGeom prst="rect">
            <a:avLst/>
          </a:prstGeom>
          <a:solidFill>
            <a:srgbClr val="558ED5">
              <a:alpha val="91000"/>
            </a:srgb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19" name="Line 15"/>
          <p:cNvSpPr>
            <a:spLocks noChangeShapeType="1"/>
          </p:cNvSpPr>
          <p:nvPr/>
        </p:nvSpPr>
        <p:spPr bwMode="auto">
          <a:xfrm flipH="1">
            <a:off x="985838" y="37719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20" name="Rectangle 16"/>
          <p:cNvSpPr>
            <a:spLocks noChangeArrowheads="1"/>
          </p:cNvSpPr>
          <p:nvPr/>
        </p:nvSpPr>
        <p:spPr bwMode="auto">
          <a:xfrm>
            <a:off x="442913" y="3613150"/>
            <a:ext cx="352425" cy="685800"/>
          </a:xfrm>
          <a:prstGeom prst="rect">
            <a:avLst/>
          </a:prstGeom>
          <a:solidFill>
            <a:srgbClr val="558ED5">
              <a:alpha val="91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21" name="Line 17"/>
          <p:cNvSpPr>
            <a:spLocks noChangeShapeType="1"/>
          </p:cNvSpPr>
          <p:nvPr/>
        </p:nvSpPr>
        <p:spPr bwMode="auto">
          <a:xfrm flipH="1">
            <a:off x="642938" y="37719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22" name="Rectangle 18"/>
          <p:cNvSpPr>
            <a:spLocks noChangeArrowheads="1"/>
          </p:cNvSpPr>
          <p:nvPr/>
        </p:nvSpPr>
        <p:spPr bwMode="auto">
          <a:xfrm>
            <a:off x="1128713" y="4298950"/>
            <a:ext cx="366712" cy="703263"/>
          </a:xfrm>
          <a:prstGeom prst="rect">
            <a:avLst/>
          </a:prstGeom>
          <a:solidFill>
            <a:srgbClr val="558ED5">
              <a:alpha val="91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23" name="Line 19"/>
          <p:cNvSpPr>
            <a:spLocks noChangeShapeType="1"/>
          </p:cNvSpPr>
          <p:nvPr/>
        </p:nvSpPr>
        <p:spPr bwMode="auto">
          <a:xfrm flipH="1">
            <a:off x="1323975" y="4481513"/>
            <a:ext cx="1588" cy="319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24" name="Line 20"/>
          <p:cNvSpPr>
            <a:spLocks noChangeShapeType="1"/>
          </p:cNvSpPr>
          <p:nvPr/>
        </p:nvSpPr>
        <p:spPr bwMode="auto">
          <a:xfrm flipH="1">
            <a:off x="1662113" y="4481513"/>
            <a:ext cx="0" cy="33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25" name="Rectangle 21"/>
          <p:cNvSpPr>
            <a:spLocks noChangeArrowheads="1"/>
          </p:cNvSpPr>
          <p:nvPr/>
        </p:nvSpPr>
        <p:spPr bwMode="auto">
          <a:xfrm rot="-5387243">
            <a:off x="590550" y="4121150"/>
            <a:ext cx="357188" cy="712788"/>
          </a:xfrm>
          <a:prstGeom prst="rect">
            <a:avLst/>
          </a:prstGeom>
          <a:solidFill>
            <a:srgbClr val="FF00FF">
              <a:alpha val="25999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26" name="Line 22"/>
          <p:cNvSpPr>
            <a:spLocks noChangeShapeType="1"/>
          </p:cNvSpPr>
          <p:nvPr/>
        </p:nvSpPr>
        <p:spPr bwMode="auto">
          <a:xfrm rot="16200000" flipH="1">
            <a:off x="788988" y="4308475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27" name="Rectangle 23"/>
          <p:cNvSpPr>
            <a:spLocks noChangeArrowheads="1"/>
          </p:cNvSpPr>
          <p:nvPr/>
        </p:nvSpPr>
        <p:spPr bwMode="auto">
          <a:xfrm rot="-5387243">
            <a:off x="1659732" y="2750344"/>
            <a:ext cx="342900" cy="700087"/>
          </a:xfrm>
          <a:prstGeom prst="rect">
            <a:avLst/>
          </a:prstGeom>
          <a:solidFill>
            <a:srgbClr val="FF00FF">
              <a:alpha val="28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28" name="Line 24"/>
          <p:cNvSpPr>
            <a:spLocks noChangeShapeType="1"/>
          </p:cNvSpPr>
          <p:nvPr/>
        </p:nvSpPr>
        <p:spPr bwMode="auto">
          <a:xfrm rot="16200000" flipH="1">
            <a:off x="1881188" y="29257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31" name="Rectangle 27"/>
          <p:cNvSpPr>
            <a:spLocks noChangeArrowheads="1"/>
          </p:cNvSpPr>
          <p:nvPr/>
        </p:nvSpPr>
        <p:spPr bwMode="auto">
          <a:xfrm rot="-5387243">
            <a:off x="1659732" y="3093244"/>
            <a:ext cx="342900" cy="700087"/>
          </a:xfrm>
          <a:prstGeom prst="rect">
            <a:avLst/>
          </a:prstGeom>
          <a:solidFill>
            <a:srgbClr val="FF00FF">
              <a:alpha val="25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32" name="Line 28"/>
          <p:cNvSpPr>
            <a:spLocks noChangeShapeType="1"/>
          </p:cNvSpPr>
          <p:nvPr/>
        </p:nvSpPr>
        <p:spPr bwMode="auto">
          <a:xfrm rot="16200000" flipH="1">
            <a:off x="1881188" y="3279775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29" name="Rectangle 25"/>
          <p:cNvSpPr>
            <a:spLocks noChangeArrowheads="1"/>
          </p:cNvSpPr>
          <p:nvPr/>
        </p:nvSpPr>
        <p:spPr bwMode="auto">
          <a:xfrm rot="-10787243">
            <a:off x="804863" y="2914650"/>
            <a:ext cx="344487" cy="685800"/>
          </a:xfrm>
          <a:prstGeom prst="rect">
            <a:avLst/>
          </a:prstGeom>
          <a:solidFill>
            <a:srgbClr val="558ED5">
              <a:alpha val="75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30" name="Line 26"/>
          <p:cNvSpPr>
            <a:spLocks noChangeShapeType="1"/>
          </p:cNvSpPr>
          <p:nvPr/>
        </p:nvSpPr>
        <p:spPr bwMode="auto">
          <a:xfrm rot="10800000" flipH="1">
            <a:off x="963613" y="3065463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33" name="Rectangle 29"/>
          <p:cNvSpPr>
            <a:spLocks noChangeArrowheads="1"/>
          </p:cNvSpPr>
          <p:nvPr/>
        </p:nvSpPr>
        <p:spPr bwMode="auto">
          <a:xfrm rot="-10787243">
            <a:off x="1123950" y="2914650"/>
            <a:ext cx="342900" cy="685800"/>
          </a:xfrm>
          <a:prstGeom prst="rect">
            <a:avLst/>
          </a:prstGeom>
          <a:solidFill>
            <a:srgbClr val="558ED5">
              <a:alpha val="78999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34" name="Line 30"/>
          <p:cNvSpPr>
            <a:spLocks noChangeShapeType="1"/>
          </p:cNvSpPr>
          <p:nvPr/>
        </p:nvSpPr>
        <p:spPr bwMode="auto">
          <a:xfrm rot="10800000" flipH="1">
            <a:off x="1295400" y="30543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35" name="Rectangle 31"/>
          <p:cNvSpPr>
            <a:spLocks noChangeArrowheads="1"/>
          </p:cNvSpPr>
          <p:nvPr/>
        </p:nvSpPr>
        <p:spPr bwMode="auto">
          <a:xfrm rot="-5387243">
            <a:off x="2020888" y="3443287"/>
            <a:ext cx="357188" cy="696913"/>
          </a:xfrm>
          <a:prstGeom prst="rect">
            <a:avLst/>
          </a:prstGeom>
          <a:solidFill>
            <a:srgbClr val="FF00FF">
              <a:alpha val="28000"/>
            </a:srgb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36" name="Line 32"/>
          <p:cNvSpPr>
            <a:spLocks noChangeShapeType="1"/>
          </p:cNvSpPr>
          <p:nvPr/>
        </p:nvSpPr>
        <p:spPr bwMode="auto">
          <a:xfrm rot="16200000" flipH="1">
            <a:off x="2235201" y="36242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37" name="Rectangle 33"/>
          <p:cNvSpPr>
            <a:spLocks noChangeArrowheads="1"/>
          </p:cNvSpPr>
          <p:nvPr/>
        </p:nvSpPr>
        <p:spPr bwMode="auto">
          <a:xfrm rot="-5387243">
            <a:off x="1319213" y="3425825"/>
            <a:ext cx="336550" cy="720725"/>
          </a:xfrm>
          <a:prstGeom prst="rect">
            <a:avLst/>
          </a:prstGeom>
          <a:solidFill>
            <a:srgbClr val="FF00FF">
              <a:alpha val="28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38" name="Line 34"/>
          <p:cNvSpPr>
            <a:spLocks noChangeShapeType="1"/>
          </p:cNvSpPr>
          <p:nvPr/>
        </p:nvSpPr>
        <p:spPr bwMode="auto">
          <a:xfrm rot="16200000" flipH="1">
            <a:off x="1524001" y="36004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39" name="Rectangle 35"/>
          <p:cNvSpPr>
            <a:spLocks noChangeArrowheads="1"/>
          </p:cNvSpPr>
          <p:nvPr/>
        </p:nvSpPr>
        <p:spPr bwMode="auto">
          <a:xfrm rot="-5387243">
            <a:off x="1315244" y="3764756"/>
            <a:ext cx="342900" cy="725488"/>
          </a:xfrm>
          <a:prstGeom prst="rect">
            <a:avLst/>
          </a:prstGeom>
          <a:solidFill>
            <a:srgbClr val="FF00FF">
              <a:alpha val="25999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40" name="Line 36"/>
          <p:cNvSpPr>
            <a:spLocks noChangeShapeType="1"/>
          </p:cNvSpPr>
          <p:nvPr/>
        </p:nvSpPr>
        <p:spPr bwMode="auto">
          <a:xfrm rot="16200000" flipH="1">
            <a:off x="1501776" y="39433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41" name="Rectangle 37"/>
          <p:cNvSpPr>
            <a:spLocks noChangeArrowheads="1"/>
          </p:cNvSpPr>
          <p:nvPr/>
        </p:nvSpPr>
        <p:spPr bwMode="auto">
          <a:xfrm rot="-5387243">
            <a:off x="593725" y="4478338"/>
            <a:ext cx="352425" cy="708025"/>
          </a:xfrm>
          <a:prstGeom prst="rect">
            <a:avLst/>
          </a:prstGeom>
          <a:solidFill>
            <a:srgbClr val="FF00FF">
              <a:alpha val="25999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42" name="Line 38"/>
          <p:cNvSpPr>
            <a:spLocks noChangeShapeType="1"/>
          </p:cNvSpPr>
          <p:nvPr/>
        </p:nvSpPr>
        <p:spPr bwMode="auto">
          <a:xfrm rot="16200000" flipH="1">
            <a:off x="788988" y="467360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43" name="Rectangle 39"/>
          <p:cNvSpPr>
            <a:spLocks noChangeArrowheads="1"/>
          </p:cNvSpPr>
          <p:nvPr/>
        </p:nvSpPr>
        <p:spPr bwMode="auto">
          <a:xfrm rot="-5387243">
            <a:off x="2021682" y="4493419"/>
            <a:ext cx="342900" cy="687387"/>
          </a:xfrm>
          <a:prstGeom prst="rect">
            <a:avLst/>
          </a:prstGeom>
          <a:solidFill>
            <a:srgbClr val="FF00FF">
              <a:alpha val="25999"/>
            </a:srgb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44" name="Line 40"/>
          <p:cNvSpPr>
            <a:spLocks noChangeShapeType="1"/>
          </p:cNvSpPr>
          <p:nvPr/>
        </p:nvSpPr>
        <p:spPr bwMode="auto">
          <a:xfrm rot="16200000" flipH="1">
            <a:off x="2195513" y="467360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45" name="Text Box 41"/>
          <p:cNvSpPr txBox="1">
            <a:spLocks noChangeArrowheads="1"/>
          </p:cNvSpPr>
          <p:nvPr/>
        </p:nvSpPr>
        <p:spPr bwMode="auto">
          <a:xfrm>
            <a:off x="3481388" y="5330825"/>
            <a:ext cx="2120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Comic Sans MS" charset="0"/>
              </a:rPr>
              <a:t>  Potts model</a:t>
            </a:r>
            <a:endParaRPr lang="en-US" sz="2000">
              <a:solidFill>
                <a:srgbClr val="0000FF"/>
              </a:solidFill>
            </a:endParaRPr>
          </a:p>
        </p:txBody>
      </p:sp>
      <p:sp>
        <p:nvSpPr>
          <p:cNvPr id="251947" name="Text Box 43"/>
          <p:cNvSpPr txBox="1">
            <a:spLocks noChangeArrowheads="1"/>
          </p:cNvSpPr>
          <p:nvPr/>
        </p:nvSpPr>
        <p:spPr bwMode="auto">
          <a:xfrm>
            <a:off x="363538" y="5330825"/>
            <a:ext cx="2263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50800" algn="l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>
                <a:latin typeface="Comic Sans MS" charset="0"/>
              </a:rPr>
              <a:t> </a:t>
            </a:r>
            <a:r>
              <a:rPr kumimoji="0" lang="en-US">
                <a:solidFill>
                  <a:srgbClr val="0000FF"/>
                </a:solidFill>
                <a:latin typeface="Comic Sans MS" charset="0"/>
              </a:rPr>
              <a:t>Dimer model</a:t>
            </a:r>
          </a:p>
        </p:txBody>
      </p:sp>
      <p:sp>
        <p:nvSpPr>
          <p:cNvPr id="251948" name="Oval 44"/>
          <p:cNvSpPr>
            <a:spLocks noChangeArrowheads="1"/>
          </p:cNvSpPr>
          <p:nvPr/>
        </p:nvSpPr>
        <p:spPr bwMode="auto">
          <a:xfrm>
            <a:off x="3621088" y="2935288"/>
            <a:ext cx="280987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49" name="Oval 45"/>
          <p:cNvSpPr>
            <a:spLocks noChangeArrowheads="1"/>
          </p:cNvSpPr>
          <p:nvPr/>
        </p:nvSpPr>
        <p:spPr bwMode="auto">
          <a:xfrm>
            <a:off x="4041775" y="2938463"/>
            <a:ext cx="280988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50" name="Oval 46"/>
          <p:cNvSpPr>
            <a:spLocks noChangeArrowheads="1"/>
          </p:cNvSpPr>
          <p:nvPr/>
        </p:nvSpPr>
        <p:spPr bwMode="auto">
          <a:xfrm>
            <a:off x="4041775" y="46116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51" name="Oval 47"/>
          <p:cNvSpPr>
            <a:spLocks noChangeArrowheads="1"/>
          </p:cNvSpPr>
          <p:nvPr/>
        </p:nvSpPr>
        <p:spPr bwMode="auto">
          <a:xfrm>
            <a:off x="3621088" y="46116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52" name="Oval 48"/>
          <p:cNvSpPr>
            <a:spLocks noChangeArrowheads="1"/>
          </p:cNvSpPr>
          <p:nvPr/>
        </p:nvSpPr>
        <p:spPr bwMode="auto">
          <a:xfrm>
            <a:off x="4464050" y="4611688"/>
            <a:ext cx="280988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53" name="Oval 49"/>
          <p:cNvSpPr>
            <a:spLocks noChangeArrowheads="1"/>
          </p:cNvSpPr>
          <p:nvPr/>
        </p:nvSpPr>
        <p:spPr bwMode="auto">
          <a:xfrm>
            <a:off x="4464050" y="2938463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54" name="Oval 50"/>
          <p:cNvSpPr>
            <a:spLocks noChangeArrowheads="1"/>
          </p:cNvSpPr>
          <p:nvPr/>
        </p:nvSpPr>
        <p:spPr bwMode="auto">
          <a:xfrm>
            <a:off x="4903788" y="29352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55" name="Oval 51"/>
          <p:cNvSpPr>
            <a:spLocks noChangeArrowheads="1"/>
          </p:cNvSpPr>
          <p:nvPr/>
        </p:nvSpPr>
        <p:spPr bwMode="auto">
          <a:xfrm>
            <a:off x="5324475" y="29352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56" name="Oval 52"/>
          <p:cNvSpPr>
            <a:spLocks noChangeArrowheads="1"/>
          </p:cNvSpPr>
          <p:nvPr/>
        </p:nvSpPr>
        <p:spPr bwMode="auto">
          <a:xfrm>
            <a:off x="3621088" y="3382963"/>
            <a:ext cx="280987" cy="2746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57" name="Oval 53"/>
          <p:cNvSpPr>
            <a:spLocks noChangeArrowheads="1"/>
          </p:cNvSpPr>
          <p:nvPr/>
        </p:nvSpPr>
        <p:spPr bwMode="auto">
          <a:xfrm>
            <a:off x="4041775" y="3382963"/>
            <a:ext cx="280988" cy="2746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58" name="Oval 54"/>
          <p:cNvSpPr>
            <a:spLocks noChangeArrowheads="1"/>
          </p:cNvSpPr>
          <p:nvPr/>
        </p:nvSpPr>
        <p:spPr bwMode="auto">
          <a:xfrm>
            <a:off x="4464050" y="3382963"/>
            <a:ext cx="280988" cy="2746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59" name="Oval 55"/>
          <p:cNvSpPr>
            <a:spLocks noChangeArrowheads="1"/>
          </p:cNvSpPr>
          <p:nvPr/>
        </p:nvSpPr>
        <p:spPr bwMode="auto">
          <a:xfrm>
            <a:off x="4903788" y="3378200"/>
            <a:ext cx="280987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60" name="Oval 56"/>
          <p:cNvSpPr>
            <a:spLocks noChangeArrowheads="1"/>
          </p:cNvSpPr>
          <p:nvPr/>
        </p:nvSpPr>
        <p:spPr bwMode="auto">
          <a:xfrm>
            <a:off x="5324475" y="3378200"/>
            <a:ext cx="280988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61" name="Oval 57"/>
          <p:cNvSpPr>
            <a:spLocks noChangeArrowheads="1"/>
          </p:cNvSpPr>
          <p:nvPr/>
        </p:nvSpPr>
        <p:spPr bwMode="auto">
          <a:xfrm>
            <a:off x="3621088" y="3797300"/>
            <a:ext cx="280987" cy="277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62" name="Oval 58"/>
          <p:cNvSpPr>
            <a:spLocks noChangeArrowheads="1"/>
          </p:cNvSpPr>
          <p:nvPr/>
        </p:nvSpPr>
        <p:spPr bwMode="auto">
          <a:xfrm>
            <a:off x="3621088" y="4198938"/>
            <a:ext cx="280987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63" name="Oval 59"/>
          <p:cNvSpPr>
            <a:spLocks noChangeArrowheads="1"/>
          </p:cNvSpPr>
          <p:nvPr/>
        </p:nvSpPr>
        <p:spPr bwMode="auto">
          <a:xfrm>
            <a:off x="4041775" y="4208463"/>
            <a:ext cx="280988" cy="2746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64" name="Oval 60"/>
          <p:cNvSpPr>
            <a:spLocks noChangeArrowheads="1"/>
          </p:cNvSpPr>
          <p:nvPr/>
        </p:nvSpPr>
        <p:spPr bwMode="auto">
          <a:xfrm>
            <a:off x="4903788" y="4198938"/>
            <a:ext cx="280987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65" name="Oval 61"/>
          <p:cNvSpPr>
            <a:spLocks noChangeArrowheads="1"/>
          </p:cNvSpPr>
          <p:nvPr/>
        </p:nvSpPr>
        <p:spPr bwMode="auto">
          <a:xfrm>
            <a:off x="5324475" y="3797300"/>
            <a:ext cx="280988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66" name="Oval 62"/>
          <p:cNvSpPr>
            <a:spLocks noChangeArrowheads="1"/>
          </p:cNvSpPr>
          <p:nvPr/>
        </p:nvSpPr>
        <p:spPr bwMode="auto">
          <a:xfrm>
            <a:off x="4041775" y="3797300"/>
            <a:ext cx="280988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67" name="Oval 63"/>
          <p:cNvSpPr>
            <a:spLocks noChangeArrowheads="1"/>
          </p:cNvSpPr>
          <p:nvPr/>
        </p:nvSpPr>
        <p:spPr bwMode="auto">
          <a:xfrm>
            <a:off x="4464050" y="3797300"/>
            <a:ext cx="280988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68" name="Oval 64"/>
          <p:cNvSpPr>
            <a:spLocks noChangeArrowheads="1"/>
          </p:cNvSpPr>
          <p:nvPr/>
        </p:nvSpPr>
        <p:spPr bwMode="auto">
          <a:xfrm>
            <a:off x="4464050" y="4208463"/>
            <a:ext cx="280988" cy="2746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69" name="Oval 65"/>
          <p:cNvSpPr>
            <a:spLocks noChangeArrowheads="1"/>
          </p:cNvSpPr>
          <p:nvPr/>
        </p:nvSpPr>
        <p:spPr bwMode="auto">
          <a:xfrm>
            <a:off x="4903788" y="3797300"/>
            <a:ext cx="280987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70" name="Oval 66"/>
          <p:cNvSpPr>
            <a:spLocks noChangeArrowheads="1"/>
          </p:cNvSpPr>
          <p:nvPr/>
        </p:nvSpPr>
        <p:spPr bwMode="auto">
          <a:xfrm>
            <a:off x="5324475" y="4198938"/>
            <a:ext cx="280988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71" name="Oval 67"/>
          <p:cNvSpPr>
            <a:spLocks noChangeArrowheads="1"/>
          </p:cNvSpPr>
          <p:nvPr/>
        </p:nvSpPr>
        <p:spPr bwMode="auto">
          <a:xfrm>
            <a:off x="4903788" y="46116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72" name="Oval 68"/>
          <p:cNvSpPr>
            <a:spLocks noChangeArrowheads="1"/>
          </p:cNvSpPr>
          <p:nvPr/>
        </p:nvSpPr>
        <p:spPr bwMode="auto">
          <a:xfrm>
            <a:off x="5324475" y="46116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005" name="Rectangle 101"/>
          <p:cNvSpPr>
            <a:spLocks noChangeArrowheads="1"/>
          </p:cNvSpPr>
          <p:nvPr/>
        </p:nvSpPr>
        <p:spPr bwMode="auto">
          <a:xfrm>
            <a:off x="3435350" y="2646363"/>
            <a:ext cx="2309813" cy="2301875"/>
          </a:xfrm>
          <a:prstGeom prst="rect">
            <a:avLst/>
          </a:prstGeom>
          <a:solidFill>
            <a:schemeClr val="bg1">
              <a:alpha val="2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006" name="Rectangle 102"/>
          <p:cNvSpPr>
            <a:spLocks noChangeArrowheads="1"/>
          </p:cNvSpPr>
          <p:nvPr/>
        </p:nvSpPr>
        <p:spPr bwMode="auto">
          <a:xfrm>
            <a:off x="363538" y="5876281"/>
            <a:ext cx="51448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2400" dirty="0">
                <a:solidFill>
                  <a:srgbClr val="FF8000"/>
                </a:solidFill>
              </a:rPr>
              <a:t> Domino </a:t>
            </a:r>
            <a:r>
              <a:rPr lang="en-US" sz="2400" dirty="0" err="1">
                <a:solidFill>
                  <a:srgbClr val="FF8000"/>
                </a:solidFill>
              </a:rPr>
              <a:t>tilings</a:t>
            </a:r>
            <a:r>
              <a:rPr lang="en-US" sz="2400" dirty="0">
                <a:solidFill>
                  <a:srgbClr val="FF8000"/>
                </a:solidFill>
              </a:rPr>
              <a:t>                 </a:t>
            </a:r>
            <a:r>
              <a:rPr lang="en-US" sz="2400" dirty="0" smtClean="0">
                <a:solidFill>
                  <a:srgbClr val="FF8000"/>
                </a:solidFill>
              </a:rPr>
              <a:t>3-</a:t>
            </a:r>
            <a:r>
              <a:rPr lang="en-US" sz="2400" dirty="0">
                <a:solidFill>
                  <a:srgbClr val="FF8000"/>
                </a:solidFill>
              </a:rPr>
              <a:t>colorings            </a:t>
            </a:r>
          </a:p>
        </p:txBody>
      </p:sp>
      <p:sp>
        <p:nvSpPr>
          <p:cNvPr id="252008" name="Rectangle 104"/>
          <p:cNvSpPr>
            <a:spLocks noChangeArrowheads="1"/>
          </p:cNvSpPr>
          <p:nvPr/>
        </p:nvSpPr>
        <p:spPr bwMode="auto">
          <a:xfrm>
            <a:off x="280988" y="1328738"/>
            <a:ext cx="30527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en-US" sz="2400"/>
              <a:t> Pick a 2 x 2 square;</a:t>
            </a:r>
          </a:p>
          <a:p>
            <a:pPr algn="l">
              <a:buFontTx/>
              <a:buChar char="•"/>
            </a:pPr>
            <a:r>
              <a:rPr lang="en-US" sz="2400"/>
              <a:t> Rotate, if possible;</a:t>
            </a:r>
          </a:p>
        </p:txBody>
      </p:sp>
      <p:sp>
        <p:nvSpPr>
          <p:cNvPr id="252007" name="Rectangle 103"/>
          <p:cNvSpPr>
            <a:spLocks noChangeArrowheads="1"/>
          </p:cNvSpPr>
          <p:nvPr/>
        </p:nvSpPr>
        <p:spPr bwMode="auto">
          <a:xfrm>
            <a:off x="693738" y="2836863"/>
            <a:ext cx="868362" cy="868362"/>
          </a:xfrm>
          <a:prstGeom prst="rect">
            <a:avLst/>
          </a:prstGeom>
          <a:noFill/>
          <a:ln w="1047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823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"/>
            <a:ext cx="7772400" cy="1143000"/>
          </a:xfrm>
        </p:spPr>
        <p:txBody>
          <a:bodyPr/>
          <a:lstStyle/>
          <a:p>
            <a:r>
              <a:rPr lang="en-US"/>
              <a:t>What about other models?</a:t>
            </a:r>
          </a:p>
        </p:txBody>
      </p:sp>
      <p:sp>
        <p:nvSpPr>
          <p:cNvPr id="252931" name="Rectangle 3"/>
          <p:cNvSpPr>
            <a:spLocks noChangeArrowheads="1"/>
          </p:cNvSpPr>
          <p:nvPr/>
        </p:nvSpPr>
        <p:spPr bwMode="auto">
          <a:xfrm>
            <a:off x="428625" y="2932113"/>
            <a:ext cx="2120900" cy="2070100"/>
          </a:xfrm>
          <a:prstGeom prst="rect">
            <a:avLst/>
          </a:prstGeom>
          <a:solidFill>
            <a:schemeClr val="bg1">
              <a:alpha val="91000"/>
            </a:schemeClr>
          </a:solidFill>
          <a:ln w="444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2" name="Rectangle 4"/>
          <p:cNvSpPr>
            <a:spLocks noChangeArrowheads="1"/>
          </p:cNvSpPr>
          <p:nvPr/>
        </p:nvSpPr>
        <p:spPr bwMode="auto">
          <a:xfrm>
            <a:off x="442913" y="2932113"/>
            <a:ext cx="352425" cy="685800"/>
          </a:xfrm>
          <a:prstGeom prst="rect">
            <a:avLst/>
          </a:prstGeom>
          <a:solidFill>
            <a:srgbClr val="558ED5">
              <a:alpha val="91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933" name="Rectangle 5"/>
          <p:cNvSpPr>
            <a:spLocks noChangeArrowheads="1"/>
          </p:cNvSpPr>
          <p:nvPr/>
        </p:nvSpPr>
        <p:spPr bwMode="auto">
          <a:xfrm>
            <a:off x="1495425" y="4298950"/>
            <a:ext cx="352425" cy="703263"/>
          </a:xfrm>
          <a:prstGeom prst="rect">
            <a:avLst/>
          </a:prstGeom>
          <a:solidFill>
            <a:srgbClr val="558ED5">
              <a:alpha val="91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934" name="Rectangle 6"/>
          <p:cNvSpPr>
            <a:spLocks noChangeArrowheads="1"/>
          </p:cNvSpPr>
          <p:nvPr/>
        </p:nvSpPr>
        <p:spPr bwMode="auto">
          <a:xfrm>
            <a:off x="1852613" y="3979863"/>
            <a:ext cx="342900" cy="685800"/>
          </a:xfrm>
          <a:prstGeom prst="rect">
            <a:avLst/>
          </a:prstGeom>
          <a:solidFill>
            <a:schemeClr val="accent1">
              <a:alpha val="91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5" name="Rectangle 7"/>
          <p:cNvSpPr>
            <a:spLocks noChangeArrowheads="1"/>
          </p:cNvSpPr>
          <p:nvPr/>
        </p:nvSpPr>
        <p:spPr bwMode="auto">
          <a:xfrm>
            <a:off x="1852613" y="3973513"/>
            <a:ext cx="342900" cy="692150"/>
          </a:xfrm>
          <a:prstGeom prst="rect">
            <a:avLst/>
          </a:prstGeom>
          <a:solidFill>
            <a:srgbClr val="558ED5">
              <a:alpha val="91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936" name="Line 8"/>
          <p:cNvSpPr>
            <a:spLocks noChangeShapeType="1"/>
          </p:cNvSpPr>
          <p:nvPr/>
        </p:nvSpPr>
        <p:spPr bwMode="auto">
          <a:xfrm flipH="1">
            <a:off x="642938" y="30861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7" name="Rectangle 9"/>
          <p:cNvSpPr>
            <a:spLocks noChangeArrowheads="1"/>
          </p:cNvSpPr>
          <p:nvPr/>
        </p:nvSpPr>
        <p:spPr bwMode="auto">
          <a:xfrm>
            <a:off x="2181225" y="2932113"/>
            <a:ext cx="357188" cy="685800"/>
          </a:xfrm>
          <a:prstGeom prst="rect">
            <a:avLst/>
          </a:prstGeom>
          <a:solidFill>
            <a:srgbClr val="558ED5">
              <a:alpha val="91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938" name="Line 10"/>
          <p:cNvSpPr>
            <a:spLocks noChangeShapeType="1"/>
          </p:cNvSpPr>
          <p:nvPr/>
        </p:nvSpPr>
        <p:spPr bwMode="auto">
          <a:xfrm flipH="1">
            <a:off x="2395538" y="30861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9" name="Rectangle 11"/>
          <p:cNvSpPr>
            <a:spLocks noChangeArrowheads="1"/>
          </p:cNvSpPr>
          <p:nvPr/>
        </p:nvSpPr>
        <p:spPr bwMode="auto">
          <a:xfrm>
            <a:off x="2206625" y="3997325"/>
            <a:ext cx="342900" cy="692150"/>
          </a:xfrm>
          <a:prstGeom prst="rect">
            <a:avLst/>
          </a:prstGeom>
          <a:solidFill>
            <a:srgbClr val="558ED5">
              <a:alpha val="91000"/>
            </a:srgb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940" name="Line 12"/>
          <p:cNvSpPr>
            <a:spLocks noChangeShapeType="1"/>
          </p:cNvSpPr>
          <p:nvPr/>
        </p:nvSpPr>
        <p:spPr bwMode="auto">
          <a:xfrm flipH="1">
            <a:off x="2395538" y="415925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1" name="Line 13"/>
          <p:cNvSpPr>
            <a:spLocks noChangeShapeType="1"/>
          </p:cNvSpPr>
          <p:nvPr/>
        </p:nvSpPr>
        <p:spPr bwMode="auto">
          <a:xfrm flipH="1">
            <a:off x="2052638" y="415925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2" name="Rectangle 14"/>
          <p:cNvSpPr>
            <a:spLocks noChangeArrowheads="1"/>
          </p:cNvSpPr>
          <p:nvPr/>
        </p:nvSpPr>
        <p:spPr bwMode="auto">
          <a:xfrm>
            <a:off x="785813" y="3613150"/>
            <a:ext cx="342900" cy="685800"/>
          </a:xfrm>
          <a:prstGeom prst="rect">
            <a:avLst/>
          </a:prstGeom>
          <a:solidFill>
            <a:srgbClr val="558ED5">
              <a:alpha val="91000"/>
            </a:srgb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943" name="Line 15"/>
          <p:cNvSpPr>
            <a:spLocks noChangeShapeType="1"/>
          </p:cNvSpPr>
          <p:nvPr/>
        </p:nvSpPr>
        <p:spPr bwMode="auto">
          <a:xfrm flipH="1">
            <a:off x="985838" y="37719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4" name="Rectangle 16"/>
          <p:cNvSpPr>
            <a:spLocks noChangeArrowheads="1"/>
          </p:cNvSpPr>
          <p:nvPr/>
        </p:nvSpPr>
        <p:spPr bwMode="auto">
          <a:xfrm>
            <a:off x="442913" y="3613150"/>
            <a:ext cx="352425" cy="685800"/>
          </a:xfrm>
          <a:prstGeom prst="rect">
            <a:avLst/>
          </a:prstGeom>
          <a:solidFill>
            <a:srgbClr val="558ED5">
              <a:alpha val="91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945" name="Line 17"/>
          <p:cNvSpPr>
            <a:spLocks noChangeShapeType="1"/>
          </p:cNvSpPr>
          <p:nvPr/>
        </p:nvSpPr>
        <p:spPr bwMode="auto">
          <a:xfrm flipH="1">
            <a:off x="642938" y="37719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6" name="Rectangle 18"/>
          <p:cNvSpPr>
            <a:spLocks noChangeArrowheads="1"/>
          </p:cNvSpPr>
          <p:nvPr/>
        </p:nvSpPr>
        <p:spPr bwMode="auto">
          <a:xfrm>
            <a:off x="1128713" y="4298950"/>
            <a:ext cx="366712" cy="703263"/>
          </a:xfrm>
          <a:prstGeom prst="rect">
            <a:avLst/>
          </a:prstGeom>
          <a:solidFill>
            <a:srgbClr val="558ED5">
              <a:alpha val="91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947" name="Line 19"/>
          <p:cNvSpPr>
            <a:spLocks noChangeShapeType="1"/>
          </p:cNvSpPr>
          <p:nvPr/>
        </p:nvSpPr>
        <p:spPr bwMode="auto">
          <a:xfrm flipH="1">
            <a:off x="1323975" y="4481513"/>
            <a:ext cx="1588" cy="319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8" name="Line 20"/>
          <p:cNvSpPr>
            <a:spLocks noChangeShapeType="1"/>
          </p:cNvSpPr>
          <p:nvPr/>
        </p:nvSpPr>
        <p:spPr bwMode="auto">
          <a:xfrm flipH="1">
            <a:off x="1662113" y="4481513"/>
            <a:ext cx="0" cy="33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9" name="Rectangle 21"/>
          <p:cNvSpPr>
            <a:spLocks noChangeArrowheads="1"/>
          </p:cNvSpPr>
          <p:nvPr/>
        </p:nvSpPr>
        <p:spPr bwMode="auto">
          <a:xfrm rot="-5387243">
            <a:off x="590550" y="4121150"/>
            <a:ext cx="357188" cy="712788"/>
          </a:xfrm>
          <a:prstGeom prst="rect">
            <a:avLst/>
          </a:prstGeom>
          <a:solidFill>
            <a:srgbClr val="FF00FF">
              <a:alpha val="25999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0" name="Line 22"/>
          <p:cNvSpPr>
            <a:spLocks noChangeShapeType="1"/>
          </p:cNvSpPr>
          <p:nvPr/>
        </p:nvSpPr>
        <p:spPr bwMode="auto">
          <a:xfrm rot="16200000" flipH="1">
            <a:off x="788988" y="4308475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1" name="Rectangle 23"/>
          <p:cNvSpPr>
            <a:spLocks noChangeArrowheads="1"/>
          </p:cNvSpPr>
          <p:nvPr/>
        </p:nvSpPr>
        <p:spPr bwMode="auto">
          <a:xfrm rot="-5387243">
            <a:off x="1659732" y="2750344"/>
            <a:ext cx="342900" cy="700087"/>
          </a:xfrm>
          <a:prstGeom prst="rect">
            <a:avLst/>
          </a:prstGeom>
          <a:solidFill>
            <a:srgbClr val="FF00FF">
              <a:alpha val="28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2" name="Line 24"/>
          <p:cNvSpPr>
            <a:spLocks noChangeShapeType="1"/>
          </p:cNvSpPr>
          <p:nvPr/>
        </p:nvSpPr>
        <p:spPr bwMode="auto">
          <a:xfrm rot="16200000" flipH="1">
            <a:off x="1881188" y="29257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3" name="Rectangle 25"/>
          <p:cNvSpPr>
            <a:spLocks noChangeArrowheads="1"/>
          </p:cNvSpPr>
          <p:nvPr/>
        </p:nvSpPr>
        <p:spPr bwMode="auto">
          <a:xfrm rot="-5387243">
            <a:off x="1659732" y="3093244"/>
            <a:ext cx="342900" cy="700087"/>
          </a:xfrm>
          <a:prstGeom prst="rect">
            <a:avLst/>
          </a:prstGeom>
          <a:solidFill>
            <a:srgbClr val="FF00FF">
              <a:alpha val="25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4" name="Line 26"/>
          <p:cNvSpPr>
            <a:spLocks noChangeShapeType="1"/>
          </p:cNvSpPr>
          <p:nvPr/>
        </p:nvSpPr>
        <p:spPr bwMode="auto">
          <a:xfrm rot="16200000" flipH="1">
            <a:off x="1881188" y="3279775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5" name="Rectangle 27"/>
          <p:cNvSpPr>
            <a:spLocks noChangeArrowheads="1"/>
          </p:cNvSpPr>
          <p:nvPr/>
        </p:nvSpPr>
        <p:spPr bwMode="auto">
          <a:xfrm rot="-10787243">
            <a:off x="804863" y="2914650"/>
            <a:ext cx="344487" cy="685800"/>
          </a:xfrm>
          <a:prstGeom prst="rect">
            <a:avLst/>
          </a:prstGeom>
          <a:solidFill>
            <a:srgbClr val="558ED5">
              <a:alpha val="75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956" name="Line 28"/>
          <p:cNvSpPr>
            <a:spLocks noChangeShapeType="1"/>
          </p:cNvSpPr>
          <p:nvPr/>
        </p:nvSpPr>
        <p:spPr bwMode="auto">
          <a:xfrm rot="10800000" flipH="1">
            <a:off x="963613" y="3065463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7" name="Rectangle 29"/>
          <p:cNvSpPr>
            <a:spLocks noChangeArrowheads="1"/>
          </p:cNvSpPr>
          <p:nvPr/>
        </p:nvSpPr>
        <p:spPr bwMode="auto">
          <a:xfrm rot="-10787243">
            <a:off x="1123950" y="2914650"/>
            <a:ext cx="342900" cy="685800"/>
          </a:xfrm>
          <a:prstGeom prst="rect">
            <a:avLst/>
          </a:prstGeom>
          <a:solidFill>
            <a:srgbClr val="558ED5">
              <a:alpha val="78999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958" name="Line 30"/>
          <p:cNvSpPr>
            <a:spLocks noChangeShapeType="1"/>
          </p:cNvSpPr>
          <p:nvPr/>
        </p:nvSpPr>
        <p:spPr bwMode="auto">
          <a:xfrm rot="10800000" flipH="1">
            <a:off x="1295400" y="30543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9" name="Rectangle 31"/>
          <p:cNvSpPr>
            <a:spLocks noChangeArrowheads="1"/>
          </p:cNvSpPr>
          <p:nvPr/>
        </p:nvSpPr>
        <p:spPr bwMode="auto">
          <a:xfrm rot="-5387243">
            <a:off x="2020888" y="3443287"/>
            <a:ext cx="357188" cy="696913"/>
          </a:xfrm>
          <a:prstGeom prst="rect">
            <a:avLst/>
          </a:prstGeom>
          <a:solidFill>
            <a:srgbClr val="FF00FF">
              <a:alpha val="28000"/>
            </a:srgb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0" name="Line 32"/>
          <p:cNvSpPr>
            <a:spLocks noChangeShapeType="1"/>
          </p:cNvSpPr>
          <p:nvPr/>
        </p:nvSpPr>
        <p:spPr bwMode="auto">
          <a:xfrm rot="16200000" flipH="1">
            <a:off x="2235201" y="36242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1" name="Rectangle 33"/>
          <p:cNvSpPr>
            <a:spLocks noChangeArrowheads="1"/>
          </p:cNvSpPr>
          <p:nvPr/>
        </p:nvSpPr>
        <p:spPr bwMode="auto">
          <a:xfrm rot="-5387243">
            <a:off x="1319213" y="3425825"/>
            <a:ext cx="336550" cy="720725"/>
          </a:xfrm>
          <a:prstGeom prst="rect">
            <a:avLst/>
          </a:prstGeom>
          <a:solidFill>
            <a:srgbClr val="FF00FF">
              <a:alpha val="28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2" name="Line 34"/>
          <p:cNvSpPr>
            <a:spLocks noChangeShapeType="1"/>
          </p:cNvSpPr>
          <p:nvPr/>
        </p:nvSpPr>
        <p:spPr bwMode="auto">
          <a:xfrm rot="16200000" flipH="1">
            <a:off x="1524001" y="36004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3" name="Rectangle 35"/>
          <p:cNvSpPr>
            <a:spLocks noChangeArrowheads="1"/>
          </p:cNvSpPr>
          <p:nvPr/>
        </p:nvSpPr>
        <p:spPr bwMode="auto">
          <a:xfrm rot="-5387243">
            <a:off x="1315244" y="3764756"/>
            <a:ext cx="342900" cy="725488"/>
          </a:xfrm>
          <a:prstGeom prst="rect">
            <a:avLst/>
          </a:prstGeom>
          <a:solidFill>
            <a:srgbClr val="FF00FF">
              <a:alpha val="25999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4" name="Line 36"/>
          <p:cNvSpPr>
            <a:spLocks noChangeShapeType="1"/>
          </p:cNvSpPr>
          <p:nvPr/>
        </p:nvSpPr>
        <p:spPr bwMode="auto">
          <a:xfrm rot="16200000" flipH="1">
            <a:off x="1501776" y="39433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5" name="Rectangle 37"/>
          <p:cNvSpPr>
            <a:spLocks noChangeArrowheads="1"/>
          </p:cNvSpPr>
          <p:nvPr/>
        </p:nvSpPr>
        <p:spPr bwMode="auto">
          <a:xfrm rot="-5387243">
            <a:off x="593725" y="4478338"/>
            <a:ext cx="352425" cy="708025"/>
          </a:xfrm>
          <a:prstGeom prst="rect">
            <a:avLst/>
          </a:prstGeom>
          <a:solidFill>
            <a:srgbClr val="FF00FF">
              <a:alpha val="25999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6" name="Line 38"/>
          <p:cNvSpPr>
            <a:spLocks noChangeShapeType="1"/>
          </p:cNvSpPr>
          <p:nvPr/>
        </p:nvSpPr>
        <p:spPr bwMode="auto">
          <a:xfrm rot="16200000" flipH="1">
            <a:off x="788988" y="467360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7" name="Rectangle 39"/>
          <p:cNvSpPr>
            <a:spLocks noChangeArrowheads="1"/>
          </p:cNvSpPr>
          <p:nvPr/>
        </p:nvSpPr>
        <p:spPr bwMode="auto">
          <a:xfrm rot="-5387243">
            <a:off x="2021682" y="4493419"/>
            <a:ext cx="342900" cy="687387"/>
          </a:xfrm>
          <a:prstGeom prst="rect">
            <a:avLst/>
          </a:prstGeom>
          <a:solidFill>
            <a:srgbClr val="FF00FF">
              <a:alpha val="25999"/>
            </a:srgb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8" name="Line 40"/>
          <p:cNvSpPr>
            <a:spLocks noChangeShapeType="1"/>
          </p:cNvSpPr>
          <p:nvPr/>
        </p:nvSpPr>
        <p:spPr bwMode="auto">
          <a:xfrm rot="16200000" flipH="1">
            <a:off x="2195513" y="467360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9" name="Text Box 41"/>
          <p:cNvSpPr txBox="1">
            <a:spLocks noChangeArrowheads="1"/>
          </p:cNvSpPr>
          <p:nvPr/>
        </p:nvSpPr>
        <p:spPr bwMode="auto">
          <a:xfrm>
            <a:off x="3481388" y="5330825"/>
            <a:ext cx="2120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Comic Sans MS" charset="0"/>
              </a:rPr>
              <a:t>  Potts model</a:t>
            </a:r>
            <a:endParaRPr lang="en-US" sz="2000">
              <a:solidFill>
                <a:srgbClr val="0000FF"/>
              </a:solidFill>
            </a:endParaRPr>
          </a:p>
        </p:txBody>
      </p:sp>
      <p:sp>
        <p:nvSpPr>
          <p:cNvPr id="252971" name="Text Box 43"/>
          <p:cNvSpPr txBox="1">
            <a:spLocks noChangeArrowheads="1"/>
          </p:cNvSpPr>
          <p:nvPr/>
        </p:nvSpPr>
        <p:spPr bwMode="auto">
          <a:xfrm>
            <a:off x="363538" y="5330825"/>
            <a:ext cx="2263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50800" algn="l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>
                <a:latin typeface="Comic Sans MS" charset="0"/>
              </a:rPr>
              <a:t> </a:t>
            </a:r>
            <a:r>
              <a:rPr kumimoji="0" lang="en-US">
                <a:solidFill>
                  <a:srgbClr val="0000FF"/>
                </a:solidFill>
                <a:latin typeface="Comic Sans MS" charset="0"/>
              </a:rPr>
              <a:t>Dimer model</a:t>
            </a:r>
          </a:p>
        </p:txBody>
      </p:sp>
      <p:sp>
        <p:nvSpPr>
          <p:cNvPr id="252972" name="Oval 44"/>
          <p:cNvSpPr>
            <a:spLocks noChangeArrowheads="1"/>
          </p:cNvSpPr>
          <p:nvPr/>
        </p:nvSpPr>
        <p:spPr bwMode="auto">
          <a:xfrm>
            <a:off x="3621088" y="2935288"/>
            <a:ext cx="280987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73" name="Oval 45"/>
          <p:cNvSpPr>
            <a:spLocks noChangeArrowheads="1"/>
          </p:cNvSpPr>
          <p:nvPr/>
        </p:nvSpPr>
        <p:spPr bwMode="auto">
          <a:xfrm>
            <a:off x="4041775" y="2938463"/>
            <a:ext cx="280988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74" name="Oval 46"/>
          <p:cNvSpPr>
            <a:spLocks noChangeArrowheads="1"/>
          </p:cNvSpPr>
          <p:nvPr/>
        </p:nvSpPr>
        <p:spPr bwMode="auto">
          <a:xfrm>
            <a:off x="4041775" y="46116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75" name="Oval 47"/>
          <p:cNvSpPr>
            <a:spLocks noChangeArrowheads="1"/>
          </p:cNvSpPr>
          <p:nvPr/>
        </p:nvSpPr>
        <p:spPr bwMode="auto">
          <a:xfrm>
            <a:off x="3621088" y="46116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76" name="Oval 48"/>
          <p:cNvSpPr>
            <a:spLocks noChangeArrowheads="1"/>
          </p:cNvSpPr>
          <p:nvPr/>
        </p:nvSpPr>
        <p:spPr bwMode="auto">
          <a:xfrm>
            <a:off x="4464050" y="4611688"/>
            <a:ext cx="280988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77" name="Oval 49"/>
          <p:cNvSpPr>
            <a:spLocks noChangeArrowheads="1"/>
          </p:cNvSpPr>
          <p:nvPr/>
        </p:nvSpPr>
        <p:spPr bwMode="auto">
          <a:xfrm>
            <a:off x="4464050" y="2938463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78" name="Oval 50"/>
          <p:cNvSpPr>
            <a:spLocks noChangeArrowheads="1"/>
          </p:cNvSpPr>
          <p:nvPr/>
        </p:nvSpPr>
        <p:spPr bwMode="auto">
          <a:xfrm>
            <a:off x="4903788" y="29352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79" name="Oval 51"/>
          <p:cNvSpPr>
            <a:spLocks noChangeArrowheads="1"/>
          </p:cNvSpPr>
          <p:nvPr/>
        </p:nvSpPr>
        <p:spPr bwMode="auto">
          <a:xfrm>
            <a:off x="5324475" y="29352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80" name="Oval 52"/>
          <p:cNvSpPr>
            <a:spLocks noChangeArrowheads="1"/>
          </p:cNvSpPr>
          <p:nvPr/>
        </p:nvSpPr>
        <p:spPr bwMode="auto">
          <a:xfrm>
            <a:off x="3621088" y="3382963"/>
            <a:ext cx="280987" cy="2746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81" name="Oval 53"/>
          <p:cNvSpPr>
            <a:spLocks noChangeArrowheads="1"/>
          </p:cNvSpPr>
          <p:nvPr/>
        </p:nvSpPr>
        <p:spPr bwMode="auto">
          <a:xfrm>
            <a:off x="4041775" y="3382963"/>
            <a:ext cx="280988" cy="2746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82" name="Oval 54"/>
          <p:cNvSpPr>
            <a:spLocks noChangeArrowheads="1"/>
          </p:cNvSpPr>
          <p:nvPr/>
        </p:nvSpPr>
        <p:spPr bwMode="auto">
          <a:xfrm>
            <a:off x="4464050" y="3382963"/>
            <a:ext cx="280988" cy="2746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83" name="Oval 55"/>
          <p:cNvSpPr>
            <a:spLocks noChangeArrowheads="1"/>
          </p:cNvSpPr>
          <p:nvPr/>
        </p:nvSpPr>
        <p:spPr bwMode="auto">
          <a:xfrm>
            <a:off x="4903788" y="3378200"/>
            <a:ext cx="280987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84" name="Oval 56"/>
          <p:cNvSpPr>
            <a:spLocks noChangeArrowheads="1"/>
          </p:cNvSpPr>
          <p:nvPr/>
        </p:nvSpPr>
        <p:spPr bwMode="auto">
          <a:xfrm>
            <a:off x="5324475" y="3378200"/>
            <a:ext cx="280988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85" name="Oval 57"/>
          <p:cNvSpPr>
            <a:spLocks noChangeArrowheads="1"/>
          </p:cNvSpPr>
          <p:nvPr/>
        </p:nvSpPr>
        <p:spPr bwMode="auto">
          <a:xfrm>
            <a:off x="3621088" y="3797300"/>
            <a:ext cx="280987" cy="277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86" name="Oval 58"/>
          <p:cNvSpPr>
            <a:spLocks noChangeArrowheads="1"/>
          </p:cNvSpPr>
          <p:nvPr/>
        </p:nvSpPr>
        <p:spPr bwMode="auto">
          <a:xfrm>
            <a:off x="3621088" y="4198938"/>
            <a:ext cx="280987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87" name="Oval 59"/>
          <p:cNvSpPr>
            <a:spLocks noChangeArrowheads="1"/>
          </p:cNvSpPr>
          <p:nvPr/>
        </p:nvSpPr>
        <p:spPr bwMode="auto">
          <a:xfrm>
            <a:off x="4041775" y="4208463"/>
            <a:ext cx="280988" cy="2746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88" name="Oval 60"/>
          <p:cNvSpPr>
            <a:spLocks noChangeArrowheads="1"/>
          </p:cNvSpPr>
          <p:nvPr/>
        </p:nvSpPr>
        <p:spPr bwMode="auto">
          <a:xfrm>
            <a:off x="4903788" y="4198938"/>
            <a:ext cx="280987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89" name="Oval 61"/>
          <p:cNvSpPr>
            <a:spLocks noChangeArrowheads="1"/>
          </p:cNvSpPr>
          <p:nvPr/>
        </p:nvSpPr>
        <p:spPr bwMode="auto">
          <a:xfrm>
            <a:off x="5324475" y="3797300"/>
            <a:ext cx="280988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90" name="Oval 62"/>
          <p:cNvSpPr>
            <a:spLocks noChangeArrowheads="1"/>
          </p:cNvSpPr>
          <p:nvPr/>
        </p:nvSpPr>
        <p:spPr bwMode="auto">
          <a:xfrm>
            <a:off x="4041775" y="3797300"/>
            <a:ext cx="280988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91" name="Oval 63"/>
          <p:cNvSpPr>
            <a:spLocks noChangeArrowheads="1"/>
          </p:cNvSpPr>
          <p:nvPr/>
        </p:nvSpPr>
        <p:spPr bwMode="auto">
          <a:xfrm>
            <a:off x="4464050" y="3797300"/>
            <a:ext cx="280988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92" name="Oval 64"/>
          <p:cNvSpPr>
            <a:spLocks noChangeArrowheads="1"/>
          </p:cNvSpPr>
          <p:nvPr/>
        </p:nvSpPr>
        <p:spPr bwMode="auto">
          <a:xfrm>
            <a:off x="4464050" y="4208463"/>
            <a:ext cx="280988" cy="2746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93" name="Oval 65"/>
          <p:cNvSpPr>
            <a:spLocks noChangeArrowheads="1"/>
          </p:cNvSpPr>
          <p:nvPr/>
        </p:nvSpPr>
        <p:spPr bwMode="auto">
          <a:xfrm>
            <a:off x="4903788" y="3797300"/>
            <a:ext cx="280987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94" name="Oval 66"/>
          <p:cNvSpPr>
            <a:spLocks noChangeArrowheads="1"/>
          </p:cNvSpPr>
          <p:nvPr/>
        </p:nvSpPr>
        <p:spPr bwMode="auto">
          <a:xfrm>
            <a:off x="5324475" y="4198938"/>
            <a:ext cx="280988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95" name="Oval 67"/>
          <p:cNvSpPr>
            <a:spLocks noChangeArrowheads="1"/>
          </p:cNvSpPr>
          <p:nvPr/>
        </p:nvSpPr>
        <p:spPr bwMode="auto">
          <a:xfrm>
            <a:off x="4903788" y="46116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96" name="Oval 68"/>
          <p:cNvSpPr>
            <a:spLocks noChangeArrowheads="1"/>
          </p:cNvSpPr>
          <p:nvPr/>
        </p:nvSpPr>
        <p:spPr bwMode="auto">
          <a:xfrm>
            <a:off x="5324475" y="46116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029" name="Rectangle 101"/>
          <p:cNvSpPr>
            <a:spLocks noChangeArrowheads="1"/>
          </p:cNvSpPr>
          <p:nvPr/>
        </p:nvSpPr>
        <p:spPr bwMode="auto">
          <a:xfrm>
            <a:off x="3435350" y="2646363"/>
            <a:ext cx="2309813" cy="2301875"/>
          </a:xfrm>
          <a:prstGeom prst="rect">
            <a:avLst/>
          </a:prstGeom>
          <a:solidFill>
            <a:schemeClr val="bg1">
              <a:alpha val="2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030" name="Rectangle 102"/>
          <p:cNvSpPr>
            <a:spLocks noChangeArrowheads="1"/>
          </p:cNvSpPr>
          <p:nvPr/>
        </p:nvSpPr>
        <p:spPr bwMode="auto">
          <a:xfrm>
            <a:off x="363538" y="5876281"/>
            <a:ext cx="51448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2400" dirty="0">
                <a:solidFill>
                  <a:srgbClr val="FF8000"/>
                </a:solidFill>
              </a:rPr>
              <a:t> Domino </a:t>
            </a:r>
            <a:r>
              <a:rPr lang="en-US" sz="2400" dirty="0" err="1">
                <a:solidFill>
                  <a:srgbClr val="FF8000"/>
                </a:solidFill>
              </a:rPr>
              <a:t>tilings</a:t>
            </a:r>
            <a:r>
              <a:rPr lang="en-US" sz="2400" dirty="0">
                <a:solidFill>
                  <a:srgbClr val="FF8000"/>
                </a:solidFill>
              </a:rPr>
              <a:t>                 </a:t>
            </a:r>
            <a:r>
              <a:rPr lang="en-US" sz="2400" dirty="0" smtClean="0">
                <a:solidFill>
                  <a:srgbClr val="FF8000"/>
                </a:solidFill>
              </a:rPr>
              <a:t>3-colorings</a:t>
            </a:r>
            <a:endParaRPr lang="en-US" sz="2400" dirty="0">
              <a:solidFill>
                <a:srgbClr val="FF8000"/>
              </a:solidFill>
            </a:endParaRPr>
          </a:p>
        </p:txBody>
      </p:sp>
      <p:sp>
        <p:nvSpPr>
          <p:cNvPr id="253031" name="Rectangle 103"/>
          <p:cNvSpPr>
            <a:spLocks noChangeArrowheads="1"/>
          </p:cNvSpPr>
          <p:nvPr/>
        </p:nvSpPr>
        <p:spPr bwMode="auto">
          <a:xfrm>
            <a:off x="280988" y="1328738"/>
            <a:ext cx="33401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en-US" sz="2400"/>
              <a:t> Pick a 2 x 2 square;</a:t>
            </a:r>
          </a:p>
          <a:p>
            <a:pPr algn="l">
              <a:buFontTx/>
              <a:buChar char="•"/>
            </a:pPr>
            <a:r>
              <a:rPr lang="en-US" sz="2400"/>
              <a:t> Rotate, if possible;</a:t>
            </a:r>
          </a:p>
          <a:p>
            <a:pPr algn="l">
              <a:buFontTx/>
              <a:buChar char="•"/>
            </a:pPr>
            <a:r>
              <a:rPr lang="en-US" sz="2400"/>
              <a:t> Otherwise do nothing.</a:t>
            </a:r>
          </a:p>
        </p:txBody>
      </p:sp>
      <p:sp>
        <p:nvSpPr>
          <p:cNvPr id="253032" name="Rectangle 104"/>
          <p:cNvSpPr>
            <a:spLocks noChangeArrowheads="1"/>
          </p:cNvSpPr>
          <p:nvPr/>
        </p:nvSpPr>
        <p:spPr bwMode="auto">
          <a:xfrm>
            <a:off x="1060450" y="3159125"/>
            <a:ext cx="868363" cy="868363"/>
          </a:xfrm>
          <a:prstGeom prst="rect">
            <a:avLst/>
          </a:prstGeom>
          <a:noFill/>
          <a:ln w="1047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84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21" name="Line 37"/>
          <p:cNvSpPr>
            <a:spLocks noChangeShapeType="1"/>
          </p:cNvSpPr>
          <p:nvPr/>
        </p:nvSpPr>
        <p:spPr bwMode="auto">
          <a:xfrm>
            <a:off x="1676400" y="1252538"/>
            <a:ext cx="0" cy="538162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22" name="Line 38"/>
          <p:cNvSpPr>
            <a:spLocks noChangeShapeType="1"/>
          </p:cNvSpPr>
          <p:nvPr/>
        </p:nvSpPr>
        <p:spPr bwMode="auto">
          <a:xfrm>
            <a:off x="4114800" y="1254125"/>
            <a:ext cx="0" cy="520700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23" name="Line 39"/>
          <p:cNvSpPr>
            <a:spLocks noChangeShapeType="1"/>
          </p:cNvSpPr>
          <p:nvPr/>
        </p:nvSpPr>
        <p:spPr bwMode="auto">
          <a:xfrm>
            <a:off x="1676400" y="2216150"/>
            <a:ext cx="0" cy="488950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24" name="Line 40"/>
          <p:cNvSpPr>
            <a:spLocks noChangeShapeType="1"/>
          </p:cNvSpPr>
          <p:nvPr/>
        </p:nvSpPr>
        <p:spPr bwMode="auto">
          <a:xfrm>
            <a:off x="2155825" y="2211388"/>
            <a:ext cx="4763" cy="488950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25" name="Line 41"/>
          <p:cNvSpPr>
            <a:spLocks noChangeShapeType="1"/>
          </p:cNvSpPr>
          <p:nvPr/>
        </p:nvSpPr>
        <p:spPr bwMode="auto">
          <a:xfrm flipH="1">
            <a:off x="3657600" y="2695575"/>
            <a:ext cx="0" cy="481013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26" name="Line 42"/>
          <p:cNvSpPr>
            <a:spLocks noChangeShapeType="1"/>
          </p:cNvSpPr>
          <p:nvPr/>
        </p:nvSpPr>
        <p:spPr bwMode="auto">
          <a:xfrm>
            <a:off x="4114800" y="2695575"/>
            <a:ext cx="0" cy="481013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27" name="Line 43"/>
          <p:cNvSpPr>
            <a:spLocks noChangeShapeType="1"/>
          </p:cNvSpPr>
          <p:nvPr/>
        </p:nvSpPr>
        <p:spPr bwMode="auto">
          <a:xfrm flipH="1">
            <a:off x="2663825" y="3176588"/>
            <a:ext cx="0" cy="481012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28" name="Line 44"/>
          <p:cNvSpPr>
            <a:spLocks noChangeShapeType="1"/>
          </p:cNvSpPr>
          <p:nvPr/>
        </p:nvSpPr>
        <p:spPr bwMode="auto">
          <a:xfrm>
            <a:off x="3152775" y="3176588"/>
            <a:ext cx="3175" cy="481012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29" name="Line 45"/>
          <p:cNvSpPr>
            <a:spLocks noChangeShapeType="1"/>
          </p:cNvSpPr>
          <p:nvPr/>
        </p:nvSpPr>
        <p:spPr bwMode="auto">
          <a:xfrm flipV="1">
            <a:off x="2171700" y="1254125"/>
            <a:ext cx="498475" cy="1588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30" name="Line 46"/>
          <p:cNvSpPr>
            <a:spLocks noChangeShapeType="1"/>
          </p:cNvSpPr>
          <p:nvPr/>
        </p:nvSpPr>
        <p:spPr bwMode="auto">
          <a:xfrm flipV="1">
            <a:off x="2171700" y="1774825"/>
            <a:ext cx="503238" cy="0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31" name="Line 47"/>
          <p:cNvSpPr>
            <a:spLocks noChangeShapeType="1"/>
          </p:cNvSpPr>
          <p:nvPr/>
        </p:nvSpPr>
        <p:spPr bwMode="auto">
          <a:xfrm>
            <a:off x="3159125" y="1255713"/>
            <a:ext cx="474663" cy="0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32" name="Line 48"/>
          <p:cNvSpPr>
            <a:spLocks noChangeShapeType="1"/>
          </p:cNvSpPr>
          <p:nvPr/>
        </p:nvSpPr>
        <p:spPr bwMode="auto">
          <a:xfrm flipV="1">
            <a:off x="3159125" y="1774825"/>
            <a:ext cx="484188" cy="15875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33" name="Line 49"/>
          <p:cNvSpPr>
            <a:spLocks noChangeShapeType="1"/>
          </p:cNvSpPr>
          <p:nvPr/>
        </p:nvSpPr>
        <p:spPr bwMode="auto">
          <a:xfrm>
            <a:off x="2622550" y="2247900"/>
            <a:ext cx="536575" cy="1588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34" name="Line 50"/>
          <p:cNvSpPr>
            <a:spLocks noChangeShapeType="1"/>
          </p:cNvSpPr>
          <p:nvPr/>
        </p:nvSpPr>
        <p:spPr bwMode="auto">
          <a:xfrm>
            <a:off x="3657600" y="2247900"/>
            <a:ext cx="485775" cy="1588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35" name="Line 51"/>
          <p:cNvSpPr>
            <a:spLocks noChangeShapeType="1"/>
          </p:cNvSpPr>
          <p:nvPr/>
        </p:nvSpPr>
        <p:spPr bwMode="auto">
          <a:xfrm>
            <a:off x="2622550" y="2705100"/>
            <a:ext cx="536575" cy="1588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36" name="Line 52"/>
          <p:cNvSpPr>
            <a:spLocks noChangeShapeType="1"/>
          </p:cNvSpPr>
          <p:nvPr/>
        </p:nvSpPr>
        <p:spPr bwMode="auto">
          <a:xfrm>
            <a:off x="1676400" y="3208338"/>
            <a:ext cx="495300" cy="1587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37" name="Line 53"/>
          <p:cNvSpPr>
            <a:spLocks noChangeShapeType="1"/>
          </p:cNvSpPr>
          <p:nvPr/>
        </p:nvSpPr>
        <p:spPr bwMode="auto">
          <a:xfrm>
            <a:off x="1676400" y="3673475"/>
            <a:ext cx="487363" cy="1588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38" name="Line 54"/>
          <p:cNvSpPr>
            <a:spLocks noChangeShapeType="1"/>
          </p:cNvSpPr>
          <p:nvPr/>
        </p:nvSpPr>
        <p:spPr bwMode="auto">
          <a:xfrm>
            <a:off x="3606800" y="3657600"/>
            <a:ext cx="536575" cy="1588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4439" name="Group 55"/>
          <p:cNvGrpSpPr>
            <a:grpSpLocks/>
          </p:cNvGrpSpPr>
          <p:nvPr/>
        </p:nvGrpSpPr>
        <p:grpSpPr bwMode="auto">
          <a:xfrm>
            <a:off x="1406525" y="1035050"/>
            <a:ext cx="2973388" cy="2882900"/>
            <a:chOff x="1517" y="1256"/>
            <a:chExt cx="1144" cy="1109"/>
          </a:xfrm>
        </p:grpSpPr>
        <p:sp>
          <p:nvSpPr>
            <p:cNvPr id="144440" name="Rectangle 56"/>
            <p:cNvSpPr>
              <a:spLocks noChangeArrowheads="1"/>
            </p:cNvSpPr>
            <p:nvPr/>
          </p:nvSpPr>
          <p:spPr bwMode="auto">
            <a:xfrm>
              <a:off x="1517" y="2359"/>
              <a:ext cx="1140" cy="6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41" name="Rectangle 57"/>
            <p:cNvSpPr>
              <a:spLocks noChangeArrowheads="1"/>
            </p:cNvSpPr>
            <p:nvPr/>
          </p:nvSpPr>
          <p:spPr bwMode="auto">
            <a:xfrm>
              <a:off x="1517" y="2171"/>
              <a:ext cx="380" cy="5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42" name="Rectangle 58"/>
            <p:cNvSpPr>
              <a:spLocks noChangeArrowheads="1"/>
            </p:cNvSpPr>
            <p:nvPr/>
          </p:nvSpPr>
          <p:spPr bwMode="auto">
            <a:xfrm>
              <a:off x="1517" y="1989"/>
              <a:ext cx="761" cy="6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43" name="Rectangle 59"/>
            <p:cNvSpPr>
              <a:spLocks noChangeArrowheads="1"/>
            </p:cNvSpPr>
            <p:nvPr/>
          </p:nvSpPr>
          <p:spPr bwMode="auto">
            <a:xfrm>
              <a:off x="1517" y="1627"/>
              <a:ext cx="1140" cy="5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44" name="Rectangle 60"/>
            <p:cNvSpPr>
              <a:spLocks noChangeArrowheads="1"/>
            </p:cNvSpPr>
            <p:nvPr/>
          </p:nvSpPr>
          <p:spPr bwMode="auto">
            <a:xfrm>
              <a:off x="1705" y="1445"/>
              <a:ext cx="762" cy="6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45" name="Rectangle 61"/>
            <p:cNvSpPr>
              <a:spLocks noChangeArrowheads="1"/>
            </p:cNvSpPr>
            <p:nvPr/>
          </p:nvSpPr>
          <p:spPr bwMode="auto">
            <a:xfrm>
              <a:off x="1894" y="1808"/>
              <a:ext cx="762" cy="5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46" name="Rectangle 62"/>
            <p:cNvSpPr>
              <a:spLocks noChangeArrowheads="1"/>
            </p:cNvSpPr>
            <p:nvPr/>
          </p:nvSpPr>
          <p:spPr bwMode="auto">
            <a:xfrm>
              <a:off x="2278" y="2171"/>
              <a:ext cx="381" cy="5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47" name="Rectangle 63"/>
            <p:cNvSpPr>
              <a:spLocks noChangeArrowheads="1"/>
            </p:cNvSpPr>
            <p:nvPr/>
          </p:nvSpPr>
          <p:spPr bwMode="auto">
            <a:xfrm>
              <a:off x="1517" y="1260"/>
              <a:ext cx="5" cy="1098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48" name="Rectangle 64"/>
            <p:cNvSpPr>
              <a:spLocks noChangeArrowheads="1"/>
            </p:cNvSpPr>
            <p:nvPr/>
          </p:nvSpPr>
          <p:spPr bwMode="auto">
            <a:xfrm>
              <a:off x="1705" y="1262"/>
              <a:ext cx="6" cy="733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49" name="Rectangle 65"/>
            <p:cNvSpPr>
              <a:spLocks noChangeArrowheads="1"/>
            </p:cNvSpPr>
            <p:nvPr/>
          </p:nvSpPr>
          <p:spPr bwMode="auto">
            <a:xfrm>
              <a:off x="1894" y="1625"/>
              <a:ext cx="5" cy="733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50" name="Rectangle 66"/>
            <p:cNvSpPr>
              <a:spLocks noChangeArrowheads="1"/>
            </p:cNvSpPr>
            <p:nvPr/>
          </p:nvSpPr>
          <p:spPr bwMode="auto">
            <a:xfrm>
              <a:off x="2082" y="1991"/>
              <a:ext cx="6" cy="367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51" name="Rectangle 67"/>
            <p:cNvSpPr>
              <a:spLocks noChangeArrowheads="1"/>
            </p:cNvSpPr>
            <p:nvPr/>
          </p:nvSpPr>
          <p:spPr bwMode="auto">
            <a:xfrm>
              <a:off x="2271" y="1625"/>
              <a:ext cx="6" cy="733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52" name="Rectangle 68"/>
            <p:cNvSpPr>
              <a:spLocks noChangeArrowheads="1"/>
            </p:cNvSpPr>
            <p:nvPr/>
          </p:nvSpPr>
          <p:spPr bwMode="auto">
            <a:xfrm>
              <a:off x="2082" y="1266"/>
              <a:ext cx="6" cy="366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53" name="Rectangle 69"/>
            <p:cNvSpPr>
              <a:spLocks noChangeArrowheads="1"/>
            </p:cNvSpPr>
            <p:nvPr/>
          </p:nvSpPr>
          <p:spPr bwMode="auto">
            <a:xfrm>
              <a:off x="2467" y="1810"/>
              <a:ext cx="6" cy="366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54" name="Rectangle 70"/>
            <p:cNvSpPr>
              <a:spLocks noChangeArrowheads="1"/>
            </p:cNvSpPr>
            <p:nvPr/>
          </p:nvSpPr>
          <p:spPr bwMode="auto">
            <a:xfrm>
              <a:off x="2467" y="1266"/>
              <a:ext cx="6" cy="366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55" name="Rectangle 71"/>
            <p:cNvSpPr>
              <a:spLocks noChangeArrowheads="1"/>
            </p:cNvSpPr>
            <p:nvPr/>
          </p:nvSpPr>
          <p:spPr bwMode="auto">
            <a:xfrm>
              <a:off x="2656" y="1260"/>
              <a:ext cx="5" cy="1098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56" name="Rectangle 72"/>
            <p:cNvSpPr>
              <a:spLocks noChangeArrowheads="1"/>
            </p:cNvSpPr>
            <p:nvPr/>
          </p:nvSpPr>
          <p:spPr bwMode="auto">
            <a:xfrm>
              <a:off x="1517" y="1256"/>
              <a:ext cx="1140" cy="6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4458" name="Text Box 74"/>
          <p:cNvSpPr txBox="1">
            <a:spLocks noChangeArrowheads="1"/>
          </p:cNvSpPr>
          <p:nvPr/>
        </p:nvSpPr>
        <p:spPr bwMode="auto">
          <a:xfrm>
            <a:off x="1580356" y="4724400"/>
            <a:ext cx="512603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altLang="ja-JP" sz="2400" dirty="0" smtClean="0">
                <a:solidFill>
                  <a:srgbClr val="0000FF"/>
                </a:solidFill>
                <a:latin typeface="Arial"/>
              </a:rPr>
              <a:t> </a:t>
            </a:r>
            <a:r>
              <a:rPr lang="ja-JP" altLang="en-US" sz="2400" dirty="0" smtClean="0">
                <a:solidFill>
                  <a:srgbClr val="0000FF"/>
                </a:solidFill>
                <a:latin typeface="Arial"/>
              </a:rPr>
              <a:t>“</a:t>
            </a:r>
            <a:r>
              <a:rPr lang="en-US" sz="2400" dirty="0">
                <a:solidFill>
                  <a:srgbClr val="0000FF"/>
                </a:solidFill>
              </a:rPr>
              <a:t>Domino </a:t>
            </a:r>
            <a:r>
              <a:rPr lang="en-US" sz="2400" dirty="0" err="1">
                <a:solidFill>
                  <a:srgbClr val="0000FF"/>
                </a:solidFill>
              </a:rPr>
              <a:t>tilings</a:t>
            </a:r>
            <a:r>
              <a:rPr lang="ja-JP" altLang="en-US" sz="2400" dirty="0">
                <a:solidFill>
                  <a:srgbClr val="0000FF"/>
                </a:solidFill>
                <a:latin typeface="Arial"/>
              </a:rPr>
              <a:t>”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44460" name="Rectangle 76"/>
          <p:cNvSpPr>
            <a:spLocks noGrp="1" noChangeArrowheads="1"/>
          </p:cNvSpPr>
          <p:nvPr>
            <p:ph type="title"/>
          </p:nvPr>
        </p:nvSpPr>
        <p:spPr>
          <a:xfrm>
            <a:off x="693738" y="0"/>
            <a:ext cx="8229600" cy="1252538"/>
          </a:xfrm>
          <a:noFill/>
          <a:ln/>
        </p:spPr>
        <p:txBody>
          <a:bodyPr/>
          <a:lstStyle/>
          <a:p>
            <a:r>
              <a:rPr lang="en-US" sz="4000">
                <a:solidFill>
                  <a:srgbClr val="000099"/>
                </a:solidFill>
              </a:rPr>
              <a:t>What about matchings on lattices?</a:t>
            </a:r>
          </a:p>
        </p:txBody>
      </p:sp>
      <p:sp>
        <p:nvSpPr>
          <p:cNvPr id="41" name="Text Box 35"/>
          <p:cNvSpPr txBox="1">
            <a:spLocks noChangeArrowheads="1"/>
          </p:cNvSpPr>
          <p:nvPr/>
        </p:nvSpPr>
        <p:spPr bwMode="auto">
          <a:xfrm>
            <a:off x="1295400" y="4117975"/>
            <a:ext cx="51260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 smtClean="0"/>
              <a:t>      On </a:t>
            </a:r>
            <a:r>
              <a:rPr lang="en-US" sz="2400" dirty="0"/>
              <a:t>the </a:t>
            </a:r>
            <a:r>
              <a:rPr lang="en-US" sz="2400" dirty="0" smtClean="0"/>
              <a:t>lattice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3379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"/>
            <a:ext cx="7772400" cy="1143000"/>
          </a:xfrm>
        </p:spPr>
        <p:txBody>
          <a:bodyPr/>
          <a:lstStyle/>
          <a:p>
            <a:r>
              <a:rPr lang="en-US"/>
              <a:t>What about other models?</a:t>
            </a:r>
          </a:p>
        </p:txBody>
      </p:sp>
      <p:sp>
        <p:nvSpPr>
          <p:cNvPr id="253955" name="Rectangle 3"/>
          <p:cNvSpPr>
            <a:spLocks noChangeArrowheads="1"/>
          </p:cNvSpPr>
          <p:nvPr/>
        </p:nvSpPr>
        <p:spPr bwMode="auto">
          <a:xfrm>
            <a:off x="428625" y="2932113"/>
            <a:ext cx="2120900" cy="2070100"/>
          </a:xfrm>
          <a:prstGeom prst="rect">
            <a:avLst/>
          </a:prstGeom>
          <a:solidFill>
            <a:schemeClr val="bg1">
              <a:alpha val="91000"/>
            </a:schemeClr>
          </a:solidFill>
          <a:ln w="444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56" name="Rectangle 4"/>
          <p:cNvSpPr>
            <a:spLocks noChangeArrowheads="1"/>
          </p:cNvSpPr>
          <p:nvPr/>
        </p:nvSpPr>
        <p:spPr bwMode="auto">
          <a:xfrm>
            <a:off x="442913" y="2932113"/>
            <a:ext cx="352425" cy="685800"/>
          </a:xfrm>
          <a:prstGeom prst="rect">
            <a:avLst/>
          </a:prstGeom>
          <a:solidFill>
            <a:srgbClr val="558ED5">
              <a:alpha val="91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3957" name="Rectangle 5"/>
          <p:cNvSpPr>
            <a:spLocks noChangeArrowheads="1"/>
          </p:cNvSpPr>
          <p:nvPr/>
        </p:nvSpPr>
        <p:spPr bwMode="auto">
          <a:xfrm>
            <a:off x="1495425" y="4298950"/>
            <a:ext cx="352425" cy="703263"/>
          </a:xfrm>
          <a:prstGeom prst="rect">
            <a:avLst/>
          </a:prstGeom>
          <a:solidFill>
            <a:srgbClr val="558ED5">
              <a:alpha val="91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3958" name="Rectangle 6"/>
          <p:cNvSpPr>
            <a:spLocks noChangeArrowheads="1"/>
          </p:cNvSpPr>
          <p:nvPr/>
        </p:nvSpPr>
        <p:spPr bwMode="auto">
          <a:xfrm>
            <a:off x="1852613" y="3979863"/>
            <a:ext cx="342900" cy="685800"/>
          </a:xfrm>
          <a:prstGeom prst="rect">
            <a:avLst/>
          </a:prstGeom>
          <a:solidFill>
            <a:schemeClr val="accent1">
              <a:alpha val="91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59" name="Rectangle 7"/>
          <p:cNvSpPr>
            <a:spLocks noChangeArrowheads="1"/>
          </p:cNvSpPr>
          <p:nvPr/>
        </p:nvSpPr>
        <p:spPr bwMode="auto">
          <a:xfrm>
            <a:off x="1852613" y="3973513"/>
            <a:ext cx="342900" cy="692150"/>
          </a:xfrm>
          <a:prstGeom prst="rect">
            <a:avLst/>
          </a:prstGeom>
          <a:solidFill>
            <a:srgbClr val="558ED5">
              <a:alpha val="91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3960" name="Line 8"/>
          <p:cNvSpPr>
            <a:spLocks noChangeShapeType="1"/>
          </p:cNvSpPr>
          <p:nvPr/>
        </p:nvSpPr>
        <p:spPr bwMode="auto">
          <a:xfrm flipH="1">
            <a:off x="642938" y="30861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61" name="Rectangle 9"/>
          <p:cNvSpPr>
            <a:spLocks noChangeArrowheads="1"/>
          </p:cNvSpPr>
          <p:nvPr/>
        </p:nvSpPr>
        <p:spPr bwMode="auto">
          <a:xfrm>
            <a:off x="2181225" y="2932113"/>
            <a:ext cx="357188" cy="685800"/>
          </a:xfrm>
          <a:prstGeom prst="rect">
            <a:avLst/>
          </a:prstGeom>
          <a:solidFill>
            <a:srgbClr val="558ED5">
              <a:alpha val="91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3962" name="Line 10"/>
          <p:cNvSpPr>
            <a:spLocks noChangeShapeType="1"/>
          </p:cNvSpPr>
          <p:nvPr/>
        </p:nvSpPr>
        <p:spPr bwMode="auto">
          <a:xfrm flipH="1">
            <a:off x="2395538" y="30861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63" name="Rectangle 11"/>
          <p:cNvSpPr>
            <a:spLocks noChangeArrowheads="1"/>
          </p:cNvSpPr>
          <p:nvPr/>
        </p:nvSpPr>
        <p:spPr bwMode="auto">
          <a:xfrm>
            <a:off x="2206625" y="3997325"/>
            <a:ext cx="342900" cy="692150"/>
          </a:xfrm>
          <a:prstGeom prst="rect">
            <a:avLst/>
          </a:prstGeom>
          <a:solidFill>
            <a:srgbClr val="558ED5">
              <a:alpha val="91000"/>
            </a:srgb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3964" name="Line 12"/>
          <p:cNvSpPr>
            <a:spLocks noChangeShapeType="1"/>
          </p:cNvSpPr>
          <p:nvPr/>
        </p:nvSpPr>
        <p:spPr bwMode="auto">
          <a:xfrm flipH="1">
            <a:off x="2395538" y="415925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65" name="Line 13"/>
          <p:cNvSpPr>
            <a:spLocks noChangeShapeType="1"/>
          </p:cNvSpPr>
          <p:nvPr/>
        </p:nvSpPr>
        <p:spPr bwMode="auto">
          <a:xfrm flipH="1">
            <a:off x="2052638" y="415925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66" name="Rectangle 14"/>
          <p:cNvSpPr>
            <a:spLocks noChangeArrowheads="1"/>
          </p:cNvSpPr>
          <p:nvPr/>
        </p:nvSpPr>
        <p:spPr bwMode="auto">
          <a:xfrm>
            <a:off x="785813" y="3613150"/>
            <a:ext cx="342900" cy="685800"/>
          </a:xfrm>
          <a:prstGeom prst="rect">
            <a:avLst/>
          </a:prstGeom>
          <a:solidFill>
            <a:srgbClr val="558ED5">
              <a:alpha val="91000"/>
            </a:srgb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3967" name="Line 15"/>
          <p:cNvSpPr>
            <a:spLocks noChangeShapeType="1"/>
          </p:cNvSpPr>
          <p:nvPr/>
        </p:nvSpPr>
        <p:spPr bwMode="auto">
          <a:xfrm flipH="1">
            <a:off x="985838" y="37719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68" name="Rectangle 16"/>
          <p:cNvSpPr>
            <a:spLocks noChangeArrowheads="1"/>
          </p:cNvSpPr>
          <p:nvPr/>
        </p:nvSpPr>
        <p:spPr bwMode="auto">
          <a:xfrm>
            <a:off x="442913" y="3613150"/>
            <a:ext cx="352425" cy="685800"/>
          </a:xfrm>
          <a:prstGeom prst="rect">
            <a:avLst/>
          </a:prstGeom>
          <a:solidFill>
            <a:srgbClr val="558ED5">
              <a:alpha val="91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3969" name="Line 17"/>
          <p:cNvSpPr>
            <a:spLocks noChangeShapeType="1"/>
          </p:cNvSpPr>
          <p:nvPr/>
        </p:nvSpPr>
        <p:spPr bwMode="auto">
          <a:xfrm flipH="1">
            <a:off x="642938" y="37719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70" name="Rectangle 18"/>
          <p:cNvSpPr>
            <a:spLocks noChangeArrowheads="1"/>
          </p:cNvSpPr>
          <p:nvPr/>
        </p:nvSpPr>
        <p:spPr bwMode="auto">
          <a:xfrm>
            <a:off x="1128713" y="4298950"/>
            <a:ext cx="366712" cy="703263"/>
          </a:xfrm>
          <a:prstGeom prst="rect">
            <a:avLst/>
          </a:prstGeom>
          <a:solidFill>
            <a:srgbClr val="558ED5">
              <a:alpha val="91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3971" name="Line 19"/>
          <p:cNvSpPr>
            <a:spLocks noChangeShapeType="1"/>
          </p:cNvSpPr>
          <p:nvPr/>
        </p:nvSpPr>
        <p:spPr bwMode="auto">
          <a:xfrm flipH="1">
            <a:off x="1323975" y="4481513"/>
            <a:ext cx="1588" cy="319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72" name="Line 20"/>
          <p:cNvSpPr>
            <a:spLocks noChangeShapeType="1"/>
          </p:cNvSpPr>
          <p:nvPr/>
        </p:nvSpPr>
        <p:spPr bwMode="auto">
          <a:xfrm flipH="1">
            <a:off x="1662113" y="4481513"/>
            <a:ext cx="0" cy="33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73" name="Rectangle 21"/>
          <p:cNvSpPr>
            <a:spLocks noChangeArrowheads="1"/>
          </p:cNvSpPr>
          <p:nvPr/>
        </p:nvSpPr>
        <p:spPr bwMode="auto">
          <a:xfrm rot="-5387243">
            <a:off x="590550" y="4121150"/>
            <a:ext cx="357188" cy="712788"/>
          </a:xfrm>
          <a:prstGeom prst="rect">
            <a:avLst/>
          </a:prstGeom>
          <a:solidFill>
            <a:srgbClr val="FF00FF">
              <a:alpha val="25999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74" name="Line 22"/>
          <p:cNvSpPr>
            <a:spLocks noChangeShapeType="1"/>
          </p:cNvSpPr>
          <p:nvPr/>
        </p:nvSpPr>
        <p:spPr bwMode="auto">
          <a:xfrm rot="16200000" flipH="1">
            <a:off x="788988" y="4308475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75" name="Rectangle 23"/>
          <p:cNvSpPr>
            <a:spLocks noChangeArrowheads="1"/>
          </p:cNvSpPr>
          <p:nvPr/>
        </p:nvSpPr>
        <p:spPr bwMode="auto">
          <a:xfrm rot="-5387243">
            <a:off x="1659732" y="2750344"/>
            <a:ext cx="342900" cy="700087"/>
          </a:xfrm>
          <a:prstGeom prst="rect">
            <a:avLst/>
          </a:prstGeom>
          <a:solidFill>
            <a:srgbClr val="FF00FF">
              <a:alpha val="28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76" name="Line 24"/>
          <p:cNvSpPr>
            <a:spLocks noChangeShapeType="1"/>
          </p:cNvSpPr>
          <p:nvPr/>
        </p:nvSpPr>
        <p:spPr bwMode="auto">
          <a:xfrm rot="16200000" flipH="1">
            <a:off x="1881188" y="29257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77" name="Rectangle 25"/>
          <p:cNvSpPr>
            <a:spLocks noChangeArrowheads="1"/>
          </p:cNvSpPr>
          <p:nvPr/>
        </p:nvSpPr>
        <p:spPr bwMode="auto">
          <a:xfrm rot="-5387243">
            <a:off x="965994" y="2756694"/>
            <a:ext cx="344488" cy="685800"/>
          </a:xfrm>
          <a:prstGeom prst="rect">
            <a:avLst/>
          </a:prstGeom>
          <a:solidFill>
            <a:srgbClr val="FF00FF">
              <a:alpha val="31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78" name="Line 26"/>
          <p:cNvSpPr>
            <a:spLocks noChangeShapeType="1"/>
          </p:cNvSpPr>
          <p:nvPr/>
        </p:nvSpPr>
        <p:spPr bwMode="auto">
          <a:xfrm rot="16200000" flipH="1">
            <a:off x="1169988" y="29257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79" name="Rectangle 27"/>
          <p:cNvSpPr>
            <a:spLocks noChangeArrowheads="1"/>
          </p:cNvSpPr>
          <p:nvPr/>
        </p:nvSpPr>
        <p:spPr bwMode="auto">
          <a:xfrm rot="-5387243">
            <a:off x="1659732" y="3093244"/>
            <a:ext cx="342900" cy="700087"/>
          </a:xfrm>
          <a:prstGeom prst="rect">
            <a:avLst/>
          </a:prstGeom>
          <a:solidFill>
            <a:srgbClr val="FF00FF">
              <a:alpha val="25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80" name="Line 28"/>
          <p:cNvSpPr>
            <a:spLocks noChangeShapeType="1"/>
          </p:cNvSpPr>
          <p:nvPr/>
        </p:nvSpPr>
        <p:spPr bwMode="auto">
          <a:xfrm rot="16200000" flipH="1">
            <a:off x="1881188" y="3279775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81" name="Rectangle 29"/>
          <p:cNvSpPr>
            <a:spLocks noChangeArrowheads="1"/>
          </p:cNvSpPr>
          <p:nvPr/>
        </p:nvSpPr>
        <p:spPr bwMode="auto">
          <a:xfrm rot="-5387243">
            <a:off x="966788" y="3074988"/>
            <a:ext cx="342900" cy="685800"/>
          </a:xfrm>
          <a:prstGeom prst="rect">
            <a:avLst/>
          </a:prstGeom>
          <a:solidFill>
            <a:srgbClr val="FF00FF">
              <a:alpha val="28999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82" name="Line 30"/>
          <p:cNvSpPr>
            <a:spLocks noChangeShapeType="1"/>
          </p:cNvSpPr>
          <p:nvPr/>
        </p:nvSpPr>
        <p:spPr bwMode="auto">
          <a:xfrm rot="16200000" flipH="1">
            <a:off x="1181101" y="32575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83" name="Rectangle 31"/>
          <p:cNvSpPr>
            <a:spLocks noChangeArrowheads="1"/>
          </p:cNvSpPr>
          <p:nvPr/>
        </p:nvSpPr>
        <p:spPr bwMode="auto">
          <a:xfrm rot="-5387243">
            <a:off x="2020888" y="3443287"/>
            <a:ext cx="357188" cy="696913"/>
          </a:xfrm>
          <a:prstGeom prst="rect">
            <a:avLst/>
          </a:prstGeom>
          <a:solidFill>
            <a:srgbClr val="FF00FF">
              <a:alpha val="28000"/>
            </a:srgb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84" name="Line 32"/>
          <p:cNvSpPr>
            <a:spLocks noChangeShapeType="1"/>
          </p:cNvSpPr>
          <p:nvPr/>
        </p:nvSpPr>
        <p:spPr bwMode="auto">
          <a:xfrm rot="16200000" flipH="1">
            <a:off x="2235201" y="36242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85" name="Rectangle 33"/>
          <p:cNvSpPr>
            <a:spLocks noChangeArrowheads="1"/>
          </p:cNvSpPr>
          <p:nvPr/>
        </p:nvSpPr>
        <p:spPr bwMode="auto">
          <a:xfrm rot="-5387243">
            <a:off x="1319213" y="3425825"/>
            <a:ext cx="336550" cy="720725"/>
          </a:xfrm>
          <a:prstGeom prst="rect">
            <a:avLst/>
          </a:prstGeom>
          <a:solidFill>
            <a:srgbClr val="FF00FF">
              <a:alpha val="28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86" name="Line 34"/>
          <p:cNvSpPr>
            <a:spLocks noChangeShapeType="1"/>
          </p:cNvSpPr>
          <p:nvPr/>
        </p:nvSpPr>
        <p:spPr bwMode="auto">
          <a:xfrm rot="16200000" flipH="1">
            <a:off x="1524001" y="36004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87" name="Rectangle 35"/>
          <p:cNvSpPr>
            <a:spLocks noChangeArrowheads="1"/>
          </p:cNvSpPr>
          <p:nvPr/>
        </p:nvSpPr>
        <p:spPr bwMode="auto">
          <a:xfrm rot="-5387243">
            <a:off x="1315244" y="3764756"/>
            <a:ext cx="342900" cy="725488"/>
          </a:xfrm>
          <a:prstGeom prst="rect">
            <a:avLst/>
          </a:prstGeom>
          <a:solidFill>
            <a:srgbClr val="FF00FF">
              <a:alpha val="25999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88" name="Line 36"/>
          <p:cNvSpPr>
            <a:spLocks noChangeShapeType="1"/>
          </p:cNvSpPr>
          <p:nvPr/>
        </p:nvSpPr>
        <p:spPr bwMode="auto">
          <a:xfrm rot="16200000" flipH="1">
            <a:off x="1501776" y="39433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89" name="Rectangle 37"/>
          <p:cNvSpPr>
            <a:spLocks noChangeArrowheads="1"/>
          </p:cNvSpPr>
          <p:nvPr/>
        </p:nvSpPr>
        <p:spPr bwMode="auto">
          <a:xfrm rot="-5387243">
            <a:off x="593725" y="4478338"/>
            <a:ext cx="352425" cy="708025"/>
          </a:xfrm>
          <a:prstGeom prst="rect">
            <a:avLst/>
          </a:prstGeom>
          <a:solidFill>
            <a:srgbClr val="FF00FF">
              <a:alpha val="25999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90" name="Line 38"/>
          <p:cNvSpPr>
            <a:spLocks noChangeShapeType="1"/>
          </p:cNvSpPr>
          <p:nvPr/>
        </p:nvSpPr>
        <p:spPr bwMode="auto">
          <a:xfrm rot="16200000" flipH="1">
            <a:off x="788988" y="467360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91" name="Rectangle 39"/>
          <p:cNvSpPr>
            <a:spLocks noChangeArrowheads="1"/>
          </p:cNvSpPr>
          <p:nvPr/>
        </p:nvSpPr>
        <p:spPr bwMode="auto">
          <a:xfrm rot="-5387243">
            <a:off x="2021682" y="4493419"/>
            <a:ext cx="342900" cy="687387"/>
          </a:xfrm>
          <a:prstGeom prst="rect">
            <a:avLst/>
          </a:prstGeom>
          <a:solidFill>
            <a:srgbClr val="FF00FF">
              <a:alpha val="25999"/>
            </a:srgb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92" name="Line 40"/>
          <p:cNvSpPr>
            <a:spLocks noChangeShapeType="1"/>
          </p:cNvSpPr>
          <p:nvPr/>
        </p:nvSpPr>
        <p:spPr bwMode="auto">
          <a:xfrm rot="16200000" flipH="1">
            <a:off x="2195513" y="467360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93" name="Text Box 41"/>
          <p:cNvSpPr txBox="1">
            <a:spLocks noChangeArrowheads="1"/>
          </p:cNvSpPr>
          <p:nvPr/>
        </p:nvSpPr>
        <p:spPr bwMode="auto">
          <a:xfrm>
            <a:off x="3481388" y="5330825"/>
            <a:ext cx="2120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Comic Sans MS" charset="0"/>
              </a:rPr>
              <a:t>  Potts model</a:t>
            </a:r>
            <a:endParaRPr lang="en-US" sz="2000">
              <a:solidFill>
                <a:srgbClr val="0000FF"/>
              </a:solidFill>
            </a:endParaRPr>
          </a:p>
        </p:txBody>
      </p:sp>
      <p:sp>
        <p:nvSpPr>
          <p:cNvPr id="253995" name="Text Box 43"/>
          <p:cNvSpPr txBox="1">
            <a:spLocks noChangeArrowheads="1"/>
          </p:cNvSpPr>
          <p:nvPr/>
        </p:nvSpPr>
        <p:spPr bwMode="auto">
          <a:xfrm>
            <a:off x="363538" y="5330825"/>
            <a:ext cx="2263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50800" algn="l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>
                <a:latin typeface="Comic Sans MS" charset="0"/>
              </a:rPr>
              <a:t> </a:t>
            </a:r>
            <a:r>
              <a:rPr kumimoji="0" lang="en-US">
                <a:solidFill>
                  <a:srgbClr val="0000FF"/>
                </a:solidFill>
                <a:latin typeface="Comic Sans MS" charset="0"/>
              </a:rPr>
              <a:t>Dimer model</a:t>
            </a:r>
          </a:p>
        </p:txBody>
      </p:sp>
      <p:sp>
        <p:nvSpPr>
          <p:cNvPr id="253996" name="Oval 44"/>
          <p:cNvSpPr>
            <a:spLocks noChangeArrowheads="1"/>
          </p:cNvSpPr>
          <p:nvPr/>
        </p:nvSpPr>
        <p:spPr bwMode="auto">
          <a:xfrm>
            <a:off x="3621088" y="2935288"/>
            <a:ext cx="280987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97" name="Oval 45"/>
          <p:cNvSpPr>
            <a:spLocks noChangeArrowheads="1"/>
          </p:cNvSpPr>
          <p:nvPr/>
        </p:nvSpPr>
        <p:spPr bwMode="auto">
          <a:xfrm>
            <a:off x="4041775" y="2938463"/>
            <a:ext cx="280988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98" name="Oval 46"/>
          <p:cNvSpPr>
            <a:spLocks noChangeArrowheads="1"/>
          </p:cNvSpPr>
          <p:nvPr/>
        </p:nvSpPr>
        <p:spPr bwMode="auto">
          <a:xfrm>
            <a:off x="4041775" y="46116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99" name="Oval 47"/>
          <p:cNvSpPr>
            <a:spLocks noChangeArrowheads="1"/>
          </p:cNvSpPr>
          <p:nvPr/>
        </p:nvSpPr>
        <p:spPr bwMode="auto">
          <a:xfrm>
            <a:off x="3621088" y="46116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000" name="Oval 48"/>
          <p:cNvSpPr>
            <a:spLocks noChangeArrowheads="1"/>
          </p:cNvSpPr>
          <p:nvPr/>
        </p:nvSpPr>
        <p:spPr bwMode="auto">
          <a:xfrm>
            <a:off x="4464050" y="4611688"/>
            <a:ext cx="280988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001" name="Oval 49"/>
          <p:cNvSpPr>
            <a:spLocks noChangeArrowheads="1"/>
          </p:cNvSpPr>
          <p:nvPr/>
        </p:nvSpPr>
        <p:spPr bwMode="auto">
          <a:xfrm>
            <a:off x="4464050" y="2938463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002" name="Oval 50"/>
          <p:cNvSpPr>
            <a:spLocks noChangeArrowheads="1"/>
          </p:cNvSpPr>
          <p:nvPr/>
        </p:nvSpPr>
        <p:spPr bwMode="auto">
          <a:xfrm>
            <a:off x="4903788" y="29352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003" name="Oval 51"/>
          <p:cNvSpPr>
            <a:spLocks noChangeArrowheads="1"/>
          </p:cNvSpPr>
          <p:nvPr/>
        </p:nvSpPr>
        <p:spPr bwMode="auto">
          <a:xfrm>
            <a:off x="5324475" y="29352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004" name="Oval 52"/>
          <p:cNvSpPr>
            <a:spLocks noChangeArrowheads="1"/>
          </p:cNvSpPr>
          <p:nvPr/>
        </p:nvSpPr>
        <p:spPr bwMode="auto">
          <a:xfrm>
            <a:off x="3621088" y="3382963"/>
            <a:ext cx="280987" cy="2746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005" name="Oval 53"/>
          <p:cNvSpPr>
            <a:spLocks noChangeArrowheads="1"/>
          </p:cNvSpPr>
          <p:nvPr/>
        </p:nvSpPr>
        <p:spPr bwMode="auto">
          <a:xfrm>
            <a:off x="4041775" y="3382963"/>
            <a:ext cx="280988" cy="2746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006" name="Oval 54"/>
          <p:cNvSpPr>
            <a:spLocks noChangeArrowheads="1"/>
          </p:cNvSpPr>
          <p:nvPr/>
        </p:nvSpPr>
        <p:spPr bwMode="auto">
          <a:xfrm>
            <a:off x="4464050" y="3382963"/>
            <a:ext cx="280988" cy="2746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007" name="Oval 55"/>
          <p:cNvSpPr>
            <a:spLocks noChangeArrowheads="1"/>
          </p:cNvSpPr>
          <p:nvPr/>
        </p:nvSpPr>
        <p:spPr bwMode="auto">
          <a:xfrm>
            <a:off x="4903788" y="3378200"/>
            <a:ext cx="280987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008" name="Oval 56"/>
          <p:cNvSpPr>
            <a:spLocks noChangeArrowheads="1"/>
          </p:cNvSpPr>
          <p:nvPr/>
        </p:nvSpPr>
        <p:spPr bwMode="auto">
          <a:xfrm>
            <a:off x="5324475" y="3378200"/>
            <a:ext cx="280988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009" name="Oval 57"/>
          <p:cNvSpPr>
            <a:spLocks noChangeArrowheads="1"/>
          </p:cNvSpPr>
          <p:nvPr/>
        </p:nvSpPr>
        <p:spPr bwMode="auto">
          <a:xfrm>
            <a:off x="3621088" y="3797300"/>
            <a:ext cx="280987" cy="277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010" name="Oval 58"/>
          <p:cNvSpPr>
            <a:spLocks noChangeArrowheads="1"/>
          </p:cNvSpPr>
          <p:nvPr/>
        </p:nvSpPr>
        <p:spPr bwMode="auto">
          <a:xfrm>
            <a:off x="3621088" y="4198938"/>
            <a:ext cx="280987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011" name="Oval 59"/>
          <p:cNvSpPr>
            <a:spLocks noChangeArrowheads="1"/>
          </p:cNvSpPr>
          <p:nvPr/>
        </p:nvSpPr>
        <p:spPr bwMode="auto">
          <a:xfrm>
            <a:off x="4041775" y="4208463"/>
            <a:ext cx="280988" cy="2746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012" name="Oval 60"/>
          <p:cNvSpPr>
            <a:spLocks noChangeArrowheads="1"/>
          </p:cNvSpPr>
          <p:nvPr/>
        </p:nvSpPr>
        <p:spPr bwMode="auto">
          <a:xfrm>
            <a:off x="4903788" y="4198938"/>
            <a:ext cx="280987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013" name="Oval 61"/>
          <p:cNvSpPr>
            <a:spLocks noChangeArrowheads="1"/>
          </p:cNvSpPr>
          <p:nvPr/>
        </p:nvSpPr>
        <p:spPr bwMode="auto">
          <a:xfrm>
            <a:off x="5324475" y="3797300"/>
            <a:ext cx="280988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014" name="Oval 62"/>
          <p:cNvSpPr>
            <a:spLocks noChangeArrowheads="1"/>
          </p:cNvSpPr>
          <p:nvPr/>
        </p:nvSpPr>
        <p:spPr bwMode="auto">
          <a:xfrm>
            <a:off x="4041775" y="3797300"/>
            <a:ext cx="280988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015" name="Oval 63"/>
          <p:cNvSpPr>
            <a:spLocks noChangeArrowheads="1"/>
          </p:cNvSpPr>
          <p:nvPr/>
        </p:nvSpPr>
        <p:spPr bwMode="auto">
          <a:xfrm>
            <a:off x="4464050" y="3797300"/>
            <a:ext cx="280988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016" name="Oval 64"/>
          <p:cNvSpPr>
            <a:spLocks noChangeArrowheads="1"/>
          </p:cNvSpPr>
          <p:nvPr/>
        </p:nvSpPr>
        <p:spPr bwMode="auto">
          <a:xfrm>
            <a:off x="4464050" y="4208463"/>
            <a:ext cx="280988" cy="2746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017" name="Oval 65"/>
          <p:cNvSpPr>
            <a:spLocks noChangeArrowheads="1"/>
          </p:cNvSpPr>
          <p:nvPr/>
        </p:nvSpPr>
        <p:spPr bwMode="auto">
          <a:xfrm>
            <a:off x="4903788" y="3797300"/>
            <a:ext cx="280987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018" name="Oval 66"/>
          <p:cNvSpPr>
            <a:spLocks noChangeArrowheads="1"/>
          </p:cNvSpPr>
          <p:nvPr/>
        </p:nvSpPr>
        <p:spPr bwMode="auto">
          <a:xfrm>
            <a:off x="5324475" y="4198938"/>
            <a:ext cx="280988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019" name="Oval 67"/>
          <p:cNvSpPr>
            <a:spLocks noChangeArrowheads="1"/>
          </p:cNvSpPr>
          <p:nvPr/>
        </p:nvSpPr>
        <p:spPr bwMode="auto">
          <a:xfrm>
            <a:off x="4903788" y="46116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020" name="Oval 68"/>
          <p:cNvSpPr>
            <a:spLocks noChangeArrowheads="1"/>
          </p:cNvSpPr>
          <p:nvPr/>
        </p:nvSpPr>
        <p:spPr bwMode="auto">
          <a:xfrm>
            <a:off x="5324475" y="46116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053" name="Rectangle 101"/>
          <p:cNvSpPr>
            <a:spLocks noChangeArrowheads="1"/>
          </p:cNvSpPr>
          <p:nvPr/>
        </p:nvSpPr>
        <p:spPr bwMode="auto">
          <a:xfrm>
            <a:off x="3435350" y="2646363"/>
            <a:ext cx="2309813" cy="2301875"/>
          </a:xfrm>
          <a:prstGeom prst="rect">
            <a:avLst/>
          </a:prstGeom>
          <a:solidFill>
            <a:schemeClr val="bg1">
              <a:alpha val="2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054" name="Rectangle 102"/>
          <p:cNvSpPr>
            <a:spLocks noChangeArrowheads="1"/>
          </p:cNvSpPr>
          <p:nvPr/>
        </p:nvSpPr>
        <p:spPr bwMode="auto">
          <a:xfrm>
            <a:off x="363538" y="5876281"/>
            <a:ext cx="51448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2400" dirty="0">
                <a:solidFill>
                  <a:srgbClr val="FF8000"/>
                </a:solidFill>
              </a:rPr>
              <a:t> Domino </a:t>
            </a:r>
            <a:r>
              <a:rPr lang="en-US" sz="2400" dirty="0" err="1">
                <a:solidFill>
                  <a:srgbClr val="FF8000"/>
                </a:solidFill>
              </a:rPr>
              <a:t>tilings</a:t>
            </a:r>
            <a:r>
              <a:rPr lang="en-US" sz="2400" dirty="0">
                <a:solidFill>
                  <a:srgbClr val="FF8000"/>
                </a:solidFill>
              </a:rPr>
              <a:t>                 </a:t>
            </a:r>
            <a:r>
              <a:rPr lang="en-US" sz="2400" dirty="0" smtClean="0">
                <a:solidFill>
                  <a:srgbClr val="FF8000"/>
                </a:solidFill>
              </a:rPr>
              <a:t>3-colorings</a:t>
            </a:r>
            <a:endParaRPr lang="en-US" sz="2400" dirty="0">
              <a:solidFill>
                <a:srgbClr val="FF8000"/>
              </a:solidFill>
            </a:endParaRPr>
          </a:p>
        </p:txBody>
      </p:sp>
      <p:sp>
        <p:nvSpPr>
          <p:cNvPr id="254055" name="Rectangle 103"/>
          <p:cNvSpPr>
            <a:spLocks noChangeArrowheads="1"/>
          </p:cNvSpPr>
          <p:nvPr/>
        </p:nvSpPr>
        <p:spPr bwMode="auto">
          <a:xfrm>
            <a:off x="3074988" y="1458913"/>
            <a:ext cx="33575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en-US" sz="2400"/>
              <a:t> Pick a vtx and a color;</a:t>
            </a:r>
          </a:p>
          <a:p>
            <a:pPr algn="l"/>
            <a:endParaRPr lang="en-US" sz="2400"/>
          </a:p>
        </p:txBody>
      </p:sp>
      <p:sp>
        <p:nvSpPr>
          <p:cNvPr id="254057" name="Oval 105"/>
          <p:cNvSpPr>
            <a:spLocks noChangeArrowheads="1"/>
          </p:cNvSpPr>
          <p:nvPr/>
        </p:nvSpPr>
        <p:spPr bwMode="auto">
          <a:xfrm>
            <a:off x="4322763" y="3271838"/>
            <a:ext cx="581025" cy="488950"/>
          </a:xfrm>
          <a:prstGeom prst="ellipse">
            <a:avLst/>
          </a:prstGeom>
          <a:noFill/>
          <a:ln w="920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058" name="Oval 106"/>
          <p:cNvSpPr>
            <a:spLocks noChangeArrowheads="1"/>
          </p:cNvSpPr>
          <p:nvPr/>
        </p:nvSpPr>
        <p:spPr bwMode="auto">
          <a:xfrm>
            <a:off x="6432550" y="1676400"/>
            <a:ext cx="274638" cy="274638"/>
          </a:xfrm>
          <a:prstGeom prst="ellipse">
            <a:avLst/>
          </a:prstGeom>
          <a:solidFill>
            <a:srgbClr val="3366FF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25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"/>
            <a:ext cx="7772400" cy="1143000"/>
          </a:xfrm>
        </p:spPr>
        <p:txBody>
          <a:bodyPr/>
          <a:lstStyle/>
          <a:p>
            <a:r>
              <a:rPr lang="en-US"/>
              <a:t>What about other models?</a:t>
            </a:r>
          </a:p>
        </p:txBody>
      </p:sp>
      <p:sp>
        <p:nvSpPr>
          <p:cNvPr id="256003" name="Rectangle 3"/>
          <p:cNvSpPr>
            <a:spLocks noChangeArrowheads="1"/>
          </p:cNvSpPr>
          <p:nvPr/>
        </p:nvSpPr>
        <p:spPr bwMode="auto">
          <a:xfrm>
            <a:off x="428625" y="2932113"/>
            <a:ext cx="2120900" cy="2070100"/>
          </a:xfrm>
          <a:prstGeom prst="rect">
            <a:avLst/>
          </a:prstGeom>
          <a:solidFill>
            <a:schemeClr val="bg1">
              <a:alpha val="91000"/>
            </a:schemeClr>
          </a:solidFill>
          <a:ln w="444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04" name="Rectangle 4"/>
          <p:cNvSpPr>
            <a:spLocks noChangeArrowheads="1"/>
          </p:cNvSpPr>
          <p:nvPr/>
        </p:nvSpPr>
        <p:spPr bwMode="auto">
          <a:xfrm>
            <a:off x="442913" y="2932113"/>
            <a:ext cx="352425" cy="685800"/>
          </a:xfrm>
          <a:prstGeom prst="rect">
            <a:avLst/>
          </a:prstGeom>
          <a:solidFill>
            <a:srgbClr val="558ED5">
              <a:alpha val="91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05" name="Rectangle 5"/>
          <p:cNvSpPr>
            <a:spLocks noChangeArrowheads="1"/>
          </p:cNvSpPr>
          <p:nvPr/>
        </p:nvSpPr>
        <p:spPr bwMode="auto">
          <a:xfrm>
            <a:off x="1495425" y="4298950"/>
            <a:ext cx="352425" cy="703263"/>
          </a:xfrm>
          <a:prstGeom prst="rect">
            <a:avLst/>
          </a:prstGeom>
          <a:solidFill>
            <a:srgbClr val="558ED5">
              <a:alpha val="91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06" name="Rectangle 6"/>
          <p:cNvSpPr>
            <a:spLocks noChangeArrowheads="1"/>
          </p:cNvSpPr>
          <p:nvPr/>
        </p:nvSpPr>
        <p:spPr bwMode="auto">
          <a:xfrm>
            <a:off x="1852613" y="3979863"/>
            <a:ext cx="342900" cy="685800"/>
          </a:xfrm>
          <a:prstGeom prst="rect">
            <a:avLst/>
          </a:prstGeom>
          <a:solidFill>
            <a:schemeClr val="accent1">
              <a:alpha val="91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07" name="Rectangle 7"/>
          <p:cNvSpPr>
            <a:spLocks noChangeArrowheads="1"/>
          </p:cNvSpPr>
          <p:nvPr/>
        </p:nvSpPr>
        <p:spPr bwMode="auto">
          <a:xfrm>
            <a:off x="1852613" y="3973513"/>
            <a:ext cx="342900" cy="692150"/>
          </a:xfrm>
          <a:prstGeom prst="rect">
            <a:avLst/>
          </a:prstGeom>
          <a:solidFill>
            <a:srgbClr val="558ED5">
              <a:alpha val="91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08" name="Line 8"/>
          <p:cNvSpPr>
            <a:spLocks noChangeShapeType="1"/>
          </p:cNvSpPr>
          <p:nvPr/>
        </p:nvSpPr>
        <p:spPr bwMode="auto">
          <a:xfrm flipH="1">
            <a:off x="642938" y="30861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09" name="Rectangle 9"/>
          <p:cNvSpPr>
            <a:spLocks noChangeArrowheads="1"/>
          </p:cNvSpPr>
          <p:nvPr/>
        </p:nvSpPr>
        <p:spPr bwMode="auto">
          <a:xfrm>
            <a:off x="2181225" y="2932113"/>
            <a:ext cx="357188" cy="685800"/>
          </a:xfrm>
          <a:prstGeom prst="rect">
            <a:avLst/>
          </a:prstGeom>
          <a:solidFill>
            <a:srgbClr val="558ED5">
              <a:alpha val="91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10" name="Line 10"/>
          <p:cNvSpPr>
            <a:spLocks noChangeShapeType="1"/>
          </p:cNvSpPr>
          <p:nvPr/>
        </p:nvSpPr>
        <p:spPr bwMode="auto">
          <a:xfrm flipH="1">
            <a:off x="2395538" y="30861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11" name="Rectangle 11"/>
          <p:cNvSpPr>
            <a:spLocks noChangeArrowheads="1"/>
          </p:cNvSpPr>
          <p:nvPr/>
        </p:nvSpPr>
        <p:spPr bwMode="auto">
          <a:xfrm>
            <a:off x="2206625" y="3997325"/>
            <a:ext cx="342900" cy="692150"/>
          </a:xfrm>
          <a:prstGeom prst="rect">
            <a:avLst/>
          </a:prstGeom>
          <a:solidFill>
            <a:srgbClr val="558ED5">
              <a:alpha val="91000"/>
            </a:srgb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12" name="Line 12"/>
          <p:cNvSpPr>
            <a:spLocks noChangeShapeType="1"/>
          </p:cNvSpPr>
          <p:nvPr/>
        </p:nvSpPr>
        <p:spPr bwMode="auto">
          <a:xfrm flipH="1">
            <a:off x="2395538" y="415925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13" name="Line 13"/>
          <p:cNvSpPr>
            <a:spLocks noChangeShapeType="1"/>
          </p:cNvSpPr>
          <p:nvPr/>
        </p:nvSpPr>
        <p:spPr bwMode="auto">
          <a:xfrm flipH="1">
            <a:off x="2052638" y="415925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14" name="Rectangle 14"/>
          <p:cNvSpPr>
            <a:spLocks noChangeArrowheads="1"/>
          </p:cNvSpPr>
          <p:nvPr/>
        </p:nvSpPr>
        <p:spPr bwMode="auto">
          <a:xfrm>
            <a:off x="785813" y="3613150"/>
            <a:ext cx="342900" cy="685800"/>
          </a:xfrm>
          <a:prstGeom prst="rect">
            <a:avLst/>
          </a:prstGeom>
          <a:solidFill>
            <a:srgbClr val="558ED5">
              <a:alpha val="91000"/>
            </a:srgb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15" name="Line 15"/>
          <p:cNvSpPr>
            <a:spLocks noChangeShapeType="1"/>
          </p:cNvSpPr>
          <p:nvPr/>
        </p:nvSpPr>
        <p:spPr bwMode="auto">
          <a:xfrm flipH="1">
            <a:off x="985838" y="37719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16" name="Rectangle 16"/>
          <p:cNvSpPr>
            <a:spLocks noChangeArrowheads="1"/>
          </p:cNvSpPr>
          <p:nvPr/>
        </p:nvSpPr>
        <p:spPr bwMode="auto">
          <a:xfrm>
            <a:off x="442913" y="3613150"/>
            <a:ext cx="352425" cy="685800"/>
          </a:xfrm>
          <a:prstGeom prst="rect">
            <a:avLst/>
          </a:prstGeom>
          <a:solidFill>
            <a:srgbClr val="558ED5">
              <a:alpha val="91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17" name="Line 17"/>
          <p:cNvSpPr>
            <a:spLocks noChangeShapeType="1"/>
          </p:cNvSpPr>
          <p:nvPr/>
        </p:nvSpPr>
        <p:spPr bwMode="auto">
          <a:xfrm flipH="1">
            <a:off x="642938" y="37719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18" name="Rectangle 18"/>
          <p:cNvSpPr>
            <a:spLocks noChangeArrowheads="1"/>
          </p:cNvSpPr>
          <p:nvPr/>
        </p:nvSpPr>
        <p:spPr bwMode="auto">
          <a:xfrm>
            <a:off x="1128713" y="4298950"/>
            <a:ext cx="366712" cy="703263"/>
          </a:xfrm>
          <a:prstGeom prst="rect">
            <a:avLst/>
          </a:prstGeom>
          <a:solidFill>
            <a:srgbClr val="558ED5">
              <a:alpha val="91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19" name="Line 19"/>
          <p:cNvSpPr>
            <a:spLocks noChangeShapeType="1"/>
          </p:cNvSpPr>
          <p:nvPr/>
        </p:nvSpPr>
        <p:spPr bwMode="auto">
          <a:xfrm flipH="1">
            <a:off x="1323975" y="4481513"/>
            <a:ext cx="1588" cy="319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0" name="Line 20"/>
          <p:cNvSpPr>
            <a:spLocks noChangeShapeType="1"/>
          </p:cNvSpPr>
          <p:nvPr/>
        </p:nvSpPr>
        <p:spPr bwMode="auto">
          <a:xfrm flipH="1">
            <a:off x="1662113" y="4481513"/>
            <a:ext cx="0" cy="33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1" name="Rectangle 21"/>
          <p:cNvSpPr>
            <a:spLocks noChangeArrowheads="1"/>
          </p:cNvSpPr>
          <p:nvPr/>
        </p:nvSpPr>
        <p:spPr bwMode="auto">
          <a:xfrm rot="-5387243">
            <a:off x="590550" y="4121150"/>
            <a:ext cx="357188" cy="712788"/>
          </a:xfrm>
          <a:prstGeom prst="rect">
            <a:avLst/>
          </a:prstGeom>
          <a:solidFill>
            <a:srgbClr val="FF00FF">
              <a:alpha val="25999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2" name="Line 22"/>
          <p:cNvSpPr>
            <a:spLocks noChangeShapeType="1"/>
          </p:cNvSpPr>
          <p:nvPr/>
        </p:nvSpPr>
        <p:spPr bwMode="auto">
          <a:xfrm rot="16200000" flipH="1">
            <a:off x="788988" y="4308475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3" name="Rectangle 23"/>
          <p:cNvSpPr>
            <a:spLocks noChangeArrowheads="1"/>
          </p:cNvSpPr>
          <p:nvPr/>
        </p:nvSpPr>
        <p:spPr bwMode="auto">
          <a:xfrm rot="-5387243">
            <a:off x="1659732" y="2750344"/>
            <a:ext cx="342900" cy="700087"/>
          </a:xfrm>
          <a:prstGeom prst="rect">
            <a:avLst/>
          </a:prstGeom>
          <a:solidFill>
            <a:srgbClr val="FF00FF">
              <a:alpha val="28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4" name="Line 24"/>
          <p:cNvSpPr>
            <a:spLocks noChangeShapeType="1"/>
          </p:cNvSpPr>
          <p:nvPr/>
        </p:nvSpPr>
        <p:spPr bwMode="auto">
          <a:xfrm rot="16200000" flipH="1">
            <a:off x="1881188" y="29257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5" name="Rectangle 25"/>
          <p:cNvSpPr>
            <a:spLocks noChangeArrowheads="1"/>
          </p:cNvSpPr>
          <p:nvPr/>
        </p:nvSpPr>
        <p:spPr bwMode="auto">
          <a:xfrm rot="-5387243">
            <a:off x="965994" y="2756694"/>
            <a:ext cx="344488" cy="685800"/>
          </a:xfrm>
          <a:prstGeom prst="rect">
            <a:avLst/>
          </a:prstGeom>
          <a:solidFill>
            <a:srgbClr val="FF00FF">
              <a:alpha val="31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6" name="Line 26"/>
          <p:cNvSpPr>
            <a:spLocks noChangeShapeType="1"/>
          </p:cNvSpPr>
          <p:nvPr/>
        </p:nvSpPr>
        <p:spPr bwMode="auto">
          <a:xfrm rot="16200000" flipH="1">
            <a:off x="1169988" y="29257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7" name="Rectangle 27"/>
          <p:cNvSpPr>
            <a:spLocks noChangeArrowheads="1"/>
          </p:cNvSpPr>
          <p:nvPr/>
        </p:nvSpPr>
        <p:spPr bwMode="auto">
          <a:xfrm rot="-5387243">
            <a:off x="1659732" y="3093244"/>
            <a:ext cx="342900" cy="700087"/>
          </a:xfrm>
          <a:prstGeom prst="rect">
            <a:avLst/>
          </a:prstGeom>
          <a:solidFill>
            <a:srgbClr val="FF00FF">
              <a:alpha val="25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8" name="Line 28"/>
          <p:cNvSpPr>
            <a:spLocks noChangeShapeType="1"/>
          </p:cNvSpPr>
          <p:nvPr/>
        </p:nvSpPr>
        <p:spPr bwMode="auto">
          <a:xfrm rot="16200000" flipH="1">
            <a:off x="1881188" y="3279775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9" name="Rectangle 29"/>
          <p:cNvSpPr>
            <a:spLocks noChangeArrowheads="1"/>
          </p:cNvSpPr>
          <p:nvPr/>
        </p:nvSpPr>
        <p:spPr bwMode="auto">
          <a:xfrm rot="-5387243">
            <a:off x="966788" y="3074988"/>
            <a:ext cx="342900" cy="685800"/>
          </a:xfrm>
          <a:prstGeom prst="rect">
            <a:avLst/>
          </a:prstGeom>
          <a:solidFill>
            <a:srgbClr val="FF00FF">
              <a:alpha val="28999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30" name="Line 30"/>
          <p:cNvSpPr>
            <a:spLocks noChangeShapeType="1"/>
          </p:cNvSpPr>
          <p:nvPr/>
        </p:nvSpPr>
        <p:spPr bwMode="auto">
          <a:xfrm rot="16200000" flipH="1">
            <a:off x="1181101" y="32575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31" name="Rectangle 31"/>
          <p:cNvSpPr>
            <a:spLocks noChangeArrowheads="1"/>
          </p:cNvSpPr>
          <p:nvPr/>
        </p:nvSpPr>
        <p:spPr bwMode="auto">
          <a:xfrm rot="-5387243">
            <a:off x="2020888" y="3443287"/>
            <a:ext cx="357188" cy="696913"/>
          </a:xfrm>
          <a:prstGeom prst="rect">
            <a:avLst/>
          </a:prstGeom>
          <a:solidFill>
            <a:srgbClr val="FF00FF">
              <a:alpha val="28000"/>
            </a:srgb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32" name="Line 32"/>
          <p:cNvSpPr>
            <a:spLocks noChangeShapeType="1"/>
          </p:cNvSpPr>
          <p:nvPr/>
        </p:nvSpPr>
        <p:spPr bwMode="auto">
          <a:xfrm rot="16200000" flipH="1">
            <a:off x="2235201" y="36242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33" name="Rectangle 33"/>
          <p:cNvSpPr>
            <a:spLocks noChangeArrowheads="1"/>
          </p:cNvSpPr>
          <p:nvPr/>
        </p:nvSpPr>
        <p:spPr bwMode="auto">
          <a:xfrm rot="-5387243">
            <a:off x="1319213" y="3425825"/>
            <a:ext cx="336550" cy="720725"/>
          </a:xfrm>
          <a:prstGeom prst="rect">
            <a:avLst/>
          </a:prstGeom>
          <a:solidFill>
            <a:srgbClr val="FF00FF">
              <a:alpha val="28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34" name="Line 34"/>
          <p:cNvSpPr>
            <a:spLocks noChangeShapeType="1"/>
          </p:cNvSpPr>
          <p:nvPr/>
        </p:nvSpPr>
        <p:spPr bwMode="auto">
          <a:xfrm rot="16200000" flipH="1">
            <a:off x="1524001" y="36004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35" name="Rectangle 35"/>
          <p:cNvSpPr>
            <a:spLocks noChangeArrowheads="1"/>
          </p:cNvSpPr>
          <p:nvPr/>
        </p:nvSpPr>
        <p:spPr bwMode="auto">
          <a:xfrm rot="-5387243">
            <a:off x="1315244" y="3764756"/>
            <a:ext cx="342900" cy="725488"/>
          </a:xfrm>
          <a:prstGeom prst="rect">
            <a:avLst/>
          </a:prstGeom>
          <a:solidFill>
            <a:srgbClr val="FF00FF">
              <a:alpha val="25999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36" name="Line 36"/>
          <p:cNvSpPr>
            <a:spLocks noChangeShapeType="1"/>
          </p:cNvSpPr>
          <p:nvPr/>
        </p:nvSpPr>
        <p:spPr bwMode="auto">
          <a:xfrm rot="16200000" flipH="1">
            <a:off x="1501776" y="39433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37" name="Rectangle 37"/>
          <p:cNvSpPr>
            <a:spLocks noChangeArrowheads="1"/>
          </p:cNvSpPr>
          <p:nvPr/>
        </p:nvSpPr>
        <p:spPr bwMode="auto">
          <a:xfrm rot="-5387243">
            <a:off x="593725" y="4478338"/>
            <a:ext cx="352425" cy="708025"/>
          </a:xfrm>
          <a:prstGeom prst="rect">
            <a:avLst/>
          </a:prstGeom>
          <a:solidFill>
            <a:srgbClr val="FF00FF">
              <a:alpha val="25999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38" name="Line 38"/>
          <p:cNvSpPr>
            <a:spLocks noChangeShapeType="1"/>
          </p:cNvSpPr>
          <p:nvPr/>
        </p:nvSpPr>
        <p:spPr bwMode="auto">
          <a:xfrm rot="16200000" flipH="1">
            <a:off x="788988" y="467360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39" name="Rectangle 39"/>
          <p:cNvSpPr>
            <a:spLocks noChangeArrowheads="1"/>
          </p:cNvSpPr>
          <p:nvPr/>
        </p:nvSpPr>
        <p:spPr bwMode="auto">
          <a:xfrm rot="-5387243">
            <a:off x="2021682" y="4493419"/>
            <a:ext cx="342900" cy="687387"/>
          </a:xfrm>
          <a:prstGeom prst="rect">
            <a:avLst/>
          </a:prstGeom>
          <a:solidFill>
            <a:srgbClr val="FF00FF">
              <a:alpha val="25999"/>
            </a:srgb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40" name="Line 40"/>
          <p:cNvSpPr>
            <a:spLocks noChangeShapeType="1"/>
          </p:cNvSpPr>
          <p:nvPr/>
        </p:nvSpPr>
        <p:spPr bwMode="auto">
          <a:xfrm rot="16200000" flipH="1">
            <a:off x="2195513" y="467360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41" name="Text Box 41"/>
          <p:cNvSpPr txBox="1">
            <a:spLocks noChangeArrowheads="1"/>
          </p:cNvSpPr>
          <p:nvPr/>
        </p:nvSpPr>
        <p:spPr bwMode="auto">
          <a:xfrm>
            <a:off x="3481388" y="5330825"/>
            <a:ext cx="2120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Comic Sans MS" charset="0"/>
              </a:rPr>
              <a:t>  Potts model</a:t>
            </a:r>
            <a:endParaRPr lang="en-US" sz="2000">
              <a:solidFill>
                <a:srgbClr val="0000FF"/>
              </a:solidFill>
            </a:endParaRPr>
          </a:p>
        </p:txBody>
      </p:sp>
      <p:sp>
        <p:nvSpPr>
          <p:cNvPr id="256043" name="Text Box 43"/>
          <p:cNvSpPr txBox="1">
            <a:spLocks noChangeArrowheads="1"/>
          </p:cNvSpPr>
          <p:nvPr/>
        </p:nvSpPr>
        <p:spPr bwMode="auto">
          <a:xfrm>
            <a:off x="363538" y="5330825"/>
            <a:ext cx="2263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50800" algn="l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>
                <a:latin typeface="Comic Sans MS" charset="0"/>
              </a:rPr>
              <a:t> </a:t>
            </a:r>
            <a:r>
              <a:rPr kumimoji="0" lang="en-US">
                <a:solidFill>
                  <a:srgbClr val="0000FF"/>
                </a:solidFill>
                <a:latin typeface="Comic Sans MS" charset="0"/>
              </a:rPr>
              <a:t>Dimer model</a:t>
            </a:r>
          </a:p>
        </p:txBody>
      </p:sp>
      <p:sp>
        <p:nvSpPr>
          <p:cNvPr id="256044" name="Oval 44"/>
          <p:cNvSpPr>
            <a:spLocks noChangeArrowheads="1"/>
          </p:cNvSpPr>
          <p:nvPr/>
        </p:nvSpPr>
        <p:spPr bwMode="auto">
          <a:xfrm>
            <a:off x="3621088" y="2935288"/>
            <a:ext cx="280987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45" name="Oval 45"/>
          <p:cNvSpPr>
            <a:spLocks noChangeArrowheads="1"/>
          </p:cNvSpPr>
          <p:nvPr/>
        </p:nvSpPr>
        <p:spPr bwMode="auto">
          <a:xfrm>
            <a:off x="4041775" y="2938463"/>
            <a:ext cx="280988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46" name="Oval 46"/>
          <p:cNvSpPr>
            <a:spLocks noChangeArrowheads="1"/>
          </p:cNvSpPr>
          <p:nvPr/>
        </p:nvSpPr>
        <p:spPr bwMode="auto">
          <a:xfrm>
            <a:off x="4041775" y="46116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47" name="Oval 47"/>
          <p:cNvSpPr>
            <a:spLocks noChangeArrowheads="1"/>
          </p:cNvSpPr>
          <p:nvPr/>
        </p:nvSpPr>
        <p:spPr bwMode="auto">
          <a:xfrm>
            <a:off x="3621088" y="46116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48" name="Oval 48"/>
          <p:cNvSpPr>
            <a:spLocks noChangeArrowheads="1"/>
          </p:cNvSpPr>
          <p:nvPr/>
        </p:nvSpPr>
        <p:spPr bwMode="auto">
          <a:xfrm>
            <a:off x="4464050" y="4611688"/>
            <a:ext cx="280988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49" name="Oval 49"/>
          <p:cNvSpPr>
            <a:spLocks noChangeArrowheads="1"/>
          </p:cNvSpPr>
          <p:nvPr/>
        </p:nvSpPr>
        <p:spPr bwMode="auto">
          <a:xfrm>
            <a:off x="4464050" y="2938463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0" name="Oval 50"/>
          <p:cNvSpPr>
            <a:spLocks noChangeArrowheads="1"/>
          </p:cNvSpPr>
          <p:nvPr/>
        </p:nvSpPr>
        <p:spPr bwMode="auto">
          <a:xfrm>
            <a:off x="4903788" y="29352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1" name="Oval 51"/>
          <p:cNvSpPr>
            <a:spLocks noChangeArrowheads="1"/>
          </p:cNvSpPr>
          <p:nvPr/>
        </p:nvSpPr>
        <p:spPr bwMode="auto">
          <a:xfrm>
            <a:off x="5324475" y="29352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2" name="Oval 52"/>
          <p:cNvSpPr>
            <a:spLocks noChangeArrowheads="1"/>
          </p:cNvSpPr>
          <p:nvPr/>
        </p:nvSpPr>
        <p:spPr bwMode="auto">
          <a:xfrm>
            <a:off x="3621088" y="3382963"/>
            <a:ext cx="280987" cy="2746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3" name="Oval 53"/>
          <p:cNvSpPr>
            <a:spLocks noChangeArrowheads="1"/>
          </p:cNvSpPr>
          <p:nvPr/>
        </p:nvSpPr>
        <p:spPr bwMode="auto">
          <a:xfrm>
            <a:off x="4041775" y="3382963"/>
            <a:ext cx="280988" cy="2746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4" name="Oval 54"/>
          <p:cNvSpPr>
            <a:spLocks noChangeArrowheads="1"/>
          </p:cNvSpPr>
          <p:nvPr/>
        </p:nvSpPr>
        <p:spPr bwMode="auto">
          <a:xfrm>
            <a:off x="4464050" y="3382963"/>
            <a:ext cx="280988" cy="2746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5" name="Oval 55"/>
          <p:cNvSpPr>
            <a:spLocks noChangeArrowheads="1"/>
          </p:cNvSpPr>
          <p:nvPr/>
        </p:nvSpPr>
        <p:spPr bwMode="auto">
          <a:xfrm>
            <a:off x="4903788" y="3378200"/>
            <a:ext cx="280987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6" name="Oval 56"/>
          <p:cNvSpPr>
            <a:spLocks noChangeArrowheads="1"/>
          </p:cNvSpPr>
          <p:nvPr/>
        </p:nvSpPr>
        <p:spPr bwMode="auto">
          <a:xfrm>
            <a:off x="5324475" y="3378200"/>
            <a:ext cx="280988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7" name="Oval 57"/>
          <p:cNvSpPr>
            <a:spLocks noChangeArrowheads="1"/>
          </p:cNvSpPr>
          <p:nvPr/>
        </p:nvSpPr>
        <p:spPr bwMode="auto">
          <a:xfrm>
            <a:off x="3621088" y="3797300"/>
            <a:ext cx="280987" cy="277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8" name="Oval 58"/>
          <p:cNvSpPr>
            <a:spLocks noChangeArrowheads="1"/>
          </p:cNvSpPr>
          <p:nvPr/>
        </p:nvSpPr>
        <p:spPr bwMode="auto">
          <a:xfrm>
            <a:off x="3621088" y="4198938"/>
            <a:ext cx="280987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9" name="Oval 59"/>
          <p:cNvSpPr>
            <a:spLocks noChangeArrowheads="1"/>
          </p:cNvSpPr>
          <p:nvPr/>
        </p:nvSpPr>
        <p:spPr bwMode="auto">
          <a:xfrm>
            <a:off x="4041775" y="4208463"/>
            <a:ext cx="280988" cy="2746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60" name="Oval 60"/>
          <p:cNvSpPr>
            <a:spLocks noChangeArrowheads="1"/>
          </p:cNvSpPr>
          <p:nvPr/>
        </p:nvSpPr>
        <p:spPr bwMode="auto">
          <a:xfrm>
            <a:off x="4903788" y="4198938"/>
            <a:ext cx="280987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61" name="Oval 61"/>
          <p:cNvSpPr>
            <a:spLocks noChangeArrowheads="1"/>
          </p:cNvSpPr>
          <p:nvPr/>
        </p:nvSpPr>
        <p:spPr bwMode="auto">
          <a:xfrm>
            <a:off x="5324475" y="3797300"/>
            <a:ext cx="280988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62" name="Oval 62"/>
          <p:cNvSpPr>
            <a:spLocks noChangeArrowheads="1"/>
          </p:cNvSpPr>
          <p:nvPr/>
        </p:nvSpPr>
        <p:spPr bwMode="auto">
          <a:xfrm>
            <a:off x="4041775" y="3797300"/>
            <a:ext cx="280988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63" name="Oval 63"/>
          <p:cNvSpPr>
            <a:spLocks noChangeArrowheads="1"/>
          </p:cNvSpPr>
          <p:nvPr/>
        </p:nvSpPr>
        <p:spPr bwMode="auto">
          <a:xfrm>
            <a:off x="4464050" y="3797300"/>
            <a:ext cx="280988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64" name="Oval 64"/>
          <p:cNvSpPr>
            <a:spLocks noChangeArrowheads="1"/>
          </p:cNvSpPr>
          <p:nvPr/>
        </p:nvSpPr>
        <p:spPr bwMode="auto">
          <a:xfrm>
            <a:off x="4464050" y="4208463"/>
            <a:ext cx="280988" cy="2746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65" name="Oval 65"/>
          <p:cNvSpPr>
            <a:spLocks noChangeArrowheads="1"/>
          </p:cNvSpPr>
          <p:nvPr/>
        </p:nvSpPr>
        <p:spPr bwMode="auto">
          <a:xfrm>
            <a:off x="4903788" y="3797300"/>
            <a:ext cx="280987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66" name="Oval 66"/>
          <p:cNvSpPr>
            <a:spLocks noChangeArrowheads="1"/>
          </p:cNvSpPr>
          <p:nvPr/>
        </p:nvSpPr>
        <p:spPr bwMode="auto">
          <a:xfrm>
            <a:off x="5324475" y="4198938"/>
            <a:ext cx="280988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67" name="Oval 67"/>
          <p:cNvSpPr>
            <a:spLocks noChangeArrowheads="1"/>
          </p:cNvSpPr>
          <p:nvPr/>
        </p:nvSpPr>
        <p:spPr bwMode="auto">
          <a:xfrm>
            <a:off x="4903788" y="46116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68" name="Oval 68"/>
          <p:cNvSpPr>
            <a:spLocks noChangeArrowheads="1"/>
          </p:cNvSpPr>
          <p:nvPr/>
        </p:nvSpPr>
        <p:spPr bwMode="auto">
          <a:xfrm>
            <a:off x="5324475" y="46116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01" name="Rectangle 101"/>
          <p:cNvSpPr>
            <a:spLocks noChangeArrowheads="1"/>
          </p:cNvSpPr>
          <p:nvPr/>
        </p:nvSpPr>
        <p:spPr bwMode="auto">
          <a:xfrm>
            <a:off x="3435350" y="2646363"/>
            <a:ext cx="2309813" cy="2301875"/>
          </a:xfrm>
          <a:prstGeom prst="rect">
            <a:avLst/>
          </a:prstGeom>
          <a:solidFill>
            <a:schemeClr val="bg1">
              <a:alpha val="2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02" name="Rectangle 102"/>
          <p:cNvSpPr>
            <a:spLocks noChangeArrowheads="1"/>
          </p:cNvSpPr>
          <p:nvPr/>
        </p:nvSpPr>
        <p:spPr bwMode="auto">
          <a:xfrm>
            <a:off x="363538" y="5876281"/>
            <a:ext cx="51448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2400" dirty="0">
                <a:solidFill>
                  <a:srgbClr val="FF8000"/>
                </a:solidFill>
              </a:rPr>
              <a:t> Domino </a:t>
            </a:r>
            <a:r>
              <a:rPr lang="en-US" sz="2400" dirty="0" err="1">
                <a:solidFill>
                  <a:srgbClr val="FF8000"/>
                </a:solidFill>
              </a:rPr>
              <a:t>tilings</a:t>
            </a:r>
            <a:r>
              <a:rPr lang="en-US" sz="2400" dirty="0">
                <a:solidFill>
                  <a:srgbClr val="FF8000"/>
                </a:solidFill>
              </a:rPr>
              <a:t>                 </a:t>
            </a:r>
            <a:r>
              <a:rPr lang="en-US" sz="2400" dirty="0" smtClean="0">
                <a:solidFill>
                  <a:srgbClr val="FF8000"/>
                </a:solidFill>
              </a:rPr>
              <a:t>3-colorings</a:t>
            </a:r>
            <a:endParaRPr lang="en-US" sz="2400" dirty="0">
              <a:solidFill>
                <a:srgbClr val="FF8000"/>
              </a:solidFill>
            </a:endParaRPr>
          </a:p>
        </p:txBody>
      </p:sp>
      <p:sp>
        <p:nvSpPr>
          <p:cNvPr id="256103" name="Rectangle 103"/>
          <p:cNvSpPr>
            <a:spLocks noChangeArrowheads="1"/>
          </p:cNvSpPr>
          <p:nvPr/>
        </p:nvSpPr>
        <p:spPr bwMode="auto">
          <a:xfrm>
            <a:off x="3074988" y="1458913"/>
            <a:ext cx="33575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en-US" sz="2400"/>
              <a:t> Pick a vtx and a color;</a:t>
            </a:r>
          </a:p>
          <a:p>
            <a:pPr algn="l">
              <a:buFontTx/>
              <a:buChar char="•"/>
            </a:pPr>
            <a:r>
              <a:rPr lang="en-US" sz="2400"/>
              <a:t> Recolor, if possible;</a:t>
            </a:r>
          </a:p>
          <a:p>
            <a:pPr algn="l"/>
            <a:endParaRPr lang="en-US" sz="2400"/>
          </a:p>
        </p:txBody>
      </p:sp>
      <p:sp>
        <p:nvSpPr>
          <p:cNvPr id="256104" name="Oval 104"/>
          <p:cNvSpPr>
            <a:spLocks noChangeArrowheads="1"/>
          </p:cNvSpPr>
          <p:nvPr/>
        </p:nvSpPr>
        <p:spPr bwMode="auto">
          <a:xfrm>
            <a:off x="4322763" y="3271838"/>
            <a:ext cx="581025" cy="488950"/>
          </a:xfrm>
          <a:prstGeom prst="ellipse">
            <a:avLst/>
          </a:prstGeom>
          <a:noFill/>
          <a:ln w="920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05" name="Oval 105"/>
          <p:cNvSpPr>
            <a:spLocks noChangeArrowheads="1"/>
          </p:cNvSpPr>
          <p:nvPr/>
        </p:nvSpPr>
        <p:spPr bwMode="auto">
          <a:xfrm>
            <a:off x="4470400" y="3382963"/>
            <a:ext cx="274638" cy="274637"/>
          </a:xfrm>
          <a:prstGeom prst="ellipse">
            <a:avLst/>
          </a:prstGeom>
          <a:solidFill>
            <a:srgbClr val="3366FF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107" name="Oval 107"/>
          <p:cNvSpPr>
            <a:spLocks noChangeArrowheads="1"/>
          </p:cNvSpPr>
          <p:nvPr/>
        </p:nvSpPr>
        <p:spPr bwMode="auto">
          <a:xfrm>
            <a:off x="6432550" y="1676400"/>
            <a:ext cx="274638" cy="274638"/>
          </a:xfrm>
          <a:prstGeom prst="ellipse">
            <a:avLst/>
          </a:prstGeom>
          <a:solidFill>
            <a:srgbClr val="3366FF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3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"/>
            <a:ext cx="7772400" cy="1143000"/>
          </a:xfrm>
        </p:spPr>
        <p:txBody>
          <a:bodyPr/>
          <a:lstStyle/>
          <a:p>
            <a:r>
              <a:rPr lang="en-US"/>
              <a:t>What about other models?</a:t>
            </a:r>
          </a:p>
        </p:txBody>
      </p:sp>
      <p:sp>
        <p:nvSpPr>
          <p:cNvPr id="257027" name="Rectangle 3"/>
          <p:cNvSpPr>
            <a:spLocks noChangeArrowheads="1"/>
          </p:cNvSpPr>
          <p:nvPr/>
        </p:nvSpPr>
        <p:spPr bwMode="auto">
          <a:xfrm>
            <a:off x="428625" y="2932113"/>
            <a:ext cx="2120900" cy="2070100"/>
          </a:xfrm>
          <a:prstGeom prst="rect">
            <a:avLst/>
          </a:prstGeom>
          <a:solidFill>
            <a:schemeClr val="bg1">
              <a:alpha val="91000"/>
            </a:schemeClr>
          </a:solidFill>
          <a:ln w="444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28" name="Rectangle 4"/>
          <p:cNvSpPr>
            <a:spLocks noChangeArrowheads="1"/>
          </p:cNvSpPr>
          <p:nvPr/>
        </p:nvSpPr>
        <p:spPr bwMode="auto">
          <a:xfrm>
            <a:off x="442913" y="2932113"/>
            <a:ext cx="352425" cy="685800"/>
          </a:xfrm>
          <a:prstGeom prst="rect">
            <a:avLst/>
          </a:prstGeom>
          <a:solidFill>
            <a:srgbClr val="558ED5">
              <a:alpha val="91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29" name="Rectangle 5"/>
          <p:cNvSpPr>
            <a:spLocks noChangeArrowheads="1"/>
          </p:cNvSpPr>
          <p:nvPr/>
        </p:nvSpPr>
        <p:spPr bwMode="auto">
          <a:xfrm>
            <a:off x="1495425" y="4298950"/>
            <a:ext cx="352425" cy="703263"/>
          </a:xfrm>
          <a:prstGeom prst="rect">
            <a:avLst/>
          </a:prstGeom>
          <a:solidFill>
            <a:srgbClr val="558ED5">
              <a:alpha val="91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30" name="Rectangle 6"/>
          <p:cNvSpPr>
            <a:spLocks noChangeArrowheads="1"/>
          </p:cNvSpPr>
          <p:nvPr/>
        </p:nvSpPr>
        <p:spPr bwMode="auto">
          <a:xfrm>
            <a:off x="1852613" y="3979863"/>
            <a:ext cx="342900" cy="685800"/>
          </a:xfrm>
          <a:prstGeom prst="rect">
            <a:avLst/>
          </a:prstGeom>
          <a:solidFill>
            <a:schemeClr val="accent1">
              <a:alpha val="91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31" name="Rectangle 7"/>
          <p:cNvSpPr>
            <a:spLocks noChangeArrowheads="1"/>
          </p:cNvSpPr>
          <p:nvPr/>
        </p:nvSpPr>
        <p:spPr bwMode="auto">
          <a:xfrm>
            <a:off x="1852613" y="3973513"/>
            <a:ext cx="342900" cy="692150"/>
          </a:xfrm>
          <a:prstGeom prst="rect">
            <a:avLst/>
          </a:prstGeom>
          <a:solidFill>
            <a:srgbClr val="558ED5">
              <a:alpha val="91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32" name="Line 8"/>
          <p:cNvSpPr>
            <a:spLocks noChangeShapeType="1"/>
          </p:cNvSpPr>
          <p:nvPr/>
        </p:nvSpPr>
        <p:spPr bwMode="auto">
          <a:xfrm flipH="1">
            <a:off x="642938" y="30861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33" name="Rectangle 9"/>
          <p:cNvSpPr>
            <a:spLocks noChangeArrowheads="1"/>
          </p:cNvSpPr>
          <p:nvPr/>
        </p:nvSpPr>
        <p:spPr bwMode="auto">
          <a:xfrm>
            <a:off x="2181225" y="2932113"/>
            <a:ext cx="357188" cy="685800"/>
          </a:xfrm>
          <a:prstGeom prst="rect">
            <a:avLst/>
          </a:prstGeom>
          <a:solidFill>
            <a:srgbClr val="558ED5">
              <a:alpha val="91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34" name="Line 10"/>
          <p:cNvSpPr>
            <a:spLocks noChangeShapeType="1"/>
          </p:cNvSpPr>
          <p:nvPr/>
        </p:nvSpPr>
        <p:spPr bwMode="auto">
          <a:xfrm flipH="1">
            <a:off x="2395538" y="30861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35" name="Rectangle 11"/>
          <p:cNvSpPr>
            <a:spLocks noChangeArrowheads="1"/>
          </p:cNvSpPr>
          <p:nvPr/>
        </p:nvSpPr>
        <p:spPr bwMode="auto">
          <a:xfrm>
            <a:off x="2206625" y="3997325"/>
            <a:ext cx="342900" cy="692150"/>
          </a:xfrm>
          <a:prstGeom prst="rect">
            <a:avLst/>
          </a:prstGeom>
          <a:solidFill>
            <a:srgbClr val="558ED5">
              <a:alpha val="91000"/>
            </a:srgb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36" name="Line 12"/>
          <p:cNvSpPr>
            <a:spLocks noChangeShapeType="1"/>
          </p:cNvSpPr>
          <p:nvPr/>
        </p:nvSpPr>
        <p:spPr bwMode="auto">
          <a:xfrm flipH="1">
            <a:off x="2395538" y="415925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37" name="Line 13"/>
          <p:cNvSpPr>
            <a:spLocks noChangeShapeType="1"/>
          </p:cNvSpPr>
          <p:nvPr/>
        </p:nvSpPr>
        <p:spPr bwMode="auto">
          <a:xfrm flipH="1">
            <a:off x="2052638" y="415925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38" name="Rectangle 14"/>
          <p:cNvSpPr>
            <a:spLocks noChangeArrowheads="1"/>
          </p:cNvSpPr>
          <p:nvPr/>
        </p:nvSpPr>
        <p:spPr bwMode="auto">
          <a:xfrm>
            <a:off x="785813" y="3613150"/>
            <a:ext cx="342900" cy="685800"/>
          </a:xfrm>
          <a:prstGeom prst="rect">
            <a:avLst/>
          </a:prstGeom>
          <a:solidFill>
            <a:srgbClr val="558ED5">
              <a:alpha val="91000"/>
            </a:srgb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39" name="Line 15"/>
          <p:cNvSpPr>
            <a:spLocks noChangeShapeType="1"/>
          </p:cNvSpPr>
          <p:nvPr/>
        </p:nvSpPr>
        <p:spPr bwMode="auto">
          <a:xfrm flipH="1">
            <a:off x="985838" y="37719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40" name="Rectangle 16"/>
          <p:cNvSpPr>
            <a:spLocks noChangeArrowheads="1"/>
          </p:cNvSpPr>
          <p:nvPr/>
        </p:nvSpPr>
        <p:spPr bwMode="auto">
          <a:xfrm>
            <a:off x="442913" y="3613150"/>
            <a:ext cx="352425" cy="685800"/>
          </a:xfrm>
          <a:prstGeom prst="rect">
            <a:avLst/>
          </a:prstGeom>
          <a:solidFill>
            <a:srgbClr val="558ED5">
              <a:alpha val="91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41" name="Line 17"/>
          <p:cNvSpPr>
            <a:spLocks noChangeShapeType="1"/>
          </p:cNvSpPr>
          <p:nvPr/>
        </p:nvSpPr>
        <p:spPr bwMode="auto">
          <a:xfrm flipH="1">
            <a:off x="642938" y="3771900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42" name="Rectangle 18"/>
          <p:cNvSpPr>
            <a:spLocks noChangeArrowheads="1"/>
          </p:cNvSpPr>
          <p:nvPr/>
        </p:nvSpPr>
        <p:spPr bwMode="auto">
          <a:xfrm>
            <a:off x="1128713" y="4298950"/>
            <a:ext cx="366712" cy="703263"/>
          </a:xfrm>
          <a:prstGeom prst="rect">
            <a:avLst/>
          </a:prstGeom>
          <a:solidFill>
            <a:srgbClr val="558ED5">
              <a:alpha val="91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43" name="Line 19"/>
          <p:cNvSpPr>
            <a:spLocks noChangeShapeType="1"/>
          </p:cNvSpPr>
          <p:nvPr/>
        </p:nvSpPr>
        <p:spPr bwMode="auto">
          <a:xfrm flipH="1">
            <a:off x="1323975" y="4481513"/>
            <a:ext cx="1588" cy="319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44" name="Line 20"/>
          <p:cNvSpPr>
            <a:spLocks noChangeShapeType="1"/>
          </p:cNvSpPr>
          <p:nvPr/>
        </p:nvSpPr>
        <p:spPr bwMode="auto">
          <a:xfrm flipH="1">
            <a:off x="1662113" y="4481513"/>
            <a:ext cx="0" cy="33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45" name="Rectangle 21"/>
          <p:cNvSpPr>
            <a:spLocks noChangeArrowheads="1"/>
          </p:cNvSpPr>
          <p:nvPr/>
        </p:nvSpPr>
        <p:spPr bwMode="auto">
          <a:xfrm rot="-5387243">
            <a:off x="590550" y="4121150"/>
            <a:ext cx="357188" cy="712788"/>
          </a:xfrm>
          <a:prstGeom prst="rect">
            <a:avLst/>
          </a:prstGeom>
          <a:solidFill>
            <a:srgbClr val="FF00FF">
              <a:alpha val="25999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46" name="Line 22"/>
          <p:cNvSpPr>
            <a:spLocks noChangeShapeType="1"/>
          </p:cNvSpPr>
          <p:nvPr/>
        </p:nvSpPr>
        <p:spPr bwMode="auto">
          <a:xfrm rot="16200000" flipH="1">
            <a:off x="788988" y="4308475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47" name="Rectangle 23"/>
          <p:cNvSpPr>
            <a:spLocks noChangeArrowheads="1"/>
          </p:cNvSpPr>
          <p:nvPr/>
        </p:nvSpPr>
        <p:spPr bwMode="auto">
          <a:xfrm rot="-5387243">
            <a:off x="1659732" y="2750344"/>
            <a:ext cx="342900" cy="700087"/>
          </a:xfrm>
          <a:prstGeom prst="rect">
            <a:avLst/>
          </a:prstGeom>
          <a:solidFill>
            <a:srgbClr val="FF00FF">
              <a:alpha val="28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48" name="Line 24"/>
          <p:cNvSpPr>
            <a:spLocks noChangeShapeType="1"/>
          </p:cNvSpPr>
          <p:nvPr/>
        </p:nvSpPr>
        <p:spPr bwMode="auto">
          <a:xfrm rot="16200000" flipH="1">
            <a:off x="1881188" y="29257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49" name="Rectangle 25"/>
          <p:cNvSpPr>
            <a:spLocks noChangeArrowheads="1"/>
          </p:cNvSpPr>
          <p:nvPr/>
        </p:nvSpPr>
        <p:spPr bwMode="auto">
          <a:xfrm rot="-5387243">
            <a:off x="965994" y="2756694"/>
            <a:ext cx="344488" cy="685800"/>
          </a:xfrm>
          <a:prstGeom prst="rect">
            <a:avLst/>
          </a:prstGeom>
          <a:solidFill>
            <a:srgbClr val="FF00FF">
              <a:alpha val="31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50" name="Line 26"/>
          <p:cNvSpPr>
            <a:spLocks noChangeShapeType="1"/>
          </p:cNvSpPr>
          <p:nvPr/>
        </p:nvSpPr>
        <p:spPr bwMode="auto">
          <a:xfrm rot="16200000" flipH="1">
            <a:off x="1169988" y="29257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51" name="Rectangle 27"/>
          <p:cNvSpPr>
            <a:spLocks noChangeArrowheads="1"/>
          </p:cNvSpPr>
          <p:nvPr/>
        </p:nvSpPr>
        <p:spPr bwMode="auto">
          <a:xfrm rot="-5387243">
            <a:off x="1659732" y="3093244"/>
            <a:ext cx="342900" cy="700087"/>
          </a:xfrm>
          <a:prstGeom prst="rect">
            <a:avLst/>
          </a:prstGeom>
          <a:solidFill>
            <a:srgbClr val="FF00FF">
              <a:alpha val="25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52" name="Line 28"/>
          <p:cNvSpPr>
            <a:spLocks noChangeShapeType="1"/>
          </p:cNvSpPr>
          <p:nvPr/>
        </p:nvSpPr>
        <p:spPr bwMode="auto">
          <a:xfrm rot="16200000" flipH="1">
            <a:off x="1881188" y="3279775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53" name="Rectangle 29"/>
          <p:cNvSpPr>
            <a:spLocks noChangeArrowheads="1"/>
          </p:cNvSpPr>
          <p:nvPr/>
        </p:nvSpPr>
        <p:spPr bwMode="auto">
          <a:xfrm rot="-5387243">
            <a:off x="966788" y="3074988"/>
            <a:ext cx="342900" cy="685800"/>
          </a:xfrm>
          <a:prstGeom prst="rect">
            <a:avLst/>
          </a:prstGeom>
          <a:solidFill>
            <a:srgbClr val="FF00FF">
              <a:alpha val="28999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54" name="Line 30"/>
          <p:cNvSpPr>
            <a:spLocks noChangeShapeType="1"/>
          </p:cNvSpPr>
          <p:nvPr/>
        </p:nvSpPr>
        <p:spPr bwMode="auto">
          <a:xfrm rot="16200000" flipH="1">
            <a:off x="1181101" y="32575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55" name="Rectangle 31"/>
          <p:cNvSpPr>
            <a:spLocks noChangeArrowheads="1"/>
          </p:cNvSpPr>
          <p:nvPr/>
        </p:nvSpPr>
        <p:spPr bwMode="auto">
          <a:xfrm rot="-5387243">
            <a:off x="2020888" y="3443287"/>
            <a:ext cx="357188" cy="696913"/>
          </a:xfrm>
          <a:prstGeom prst="rect">
            <a:avLst/>
          </a:prstGeom>
          <a:solidFill>
            <a:srgbClr val="FF00FF">
              <a:alpha val="28000"/>
            </a:srgb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56" name="Line 32"/>
          <p:cNvSpPr>
            <a:spLocks noChangeShapeType="1"/>
          </p:cNvSpPr>
          <p:nvPr/>
        </p:nvSpPr>
        <p:spPr bwMode="auto">
          <a:xfrm rot="16200000" flipH="1">
            <a:off x="2235201" y="3624262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57" name="Rectangle 33"/>
          <p:cNvSpPr>
            <a:spLocks noChangeArrowheads="1"/>
          </p:cNvSpPr>
          <p:nvPr/>
        </p:nvSpPr>
        <p:spPr bwMode="auto">
          <a:xfrm rot="-5387243">
            <a:off x="1319213" y="3425825"/>
            <a:ext cx="336550" cy="720725"/>
          </a:xfrm>
          <a:prstGeom prst="rect">
            <a:avLst/>
          </a:prstGeom>
          <a:solidFill>
            <a:srgbClr val="FF00FF">
              <a:alpha val="28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58" name="Line 34"/>
          <p:cNvSpPr>
            <a:spLocks noChangeShapeType="1"/>
          </p:cNvSpPr>
          <p:nvPr/>
        </p:nvSpPr>
        <p:spPr bwMode="auto">
          <a:xfrm rot="16200000" flipH="1">
            <a:off x="1524001" y="36004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59" name="Rectangle 35"/>
          <p:cNvSpPr>
            <a:spLocks noChangeArrowheads="1"/>
          </p:cNvSpPr>
          <p:nvPr/>
        </p:nvSpPr>
        <p:spPr bwMode="auto">
          <a:xfrm rot="-5387243">
            <a:off x="1315244" y="3764756"/>
            <a:ext cx="342900" cy="725488"/>
          </a:xfrm>
          <a:prstGeom prst="rect">
            <a:avLst/>
          </a:prstGeom>
          <a:solidFill>
            <a:srgbClr val="FF00FF">
              <a:alpha val="25999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60" name="Line 36"/>
          <p:cNvSpPr>
            <a:spLocks noChangeShapeType="1"/>
          </p:cNvSpPr>
          <p:nvPr/>
        </p:nvSpPr>
        <p:spPr bwMode="auto">
          <a:xfrm rot="16200000" flipH="1">
            <a:off x="1501776" y="394335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61" name="Rectangle 37"/>
          <p:cNvSpPr>
            <a:spLocks noChangeArrowheads="1"/>
          </p:cNvSpPr>
          <p:nvPr/>
        </p:nvSpPr>
        <p:spPr bwMode="auto">
          <a:xfrm rot="-5387243">
            <a:off x="593725" y="4478338"/>
            <a:ext cx="352425" cy="708025"/>
          </a:xfrm>
          <a:prstGeom prst="rect">
            <a:avLst/>
          </a:prstGeom>
          <a:solidFill>
            <a:srgbClr val="FF00FF">
              <a:alpha val="25999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62" name="Line 38"/>
          <p:cNvSpPr>
            <a:spLocks noChangeShapeType="1"/>
          </p:cNvSpPr>
          <p:nvPr/>
        </p:nvSpPr>
        <p:spPr bwMode="auto">
          <a:xfrm rot="16200000" flipH="1">
            <a:off x="788988" y="467360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63" name="Rectangle 39"/>
          <p:cNvSpPr>
            <a:spLocks noChangeArrowheads="1"/>
          </p:cNvSpPr>
          <p:nvPr/>
        </p:nvSpPr>
        <p:spPr bwMode="auto">
          <a:xfrm rot="-5387243">
            <a:off x="2021682" y="4493419"/>
            <a:ext cx="342900" cy="687387"/>
          </a:xfrm>
          <a:prstGeom prst="rect">
            <a:avLst/>
          </a:prstGeom>
          <a:solidFill>
            <a:srgbClr val="FF00FF">
              <a:alpha val="25999"/>
            </a:srgb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64" name="Line 40"/>
          <p:cNvSpPr>
            <a:spLocks noChangeShapeType="1"/>
          </p:cNvSpPr>
          <p:nvPr/>
        </p:nvSpPr>
        <p:spPr bwMode="auto">
          <a:xfrm rot="16200000" flipH="1">
            <a:off x="2195513" y="4673600"/>
            <a:ext cx="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65" name="Text Box 41"/>
          <p:cNvSpPr txBox="1">
            <a:spLocks noChangeArrowheads="1"/>
          </p:cNvSpPr>
          <p:nvPr/>
        </p:nvSpPr>
        <p:spPr bwMode="auto">
          <a:xfrm>
            <a:off x="3481388" y="5330825"/>
            <a:ext cx="2120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Comic Sans MS" charset="0"/>
              </a:rPr>
              <a:t>  Potts model</a:t>
            </a:r>
            <a:endParaRPr lang="en-US" sz="2000">
              <a:solidFill>
                <a:srgbClr val="0000FF"/>
              </a:solidFill>
            </a:endParaRPr>
          </a:p>
        </p:txBody>
      </p:sp>
      <p:sp>
        <p:nvSpPr>
          <p:cNvPr id="257067" name="Text Box 43"/>
          <p:cNvSpPr txBox="1">
            <a:spLocks noChangeArrowheads="1"/>
          </p:cNvSpPr>
          <p:nvPr/>
        </p:nvSpPr>
        <p:spPr bwMode="auto">
          <a:xfrm>
            <a:off x="363538" y="5330825"/>
            <a:ext cx="2263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50800" algn="l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>
                <a:latin typeface="Comic Sans MS" charset="0"/>
              </a:rPr>
              <a:t> </a:t>
            </a:r>
            <a:r>
              <a:rPr kumimoji="0" lang="en-US">
                <a:solidFill>
                  <a:srgbClr val="0000FF"/>
                </a:solidFill>
                <a:latin typeface="Comic Sans MS" charset="0"/>
              </a:rPr>
              <a:t>Dimer model</a:t>
            </a:r>
          </a:p>
        </p:txBody>
      </p:sp>
      <p:sp>
        <p:nvSpPr>
          <p:cNvPr id="257068" name="Oval 44"/>
          <p:cNvSpPr>
            <a:spLocks noChangeArrowheads="1"/>
          </p:cNvSpPr>
          <p:nvPr/>
        </p:nvSpPr>
        <p:spPr bwMode="auto">
          <a:xfrm>
            <a:off x="3621088" y="2935288"/>
            <a:ext cx="280987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69" name="Oval 45"/>
          <p:cNvSpPr>
            <a:spLocks noChangeArrowheads="1"/>
          </p:cNvSpPr>
          <p:nvPr/>
        </p:nvSpPr>
        <p:spPr bwMode="auto">
          <a:xfrm>
            <a:off x="4041775" y="2938463"/>
            <a:ext cx="280988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70" name="Oval 46"/>
          <p:cNvSpPr>
            <a:spLocks noChangeArrowheads="1"/>
          </p:cNvSpPr>
          <p:nvPr/>
        </p:nvSpPr>
        <p:spPr bwMode="auto">
          <a:xfrm>
            <a:off x="4041775" y="46116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71" name="Oval 47"/>
          <p:cNvSpPr>
            <a:spLocks noChangeArrowheads="1"/>
          </p:cNvSpPr>
          <p:nvPr/>
        </p:nvSpPr>
        <p:spPr bwMode="auto">
          <a:xfrm>
            <a:off x="3621088" y="46116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72" name="Oval 48"/>
          <p:cNvSpPr>
            <a:spLocks noChangeArrowheads="1"/>
          </p:cNvSpPr>
          <p:nvPr/>
        </p:nvSpPr>
        <p:spPr bwMode="auto">
          <a:xfrm>
            <a:off x="4464050" y="4611688"/>
            <a:ext cx="280988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73" name="Oval 49"/>
          <p:cNvSpPr>
            <a:spLocks noChangeArrowheads="1"/>
          </p:cNvSpPr>
          <p:nvPr/>
        </p:nvSpPr>
        <p:spPr bwMode="auto">
          <a:xfrm>
            <a:off x="4464050" y="2938463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74" name="Oval 50"/>
          <p:cNvSpPr>
            <a:spLocks noChangeArrowheads="1"/>
          </p:cNvSpPr>
          <p:nvPr/>
        </p:nvSpPr>
        <p:spPr bwMode="auto">
          <a:xfrm>
            <a:off x="4903788" y="29352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75" name="Oval 51"/>
          <p:cNvSpPr>
            <a:spLocks noChangeArrowheads="1"/>
          </p:cNvSpPr>
          <p:nvPr/>
        </p:nvSpPr>
        <p:spPr bwMode="auto">
          <a:xfrm>
            <a:off x="5324475" y="29352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76" name="Oval 52"/>
          <p:cNvSpPr>
            <a:spLocks noChangeArrowheads="1"/>
          </p:cNvSpPr>
          <p:nvPr/>
        </p:nvSpPr>
        <p:spPr bwMode="auto">
          <a:xfrm>
            <a:off x="3621088" y="3382963"/>
            <a:ext cx="280987" cy="2746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77" name="Oval 53"/>
          <p:cNvSpPr>
            <a:spLocks noChangeArrowheads="1"/>
          </p:cNvSpPr>
          <p:nvPr/>
        </p:nvSpPr>
        <p:spPr bwMode="auto">
          <a:xfrm>
            <a:off x="4041775" y="3382963"/>
            <a:ext cx="280988" cy="2746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78" name="Oval 54"/>
          <p:cNvSpPr>
            <a:spLocks noChangeArrowheads="1"/>
          </p:cNvSpPr>
          <p:nvPr/>
        </p:nvSpPr>
        <p:spPr bwMode="auto">
          <a:xfrm>
            <a:off x="4464050" y="3382963"/>
            <a:ext cx="280988" cy="2746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79" name="Oval 55"/>
          <p:cNvSpPr>
            <a:spLocks noChangeArrowheads="1"/>
          </p:cNvSpPr>
          <p:nvPr/>
        </p:nvSpPr>
        <p:spPr bwMode="auto">
          <a:xfrm>
            <a:off x="4903788" y="3378200"/>
            <a:ext cx="280987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80" name="Oval 56"/>
          <p:cNvSpPr>
            <a:spLocks noChangeArrowheads="1"/>
          </p:cNvSpPr>
          <p:nvPr/>
        </p:nvSpPr>
        <p:spPr bwMode="auto">
          <a:xfrm>
            <a:off x="5324475" y="3378200"/>
            <a:ext cx="280988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81" name="Oval 57"/>
          <p:cNvSpPr>
            <a:spLocks noChangeArrowheads="1"/>
          </p:cNvSpPr>
          <p:nvPr/>
        </p:nvSpPr>
        <p:spPr bwMode="auto">
          <a:xfrm>
            <a:off x="3621088" y="3797300"/>
            <a:ext cx="280987" cy="277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82" name="Oval 58"/>
          <p:cNvSpPr>
            <a:spLocks noChangeArrowheads="1"/>
          </p:cNvSpPr>
          <p:nvPr/>
        </p:nvSpPr>
        <p:spPr bwMode="auto">
          <a:xfrm>
            <a:off x="3621088" y="4198938"/>
            <a:ext cx="280987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83" name="Oval 59"/>
          <p:cNvSpPr>
            <a:spLocks noChangeArrowheads="1"/>
          </p:cNvSpPr>
          <p:nvPr/>
        </p:nvSpPr>
        <p:spPr bwMode="auto">
          <a:xfrm>
            <a:off x="4041775" y="4208463"/>
            <a:ext cx="280988" cy="2746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84" name="Oval 60"/>
          <p:cNvSpPr>
            <a:spLocks noChangeArrowheads="1"/>
          </p:cNvSpPr>
          <p:nvPr/>
        </p:nvSpPr>
        <p:spPr bwMode="auto">
          <a:xfrm>
            <a:off x="4903788" y="4198938"/>
            <a:ext cx="280987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85" name="Oval 61"/>
          <p:cNvSpPr>
            <a:spLocks noChangeArrowheads="1"/>
          </p:cNvSpPr>
          <p:nvPr/>
        </p:nvSpPr>
        <p:spPr bwMode="auto">
          <a:xfrm>
            <a:off x="5324475" y="3797300"/>
            <a:ext cx="280988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86" name="Oval 62"/>
          <p:cNvSpPr>
            <a:spLocks noChangeArrowheads="1"/>
          </p:cNvSpPr>
          <p:nvPr/>
        </p:nvSpPr>
        <p:spPr bwMode="auto">
          <a:xfrm>
            <a:off x="4041775" y="3797300"/>
            <a:ext cx="280988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87" name="Oval 63"/>
          <p:cNvSpPr>
            <a:spLocks noChangeArrowheads="1"/>
          </p:cNvSpPr>
          <p:nvPr/>
        </p:nvSpPr>
        <p:spPr bwMode="auto">
          <a:xfrm>
            <a:off x="4464050" y="3797300"/>
            <a:ext cx="280988" cy="2778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88" name="Oval 64"/>
          <p:cNvSpPr>
            <a:spLocks noChangeArrowheads="1"/>
          </p:cNvSpPr>
          <p:nvPr/>
        </p:nvSpPr>
        <p:spPr bwMode="auto">
          <a:xfrm>
            <a:off x="4464050" y="4208463"/>
            <a:ext cx="280988" cy="2746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89" name="Oval 65"/>
          <p:cNvSpPr>
            <a:spLocks noChangeArrowheads="1"/>
          </p:cNvSpPr>
          <p:nvPr/>
        </p:nvSpPr>
        <p:spPr bwMode="auto">
          <a:xfrm>
            <a:off x="4903788" y="3797300"/>
            <a:ext cx="280987" cy="2778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90" name="Oval 66"/>
          <p:cNvSpPr>
            <a:spLocks noChangeArrowheads="1"/>
          </p:cNvSpPr>
          <p:nvPr/>
        </p:nvSpPr>
        <p:spPr bwMode="auto">
          <a:xfrm>
            <a:off x="5324475" y="4198938"/>
            <a:ext cx="280988" cy="27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91" name="Oval 67"/>
          <p:cNvSpPr>
            <a:spLocks noChangeArrowheads="1"/>
          </p:cNvSpPr>
          <p:nvPr/>
        </p:nvSpPr>
        <p:spPr bwMode="auto">
          <a:xfrm>
            <a:off x="4903788" y="4611688"/>
            <a:ext cx="280987" cy="276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92" name="Oval 68"/>
          <p:cNvSpPr>
            <a:spLocks noChangeArrowheads="1"/>
          </p:cNvSpPr>
          <p:nvPr/>
        </p:nvSpPr>
        <p:spPr bwMode="auto">
          <a:xfrm>
            <a:off x="5324475" y="4611688"/>
            <a:ext cx="280988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125" name="Rectangle 101"/>
          <p:cNvSpPr>
            <a:spLocks noChangeArrowheads="1"/>
          </p:cNvSpPr>
          <p:nvPr/>
        </p:nvSpPr>
        <p:spPr bwMode="auto">
          <a:xfrm>
            <a:off x="3435350" y="2646363"/>
            <a:ext cx="2309813" cy="2301875"/>
          </a:xfrm>
          <a:prstGeom prst="rect">
            <a:avLst/>
          </a:prstGeom>
          <a:solidFill>
            <a:schemeClr val="bg1">
              <a:alpha val="2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126" name="Rectangle 102"/>
          <p:cNvSpPr>
            <a:spLocks noChangeArrowheads="1"/>
          </p:cNvSpPr>
          <p:nvPr/>
        </p:nvSpPr>
        <p:spPr bwMode="auto">
          <a:xfrm>
            <a:off x="363538" y="5876281"/>
            <a:ext cx="51448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2400" dirty="0">
                <a:solidFill>
                  <a:srgbClr val="FF8000"/>
                </a:solidFill>
              </a:rPr>
              <a:t> Domino </a:t>
            </a:r>
            <a:r>
              <a:rPr lang="en-US" sz="2400" dirty="0" err="1">
                <a:solidFill>
                  <a:srgbClr val="FF8000"/>
                </a:solidFill>
              </a:rPr>
              <a:t>tilings</a:t>
            </a:r>
            <a:r>
              <a:rPr lang="en-US" sz="2400" dirty="0">
                <a:solidFill>
                  <a:srgbClr val="FF8000"/>
                </a:solidFill>
              </a:rPr>
              <a:t>                 </a:t>
            </a:r>
            <a:r>
              <a:rPr lang="en-US" sz="2400" dirty="0" smtClean="0">
                <a:solidFill>
                  <a:srgbClr val="FF8000"/>
                </a:solidFill>
              </a:rPr>
              <a:t>3-colorings</a:t>
            </a:r>
            <a:endParaRPr lang="en-US" sz="2400" dirty="0">
              <a:solidFill>
                <a:srgbClr val="FF8000"/>
              </a:solidFill>
            </a:endParaRPr>
          </a:p>
        </p:txBody>
      </p:sp>
      <p:sp>
        <p:nvSpPr>
          <p:cNvPr id="257127" name="Rectangle 103"/>
          <p:cNvSpPr>
            <a:spLocks noChangeArrowheads="1"/>
          </p:cNvSpPr>
          <p:nvPr/>
        </p:nvSpPr>
        <p:spPr bwMode="auto">
          <a:xfrm>
            <a:off x="3074988" y="1458913"/>
            <a:ext cx="33575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en-US" sz="2400" dirty="0"/>
              <a:t> Pick a </a:t>
            </a:r>
            <a:r>
              <a:rPr lang="en-US" sz="2400" dirty="0" err="1"/>
              <a:t>vtx</a:t>
            </a:r>
            <a:r>
              <a:rPr lang="en-US" sz="2400" dirty="0"/>
              <a:t> and a color;</a:t>
            </a:r>
          </a:p>
          <a:p>
            <a:pPr algn="l">
              <a:buFontTx/>
              <a:buChar char="•"/>
            </a:pPr>
            <a:r>
              <a:rPr lang="en-US" sz="2400" dirty="0"/>
              <a:t> Recolor, if possible;</a:t>
            </a:r>
          </a:p>
          <a:p>
            <a:pPr algn="l">
              <a:buFontTx/>
              <a:buChar char="•"/>
            </a:pPr>
            <a:r>
              <a:rPr lang="en-US" sz="2400" dirty="0"/>
              <a:t> Otherwise do nothing.</a:t>
            </a:r>
          </a:p>
        </p:txBody>
      </p:sp>
      <p:sp>
        <p:nvSpPr>
          <p:cNvPr id="257128" name="Oval 104"/>
          <p:cNvSpPr>
            <a:spLocks noChangeArrowheads="1"/>
          </p:cNvSpPr>
          <p:nvPr/>
        </p:nvSpPr>
        <p:spPr bwMode="auto">
          <a:xfrm>
            <a:off x="4464050" y="3384529"/>
            <a:ext cx="274637" cy="274638"/>
          </a:xfrm>
          <a:prstGeom prst="ellipse">
            <a:avLst/>
          </a:prstGeom>
          <a:solidFill>
            <a:srgbClr val="558ED5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129" name="Oval 105"/>
          <p:cNvSpPr>
            <a:spLocks noChangeArrowheads="1"/>
          </p:cNvSpPr>
          <p:nvPr/>
        </p:nvSpPr>
        <p:spPr bwMode="auto">
          <a:xfrm>
            <a:off x="3883025" y="4103688"/>
            <a:ext cx="581025" cy="488950"/>
          </a:xfrm>
          <a:prstGeom prst="ellipse">
            <a:avLst/>
          </a:prstGeom>
          <a:noFill/>
          <a:ln w="920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130" name="Oval 106"/>
          <p:cNvSpPr>
            <a:spLocks noChangeArrowheads="1"/>
          </p:cNvSpPr>
          <p:nvPr/>
        </p:nvSpPr>
        <p:spPr bwMode="auto">
          <a:xfrm>
            <a:off x="6432550" y="1676400"/>
            <a:ext cx="274638" cy="274638"/>
          </a:xfrm>
          <a:prstGeom prst="ellipse">
            <a:avLst/>
          </a:prstGeom>
          <a:solidFill>
            <a:srgbClr val="FF00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897348" y="1365628"/>
            <a:ext cx="32466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These local chains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re also rapidly mixing</a:t>
            </a:r>
          </a:p>
          <a:p>
            <a:r>
              <a:rPr lang="en-US" sz="2400" dirty="0"/>
              <a:t>o</a:t>
            </a:r>
            <a:r>
              <a:rPr lang="en-US" sz="2400" dirty="0" smtClean="0"/>
              <a:t>n domino </a:t>
            </a:r>
            <a:r>
              <a:rPr lang="en-US" sz="2400" dirty="0" err="1" smtClean="0"/>
              <a:t>tilings</a:t>
            </a:r>
            <a:r>
              <a:rPr lang="en-US" sz="2400" dirty="0" smtClean="0"/>
              <a:t> and </a:t>
            </a:r>
          </a:p>
          <a:p>
            <a:r>
              <a:rPr lang="en-US" sz="2400" dirty="0" smtClean="0"/>
              <a:t>3-colorings.  </a:t>
            </a:r>
            <a:r>
              <a:rPr lang="en-US" sz="2400" dirty="0"/>
              <a:t> </a:t>
            </a:r>
            <a:r>
              <a:rPr lang="en-US" sz="2400" dirty="0" smtClean="0"/>
              <a:t>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3381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127" grpId="0"/>
      <p:bldP spid="257129" grpId="0" animBg="1"/>
      <p:bldP spid="257130" grpId="0" animBg="1"/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4"/>
          <p:cNvSpPr>
            <a:spLocks noChangeArrowheads="1"/>
          </p:cNvSpPr>
          <p:nvPr/>
        </p:nvSpPr>
        <p:spPr bwMode="auto">
          <a:xfrm>
            <a:off x="385233" y="1113235"/>
            <a:ext cx="8798984" cy="13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FF8000"/>
                </a:solidFill>
              </a:rPr>
              <a:t> </a:t>
            </a:r>
            <a:r>
              <a:rPr lang="en-US" sz="2400" dirty="0">
                <a:solidFill>
                  <a:srgbClr val="FF8000"/>
                </a:solidFill>
              </a:rPr>
              <a:t>Goal:</a:t>
            </a:r>
            <a:r>
              <a:rPr lang="en-US" sz="2400" dirty="0"/>
              <a:t>  Given </a:t>
            </a:r>
            <a:r>
              <a:rPr lang="en-US" sz="2400" b="1" dirty="0">
                <a:solidFill>
                  <a:srgbClr val="0000FF"/>
                </a:solidFill>
                <a:latin typeface="Symbol" charset="0"/>
              </a:rPr>
              <a:t>l</a:t>
            </a:r>
            <a:r>
              <a:rPr lang="en-US" sz="2400" dirty="0"/>
              <a:t>, sample </a:t>
            </a:r>
            <a:r>
              <a:rPr lang="en-US" sz="2400" dirty="0" err="1"/>
              <a:t>ind.</a:t>
            </a:r>
            <a:r>
              <a:rPr lang="en-US" sz="2400" dirty="0"/>
              <a:t> set </a:t>
            </a:r>
            <a:r>
              <a:rPr lang="en-US" sz="2400" dirty="0">
                <a:solidFill>
                  <a:srgbClr val="0000FF"/>
                </a:solidFill>
                <a:latin typeface="American Typewriter"/>
                <a:cs typeface="American Typewriter"/>
              </a:rPr>
              <a:t>I</a:t>
            </a:r>
            <a:r>
              <a:rPr lang="en-US" sz="2400" dirty="0"/>
              <a:t> </a:t>
            </a:r>
            <a:r>
              <a:rPr lang="en-US" sz="2400" dirty="0" smtClean="0"/>
              <a:t>with </a:t>
            </a:r>
            <a:r>
              <a:rPr lang="en-US" sz="2400" dirty="0" err="1"/>
              <a:t>prob</a:t>
            </a:r>
            <a:r>
              <a:rPr lang="en-US" sz="2400" dirty="0"/>
              <a:t>:   </a:t>
            </a:r>
            <a:endParaRPr lang="en-US" sz="2400" dirty="0" smtClean="0"/>
          </a:p>
          <a:p>
            <a:pPr>
              <a:lnSpc>
                <a:spcPct val="120000"/>
              </a:lnSpc>
            </a:pPr>
            <a:r>
              <a:rPr lang="en-US" sz="2400" dirty="0"/>
              <a:t> </a:t>
            </a:r>
            <a:r>
              <a:rPr lang="en-US" sz="2400" dirty="0" smtClean="0"/>
              <a:t>                              </a:t>
            </a:r>
            <a:r>
              <a:rPr lang="en-US" sz="2400" dirty="0">
                <a:solidFill>
                  <a:srgbClr val="0000FF"/>
                </a:solidFill>
              </a:rPr>
              <a:t>π(</a:t>
            </a:r>
            <a:r>
              <a:rPr lang="en-US" sz="2400" dirty="0">
                <a:solidFill>
                  <a:srgbClr val="0000FF"/>
                </a:solidFill>
                <a:latin typeface="American Typewriter"/>
                <a:cs typeface="American Typewriter"/>
              </a:rPr>
              <a:t>I</a:t>
            </a:r>
            <a:r>
              <a:rPr lang="en-US" sz="2400" dirty="0">
                <a:solidFill>
                  <a:srgbClr val="0000FF"/>
                </a:solidFill>
              </a:rPr>
              <a:t>) = </a:t>
            </a:r>
            <a:r>
              <a:rPr lang="en-US" sz="2400" b="1" dirty="0" err="1">
                <a:solidFill>
                  <a:srgbClr val="0000FF"/>
                </a:solidFill>
                <a:latin typeface="Symbol" charset="0"/>
              </a:rPr>
              <a:t>l</a:t>
            </a:r>
            <a:r>
              <a:rPr lang="en-US" sz="2400" baseline="30000" dirty="0" err="1">
                <a:solidFill>
                  <a:srgbClr val="0000FF"/>
                </a:solidFill>
                <a:latin typeface="American Typewriter"/>
                <a:cs typeface="American Typewriter"/>
              </a:rPr>
              <a:t>|I</a:t>
            </a:r>
            <a:r>
              <a:rPr lang="en-US" sz="2400" baseline="30000" dirty="0">
                <a:solidFill>
                  <a:srgbClr val="0000FF"/>
                </a:solidFill>
              </a:rPr>
              <a:t>|</a:t>
            </a:r>
            <a:r>
              <a:rPr lang="en-US" sz="2400" dirty="0">
                <a:solidFill>
                  <a:srgbClr val="0000FF"/>
                </a:solidFill>
              </a:rPr>
              <a:t>/</a:t>
            </a:r>
            <a:r>
              <a:rPr lang="en-US" sz="2400" dirty="0">
                <a:solidFill>
                  <a:srgbClr val="408000"/>
                </a:solidFill>
              </a:rPr>
              <a:t>Z</a:t>
            </a:r>
            <a:r>
              <a:rPr lang="en-US" sz="2400" dirty="0"/>
              <a:t>,</a:t>
            </a:r>
          </a:p>
          <a:p>
            <a:pPr>
              <a:lnSpc>
                <a:spcPct val="120000"/>
              </a:lnSpc>
            </a:pPr>
            <a:r>
              <a:rPr lang="en-US" dirty="0"/>
              <a:t>  </a:t>
            </a:r>
            <a:r>
              <a:rPr lang="en-US" dirty="0">
                <a:solidFill>
                  <a:srgbClr val="0000FF"/>
                </a:solidFill>
              </a:rPr>
              <a:t>        </a:t>
            </a:r>
            <a:r>
              <a:rPr lang="en-US" sz="2400" dirty="0" smtClean="0">
                <a:solidFill>
                  <a:srgbClr val="000000"/>
                </a:solidFill>
              </a:rPr>
              <a:t>where</a:t>
            </a:r>
            <a:r>
              <a:rPr lang="en-US" dirty="0" smtClean="0">
                <a:solidFill>
                  <a:srgbClr val="0000FF"/>
                </a:solidFill>
              </a:rPr>
              <a:t>  </a:t>
            </a:r>
            <a:r>
              <a:rPr lang="en-US" sz="2400" dirty="0">
                <a:solidFill>
                  <a:srgbClr val="408000"/>
                </a:solidFill>
              </a:rPr>
              <a:t>Z = ∑</a:t>
            </a:r>
            <a:r>
              <a:rPr lang="en-US" sz="2400" baseline="-25000" dirty="0">
                <a:solidFill>
                  <a:srgbClr val="408000"/>
                </a:solidFill>
              </a:rPr>
              <a:t>J </a:t>
            </a:r>
            <a:r>
              <a:rPr lang="en-US" sz="2400" b="1" dirty="0" err="1">
                <a:solidFill>
                  <a:srgbClr val="408000"/>
                </a:solidFill>
                <a:latin typeface="Symbol" charset="0"/>
              </a:rPr>
              <a:t>l</a:t>
            </a:r>
            <a:r>
              <a:rPr lang="en-US" sz="2400" baseline="30000" dirty="0" err="1">
                <a:solidFill>
                  <a:srgbClr val="408000"/>
                </a:solidFill>
              </a:rPr>
              <a:t>|J</a:t>
            </a:r>
            <a:r>
              <a:rPr lang="en-US" sz="2400" baseline="30000" dirty="0">
                <a:solidFill>
                  <a:srgbClr val="408000"/>
                </a:solidFill>
              </a:rPr>
              <a:t>|</a:t>
            </a:r>
            <a:r>
              <a:rPr lang="en-US" sz="2400" dirty="0">
                <a:solidFill>
                  <a:srgbClr val="408000"/>
                </a:solidFill>
              </a:rPr>
              <a:t>.</a:t>
            </a: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59267" y="207169"/>
            <a:ext cx="9144000" cy="762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Ex </a:t>
            </a:r>
            <a:r>
              <a:rPr lang="en-US" sz="3600" dirty="0" smtClean="0">
                <a:latin typeface="+mn-lt"/>
                <a:ea typeface="ＭＳ Ｐゴシック" charset="0"/>
                <a:cs typeface="ＭＳ Ｐゴシック" charset="0"/>
              </a:rPr>
              <a:t>3:  </a:t>
            </a:r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Independent Sets</a:t>
            </a: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364067" y="3126582"/>
            <a:ext cx="8779933" cy="2817019"/>
            <a:chOff x="172" y="3552"/>
            <a:chExt cx="4148" cy="2366"/>
          </a:xfrm>
        </p:grpSpPr>
        <p:sp>
          <p:nvSpPr>
            <p:cNvPr id="48133" name="Rectangle 57"/>
            <p:cNvSpPr>
              <a:spLocks noChangeArrowheads="1"/>
            </p:cNvSpPr>
            <p:nvPr/>
          </p:nvSpPr>
          <p:spPr bwMode="auto">
            <a:xfrm>
              <a:off x="172" y="3552"/>
              <a:ext cx="3968" cy="236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4" name="Rectangle 55"/>
            <p:cNvSpPr>
              <a:spLocks noChangeArrowheads="1"/>
            </p:cNvSpPr>
            <p:nvPr/>
          </p:nvSpPr>
          <p:spPr bwMode="auto">
            <a:xfrm>
              <a:off x="292" y="3552"/>
              <a:ext cx="4028" cy="2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400" dirty="0">
                  <a:solidFill>
                    <a:srgbClr val="FF8000"/>
                  </a:solidFill>
                </a:rPr>
                <a:t>MC</a:t>
              </a:r>
              <a:r>
                <a:rPr lang="en-US" sz="2400" baseline="-25000" dirty="0">
                  <a:solidFill>
                    <a:srgbClr val="FF8000"/>
                  </a:solidFill>
                </a:rPr>
                <a:t>IND</a:t>
              </a:r>
              <a:r>
                <a:rPr lang="en-US" sz="2400" dirty="0">
                  <a:solidFill>
                    <a:srgbClr val="FF8000"/>
                  </a:solidFill>
                </a:rPr>
                <a:t>:</a:t>
              </a:r>
              <a:r>
                <a:rPr lang="en-US" sz="2400" dirty="0">
                  <a:solidFill>
                    <a:srgbClr val="0000FF"/>
                  </a:solidFill>
                </a:rPr>
                <a:t> </a:t>
              </a:r>
            </a:p>
            <a:p>
              <a:r>
                <a:rPr lang="en-US" sz="2400" dirty="0"/>
                <a:t>Starting at </a:t>
              </a:r>
              <a:r>
                <a:rPr lang="en-US" sz="2400" dirty="0">
                  <a:latin typeface="American Typewriter"/>
                  <a:cs typeface="American Typewriter"/>
                </a:rPr>
                <a:t>I</a:t>
              </a:r>
              <a:r>
                <a:rPr lang="en-US" sz="2400" baseline="-25000" dirty="0"/>
                <a:t>0</a:t>
              </a:r>
              <a:r>
                <a:rPr lang="en-US" sz="2400" dirty="0"/>
                <a:t>,</a:t>
              </a:r>
              <a:r>
                <a:rPr lang="en-US" sz="2400" baseline="-25000" dirty="0"/>
                <a:t> </a:t>
              </a:r>
              <a:r>
                <a:rPr lang="en-US" sz="2400" dirty="0">
                  <a:solidFill>
                    <a:srgbClr val="0000FF"/>
                  </a:solidFill>
                </a:rPr>
                <a:t>Repeat</a:t>
              </a:r>
              <a:r>
                <a:rPr lang="en-US" sz="2400" dirty="0"/>
                <a:t>:</a:t>
              </a:r>
            </a:p>
            <a:p>
              <a:r>
                <a:rPr lang="en-US" sz="2400" dirty="0"/>
                <a:t>   - Pick v </a:t>
              </a:r>
              <a:r>
                <a:rPr lang="en-US" sz="2000" b="1" dirty="0" err="1">
                  <a:latin typeface="Symbol" charset="0"/>
                </a:rPr>
                <a:t>Î</a:t>
              </a:r>
              <a:r>
                <a:rPr lang="en-US" sz="2400" dirty="0"/>
                <a:t> V and</a:t>
              </a:r>
              <a:r>
                <a:rPr lang="en-US" sz="2000" dirty="0"/>
                <a:t> </a:t>
              </a:r>
              <a:r>
                <a:rPr lang="en-US" sz="2400" dirty="0"/>
                <a:t>b </a:t>
              </a:r>
              <a:r>
                <a:rPr lang="en-US" sz="2000" b="1" dirty="0" err="1">
                  <a:latin typeface="Symbol" charset="0"/>
                </a:rPr>
                <a:t>Î</a:t>
              </a:r>
              <a:r>
                <a:rPr lang="en-US" sz="2400" b="1" dirty="0">
                  <a:latin typeface="Herculanum" charset="0"/>
                </a:rPr>
                <a:t> </a:t>
              </a:r>
              <a:r>
                <a:rPr lang="en-US" sz="2400" dirty="0"/>
                <a:t>{0,1};</a:t>
              </a:r>
            </a:p>
            <a:p>
              <a:r>
                <a:rPr lang="en-US" sz="2400" dirty="0"/>
                <a:t>   - If v </a:t>
              </a:r>
              <a:r>
                <a:rPr lang="en-US" sz="2000" b="1" dirty="0" err="1">
                  <a:latin typeface="Symbol" charset="0"/>
                </a:rPr>
                <a:t>Î</a:t>
              </a:r>
              <a:r>
                <a:rPr lang="en-US" sz="2400" dirty="0"/>
                <a:t> </a:t>
              </a:r>
              <a:r>
                <a:rPr lang="en-US" sz="2400" dirty="0">
                  <a:latin typeface="American Typewriter"/>
                  <a:cs typeface="American Typewriter"/>
                </a:rPr>
                <a:t>I</a:t>
              </a:r>
              <a:r>
                <a:rPr lang="en-US" sz="2400" dirty="0"/>
                <a:t>, b=0, </a:t>
              </a:r>
              <a:r>
                <a:rPr lang="en-US" sz="2400" dirty="0">
                  <a:solidFill>
                    <a:srgbClr val="0000FF"/>
                  </a:solidFill>
                </a:rPr>
                <a:t>remove</a:t>
              </a:r>
              <a:r>
                <a:rPr lang="en-US" sz="2400" dirty="0"/>
                <a:t> v  </a:t>
              </a:r>
              <a:r>
                <a:rPr lang="en-US" sz="2400" dirty="0" err="1"/>
                <a:t>w.p</a:t>
              </a:r>
              <a:r>
                <a:rPr lang="en-US" sz="2400" dirty="0"/>
                <a:t>.  </a:t>
              </a:r>
              <a:r>
                <a:rPr lang="en-US" sz="2400" dirty="0">
                  <a:solidFill>
                    <a:srgbClr val="0000FF"/>
                  </a:solidFill>
                </a:rPr>
                <a:t>min (1,</a:t>
              </a:r>
              <a:r>
                <a:rPr lang="en-US" sz="2400" b="1" dirty="0">
                  <a:solidFill>
                    <a:srgbClr val="0000FF"/>
                  </a:solidFill>
                  <a:latin typeface="Symbol" charset="0"/>
                </a:rPr>
                <a:t>l</a:t>
              </a:r>
              <a:r>
                <a:rPr lang="en-US" sz="2400" baseline="30000" dirty="0">
                  <a:solidFill>
                    <a:srgbClr val="0000FF"/>
                  </a:solidFill>
                </a:rPr>
                <a:t>-1</a:t>
              </a:r>
              <a:r>
                <a:rPr lang="en-US" sz="2400" dirty="0">
                  <a:solidFill>
                    <a:srgbClr val="0000FF"/>
                  </a:solidFill>
                </a:rPr>
                <a:t>)</a:t>
              </a:r>
            </a:p>
            <a:p>
              <a:r>
                <a:rPr lang="en-US" sz="2400" dirty="0"/>
                <a:t>   - If v </a:t>
              </a:r>
              <a:r>
                <a:rPr lang="en-US" sz="2000" b="1" dirty="0" err="1">
                  <a:latin typeface="Symbol" charset="0"/>
                </a:rPr>
                <a:t>Ï</a:t>
              </a:r>
              <a:r>
                <a:rPr lang="en-US" sz="2400" dirty="0"/>
                <a:t> </a:t>
              </a:r>
              <a:r>
                <a:rPr lang="en-US" sz="2400" dirty="0">
                  <a:latin typeface="American Typewriter"/>
                  <a:cs typeface="American Typewriter"/>
                </a:rPr>
                <a:t>I</a:t>
              </a:r>
              <a:r>
                <a:rPr lang="en-US" sz="2400" dirty="0"/>
                <a:t>, b=1, </a:t>
              </a:r>
              <a:r>
                <a:rPr lang="en-US" sz="2400" dirty="0">
                  <a:solidFill>
                    <a:srgbClr val="0000FF"/>
                  </a:solidFill>
                </a:rPr>
                <a:t>add</a:t>
              </a:r>
              <a:r>
                <a:rPr lang="en-US" sz="2400" dirty="0"/>
                <a:t> v  </a:t>
              </a:r>
              <a:r>
                <a:rPr lang="en-US" sz="2400" dirty="0" err="1"/>
                <a:t>w.p</a:t>
              </a:r>
              <a:r>
                <a:rPr lang="en-US" sz="2400" dirty="0"/>
                <a:t>. </a:t>
              </a:r>
              <a:r>
                <a:rPr lang="en-US" sz="2400" dirty="0">
                  <a:solidFill>
                    <a:srgbClr val="0000FF"/>
                  </a:solidFill>
                </a:rPr>
                <a:t>min (1,</a:t>
              </a:r>
              <a:r>
                <a:rPr lang="en-US" sz="2400" b="1" dirty="0">
                  <a:solidFill>
                    <a:srgbClr val="0000FF"/>
                  </a:solidFill>
                  <a:latin typeface="Symbol" charset="0"/>
                </a:rPr>
                <a:t>l</a:t>
              </a:r>
              <a:r>
                <a:rPr lang="en-US" sz="2400" dirty="0">
                  <a:solidFill>
                    <a:srgbClr val="0000FF"/>
                  </a:solidFill>
                </a:rPr>
                <a:t>)</a:t>
              </a:r>
            </a:p>
            <a:p>
              <a:r>
                <a:rPr lang="en-US" sz="2400" dirty="0">
                  <a:solidFill>
                    <a:srgbClr val="0000FF"/>
                  </a:solidFill>
                </a:rPr>
                <a:t>          </a:t>
              </a:r>
              <a:r>
                <a:rPr lang="en-US" sz="2400" dirty="0"/>
                <a:t> if possible;</a:t>
              </a:r>
            </a:p>
            <a:p>
              <a:r>
                <a:rPr lang="en-US" sz="2400" dirty="0"/>
                <a:t>   - </a:t>
              </a:r>
              <a:r>
                <a:rPr lang="en-US" sz="2400" dirty="0" err="1"/>
                <a:t>O.w</a:t>
              </a:r>
              <a:r>
                <a:rPr lang="en-US" sz="2400" dirty="0"/>
                <a:t>. do nothing.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7236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9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-21410"/>
            <a:ext cx="9144000" cy="762000"/>
          </a:xfrm>
        </p:spPr>
        <p:txBody>
          <a:bodyPr>
            <a:normAutofit/>
          </a:bodyPr>
          <a:lstStyle/>
          <a:p>
            <a:r>
              <a:rPr lang="en-US" sz="3600" dirty="0"/>
              <a:t>When  </a:t>
            </a:r>
            <a:r>
              <a:rPr lang="en-US" sz="3600" dirty="0">
                <a:latin typeface="Symbol" pitchFamily="-65" charset="2"/>
                <a:sym typeface="Symbol" pitchFamily="-65" charset="2"/>
              </a:rPr>
              <a:t></a:t>
            </a:r>
            <a:r>
              <a:rPr lang="en-US" sz="3600" dirty="0"/>
              <a:t>is small (sparse case)</a:t>
            </a:r>
          </a:p>
        </p:txBody>
      </p:sp>
      <p:sp>
        <p:nvSpPr>
          <p:cNvPr id="448528" name="Rectangle 16"/>
          <p:cNvSpPr>
            <a:spLocks noChangeArrowheads="1"/>
          </p:cNvSpPr>
          <p:nvPr/>
        </p:nvSpPr>
        <p:spPr bwMode="auto">
          <a:xfrm>
            <a:off x="939800" y="5715000"/>
            <a:ext cx="75205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Conjecture</a:t>
            </a:r>
            <a:r>
              <a:rPr lang="en-US" sz="2800" dirty="0"/>
              <a:t>:  Fast for </a:t>
            </a:r>
            <a:r>
              <a:rPr lang="en-US" sz="2800" dirty="0">
                <a:solidFill>
                  <a:schemeClr val="accent2"/>
                </a:solidFill>
                <a:latin typeface="Symbol" pitchFamily="-65" charset="2"/>
                <a:sym typeface="Symbol" pitchFamily="-65" charset="2"/>
              </a:rPr>
              <a:t></a:t>
            </a:r>
            <a:r>
              <a:rPr lang="en-US" sz="2800" dirty="0">
                <a:solidFill>
                  <a:schemeClr val="accent2"/>
                </a:solidFill>
              </a:rPr>
              <a:t> &lt; 3.79</a:t>
            </a:r>
            <a:r>
              <a:rPr lang="en-US" sz="2800" dirty="0"/>
              <a:t> </a:t>
            </a:r>
          </a:p>
        </p:txBody>
      </p:sp>
      <p:sp>
        <p:nvSpPr>
          <p:cNvPr id="448589" name="Rectangle 77"/>
          <p:cNvSpPr>
            <a:spLocks noChangeArrowheads="1"/>
          </p:cNvSpPr>
          <p:nvPr/>
        </p:nvSpPr>
        <p:spPr bwMode="auto">
          <a:xfrm>
            <a:off x="245533" y="2447945"/>
            <a:ext cx="4834467" cy="25598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8590" name="Rectangle 78"/>
          <p:cNvSpPr>
            <a:spLocks noChangeArrowheads="1"/>
          </p:cNvSpPr>
          <p:nvPr/>
        </p:nvSpPr>
        <p:spPr bwMode="auto">
          <a:xfrm>
            <a:off x="4470400" y="969190"/>
            <a:ext cx="46736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G = </a:t>
            </a:r>
            <a:r>
              <a:rPr lang="en-US" sz="2800" b="1" dirty="0"/>
              <a:t>Z</a:t>
            </a:r>
            <a:r>
              <a:rPr lang="en-US" sz="2800" baseline="30000" dirty="0"/>
              <a:t>2</a:t>
            </a:r>
            <a:r>
              <a:rPr lang="en-US" sz="2800" dirty="0"/>
              <a:t>, </a:t>
            </a:r>
            <a:endParaRPr lang="en-US" sz="2800" dirty="0" smtClean="0"/>
          </a:p>
          <a:p>
            <a:r>
              <a:rPr lang="en-US" sz="2400" dirty="0" smtClean="0"/>
              <a:t>     (</a:t>
            </a:r>
            <a:r>
              <a:rPr lang="en-US" sz="2400" dirty="0"/>
              <a:t>fixed or </a:t>
            </a:r>
            <a:r>
              <a:rPr lang="en-US" sz="2400" dirty="0" err="1" smtClean="0"/>
              <a:t>toroidal</a:t>
            </a:r>
            <a:r>
              <a:rPr lang="en-US" sz="2400" dirty="0" smtClean="0"/>
              <a:t> boundary</a:t>
            </a:r>
            <a:r>
              <a:rPr lang="en-US" sz="2400" dirty="0"/>
              <a:t>).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810817"/>
            <a:ext cx="2101850" cy="2101850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2478024" y="1747442"/>
            <a:ext cx="226483" cy="228600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133600" y="2447945"/>
            <a:ext cx="226483" cy="228600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154680" y="1091061"/>
            <a:ext cx="226483" cy="228600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133600" y="1411101"/>
            <a:ext cx="226483" cy="228600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807208" y="2435229"/>
            <a:ext cx="226483" cy="228600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810512" y="2096901"/>
            <a:ext cx="226483" cy="228600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435608" y="1411101"/>
            <a:ext cx="226483" cy="228600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435608" y="740590"/>
            <a:ext cx="226483" cy="228600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85800" y="2912667"/>
            <a:ext cx="7491755" cy="2560379"/>
            <a:chOff x="685800" y="2912667"/>
            <a:chExt cx="7491755" cy="2560379"/>
          </a:xfrm>
        </p:grpSpPr>
        <p:grpSp>
          <p:nvGrpSpPr>
            <p:cNvPr id="2" name="Group 9"/>
            <p:cNvGrpSpPr>
              <a:grpSpLocks/>
            </p:cNvGrpSpPr>
            <p:nvPr/>
          </p:nvGrpSpPr>
          <p:grpSpPr bwMode="auto">
            <a:xfrm>
              <a:off x="685800" y="2912667"/>
              <a:ext cx="5274735" cy="2037159"/>
              <a:chOff x="44" y="2389"/>
              <a:chExt cx="2492" cy="1711"/>
            </a:xfrm>
          </p:grpSpPr>
          <p:sp>
            <p:nvSpPr>
              <p:cNvPr id="448522" name="Rectangle 10"/>
              <p:cNvSpPr>
                <a:spLocks noChangeArrowheads="1"/>
              </p:cNvSpPr>
              <p:nvPr/>
            </p:nvSpPr>
            <p:spPr bwMode="auto">
              <a:xfrm>
                <a:off x="170" y="2835"/>
                <a:ext cx="2032" cy="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buFont typeface="Wingdings" pitchFamily="-65" charset="2"/>
                  <a:buChar char="§"/>
                </a:pPr>
                <a:r>
                  <a:rPr lang="en-US" sz="2800" dirty="0" smtClean="0">
                    <a:solidFill>
                      <a:schemeClr val="accent2"/>
                    </a:solidFill>
                    <a:latin typeface="Symbol" pitchFamily="-65" charset="2"/>
                    <a:sym typeface="Symbol" pitchFamily="-65" charset="2"/>
                  </a:rPr>
                  <a:t>   </a:t>
                </a:r>
                <a:r>
                  <a:rPr lang="en-US" sz="2400" dirty="0" smtClean="0">
                    <a:solidFill>
                      <a:schemeClr val="accent2"/>
                    </a:solidFill>
                    <a:latin typeface="Symbol" pitchFamily="-65" charset="2"/>
                    <a:sym typeface="Symbol" pitchFamily="-65" charset="2"/>
                  </a:rPr>
                  <a:t></a:t>
                </a:r>
                <a:r>
                  <a:rPr lang="en-US" sz="24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≤ 1</a:t>
                </a:r>
                <a:r>
                  <a:rPr lang="en-US" sz="2400" dirty="0"/>
                  <a:t>                </a:t>
                </a:r>
                <a:r>
                  <a:rPr lang="en-US" sz="2000" dirty="0">
                    <a:solidFill>
                      <a:srgbClr val="660066"/>
                    </a:solidFill>
                  </a:rPr>
                  <a:t>[</a:t>
                </a:r>
                <a:r>
                  <a:rPr lang="en-US" sz="2000" dirty="0" err="1" smtClean="0">
                    <a:solidFill>
                      <a:srgbClr val="660066"/>
                    </a:solidFill>
                  </a:rPr>
                  <a:t>Luby</a:t>
                </a:r>
                <a:r>
                  <a:rPr lang="en-US" sz="2000" dirty="0">
                    <a:solidFill>
                      <a:srgbClr val="660066"/>
                    </a:solidFill>
                  </a:rPr>
                  <a:t>, </a:t>
                </a:r>
                <a:r>
                  <a:rPr lang="en-US" sz="2000" dirty="0" err="1" smtClean="0">
                    <a:solidFill>
                      <a:srgbClr val="660066"/>
                    </a:solidFill>
                  </a:rPr>
                  <a:t>Vigoda</a:t>
                </a:r>
                <a:r>
                  <a:rPr lang="en-US" sz="2000" dirty="0">
                    <a:solidFill>
                      <a:srgbClr val="660066"/>
                    </a:solidFill>
                  </a:rPr>
                  <a:t>]</a:t>
                </a:r>
                <a:endParaRPr lang="en-US" sz="2400" dirty="0">
                  <a:solidFill>
                    <a:srgbClr val="660066"/>
                  </a:solidFill>
                </a:endParaRPr>
              </a:p>
            </p:txBody>
          </p:sp>
          <p:sp>
            <p:nvSpPr>
              <p:cNvPr id="448523" name="Rectangle 11"/>
              <p:cNvSpPr>
                <a:spLocks noChangeArrowheads="1"/>
              </p:cNvSpPr>
              <p:nvPr/>
            </p:nvSpPr>
            <p:spPr bwMode="auto">
              <a:xfrm>
                <a:off x="164" y="3661"/>
                <a:ext cx="1638" cy="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buFont typeface="Wingdings" pitchFamily="-65" charset="2"/>
                  <a:buChar char="§"/>
                </a:pPr>
                <a:r>
                  <a:rPr lang="en-US" sz="2800" dirty="0" smtClean="0">
                    <a:solidFill>
                      <a:schemeClr val="accent2"/>
                    </a:solidFill>
                    <a:latin typeface="Symbol" pitchFamily="-65" charset="2"/>
                    <a:sym typeface="Symbol" pitchFamily="-65" charset="2"/>
                  </a:rPr>
                  <a:t>  </a:t>
                </a:r>
                <a:r>
                  <a:rPr lang="en-US" sz="2400" dirty="0" smtClean="0">
                    <a:solidFill>
                      <a:schemeClr val="accent2"/>
                    </a:solidFill>
                    <a:latin typeface="Symbol" pitchFamily="-65" charset="2"/>
                    <a:sym typeface="Symbol" pitchFamily="-65" charset="2"/>
                  </a:rPr>
                  <a:t></a:t>
                </a:r>
                <a:r>
                  <a:rPr lang="en-US" sz="24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≤ </a:t>
                </a:r>
                <a:r>
                  <a:rPr lang="en-US" sz="2400" dirty="0" smtClean="0">
                    <a:solidFill>
                      <a:schemeClr val="accent2"/>
                    </a:solidFill>
                  </a:rPr>
                  <a:t>1.68</a:t>
                </a:r>
                <a:r>
                  <a:rPr lang="en-US" sz="2400" dirty="0" smtClean="0"/>
                  <a:t>           </a:t>
                </a:r>
                <a:r>
                  <a:rPr lang="en-US" sz="2000" dirty="0">
                    <a:solidFill>
                      <a:srgbClr val="660066"/>
                    </a:solidFill>
                  </a:rPr>
                  <a:t>[</a:t>
                </a:r>
                <a:r>
                  <a:rPr lang="en-US" sz="2000" dirty="0" err="1" smtClean="0">
                    <a:solidFill>
                      <a:srgbClr val="660066"/>
                    </a:solidFill>
                  </a:rPr>
                  <a:t>Weitz</a:t>
                </a:r>
                <a:r>
                  <a:rPr lang="en-US" sz="2000" dirty="0">
                    <a:solidFill>
                      <a:srgbClr val="660066"/>
                    </a:solidFill>
                  </a:rPr>
                  <a:t>]</a:t>
                </a:r>
                <a:r>
                  <a:rPr lang="en-US" sz="2400" dirty="0" smtClean="0">
                    <a:solidFill>
                      <a:srgbClr val="660066"/>
                    </a:solidFill>
                  </a:rPr>
                  <a:t> </a:t>
                </a:r>
                <a:endParaRPr lang="en-US" sz="2400" dirty="0">
                  <a:solidFill>
                    <a:srgbClr val="660066"/>
                  </a:solidFill>
                </a:endParaRPr>
              </a:p>
            </p:txBody>
          </p:sp>
          <p:sp>
            <p:nvSpPr>
              <p:cNvPr id="448524" name="Rectangle 12"/>
              <p:cNvSpPr>
                <a:spLocks noChangeArrowheads="1"/>
              </p:cNvSpPr>
              <p:nvPr/>
            </p:nvSpPr>
            <p:spPr bwMode="auto">
              <a:xfrm>
                <a:off x="171" y="3247"/>
                <a:ext cx="2365" cy="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buFont typeface="Wingdings" pitchFamily="-65" charset="2"/>
                  <a:buChar char="§"/>
                </a:pPr>
                <a:r>
                  <a:rPr lang="en-US" sz="2800" dirty="0" smtClean="0">
                    <a:solidFill>
                      <a:schemeClr val="accent2"/>
                    </a:solidFill>
                    <a:latin typeface="Symbol" pitchFamily="-65" charset="2"/>
                    <a:sym typeface="Symbol" pitchFamily="-65" charset="2"/>
                  </a:rPr>
                  <a:t>  </a:t>
                </a:r>
                <a:r>
                  <a:rPr lang="en-US" sz="2400" dirty="0" smtClean="0">
                    <a:solidFill>
                      <a:schemeClr val="accent2"/>
                    </a:solidFill>
                    <a:latin typeface="Symbol" pitchFamily="-65" charset="2"/>
                    <a:sym typeface="Symbol" pitchFamily="-65" charset="2"/>
                  </a:rPr>
                  <a:t></a:t>
                </a:r>
                <a:r>
                  <a:rPr lang="en-US" sz="24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≤ 1.24</a:t>
                </a:r>
                <a:r>
                  <a:rPr lang="en-US" sz="2400" dirty="0"/>
                  <a:t>           </a:t>
                </a:r>
                <a:r>
                  <a:rPr lang="en-US" sz="2000" dirty="0">
                    <a:solidFill>
                      <a:srgbClr val="660066"/>
                    </a:solidFill>
                  </a:rPr>
                  <a:t>[</a:t>
                </a:r>
                <a:r>
                  <a:rPr lang="en-US" sz="2000" dirty="0" smtClean="0">
                    <a:solidFill>
                      <a:srgbClr val="660066"/>
                    </a:solidFill>
                  </a:rPr>
                  <a:t>van </a:t>
                </a:r>
                <a:r>
                  <a:rPr lang="en-US" sz="2000" dirty="0">
                    <a:solidFill>
                      <a:srgbClr val="660066"/>
                    </a:solidFill>
                  </a:rPr>
                  <a:t>den Berg, </a:t>
                </a:r>
                <a:r>
                  <a:rPr lang="en-US" sz="2000" dirty="0" err="1" smtClean="0">
                    <a:solidFill>
                      <a:srgbClr val="660066"/>
                    </a:solidFill>
                  </a:rPr>
                  <a:t>Steif</a:t>
                </a:r>
                <a:r>
                  <a:rPr lang="en-US" sz="2000" dirty="0">
                    <a:solidFill>
                      <a:srgbClr val="660066"/>
                    </a:solidFill>
                  </a:rPr>
                  <a:t>]</a:t>
                </a:r>
                <a:r>
                  <a:rPr lang="en-US" sz="2000" dirty="0" smtClean="0">
                    <a:solidFill>
                      <a:srgbClr val="660066"/>
                    </a:solidFill>
                  </a:rPr>
                  <a:t> </a:t>
                </a:r>
                <a:endParaRPr lang="en-US" sz="2000" dirty="0">
                  <a:solidFill>
                    <a:srgbClr val="660066"/>
                  </a:solidFill>
                </a:endParaRPr>
              </a:p>
            </p:txBody>
          </p:sp>
          <p:sp>
            <p:nvSpPr>
              <p:cNvPr id="448525" name="Rectangle 13"/>
              <p:cNvSpPr>
                <a:spLocks noChangeArrowheads="1"/>
              </p:cNvSpPr>
              <p:nvPr/>
            </p:nvSpPr>
            <p:spPr bwMode="auto">
              <a:xfrm>
                <a:off x="44" y="2389"/>
                <a:ext cx="2173" cy="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dirty="0"/>
                  <a:t>MC</a:t>
                </a:r>
                <a:r>
                  <a:rPr lang="en-US" sz="2800" baseline="-25000" dirty="0"/>
                  <a:t>IND</a:t>
                </a:r>
                <a:r>
                  <a:rPr lang="en-US" sz="2800" dirty="0"/>
                  <a:t> is 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fast</a:t>
                </a:r>
                <a:r>
                  <a:rPr lang="en-US" sz="2800" dirty="0"/>
                  <a:t> on Z</a:t>
                </a:r>
                <a:r>
                  <a:rPr lang="en-US" sz="2800" baseline="30000" dirty="0"/>
                  <a:t>2</a:t>
                </a:r>
                <a:r>
                  <a:rPr lang="en-US" sz="2800" dirty="0"/>
                  <a:t> when:</a:t>
                </a:r>
              </a:p>
            </p:txBody>
          </p:sp>
        </p:grpSp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952500" y="4949826"/>
              <a:ext cx="722505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buFont typeface="Wingdings" pitchFamily="-65" charset="2"/>
                <a:buChar char="§"/>
              </a:pPr>
              <a:r>
                <a:rPr lang="en-US" sz="2800" dirty="0" smtClean="0">
                  <a:solidFill>
                    <a:schemeClr val="accent2"/>
                  </a:solidFill>
                  <a:latin typeface="Symbol" pitchFamily="-65" charset="2"/>
                  <a:sym typeface="Symbol" pitchFamily="-65" charset="2"/>
                </a:rPr>
                <a:t>  </a:t>
              </a:r>
              <a:r>
                <a:rPr lang="en-US" sz="2400" dirty="0" smtClean="0">
                  <a:solidFill>
                    <a:schemeClr val="accent2"/>
                  </a:solidFill>
                  <a:latin typeface="Symbol" pitchFamily="-65" charset="2"/>
                  <a:sym typeface="Symbol" pitchFamily="-65" charset="2"/>
                </a:rPr>
                <a:t></a:t>
              </a:r>
              <a:r>
                <a:rPr lang="en-US" sz="2400" dirty="0" smtClean="0">
                  <a:solidFill>
                    <a:schemeClr val="accent2"/>
                  </a:solidFill>
                </a:rPr>
                <a:t> </a:t>
              </a:r>
              <a:r>
                <a:rPr lang="en-US" sz="2400" dirty="0">
                  <a:solidFill>
                    <a:schemeClr val="accent2"/>
                  </a:solidFill>
                </a:rPr>
                <a:t>≤ </a:t>
              </a:r>
              <a:r>
                <a:rPr lang="en-US" sz="2400" dirty="0" smtClean="0">
                  <a:solidFill>
                    <a:schemeClr val="accent2"/>
                  </a:solidFill>
                </a:rPr>
                <a:t>2.38</a:t>
              </a:r>
              <a:r>
                <a:rPr lang="en-US" sz="2400" dirty="0" smtClean="0"/>
                <a:t>           </a:t>
              </a:r>
              <a:r>
                <a:rPr lang="en-US" sz="2000" dirty="0">
                  <a:solidFill>
                    <a:srgbClr val="660066"/>
                  </a:solidFill>
                </a:rPr>
                <a:t>[</a:t>
              </a:r>
              <a:r>
                <a:rPr lang="en-US" sz="2000" dirty="0" smtClean="0">
                  <a:solidFill>
                    <a:srgbClr val="660066"/>
                  </a:solidFill>
                </a:rPr>
                <a:t>RSTVY</a:t>
              </a:r>
              <a:r>
                <a:rPr lang="en-US" sz="2000" dirty="0">
                  <a:solidFill>
                    <a:srgbClr val="660066"/>
                  </a:solidFill>
                </a:rPr>
                <a:t>]</a:t>
              </a:r>
              <a:r>
                <a:rPr lang="en-US" sz="2400" dirty="0" smtClean="0">
                  <a:solidFill>
                    <a:srgbClr val="660066"/>
                  </a:solidFill>
                </a:rPr>
                <a:t>            </a:t>
              </a:r>
              <a:r>
                <a:rPr lang="en-US" sz="2000" dirty="0" smtClean="0">
                  <a:solidFill>
                    <a:schemeClr val="accent6">
                      <a:lumMod val="50000"/>
                    </a:schemeClr>
                  </a:solidFill>
                </a:rPr>
                <a:t>(strong </a:t>
              </a:r>
              <a:r>
                <a:rPr lang="en-US" sz="2000" i="1" dirty="0" smtClean="0">
                  <a:solidFill>
                    <a:schemeClr val="accent6">
                      <a:lumMod val="50000"/>
                    </a:schemeClr>
                  </a:solidFill>
                </a:rPr>
                <a:t>spatial</a:t>
              </a:r>
              <a:r>
                <a:rPr lang="en-US" sz="2000" dirty="0" smtClean="0">
                  <a:solidFill>
                    <a:schemeClr val="accent6">
                      <a:lumMod val="50000"/>
                    </a:schemeClr>
                  </a:solidFill>
                </a:rPr>
                <a:t> mixing)</a:t>
              </a:r>
              <a:endParaRPr lang="en-US" sz="2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2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696200" cy="74059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When </a:t>
            </a:r>
            <a:r>
              <a:rPr lang="en-US" sz="3600" dirty="0" err="1" smtClean="0">
                <a:latin typeface="Symbol" charset="2"/>
              </a:rPr>
              <a:t>l</a:t>
            </a:r>
            <a:r>
              <a:rPr lang="en-US" sz="3600" dirty="0" smtClean="0"/>
              <a:t> is large (dense case)</a:t>
            </a:r>
            <a:endParaRPr lang="en-US" sz="3600" dirty="0"/>
          </a:p>
        </p:txBody>
      </p:sp>
      <p:sp>
        <p:nvSpPr>
          <p:cNvPr id="454659" name="Rectangle 3"/>
          <p:cNvSpPr>
            <a:spLocks noChangeArrowheads="1"/>
          </p:cNvSpPr>
          <p:nvPr/>
        </p:nvSpPr>
        <p:spPr bwMode="auto">
          <a:xfrm>
            <a:off x="363971" y="2735472"/>
            <a:ext cx="8551429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  </a:t>
            </a:r>
            <a:endParaRPr lang="en-US" sz="2800" dirty="0" smtClean="0"/>
          </a:p>
          <a:p>
            <a:r>
              <a:rPr lang="en-US" sz="2800" dirty="0" smtClean="0"/>
              <a:t>      </a:t>
            </a:r>
          </a:p>
          <a:p>
            <a:pPr lvl="1">
              <a:spcAft>
                <a:spcPts val="600"/>
              </a:spcAft>
              <a:buFont typeface="Wingdings" charset="2"/>
              <a:buChar char="§"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en-US" sz="2800" dirty="0" smtClean="0">
                <a:solidFill>
                  <a:srgbClr val="953735"/>
                </a:solidFill>
                <a:latin typeface="Symbol" pitchFamily="-65" charset="2"/>
                <a:sym typeface="Symbol" pitchFamily="-65" charset="2"/>
              </a:rPr>
              <a:t></a:t>
            </a:r>
            <a:r>
              <a:rPr lang="en-US" sz="2400" dirty="0" smtClean="0">
                <a:solidFill>
                  <a:srgbClr val="953735"/>
                </a:solidFill>
              </a:rPr>
              <a:t> </a:t>
            </a:r>
            <a:r>
              <a:rPr lang="en-US" sz="2400" dirty="0">
                <a:solidFill>
                  <a:srgbClr val="953735"/>
                </a:solidFill>
              </a:rPr>
              <a:t>&gt; </a:t>
            </a:r>
            <a:r>
              <a:rPr lang="en-US" sz="2400" dirty="0" smtClean="0">
                <a:solidFill>
                  <a:srgbClr val="953735"/>
                </a:solidFill>
              </a:rPr>
              <a:t>80              </a:t>
            </a:r>
            <a:r>
              <a:rPr lang="en-US" sz="2400" dirty="0">
                <a:solidFill>
                  <a:srgbClr val="660066"/>
                </a:solidFill>
              </a:rPr>
              <a:t>[</a:t>
            </a:r>
            <a:r>
              <a:rPr lang="en-US" sz="2400" dirty="0" smtClean="0">
                <a:solidFill>
                  <a:srgbClr val="660066"/>
                </a:solidFill>
              </a:rPr>
              <a:t>BCFKTVV</a:t>
            </a:r>
            <a:r>
              <a:rPr lang="en-US" sz="2400" dirty="0">
                <a:solidFill>
                  <a:srgbClr val="660066"/>
                </a:solidFill>
              </a:rPr>
              <a:t>]</a:t>
            </a:r>
            <a:endParaRPr lang="en-US" sz="2400" dirty="0" smtClean="0">
              <a:solidFill>
                <a:srgbClr val="660066"/>
              </a:solidFill>
            </a:endParaRPr>
          </a:p>
          <a:p>
            <a:pPr lvl="1">
              <a:spcAft>
                <a:spcPts val="600"/>
              </a:spcAft>
              <a:buFont typeface="Wingdings" charset="2"/>
              <a:buChar char="§"/>
            </a:pPr>
            <a:r>
              <a:rPr lang="en-US" sz="2800" dirty="0">
                <a:solidFill>
                  <a:srgbClr val="953735"/>
                </a:solidFill>
              </a:rPr>
              <a:t> </a:t>
            </a:r>
            <a:r>
              <a:rPr lang="en-US" sz="2800" dirty="0" smtClean="0">
                <a:solidFill>
                  <a:srgbClr val="953735"/>
                </a:solidFill>
              </a:rPr>
              <a:t>  </a:t>
            </a:r>
            <a:r>
              <a:rPr lang="en-US" sz="2800" dirty="0" smtClean="0">
                <a:solidFill>
                  <a:srgbClr val="953735"/>
                </a:solidFill>
                <a:latin typeface="Symbol" pitchFamily="-65" charset="2"/>
                <a:sym typeface="Symbol" pitchFamily="-65" charset="2"/>
              </a:rPr>
              <a:t></a:t>
            </a:r>
            <a:r>
              <a:rPr lang="en-US" sz="2400" dirty="0" smtClean="0">
                <a:solidFill>
                  <a:srgbClr val="953735"/>
                </a:solidFill>
              </a:rPr>
              <a:t> </a:t>
            </a:r>
            <a:r>
              <a:rPr lang="en-US" sz="2400" dirty="0">
                <a:solidFill>
                  <a:srgbClr val="953735"/>
                </a:solidFill>
              </a:rPr>
              <a:t>&gt; </a:t>
            </a:r>
            <a:r>
              <a:rPr lang="en-US" sz="2400" dirty="0" smtClean="0">
                <a:solidFill>
                  <a:srgbClr val="953735"/>
                </a:solidFill>
              </a:rPr>
              <a:t>6.19 …       </a:t>
            </a:r>
            <a:r>
              <a:rPr lang="en-US" sz="2400" dirty="0">
                <a:solidFill>
                  <a:srgbClr val="660066"/>
                </a:solidFill>
              </a:rPr>
              <a:t>[</a:t>
            </a:r>
            <a:r>
              <a:rPr lang="en-US" sz="2400" dirty="0" smtClean="0">
                <a:solidFill>
                  <a:srgbClr val="660066"/>
                </a:solidFill>
              </a:rPr>
              <a:t>R]</a:t>
            </a:r>
            <a:endParaRPr lang="en-US" sz="2400" dirty="0" smtClean="0">
              <a:solidFill>
                <a:srgbClr val="660066"/>
              </a:solidFill>
            </a:endParaRPr>
          </a:p>
          <a:p>
            <a:r>
              <a:rPr lang="en-US" sz="2400" dirty="0" smtClean="0">
                <a:solidFill>
                  <a:srgbClr val="408000"/>
                </a:solidFill>
              </a:rPr>
              <a:t>                </a:t>
            </a:r>
            <a:endParaRPr lang="en-US" sz="2400" dirty="0">
              <a:solidFill>
                <a:srgbClr val="408000"/>
              </a:solidFill>
            </a:endParaRPr>
          </a:p>
          <a:p>
            <a:r>
              <a:rPr lang="en-US" sz="2800" dirty="0">
                <a:solidFill>
                  <a:srgbClr val="408000"/>
                </a:solidFill>
              </a:rPr>
              <a:t>                </a:t>
            </a:r>
            <a:endParaRPr lang="en-US" sz="2800" dirty="0"/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363971" y="3048000"/>
            <a:ext cx="46411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 smtClean="0"/>
              <a:t>  </a:t>
            </a:r>
            <a:r>
              <a:rPr lang="en-US" sz="2800" dirty="0" smtClean="0"/>
              <a:t>MC</a:t>
            </a:r>
            <a:r>
              <a:rPr lang="en-US" sz="2800" baseline="-25000" dirty="0" smtClean="0"/>
              <a:t>IND</a:t>
            </a:r>
            <a:r>
              <a:rPr lang="en-US" sz="2800" dirty="0" smtClean="0"/>
              <a:t> </a:t>
            </a:r>
            <a:r>
              <a:rPr lang="en-US" sz="2800" dirty="0"/>
              <a:t>is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2"/>
                </a:solidFill>
              </a:rPr>
              <a:t>slow </a:t>
            </a:r>
            <a:r>
              <a:rPr lang="en-US" sz="2800" dirty="0" smtClean="0"/>
              <a:t>on </a:t>
            </a:r>
            <a:r>
              <a:rPr lang="en-US" sz="2800" dirty="0" smtClean="0"/>
              <a:t>Z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</a:t>
            </a:r>
            <a:r>
              <a:rPr lang="en-US" sz="2800" dirty="0" smtClean="0"/>
              <a:t>when</a:t>
            </a:r>
            <a:r>
              <a:rPr lang="en-US" sz="2800" dirty="0"/>
              <a:t>:</a:t>
            </a: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698500" y="5334000"/>
            <a:ext cx="75205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Conjecture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Slow for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Symbol" pitchFamily="-65" charset="2"/>
                <a:sym typeface="Symbol" pitchFamily="-65" charset="2"/>
              </a:rPr>
              <a:t>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&gt;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3.79 </a:t>
            </a:r>
          </a:p>
        </p:txBody>
      </p:sp>
      <p:sp>
        <p:nvSpPr>
          <p:cNvPr id="7" name="Rectangle 77"/>
          <p:cNvSpPr>
            <a:spLocks noChangeArrowheads="1"/>
          </p:cNvSpPr>
          <p:nvPr/>
        </p:nvSpPr>
        <p:spPr bwMode="auto">
          <a:xfrm>
            <a:off x="245533" y="2447945"/>
            <a:ext cx="4834467" cy="25598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8"/>
          <p:cNvSpPr>
            <a:spLocks noChangeArrowheads="1"/>
          </p:cNvSpPr>
          <p:nvPr/>
        </p:nvSpPr>
        <p:spPr bwMode="auto">
          <a:xfrm>
            <a:off x="4470400" y="969190"/>
            <a:ext cx="467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G = </a:t>
            </a:r>
            <a:r>
              <a:rPr lang="en-US" sz="2800" b="1" dirty="0" smtClean="0"/>
              <a:t>Z</a:t>
            </a:r>
            <a:r>
              <a:rPr lang="en-US" sz="2800" baseline="30000" dirty="0" smtClean="0"/>
              <a:t>2</a:t>
            </a:r>
            <a:r>
              <a:rPr lang="en-US" sz="2800" dirty="0"/>
              <a:t> </a:t>
            </a:r>
            <a:r>
              <a:rPr lang="en-US" sz="2800" dirty="0" smtClean="0"/>
              <a:t> </a:t>
            </a:r>
            <a:r>
              <a:rPr lang="en-US" sz="2800" dirty="0" smtClean="0"/>
              <a:t> </a:t>
            </a:r>
            <a:r>
              <a:rPr lang="en-US" sz="2000" dirty="0"/>
              <a:t>(</a:t>
            </a:r>
            <a:r>
              <a:rPr lang="en-US" sz="2000" dirty="0" smtClean="0"/>
              <a:t>with </a:t>
            </a:r>
            <a:r>
              <a:rPr lang="en-US" sz="2000" dirty="0" err="1" smtClean="0"/>
              <a:t>toroidal</a:t>
            </a:r>
            <a:r>
              <a:rPr lang="en-US" sz="2000" dirty="0" smtClean="0"/>
              <a:t> </a:t>
            </a:r>
            <a:r>
              <a:rPr lang="en-US" sz="2000" dirty="0" smtClean="0"/>
              <a:t>boundary</a:t>
            </a:r>
            <a:r>
              <a:rPr lang="en-US" sz="2000" dirty="0"/>
              <a:t>).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810817"/>
            <a:ext cx="2101850" cy="210185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478024" y="1747442"/>
            <a:ext cx="226483" cy="228600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133600" y="2447945"/>
            <a:ext cx="226483" cy="228600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54680" y="1091061"/>
            <a:ext cx="226483" cy="228600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133600" y="1411101"/>
            <a:ext cx="226483" cy="228600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807208" y="2435229"/>
            <a:ext cx="226483" cy="228600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810512" y="2096901"/>
            <a:ext cx="226483" cy="228600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435608" y="1411101"/>
            <a:ext cx="226483" cy="228600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435608" y="740590"/>
            <a:ext cx="226483" cy="228600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Rectangle 401"/>
          <p:cNvSpPr>
            <a:spLocks noChangeArrowheads="1"/>
          </p:cNvSpPr>
          <p:nvPr/>
        </p:nvSpPr>
        <p:spPr bwMode="auto">
          <a:xfrm flipH="1">
            <a:off x="932259" y="5868141"/>
            <a:ext cx="8212136" cy="7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2800" dirty="0">
                <a:latin typeface="Symbol" charset="0"/>
              </a:rPr>
              <a:t>l</a:t>
            </a:r>
            <a:r>
              <a:rPr lang="en-US" sz="1600" dirty="0"/>
              <a:t> </a:t>
            </a:r>
            <a:r>
              <a:rPr lang="en-US" sz="1600" dirty="0" smtClean="0"/>
              <a:t> </a:t>
            </a:r>
            <a:r>
              <a:rPr lang="en-US" sz="2400" dirty="0" smtClean="0"/>
              <a:t>large   </a:t>
            </a:r>
            <a:r>
              <a:rPr lang="en-US" sz="2400" dirty="0">
                <a:latin typeface="Symbol" charset="0"/>
                <a:cs typeface="Symbol" charset="0"/>
              </a:rPr>
              <a:t>®</a:t>
            </a:r>
            <a:r>
              <a:rPr lang="en-US" sz="2400" dirty="0">
                <a:ea typeface="Symbol" charset="0"/>
                <a:cs typeface="Symbol" charset="0"/>
              </a:rPr>
              <a:t>    there is a </a:t>
            </a:r>
            <a:r>
              <a:rPr lang="ja-JP" altLang="en-US" sz="2400" dirty="0">
                <a:ea typeface="Symbol" charset="0"/>
                <a:cs typeface="Symbol" charset="0"/>
              </a:rPr>
              <a:t>“</a:t>
            </a:r>
            <a:r>
              <a:rPr lang="en-US" sz="2400" dirty="0">
                <a:ea typeface="Symbol" charset="0"/>
                <a:cs typeface="Symbol" charset="0"/>
              </a:rPr>
              <a:t>bad cut,</a:t>
            </a:r>
            <a:r>
              <a:rPr lang="ja-JP" altLang="en-US" sz="2400" dirty="0">
                <a:ea typeface="Symbol" charset="0"/>
                <a:cs typeface="Symbol" charset="0"/>
              </a:rPr>
              <a:t>”</a:t>
            </a:r>
            <a:r>
              <a:rPr lang="en-US" sz="2400" dirty="0">
                <a:ea typeface="Symbol" charset="0"/>
                <a:cs typeface="Symbol" charset="0"/>
              </a:rPr>
              <a:t>  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ea typeface="Symbol" charset="0"/>
                <a:cs typeface="Symbol" charset="0"/>
              </a:rPr>
              <a:t> </a:t>
            </a:r>
            <a:r>
              <a:rPr lang="en-US" sz="2400" dirty="0" smtClean="0">
                <a:ea typeface="Symbol" charset="0"/>
                <a:cs typeface="Symbol" charset="0"/>
              </a:rPr>
              <a:t>                       . </a:t>
            </a:r>
            <a:r>
              <a:rPr lang="en-US" sz="2400" dirty="0">
                <a:ea typeface="Symbol" charset="0"/>
                <a:cs typeface="Symbol" charset="0"/>
              </a:rPr>
              <a:t>. . so  MC</a:t>
            </a:r>
            <a:r>
              <a:rPr lang="en-US" sz="2400" baseline="-25000" dirty="0">
                <a:ea typeface="Symbol" charset="0"/>
                <a:cs typeface="Symbol" charset="0"/>
              </a:rPr>
              <a:t>IND</a:t>
            </a:r>
            <a:r>
              <a:rPr lang="en-US" sz="2400" dirty="0">
                <a:ea typeface="Symbol" charset="0"/>
                <a:cs typeface="Symbol" charset="0"/>
              </a:rPr>
              <a:t>  is slowly mixing</a:t>
            </a:r>
            <a:r>
              <a:rPr lang="en-US" sz="2400" dirty="0" smtClean="0">
                <a:ea typeface="Symbol" charset="0"/>
                <a:cs typeface="Symbol" charset="0"/>
              </a:rPr>
              <a:t>.               </a:t>
            </a:r>
            <a:r>
              <a:rPr lang="en-US" sz="2400" dirty="0" smtClean="0">
                <a:latin typeface="Wingdings" charset="0"/>
                <a:ea typeface="Symbol" charset="0"/>
                <a:cs typeface="Symbol" charset="0"/>
              </a:rPr>
              <a:t>x</a:t>
            </a:r>
            <a:endParaRPr lang="en-US" sz="2400" dirty="0">
              <a:latin typeface="Wingdings" charset="0"/>
              <a:ea typeface="Symbol" charset="0"/>
              <a:cs typeface="Symbol" charset="0"/>
            </a:endParaRP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72" y="78582"/>
            <a:ext cx="9144000" cy="7620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  <a:ea typeface="ＭＳ Ｐゴシック" charset="0"/>
                <a:cs typeface="American Typewriter"/>
              </a:rPr>
              <a:t>Slow </a:t>
            </a:r>
            <a:r>
              <a:rPr lang="en-US" sz="3600" dirty="0">
                <a:latin typeface="+mn-lt"/>
                <a:ea typeface="ＭＳ Ｐゴシック" charset="0"/>
                <a:cs typeface="American Typewriter"/>
              </a:rPr>
              <a:t>mixing of MC</a:t>
            </a:r>
            <a:r>
              <a:rPr lang="en-US" sz="3600" baseline="-25000" dirty="0">
                <a:latin typeface="+mn-lt"/>
                <a:ea typeface="ＭＳ Ｐゴシック" charset="0"/>
                <a:cs typeface="American Typewriter"/>
              </a:rPr>
              <a:t>IND</a:t>
            </a:r>
            <a:r>
              <a:rPr lang="en-US" sz="3600" dirty="0">
                <a:latin typeface="+mn-lt"/>
                <a:ea typeface="ＭＳ Ｐゴシック" charset="0"/>
                <a:cs typeface="American Typewriter"/>
              </a:rPr>
              <a:t> </a:t>
            </a:r>
            <a:r>
              <a:rPr lang="en-US" sz="3600" dirty="0" smtClean="0">
                <a:latin typeface="+mn-lt"/>
                <a:ea typeface="ＭＳ Ｐゴシック" charset="0"/>
                <a:cs typeface="American Typewriter"/>
              </a:rPr>
              <a:t>on Z</a:t>
            </a:r>
            <a:r>
              <a:rPr lang="en-US" sz="3600" baseline="30000" dirty="0" smtClean="0">
                <a:latin typeface="+mn-lt"/>
                <a:ea typeface="ＭＳ Ｐゴシック" charset="0"/>
                <a:cs typeface="American Typewriter"/>
              </a:rPr>
              <a:t>2</a:t>
            </a:r>
            <a:r>
              <a:rPr lang="en-US" sz="3600" dirty="0" smtClean="0">
                <a:latin typeface="+mn-lt"/>
                <a:ea typeface="ＭＳ Ｐゴシック" charset="0"/>
                <a:cs typeface="American Typewriter"/>
              </a:rPr>
              <a:t> (</a:t>
            </a:r>
            <a:r>
              <a:rPr lang="en-US" sz="3600" dirty="0">
                <a:latin typeface="+mn-lt"/>
                <a:ea typeface="ＭＳ Ｐゴシック" charset="0"/>
                <a:cs typeface="American Typewriter"/>
              </a:rPr>
              <a:t>large </a:t>
            </a:r>
            <a:r>
              <a:rPr lang="en-US" sz="3600" b="1" dirty="0">
                <a:latin typeface="Symbol" charset="2"/>
                <a:ea typeface="ＭＳ Ｐゴシック" charset="0"/>
                <a:cs typeface="Symbol" charset="2"/>
              </a:rPr>
              <a:t>l</a:t>
            </a:r>
            <a:r>
              <a:rPr lang="en-US" sz="3600" dirty="0">
                <a:latin typeface="+mn-lt"/>
                <a:ea typeface="ＭＳ Ｐゴシック" charset="0"/>
                <a:cs typeface="American Typewriter"/>
              </a:rPr>
              <a:t>)</a:t>
            </a:r>
          </a:p>
        </p:txBody>
      </p:sp>
      <p:sp>
        <p:nvSpPr>
          <p:cNvPr id="49158" name="Rectangle 435"/>
          <p:cNvSpPr>
            <a:spLocks noChangeArrowheads="1"/>
          </p:cNvSpPr>
          <p:nvPr/>
        </p:nvSpPr>
        <p:spPr bwMode="auto">
          <a:xfrm>
            <a:off x="1022351" y="840582"/>
            <a:ext cx="17377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dirty="0"/>
              <a:t>(</a:t>
            </a:r>
            <a:r>
              <a:rPr lang="en-US" sz="2400" b="1" dirty="0"/>
              <a:t>Even</a:t>
            </a:r>
            <a:r>
              <a:rPr lang="en-US" sz="2400" dirty="0"/>
              <a:t>)</a:t>
            </a:r>
          </a:p>
        </p:txBody>
      </p:sp>
      <p:sp>
        <p:nvSpPr>
          <p:cNvPr id="49159" name="Rectangle 436"/>
          <p:cNvSpPr>
            <a:spLocks noChangeArrowheads="1"/>
          </p:cNvSpPr>
          <p:nvPr/>
        </p:nvSpPr>
        <p:spPr bwMode="auto">
          <a:xfrm>
            <a:off x="6743700" y="840582"/>
            <a:ext cx="24214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dirty="0"/>
              <a:t>   (</a:t>
            </a:r>
            <a:r>
              <a:rPr lang="en-US" sz="2400" b="1" dirty="0">
                <a:solidFill>
                  <a:srgbClr val="FF0000"/>
                </a:solidFill>
              </a:rPr>
              <a:t>Odd</a:t>
            </a:r>
            <a:r>
              <a:rPr lang="en-US" sz="2400" dirty="0"/>
              <a:t>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32260" y="1829013"/>
            <a:ext cx="6870698" cy="4267757"/>
            <a:chOff x="932260" y="1829013"/>
            <a:chExt cx="6870698" cy="4267757"/>
          </a:xfrm>
        </p:grpSpPr>
        <p:sp>
          <p:nvSpPr>
            <p:cNvPr id="783" name="Rectangle 389"/>
            <p:cNvSpPr>
              <a:spLocks noChangeArrowheads="1"/>
            </p:cNvSpPr>
            <p:nvPr/>
          </p:nvSpPr>
          <p:spPr bwMode="auto">
            <a:xfrm>
              <a:off x="4108846" y="5479619"/>
              <a:ext cx="344487" cy="552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784" name="Rectangle 390"/>
            <p:cNvSpPr>
              <a:spLocks noChangeArrowheads="1"/>
            </p:cNvSpPr>
            <p:nvPr/>
          </p:nvSpPr>
          <p:spPr bwMode="auto">
            <a:xfrm>
              <a:off x="1699021" y="5479619"/>
              <a:ext cx="184150" cy="552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785" name="Rectangle 391"/>
            <p:cNvSpPr>
              <a:spLocks noChangeArrowheads="1"/>
            </p:cNvSpPr>
            <p:nvPr/>
          </p:nvSpPr>
          <p:spPr bwMode="auto">
            <a:xfrm>
              <a:off x="1802209" y="5497551"/>
              <a:ext cx="401637" cy="599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/>
                <a:t>0</a:t>
              </a:r>
            </a:p>
          </p:txBody>
        </p:sp>
        <p:sp>
          <p:nvSpPr>
            <p:cNvPr id="805" name="Rectangle 409" descr="10%"/>
            <p:cNvSpPr>
              <a:spLocks noChangeArrowheads="1"/>
            </p:cNvSpPr>
            <p:nvPr/>
          </p:nvSpPr>
          <p:spPr bwMode="auto">
            <a:xfrm>
              <a:off x="4183641" y="3369647"/>
              <a:ext cx="2549670" cy="2201123"/>
            </a:xfrm>
            <a:prstGeom prst="rect">
              <a:avLst/>
            </a:prstGeom>
            <a:pattFill prst="pct10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" name="Rectangle 393"/>
            <p:cNvSpPr>
              <a:spLocks noChangeArrowheads="1"/>
            </p:cNvSpPr>
            <p:nvPr/>
          </p:nvSpPr>
          <p:spPr bwMode="auto">
            <a:xfrm>
              <a:off x="6258321" y="5383983"/>
              <a:ext cx="566737" cy="685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/>
                <a:t>∞</a:t>
              </a:r>
              <a:endParaRPr lang="en-US"/>
            </a:p>
          </p:txBody>
        </p:sp>
        <p:sp>
          <p:nvSpPr>
            <p:cNvPr id="806" name="Rectangle 408" descr="10%"/>
            <p:cNvSpPr>
              <a:spLocks noChangeArrowheads="1"/>
            </p:cNvSpPr>
            <p:nvPr/>
          </p:nvSpPr>
          <p:spPr bwMode="auto">
            <a:xfrm>
              <a:off x="1667271" y="3278497"/>
              <a:ext cx="2549670" cy="2201123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07" name="Group 386"/>
            <p:cNvGrpSpPr>
              <a:grpSpLocks/>
            </p:cNvGrpSpPr>
            <p:nvPr/>
          </p:nvGrpSpPr>
          <p:grpSpPr bwMode="auto">
            <a:xfrm>
              <a:off x="1821750" y="3320588"/>
              <a:ext cx="4845443" cy="2079801"/>
              <a:chOff x="192" y="2880"/>
              <a:chExt cx="4176" cy="2064"/>
            </a:xfrm>
          </p:grpSpPr>
          <p:sp>
            <p:nvSpPr>
              <p:cNvPr id="814" name="Freeform 384"/>
              <p:cNvSpPr>
                <a:spLocks/>
              </p:cNvSpPr>
              <p:nvPr/>
            </p:nvSpPr>
            <p:spPr bwMode="auto">
              <a:xfrm>
                <a:off x="192" y="2904"/>
                <a:ext cx="2112" cy="2040"/>
              </a:xfrm>
              <a:custGeom>
                <a:avLst/>
                <a:gdLst>
                  <a:gd name="T0" fmla="*/ 0 w 2112"/>
                  <a:gd name="T1" fmla="*/ 984 h 2040"/>
                  <a:gd name="T2" fmla="*/ 336 w 2112"/>
                  <a:gd name="T3" fmla="*/ 120 h 2040"/>
                  <a:gd name="T4" fmla="*/ 1344 w 2112"/>
                  <a:gd name="T5" fmla="*/ 1704 h 2040"/>
                  <a:gd name="T6" fmla="*/ 2112 w 2112"/>
                  <a:gd name="T7" fmla="*/ 2040 h 20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2"/>
                  <a:gd name="T13" fmla="*/ 0 h 2040"/>
                  <a:gd name="T14" fmla="*/ 2112 w 2112"/>
                  <a:gd name="T15" fmla="*/ 2040 h 20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2" h="2040">
                    <a:moveTo>
                      <a:pt x="0" y="984"/>
                    </a:moveTo>
                    <a:cubicBezTo>
                      <a:pt x="56" y="492"/>
                      <a:pt x="112" y="0"/>
                      <a:pt x="336" y="120"/>
                    </a:cubicBezTo>
                    <a:cubicBezTo>
                      <a:pt x="560" y="240"/>
                      <a:pt x="1048" y="1384"/>
                      <a:pt x="1344" y="1704"/>
                    </a:cubicBezTo>
                    <a:cubicBezTo>
                      <a:pt x="1640" y="2024"/>
                      <a:pt x="1984" y="1984"/>
                      <a:pt x="2112" y="204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5" name="Freeform 385"/>
              <p:cNvSpPr>
                <a:spLocks/>
              </p:cNvSpPr>
              <p:nvPr/>
            </p:nvSpPr>
            <p:spPr bwMode="auto">
              <a:xfrm flipH="1">
                <a:off x="2256" y="2880"/>
                <a:ext cx="2112" cy="2040"/>
              </a:xfrm>
              <a:custGeom>
                <a:avLst/>
                <a:gdLst>
                  <a:gd name="T0" fmla="*/ 0 w 2112"/>
                  <a:gd name="T1" fmla="*/ 984 h 2040"/>
                  <a:gd name="T2" fmla="*/ 336 w 2112"/>
                  <a:gd name="T3" fmla="*/ 120 h 2040"/>
                  <a:gd name="T4" fmla="*/ 1344 w 2112"/>
                  <a:gd name="T5" fmla="*/ 1704 h 2040"/>
                  <a:gd name="T6" fmla="*/ 2112 w 2112"/>
                  <a:gd name="T7" fmla="*/ 2040 h 20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2"/>
                  <a:gd name="T13" fmla="*/ 0 h 2040"/>
                  <a:gd name="T14" fmla="*/ 2112 w 2112"/>
                  <a:gd name="T15" fmla="*/ 2040 h 20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2" h="2040">
                    <a:moveTo>
                      <a:pt x="0" y="984"/>
                    </a:moveTo>
                    <a:cubicBezTo>
                      <a:pt x="56" y="492"/>
                      <a:pt x="112" y="0"/>
                      <a:pt x="336" y="120"/>
                    </a:cubicBezTo>
                    <a:cubicBezTo>
                      <a:pt x="560" y="240"/>
                      <a:pt x="1048" y="1384"/>
                      <a:pt x="1344" y="1704"/>
                    </a:cubicBezTo>
                    <a:cubicBezTo>
                      <a:pt x="1640" y="2024"/>
                      <a:pt x="1984" y="1984"/>
                      <a:pt x="2112" y="204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08" name="Line 387"/>
            <p:cNvSpPr>
              <a:spLocks noChangeShapeType="1"/>
            </p:cNvSpPr>
            <p:nvPr/>
          </p:nvSpPr>
          <p:spPr bwMode="auto">
            <a:xfrm>
              <a:off x="1821750" y="5469716"/>
              <a:ext cx="48454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" name="Rectangle 394"/>
            <p:cNvSpPr>
              <a:spLocks noChangeArrowheads="1"/>
            </p:cNvSpPr>
            <p:nvPr/>
          </p:nvSpPr>
          <p:spPr bwMode="auto">
            <a:xfrm>
              <a:off x="2191888" y="4470669"/>
              <a:ext cx="429788" cy="55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</a:p>
          </p:txBody>
        </p:sp>
        <p:sp>
          <p:nvSpPr>
            <p:cNvPr id="810" name="Rectangle 395"/>
            <p:cNvSpPr>
              <a:spLocks noChangeArrowheads="1"/>
            </p:cNvSpPr>
            <p:nvPr/>
          </p:nvSpPr>
          <p:spPr bwMode="auto">
            <a:xfrm>
              <a:off x="5844324" y="4470669"/>
              <a:ext cx="576620" cy="55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30000"/>
                <a:t>C</a:t>
              </a:r>
              <a:endParaRPr lang="en-US"/>
            </a:p>
          </p:txBody>
        </p:sp>
        <p:sp>
          <p:nvSpPr>
            <p:cNvPr id="811" name="Line 396"/>
            <p:cNvSpPr>
              <a:spLocks noChangeShapeType="1"/>
            </p:cNvSpPr>
            <p:nvPr/>
          </p:nvSpPr>
          <p:spPr bwMode="auto">
            <a:xfrm>
              <a:off x="4216941" y="3288401"/>
              <a:ext cx="0" cy="219121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2" name="Line 397"/>
            <p:cNvSpPr>
              <a:spLocks noChangeShapeType="1"/>
            </p:cNvSpPr>
            <p:nvPr/>
          </p:nvSpPr>
          <p:spPr bwMode="auto">
            <a:xfrm>
              <a:off x="1733039" y="5479620"/>
              <a:ext cx="2483901" cy="0"/>
            </a:xfrm>
            <a:prstGeom prst="line">
              <a:avLst/>
            </a:prstGeom>
            <a:noFill/>
            <a:ln w="698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" name="Line 398"/>
            <p:cNvSpPr>
              <a:spLocks noChangeShapeType="1"/>
            </p:cNvSpPr>
            <p:nvPr/>
          </p:nvSpPr>
          <p:spPr bwMode="auto">
            <a:xfrm>
              <a:off x="4224588" y="5479620"/>
              <a:ext cx="2517550" cy="0"/>
            </a:xfrm>
            <a:prstGeom prst="line">
              <a:avLst/>
            </a:prstGeom>
            <a:noFill/>
            <a:ln w="698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88" name="Picture 39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260" y="3202737"/>
              <a:ext cx="418704" cy="60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9" name="Oval 400"/>
            <p:cNvSpPr>
              <a:spLocks noChangeArrowheads="1"/>
            </p:cNvSpPr>
            <p:nvPr/>
          </p:nvSpPr>
          <p:spPr bwMode="auto">
            <a:xfrm>
              <a:off x="953835" y="3250628"/>
              <a:ext cx="328612" cy="309323"/>
            </a:xfrm>
            <a:prstGeom prst="ellipse">
              <a:avLst/>
            </a:prstGeom>
            <a:solidFill>
              <a:srgbClr val="FFFF00">
                <a:alpha val="63921"/>
              </a:srgbClr>
            </a:solidFill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1" name="AutoShape 416"/>
            <p:cNvSpPr>
              <a:spLocks noChangeArrowheads="1"/>
            </p:cNvSpPr>
            <p:nvPr/>
          </p:nvSpPr>
          <p:spPr bwMode="auto">
            <a:xfrm rot="13115124">
              <a:off x="6267846" y="4064505"/>
              <a:ext cx="304800" cy="222653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2" name="AutoShape 417"/>
            <p:cNvSpPr>
              <a:spLocks noChangeArrowheads="1"/>
            </p:cNvSpPr>
            <p:nvPr/>
          </p:nvSpPr>
          <p:spPr bwMode="auto">
            <a:xfrm rot="12026233">
              <a:off x="4283471" y="5256967"/>
              <a:ext cx="304800" cy="222653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" name="AutoShape 418"/>
            <p:cNvSpPr>
              <a:spLocks noChangeArrowheads="1"/>
            </p:cNvSpPr>
            <p:nvPr/>
          </p:nvSpPr>
          <p:spPr bwMode="auto">
            <a:xfrm rot="9163422">
              <a:off x="2135584" y="3952432"/>
              <a:ext cx="304800" cy="222653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4" name="Oval 421"/>
            <p:cNvSpPr>
              <a:spLocks noChangeArrowheads="1"/>
            </p:cNvSpPr>
            <p:nvPr/>
          </p:nvSpPr>
          <p:spPr bwMode="auto">
            <a:xfrm>
              <a:off x="2953146" y="2765947"/>
              <a:ext cx="2619375" cy="2553781"/>
            </a:xfrm>
            <a:prstGeom prst="ellipse">
              <a:avLst/>
            </a:prstGeom>
            <a:solidFill>
              <a:srgbClr val="F5FBFF"/>
            </a:solidFill>
            <a:ln w="9525">
              <a:solidFill>
                <a:srgbClr val="F5FB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5" name="Rectangle 424"/>
            <p:cNvSpPr>
              <a:spLocks noChangeArrowheads="1"/>
            </p:cNvSpPr>
            <p:nvPr/>
          </p:nvSpPr>
          <p:spPr bwMode="auto">
            <a:xfrm rot="3481018">
              <a:off x="2344249" y="3151453"/>
              <a:ext cx="1397183" cy="1019175"/>
            </a:xfrm>
            <a:prstGeom prst="rect">
              <a:avLst/>
            </a:prstGeom>
            <a:solidFill>
              <a:srgbClr val="F5FBFF"/>
            </a:solidFill>
            <a:ln w="9525">
              <a:solidFill>
                <a:srgbClr val="F5FB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6" name="Rectangle 425"/>
            <p:cNvSpPr>
              <a:spLocks noChangeArrowheads="1"/>
            </p:cNvSpPr>
            <p:nvPr/>
          </p:nvSpPr>
          <p:spPr bwMode="auto">
            <a:xfrm rot="7318954">
              <a:off x="4795348" y="3040874"/>
              <a:ext cx="1397183" cy="1019175"/>
            </a:xfrm>
            <a:prstGeom prst="rect">
              <a:avLst/>
            </a:prstGeom>
            <a:solidFill>
              <a:srgbClr val="F5FBFF"/>
            </a:solidFill>
            <a:ln w="9525">
              <a:solidFill>
                <a:srgbClr val="F5FB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7" name="Rectangle 426"/>
            <p:cNvSpPr>
              <a:spLocks noChangeArrowheads="1"/>
            </p:cNvSpPr>
            <p:nvPr/>
          </p:nvSpPr>
          <p:spPr bwMode="auto">
            <a:xfrm rot="719397">
              <a:off x="1419621" y="3105156"/>
              <a:ext cx="430212" cy="1365802"/>
            </a:xfrm>
            <a:prstGeom prst="rect">
              <a:avLst/>
            </a:prstGeom>
            <a:solidFill>
              <a:srgbClr val="F5FBFF"/>
            </a:solidFill>
            <a:ln w="9525">
              <a:solidFill>
                <a:srgbClr val="F5FB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" name="Rectangle 427"/>
            <p:cNvSpPr>
              <a:spLocks noChangeArrowheads="1"/>
            </p:cNvSpPr>
            <p:nvPr/>
          </p:nvSpPr>
          <p:spPr bwMode="auto">
            <a:xfrm rot="14937334">
              <a:off x="2254573" y="2328862"/>
              <a:ext cx="404959" cy="1450975"/>
            </a:xfrm>
            <a:prstGeom prst="rect">
              <a:avLst/>
            </a:prstGeom>
            <a:solidFill>
              <a:srgbClr val="F5FBFF"/>
            </a:solidFill>
            <a:ln w="9525">
              <a:solidFill>
                <a:srgbClr val="F5FB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" name="Rectangle 428"/>
            <p:cNvSpPr>
              <a:spLocks noChangeArrowheads="1"/>
            </p:cNvSpPr>
            <p:nvPr/>
          </p:nvSpPr>
          <p:spPr bwMode="auto">
            <a:xfrm rot="14937334">
              <a:off x="6116960" y="2439441"/>
              <a:ext cx="404959" cy="1450975"/>
            </a:xfrm>
            <a:prstGeom prst="rect">
              <a:avLst/>
            </a:prstGeom>
            <a:solidFill>
              <a:srgbClr val="F5FBFF"/>
            </a:solidFill>
            <a:ln w="9525">
              <a:solidFill>
                <a:srgbClr val="F5FB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0" name="Rectangle 429"/>
            <p:cNvSpPr>
              <a:spLocks noChangeArrowheads="1"/>
            </p:cNvSpPr>
            <p:nvPr/>
          </p:nvSpPr>
          <p:spPr bwMode="auto">
            <a:xfrm rot="20447802">
              <a:off x="6572645" y="2921356"/>
              <a:ext cx="430212" cy="1365802"/>
            </a:xfrm>
            <a:prstGeom prst="rect">
              <a:avLst/>
            </a:prstGeom>
            <a:solidFill>
              <a:srgbClr val="F5FBFF"/>
            </a:solidFill>
            <a:ln w="9525">
              <a:solidFill>
                <a:srgbClr val="F5FB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1" name="Freeform 412"/>
            <p:cNvSpPr>
              <a:spLocks/>
            </p:cNvSpPr>
            <p:nvPr/>
          </p:nvSpPr>
          <p:spPr bwMode="auto">
            <a:xfrm>
              <a:off x="1470421" y="1829013"/>
              <a:ext cx="825500" cy="2307219"/>
            </a:xfrm>
            <a:custGeom>
              <a:avLst/>
              <a:gdLst>
                <a:gd name="T0" fmla="*/ 64 w 520"/>
                <a:gd name="T1" fmla="*/ 0 h 1544"/>
                <a:gd name="T2" fmla="*/ 64 w 520"/>
                <a:gd name="T3" fmla="*/ 528 h 1544"/>
                <a:gd name="T4" fmla="*/ 448 w 520"/>
                <a:gd name="T5" fmla="*/ 1392 h 1544"/>
                <a:gd name="T6" fmla="*/ 496 w 520"/>
                <a:gd name="T7" fmla="*/ 1440 h 15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0"/>
                <a:gd name="T13" fmla="*/ 0 h 1544"/>
                <a:gd name="T14" fmla="*/ 520 w 520"/>
                <a:gd name="T15" fmla="*/ 1544 h 15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0" h="1544">
                  <a:moveTo>
                    <a:pt x="64" y="0"/>
                  </a:moveTo>
                  <a:cubicBezTo>
                    <a:pt x="32" y="148"/>
                    <a:pt x="0" y="296"/>
                    <a:pt x="64" y="528"/>
                  </a:cubicBezTo>
                  <a:cubicBezTo>
                    <a:pt x="128" y="760"/>
                    <a:pt x="376" y="1240"/>
                    <a:pt x="448" y="1392"/>
                  </a:cubicBezTo>
                  <a:cubicBezTo>
                    <a:pt x="520" y="1544"/>
                    <a:pt x="488" y="1424"/>
                    <a:pt x="496" y="1440"/>
                  </a:cubicBezTo>
                </a:path>
              </a:pathLst>
            </a:custGeom>
            <a:noFill/>
            <a:ln w="571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2" name="Freeform 415"/>
            <p:cNvSpPr>
              <a:spLocks/>
            </p:cNvSpPr>
            <p:nvPr/>
          </p:nvSpPr>
          <p:spPr bwMode="auto">
            <a:xfrm>
              <a:off x="4477146" y="1869359"/>
              <a:ext cx="1016000" cy="3514624"/>
            </a:xfrm>
            <a:custGeom>
              <a:avLst/>
              <a:gdLst>
                <a:gd name="T0" fmla="*/ 384 w 640"/>
                <a:gd name="T1" fmla="*/ 0 h 2352"/>
                <a:gd name="T2" fmla="*/ 576 w 640"/>
                <a:gd name="T3" fmla="*/ 432 h 2352"/>
                <a:gd name="T4" fmla="*/ 0 w 640"/>
                <a:gd name="T5" fmla="*/ 2352 h 2352"/>
                <a:gd name="T6" fmla="*/ 0 60000 65536"/>
                <a:gd name="T7" fmla="*/ 0 60000 65536"/>
                <a:gd name="T8" fmla="*/ 0 60000 65536"/>
                <a:gd name="T9" fmla="*/ 0 w 640"/>
                <a:gd name="T10" fmla="*/ 0 h 2352"/>
                <a:gd name="T11" fmla="*/ 640 w 640"/>
                <a:gd name="T12" fmla="*/ 2352 h 23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40" h="2352">
                  <a:moveTo>
                    <a:pt x="384" y="0"/>
                  </a:moveTo>
                  <a:cubicBezTo>
                    <a:pt x="512" y="20"/>
                    <a:pt x="640" y="40"/>
                    <a:pt x="576" y="432"/>
                  </a:cubicBezTo>
                  <a:cubicBezTo>
                    <a:pt x="512" y="824"/>
                    <a:pt x="96" y="2024"/>
                    <a:pt x="0" y="2352"/>
                  </a:cubicBezTo>
                </a:path>
              </a:pathLst>
            </a:custGeom>
            <a:noFill/>
            <a:ln w="539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3" name="Freeform 413"/>
            <p:cNvSpPr>
              <a:spLocks/>
            </p:cNvSpPr>
            <p:nvPr/>
          </p:nvSpPr>
          <p:spPr bwMode="auto">
            <a:xfrm flipH="1">
              <a:off x="6467870" y="1848439"/>
              <a:ext cx="825500" cy="2307219"/>
            </a:xfrm>
            <a:custGeom>
              <a:avLst/>
              <a:gdLst>
                <a:gd name="T0" fmla="*/ 64 w 520"/>
                <a:gd name="T1" fmla="*/ 0 h 1544"/>
                <a:gd name="T2" fmla="*/ 64 w 520"/>
                <a:gd name="T3" fmla="*/ 528 h 1544"/>
                <a:gd name="T4" fmla="*/ 448 w 520"/>
                <a:gd name="T5" fmla="*/ 1392 h 1544"/>
                <a:gd name="T6" fmla="*/ 496 w 520"/>
                <a:gd name="T7" fmla="*/ 1440 h 15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0"/>
                <a:gd name="T13" fmla="*/ 0 h 1544"/>
                <a:gd name="T14" fmla="*/ 520 w 520"/>
                <a:gd name="T15" fmla="*/ 1544 h 15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0" h="1544">
                  <a:moveTo>
                    <a:pt x="64" y="0"/>
                  </a:moveTo>
                  <a:cubicBezTo>
                    <a:pt x="32" y="148"/>
                    <a:pt x="0" y="296"/>
                    <a:pt x="64" y="528"/>
                  </a:cubicBezTo>
                  <a:cubicBezTo>
                    <a:pt x="128" y="760"/>
                    <a:pt x="376" y="1240"/>
                    <a:pt x="448" y="1392"/>
                  </a:cubicBezTo>
                  <a:cubicBezTo>
                    <a:pt x="520" y="1544"/>
                    <a:pt x="488" y="1424"/>
                    <a:pt x="496" y="1440"/>
                  </a:cubicBezTo>
                </a:path>
              </a:pathLst>
            </a:custGeom>
            <a:noFill/>
            <a:ln w="476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4" name="Rectangle 388"/>
            <p:cNvSpPr>
              <a:spLocks noChangeArrowheads="1"/>
            </p:cNvSpPr>
            <p:nvPr/>
          </p:nvSpPr>
          <p:spPr bwMode="auto">
            <a:xfrm>
              <a:off x="5572521" y="5123973"/>
              <a:ext cx="2230437" cy="552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           </a:t>
              </a:r>
              <a:r>
                <a:rPr lang="en-US" sz="2000">
                  <a:solidFill>
                    <a:srgbClr val="FF0000"/>
                  </a:solidFill>
                </a:rPr>
                <a:t>#R</a:t>
              </a:r>
              <a:r>
                <a:rPr lang="en-US" sz="2000"/>
                <a:t>/#B</a:t>
              </a:r>
            </a:p>
          </p:txBody>
        </p:sp>
        <p:cxnSp>
          <p:nvCxnSpPr>
            <p:cNvPr id="4" name="Straight Connector 3"/>
            <p:cNvCxnSpPr>
              <a:endCxn id="815" idx="2"/>
            </p:cNvCxnSpPr>
            <p:nvPr/>
          </p:nvCxnSpPr>
          <p:spPr>
            <a:xfrm flipH="1">
              <a:off x="5107740" y="4412923"/>
              <a:ext cx="461892" cy="62471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1" name="Straight Connector 820"/>
            <p:cNvCxnSpPr>
              <a:stCxn id="795" idx="2"/>
            </p:cNvCxnSpPr>
            <p:nvPr/>
          </p:nvCxnSpPr>
          <p:spPr>
            <a:xfrm>
              <a:off x="2610606" y="3930953"/>
              <a:ext cx="358762" cy="592549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1" name="Group 433"/>
          <p:cNvGrpSpPr>
            <a:grpSpLocks/>
          </p:cNvGrpSpPr>
          <p:nvPr/>
        </p:nvGrpSpPr>
        <p:grpSpPr bwMode="auto">
          <a:xfrm>
            <a:off x="1259630" y="1244634"/>
            <a:ext cx="6197600" cy="2478087"/>
            <a:chOff x="265" y="1015"/>
            <a:chExt cx="3904" cy="1561"/>
          </a:xfrm>
        </p:grpSpPr>
        <p:grpSp>
          <p:nvGrpSpPr>
            <p:cNvPr id="412" name="Group 3"/>
            <p:cNvGrpSpPr>
              <a:grpSpLocks/>
            </p:cNvGrpSpPr>
            <p:nvPr/>
          </p:nvGrpSpPr>
          <p:grpSpPr bwMode="auto">
            <a:xfrm>
              <a:off x="333" y="1096"/>
              <a:ext cx="1009" cy="948"/>
              <a:chOff x="198" y="963"/>
              <a:chExt cx="1797" cy="1770"/>
            </a:xfrm>
          </p:grpSpPr>
          <p:sp>
            <p:nvSpPr>
              <p:cNvPr id="680" name="Rectangle 4"/>
              <p:cNvSpPr>
                <a:spLocks noChangeArrowheads="1"/>
              </p:cNvSpPr>
              <p:nvPr/>
            </p:nvSpPr>
            <p:spPr bwMode="auto">
              <a:xfrm>
                <a:off x="1674" y="2409"/>
                <a:ext cx="229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681" name="Rectangle 5"/>
              <p:cNvSpPr>
                <a:spLocks noChangeArrowheads="1"/>
              </p:cNvSpPr>
              <p:nvPr/>
            </p:nvSpPr>
            <p:spPr bwMode="auto">
              <a:xfrm>
                <a:off x="1445" y="2409"/>
                <a:ext cx="229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682" name="Rectangle 6"/>
              <p:cNvSpPr>
                <a:spLocks noChangeArrowheads="1"/>
              </p:cNvSpPr>
              <p:nvPr/>
            </p:nvSpPr>
            <p:spPr bwMode="auto">
              <a:xfrm>
                <a:off x="1215" y="2409"/>
                <a:ext cx="230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683" name="Rectangle 7"/>
              <p:cNvSpPr>
                <a:spLocks noChangeArrowheads="1"/>
              </p:cNvSpPr>
              <p:nvPr/>
            </p:nvSpPr>
            <p:spPr bwMode="auto">
              <a:xfrm>
                <a:off x="1674" y="2185"/>
                <a:ext cx="22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684" name="Rectangle 8"/>
              <p:cNvSpPr>
                <a:spLocks noChangeArrowheads="1"/>
              </p:cNvSpPr>
              <p:nvPr/>
            </p:nvSpPr>
            <p:spPr bwMode="auto">
              <a:xfrm>
                <a:off x="1445" y="2185"/>
                <a:ext cx="22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685" name="Rectangle 9"/>
              <p:cNvSpPr>
                <a:spLocks noChangeArrowheads="1"/>
              </p:cNvSpPr>
              <p:nvPr/>
            </p:nvSpPr>
            <p:spPr bwMode="auto">
              <a:xfrm>
                <a:off x="1215" y="2185"/>
                <a:ext cx="230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686" name="Rectangle 10"/>
              <p:cNvSpPr>
                <a:spLocks noChangeArrowheads="1"/>
              </p:cNvSpPr>
              <p:nvPr/>
            </p:nvSpPr>
            <p:spPr bwMode="auto">
              <a:xfrm>
                <a:off x="1674" y="1961"/>
                <a:ext cx="22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687" name="Rectangle 11"/>
              <p:cNvSpPr>
                <a:spLocks noChangeArrowheads="1"/>
              </p:cNvSpPr>
              <p:nvPr/>
            </p:nvSpPr>
            <p:spPr bwMode="auto">
              <a:xfrm>
                <a:off x="1445" y="1961"/>
                <a:ext cx="22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688" name="Rectangle 12"/>
              <p:cNvSpPr>
                <a:spLocks noChangeArrowheads="1"/>
              </p:cNvSpPr>
              <p:nvPr/>
            </p:nvSpPr>
            <p:spPr bwMode="auto">
              <a:xfrm>
                <a:off x="1215" y="1961"/>
                <a:ext cx="230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689" name="Rectangle 13"/>
              <p:cNvSpPr>
                <a:spLocks noChangeArrowheads="1"/>
              </p:cNvSpPr>
              <p:nvPr/>
            </p:nvSpPr>
            <p:spPr bwMode="auto">
              <a:xfrm>
                <a:off x="1674" y="1736"/>
                <a:ext cx="229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690" name="Rectangle 14"/>
              <p:cNvSpPr>
                <a:spLocks noChangeArrowheads="1"/>
              </p:cNvSpPr>
              <p:nvPr/>
            </p:nvSpPr>
            <p:spPr bwMode="auto">
              <a:xfrm>
                <a:off x="1445" y="1736"/>
                <a:ext cx="229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691" name="Rectangle 15"/>
              <p:cNvSpPr>
                <a:spLocks noChangeArrowheads="1"/>
              </p:cNvSpPr>
              <p:nvPr/>
            </p:nvSpPr>
            <p:spPr bwMode="auto">
              <a:xfrm>
                <a:off x="1215" y="1736"/>
                <a:ext cx="230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692" name="Rectangle 16"/>
              <p:cNvSpPr>
                <a:spLocks noChangeArrowheads="1"/>
              </p:cNvSpPr>
              <p:nvPr/>
            </p:nvSpPr>
            <p:spPr bwMode="auto">
              <a:xfrm>
                <a:off x="1674" y="1512"/>
                <a:ext cx="22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693" name="Rectangle 17"/>
              <p:cNvSpPr>
                <a:spLocks noChangeArrowheads="1"/>
              </p:cNvSpPr>
              <p:nvPr/>
            </p:nvSpPr>
            <p:spPr bwMode="auto">
              <a:xfrm>
                <a:off x="1445" y="1512"/>
                <a:ext cx="22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694" name="Rectangle 18"/>
              <p:cNvSpPr>
                <a:spLocks noChangeArrowheads="1"/>
              </p:cNvSpPr>
              <p:nvPr/>
            </p:nvSpPr>
            <p:spPr bwMode="auto">
              <a:xfrm>
                <a:off x="1215" y="1512"/>
                <a:ext cx="230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695" name="Rectangle 19"/>
              <p:cNvSpPr>
                <a:spLocks noChangeArrowheads="1"/>
              </p:cNvSpPr>
              <p:nvPr/>
            </p:nvSpPr>
            <p:spPr bwMode="auto">
              <a:xfrm>
                <a:off x="1674" y="1287"/>
                <a:ext cx="229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696" name="Rectangle 20"/>
              <p:cNvSpPr>
                <a:spLocks noChangeArrowheads="1"/>
              </p:cNvSpPr>
              <p:nvPr/>
            </p:nvSpPr>
            <p:spPr bwMode="auto">
              <a:xfrm>
                <a:off x="1445" y="1287"/>
                <a:ext cx="229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697" name="Rectangle 21"/>
              <p:cNvSpPr>
                <a:spLocks noChangeArrowheads="1"/>
              </p:cNvSpPr>
              <p:nvPr/>
            </p:nvSpPr>
            <p:spPr bwMode="auto">
              <a:xfrm>
                <a:off x="1215" y="1287"/>
                <a:ext cx="230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698" name="Rectangle 22"/>
              <p:cNvSpPr>
                <a:spLocks noChangeArrowheads="1"/>
              </p:cNvSpPr>
              <p:nvPr/>
            </p:nvSpPr>
            <p:spPr bwMode="auto">
              <a:xfrm>
                <a:off x="1674" y="1063"/>
                <a:ext cx="22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699" name="Rectangle 23"/>
              <p:cNvSpPr>
                <a:spLocks noChangeArrowheads="1"/>
              </p:cNvSpPr>
              <p:nvPr/>
            </p:nvSpPr>
            <p:spPr bwMode="auto">
              <a:xfrm>
                <a:off x="1445" y="1063"/>
                <a:ext cx="22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700" name="Rectangle 24"/>
              <p:cNvSpPr>
                <a:spLocks noChangeArrowheads="1"/>
              </p:cNvSpPr>
              <p:nvPr/>
            </p:nvSpPr>
            <p:spPr bwMode="auto">
              <a:xfrm>
                <a:off x="1215" y="1063"/>
                <a:ext cx="230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701" name="Line 25"/>
              <p:cNvSpPr>
                <a:spLocks noChangeShapeType="1"/>
              </p:cNvSpPr>
              <p:nvPr/>
            </p:nvSpPr>
            <p:spPr bwMode="auto">
              <a:xfrm>
                <a:off x="298" y="1063"/>
                <a:ext cx="1605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2" name="Line 26"/>
              <p:cNvSpPr>
                <a:spLocks noChangeShapeType="1"/>
              </p:cNvSpPr>
              <p:nvPr/>
            </p:nvSpPr>
            <p:spPr bwMode="auto">
              <a:xfrm>
                <a:off x="298" y="1287"/>
                <a:ext cx="160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3" name="Line 27"/>
              <p:cNvSpPr>
                <a:spLocks noChangeShapeType="1"/>
              </p:cNvSpPr>
              <p:nvPr/>
            </p:nvSpPr>
            <p:spPr bwMode="auto">
              <a:xfrm>
                <a:off x="298" y="1512"/>
                <a:ext cx="160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4" name="Line 28"/>
              <p:cNvSpPr>
                <a:spLocks noChangeShapeType="1"/>
              </p:cNvSpPr>
              <p:nvPr/>
            </p:nvSpPr>
            <p:spPr bwMode="auto">
              <a:xfrm>
                <a:off x="298" y="1736"/>
                <a:ext cx="160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5" name="Line 29"/>
              <p:cNvSpPr>
                <a:spLocks noChangeShapeType="1"/>
              </p:cNvSpPr>
              <p:nvPr/>
            </p:nvSpPr>
            <p:spPr bwMode="auto">
              <a:xfrm>
                <a:off x="298" y="1961"/>
                <a:ext cx="160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" name="Line 30"/>
              <p:cNvSpPr>
                <a:spLocks noChangeShapeType="1"/>
              </p:cNvSpPr>
              <p:nvPr/>
            </p:nvSpPr>
            <p:spPr bwMode="auto">
              <a:xfrm>
                <a:off x="298" y="2185"/>
                <a:ext cx="160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7" name="Line 31"/>
              <p:cNvSpPr>
                <a:spLocks noChangeShapeType="1"/>
              </p:cNvSpPr>
              <p:nvPr/>
            </p:nvSpPr>
            <p:spPr bwMode="auto">
              <a:xfrm>
                <a:off x="298" y="2409"/>
                <a:ext cx="160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8" name="Line 32"/>
              <p:cNvSpPr>
                <a:spLocks noChangeShapeType="1"/>
              </p:cNvSpPr>
              <p:nvPr/>
            </p:nvSpPr>
            <p:spPr bwMode="auto">
              <a:xfrm>
                <a:off x="298" y="2634"/>
                <a:ext cx="1605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9" name="Line 33"/>
              <p:cNvSpPr>
                <a:spLocks noChangeShapeType="1"/>
              </p:cNvSpPr>
              <p:nvPr/>
            </p:nvSpPr>
            <p:spPr bwMode="auto">
              <a:xfrm>
                <a:off x="1445" y="1063"/>
                <a:ext cx="0" cy="15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" name="Line 34"/>
              <p:cNvSpPr>
                <a:spLocks noChangeShapeType="1"/>
              </p:cNvSpPr>
              <p:nvPr/>
            </p:nvSpPr>
            <p:spPr bwMode="auto">
              <a:xfrm>
                <a:off x="1674" y="1063"/>
                <a:ext cx="0" cy="15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1" name="Line 35"/>
              <p:cNvSpPr>
                <a:spLocks noChangeShapeType="1"/>
              </p:cNvSpPr>
              <p:nvPr/>
            </p:nvSpPr>
            <p:spPr bwMode="auto">
              <a:xfrm>
                <a:off x="1903" y="1063"/>
                <a:ext cx="0" cy="1571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12" name="Group 36"/>
              <p:cNvGrpSpPr>
                <a:grpSpLocks/>
              </p:cNvGrpSpPr>
              <p:nvPr/>
            </p:nvGrpSpPr>
            <p:grpSpPr bwMode="auto">
              <a:xfrm>
                <a:off x="198" y="964"/>
                <a:ext cx="1017" cy="1769"/>
                <a:chOff x="198" y="964"/>
                <a:chExt cx="1017" cy="1769"/>
              </a:xfrm>
            </p:grpSpPr>
            <p:sp>
              <p:nvSpPr>
                <p:cNvPr id="731" name="Rectangle 37"/>
                <p:cNvSpPr>
                  <a:spLocks noChangeArrowheads="1"/>
                </p:cNvSpPr>
                <p:nvPr/>
              </p:nvSpPr>
              <p:spPr bwMode="auto">
                <a:xfrm>
                  <a:off x="986" y="2409"/>
                  <a:ext cx="229" cy="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2400"/>
                </a:p>
              </p:txBody>
            </p:sp>
            <p:sp>
              <p:nvSpPr>
                <p:cNvPr id="732" name="Rectangle 38"/>
                <p:cNvSpPr>
                  <a:spLocks noChangeArrowheads="1"/>
                </p:cNvSpPr>
                <p:nvPr/>
              </p:nvSpPr>
              <p:spPr bwMode="auto">
                <a:xfrm>
                  <a:off x="757" y="2409"/>
                  <a:ext cx="229" cy="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2400"/>
                </a:p>
              </p:txBody>
            </p:sp>
            <p:sp>
              <p:nvSpPr>
                <p:cNvPr id="733" name="Rectangle 39"/>
                <p:cNvSpPr>
                  <a:spLocks noChangeArrowheads="1"/>
                </p:cNvSpPr>
                <p:nvPr/>
              </p:nvSpPr>
              <p:spPr bwMode="auto">
                <a:xfrm>
                  <a:off x="528" y="2409"/>
                  <a:ext cx="229" cy="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2400"/>
                </a:p>
              </p:txBody>
            </p:sp>
            <p:sp>
              <p:nvSpPr>
                <p:cNvPr id="734" name="Rectangle 40"/>
                <p:cNvSpPr>
                  <a:spLocks noChangeArrowheads="1"/>
                </p:cNvSpPr>
                <p:nvPr/>
              </p:nvSpPr>
              <p:spPr bwMode="auto">
                <a:xfrm>
                  <a:off x="298" y="2409"/>
                  <a:ext cx="230" cy="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2400"/>
                </a:p>
              </p:txBody>
            </p:sp>
            <p:sp>
              <p:nvSpPr>
                <p:cNvPr id="735" name="Rectangle 41"/>
                <p:cNvSpPr>
                  <a:spLocks noChangeArrowheads="1"/>
                </p:cNvSpPr>
                <p:nvPr/>
              </p:nvSpPr>
              <p:spPr bwMode="auto">
                <a:xfrm>
                  <a:off x="986" y="2185"/>
                  <a:ext cx="229" cy="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2400"/>
                </a:p>
              </p:txBody>
            </p:sp>
            <p:sp>
              <p:nvSpPr>
                <p:cNvPr id="736" name="Rectangle 42"/>
                <p:cNvSpPr>
                  <a:spLocks noChangeArrowheads="1"/>
                </p:cNvSpPr>
                <p:nvPr/>
              </p:nvSpPr>
              <p:spPr bwMode="auto">
                <a:xfrm>
                  <a:off x="757" y="2185"/>
                  <a:ext cx="229" cy="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2400"/>
                </a:p>
              </p:txBody>
            </p:sp>
            <p:sp>
              <p:nvSpPr>
                <p:cNvPr id="737" name="Rectangle 43"/>
                <p:cNvSpPr>
                  <a:spLocks noChangeArrowheads="1"/>
                </p:cNvSpPr>
                <p:nvPr/>
              </p:nvSpPr>
              <p:spPr bwMode="auto">
                <a:xfrm>
                  <a:off x="528" y="2185"/>
                  <a:ext cx="229" cy="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2400"/>
                </a:p>
              </p:txBody>
            </p:sp>
            <p:sp>
              <p:nvSpPr>
                <p:cNvPr id="738" name="Rectangle 44"/>
                <p:cNvSpPr>
                  <a:spLocks noChangeArrowheads="1"/>
                </p:cNvSpPr>
                <p:nvPr/>
              </p:nvSpPr>
              <p:spPr bwMode="auto">
                <a:xfrm>
                  <a:off x="298" y="2185"/>
                  <a:ext cx="230" cy="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2400"/>
                </a:p>
              </p:txBody>
            </p:sp>
            <p:sp>
              <p:nvSpPr>
                <p:cNvPr id="739" name="Rectangle 45"/>
                <p:cNvSpPr>
                  <a:spLocks noChangeArrowheads="1"/>
                </p:cNvSpPr>
                <p:nvPr/>
              </p:nvSpPr>
              <p:spPr bwMode="auto">
                <a:xfrm>
                  <a:off x="986" y="1961"/>
                  <a:ext cx="229" cy="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2400"/>
                </a:p>
              </p:txBody>
            </p:sp>
            <p:sp>
              <p:nvSpPr>
                <p:cNvPr id="740" name="Rectangle 46"/>
                <p:cNvSpPr>
                  <a:spLocks noChangeArrowheads="1"/>
                </p:cNvSpPr>
                <p:nvPr/>
              </p:nvSpPr>
              <p:spPr bwMode="auto">
                <a:xfrm>
                  <a:off x="757" y="1961"/>
                  <a:ext cx="229" cy="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2400"/>
                </a:p>
              </p:txBody>
            </p:sp>
            <p:sp>
              <p:nvSpPr>
                <p:cNvPr id="741" name="Rectangle 47"/>
                <p:cNvSpPr>
                  <a:spLocks noChangeArrowheads="1"/>
                </p:cNvSpPr>
                <p:nvPr/>
              </p:nvSpPr>
              <p:spPr bwMode="auto">
                <a:xfrm>
                  <a:off x="528" y="1961"/>
                  <a:ext cx="229" cy="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2400"/>
                </a:p>
              </p:txBody>
            </p:sp>
            <p:sp>
              <p:nvSpPr>
                <p:cNvPr id="742" name="Rectangle 48"/>
                <p:cNvSpPr>
                  <a:spLocks noChangeArrowheads="1"/>
                </p:cNvSpPr>
                <p:nvPr/>
              </p:nvSpPr>
              <p:spPr bwMode="auto">
                <a:xfrm>
                  <a:off x="298" y="1961"/>
                  <a:ext cx="230" cy="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2400"/>
                </a:p>
              </p:txBody>
            </p:sp>
            <p:sp>
              <p:nvSpPr>
                <p:cNvPr id="743" name="Rectangle 49"/>
                <p:cNvSpPr>
                  <a:spLocks noChangeArrowheads="1"/>
                </p:cNvSpPr>
                <p:nvPr/>
              </p:nvSpPr>
              <p:spPr bwMode="auto">
                <a:xfrm>
                  <a:off x="986" y="1736"/>
                  <a:ext cx="229" cy="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2400"/>
                </a:p>
              </p:txBody>
            </p:sp>
            <p:sp>
              <p:nvSpPr>
                <p:cNvPr id="744" name="Rectangle 50"/>
                <p:cNvSpPr>
                  <a:spLocks noChangeArrowheads="1"/>
                </p:cNvSpPr>
                <p:nvPr/>
              </p:nvSpPr>
              <p:spPr bwMode="auto">
                <a:xfrm>
                  <a:off x="757" y="1736"/>
                  <a:ext cx="229" cy="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2400"/>
                </a:p>
              </p:txBody>
            </p:sp>
            <p:sp>
              <p:nvSpPr>
                <p:cNvPr id="745" name="Rectangle 51"/>
                <p:cNvSpPr>
                  <a:spLocks noChangeArrowheads="1"/>
                </p:cNvSpPr>
                <p:nvPr/>
              </p:nvSpPr>
              <p:spPr bwMode="auto">
                <a:xfrm>
                  <a:off x="528" y="1736"/>
                  <a:ext cx="229" cy="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2400"/>
                </a:p>
              </p:txBody>
            </p:sp>
            <p:sp>
              <p:nvSpPr>
                <p:cNvPr id="746" name="Rectangle 52"/>
                <p:cNvSpPr>
                  <a:spLocks noChangeArrowheads="1"/>
                </p:cNvSpPr>
                <p:nvPr/>
              </p:nvSpPr>
              <p:spPr bwMode="auto">
                <a:xfrm>
                  <a:off x="298" y="1736"/>
                  <a:ext cx="230" cy="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2400"/>
                </a:p>
              </p:txBody>
            </p:sp>
            <p:sp>
              <p:nvSpPr>
                <p:cNvPr id="747" name="Rectangle 53"/>
                <p:cNvSpPr>
                  <a:spLocks noChangeArrowheads="1"/>
                </p:cNvSpPr>
                <p:nvPr/>
              </p:nvSpPr>
              <p:spPr bwMode="auto">
                <a:xfrm>
                  <a:off x="986" y="1512"/>
                  <a:ext cx="229" cy="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2400"/>
                </a:p>
              </p:txBody>
            </p:sp>
            <p:sp>
              <p:nvSpPr>
                <p:cNvPr id="748" name="Rectangle 54"/>
                <p:cNvSpPr>
                  <a:spLocks noChangeArrowheads="1"/>
                </p:cNvSpPr>
                <p:nvPr/>
              </p:nvSpPr>
              <p:spPr bwMode="auto">
                <a:xfrm>
                  <a:off x="757" y="1512"/>
                  <a:ext cx="229" cy="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2400"/>
                </a:p>
              </p:txBody>
            </p:sp>
            <p:sp>
              <p:nvSpPr>
                <p:cNvPr id="749" name="Rectangle 55"/>
                <p:cNvSpPr>
                  <a:spLocks noChangeArrowheads="1"/>
                </p:cNvSpPr>
                <p:nvPr/>
              </p:nvSpPr>
              <p:spPr bwMode="auto">
                <a:xfrm>
                  <a:off x="528" y="1512"/>
                  <a:ext cx="229" cy="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2400"/>
                </a:p>
              </p:txBody>
            </p:sp>
            <p:sp>
              <p:nvSpPr>
                <p:cNvPr id="750" name="Rectangle 56"/>
                <p:cNvSpPr>
                  <a:spLocks noChangeArrowheads="1"/>
                </p:cNvSpPr>
                <p:nvPr/>
              </p:nvSpPr>
              <p:spPr bwMode="auto">
                <a:xfrm>
                  <a:off x="298" y="1512"/>
                  <a:ext cx="230" cy="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2400"/>
                </a:p>
              </p:txBody>
            </p:sp>
            <p:sp>
              <p:nvSpPr>
                <p:cNvPr id="751" name="Rectangle 57"/>
                <p:cNvSpPr>
                  <a:spLocks noChangeArrowheads="1"/>
                </p:cNvSpPr>
                <p:nvPr/>
              </p:nvSpPr>
              <p:spPr bwMode="auto">
                <a:xfrm>
                  <a:off x="986" y="1287"/>
                  <a:ext cx="229" cy="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2400"/>
                </a:p>
              </p:txBody>
            </p:sp>
            <p:sp>
              <p:nvSpPr>
                <p:cNvPr id="752" name="Rectangle 58"/>
                <p:cNvSpPr>
                  <a:spLocks noChangeArrowheads="1"/>
                </p:cNvSpPr>
                <p:nvPr/>
              </p:nvSpPr>
              <p:spPr bwMode="auto">
                <a:xfrm>
                  <a:off x="757" y="1287"/>
                  <a:ext cx="229" cy="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2400"/>
                </a:p>
              </p:txBody>
            </p:sp>
            <p:sp>
              <p:nvSpPr>
                <p:cNvPr id="753" name="Rectangle 59"/>
                <p:cNvSpPr>
                  <a:spLocks noChangeArrowheads="1"/>
                </p:cNvSpPr>
                <p:nvPr/>
              </p:nvSpPr>
              <p:spPr bwMode="auto">
                <a:xfrm>
                  <a:off x="528" y="1287"/>
                  <a:ext cx="229" cy="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2400"/>
                </a:p>
              </p:txBody>
            </p:sp>
            <p:sp>
              <p:nvSpPr>
                <p:cNvPr id="754" name="Rectangle 60"/>
                <p:cNvSpPr>
                  <a:spLocks noChangeArrowheads="1"/>
                </p:cNvSpPr>
                <p:nvPr/>
              </p:nvSpPr>
              <p:spPr bwMode="auto">
                <a:xfrm>
                  <a:off x="298" y="1287"/>
                  <a:ext cx="230" cy="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2400"/>
                </a:p>
              </p:txBody>
            </p:sp>
            <p:sp>
              <p:nvSpPr>
                <p:cNvPr id="755" name="Rectangle 61"/>
                <p:cNvSpPr>
                  <a:spLocks noChangeArrowheads="1"/>
                </p:cNvSpPr>
                <p:nvPr/>
              </p:nvSpPr>
              <p:spPr bwMode="auto">
                <a:xfrm>
                  <a:off x="986" y="1063"/>
                  <a:ext cx="229" cy="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2400"/>
                </a:p>
              </p:txBody>
            </p:sp>
            <p:sp>
              <p:nvSpPr>
                <p:cNvPr id="756" name="Rectangle 62"/>
                <p:cNvSpPr>
                  <a:spLocks noChangeArrowheads="1"/>
                </p:cNvSpPr>
                <p:nvPr/>
              </p:nvSpPr>
              <p:spPr bwMode="auto">
                <a:xfrm>
                  <a:off x="757" y="1063"/>
                  <a:ext cx="229" cy="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2400"/>
                </a:p>
              </p:txBody>
            </p:sp>
            <p:sp>
              <p:nvSpPr>
                <p:cNvPr id="757" name="Rectangle 63"/>
                <p:cNvSpPr>
                  <a:spLocks noChangeArrowheads="1"/>
                </p:cNvSpPr>
                <p:nvPr/>
              </p:nvSpPr>
              <p:spPr bwMode="auto">
                <a:xfrm>
                  <a:off x="528" y="1063"/>
                  <a:ext cx="229" cy="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2400"/>
                </a:p>
              </p:txBody>
            </p:sp>
            <p:sp>
              <p:nvSpPr>
                <p:cNvPr id="758" name="Rectangle 64"/>
                <p:cNvSpPr>
                  <a:spLocks noChangeArrowheads="1"/>
                </p:cNvSpPr>
                <p:nvPr/>
              </p:nvSpPr>
              <p:spPr bwMode="auto">
                <a:xfrm>
                  <a:off x="298" y="1063"/>
                  <a:ext cx="230" cy="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2400"/>
                </a:p>
              </p:txBody>
            </p:sp>
            <p:sp>
              <p:nvSpPr>
                <p:cNvPr id="759" name="Line 65"/>
                <p:cNvSpPr>
                  <a:spLocks noChangeShapeType="1"/>
                </p:cNvSpPr>
                <p:nvPr/>
              </p:nvSpPr>
              <p:spPr bwMode="auto">
                <a:xfrm>
                  <a:off x="298" y="1063"/>
                  <a:ext cx="0" cy="1571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0" name="Line 66"/>
                <p:cNvSpPr>
                  <a:spLocks noChangeShapeType="1"/>
                </p:cNvSpPr>
                <p:nvPr/>
              </p:nvSpPr>
              <p:spPr bwMode="auto">
                <a:xfrm>
                  <a:off x="528" y="1063"/>
                  <a:ext cx="0" cy="157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1" name="Line 67"/>
                <p:cNvSpPr>
                  <a:spLocks noChangeShapeType="1"/>
                </p:cNvSpPr>
                <p:nvPr/>
              </p:nvSpPr>
              <p:spPr bwMode="auto">
                <a:xfrm>
                  <a:off x="757" y="1063"/>
                  <a:ext cx="0" cy="157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2" name="Line 68"/>
                <p:cNvSpPr>
                  <a:spLocks noChangeShapeType="1"/>
                </p:cNvSpPr>
                <p:nvPr/>
              </p:nvSpPr>
              <p:spPr bwMode="auto">
                <a:xfrm>
                  <a:off x="986" y="1063"/>
                  <a:ext cx="0" cy="157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3" name="Line 69"/>
                <p:cNvSpPr>
                  <a:spLocks noChangeShapeType="1"/>
                </p:cNvSpPr>
                <p:nvPr/>
              </p:nvSpPr>
              <p:spPr bwMode="auto">
                <a:xfrm>
                  <a:off x="1215" y="1063"/>
                  <a:ext cx="0" cy="157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64" name="Group 70"/>
                <p:cNvGrpSpPr>
                  <a:grpSpLocks/>
                </p:cNvGrpSpPr>
                <p:nvPr/>
              </p:nvGrpSpPr>
              <p:grpSpPr bwMode="auto">
                <a:xfrm>
                  <a:off x="198" y="964"/>
                  <a:ext cx="429" cy="1769"/>
                  <a:chOff x="1322" y="1776"/>
                  <a:chExt cx="619" cy="2563"/>
                </a:xfrm>
              </p:grpSpPr>
              <p:sp>
                <p:nvSpPr>
                  <p:cNvPr id="774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1322" y="4051"/>
                    <a:ext cx="288" cy="28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75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1653" y="3076"/>
                    <a:ext cx="288" cy="28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76" name="Oval 73"/>
                  <p:cNvSpPr>
                    <a:spLocks noChangeArrowheads="1"/>
                  </p:cNvSpPr>
                  <p:nvPr/>
                </p:nvSpPr>
                <p:spPr bwMode="auto">
                  <a:xfrm>
                    <a:off x="1653" y="3726"/>
                    <a:ext cx="288" cy="28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77" name="Oval 74"/>
                  <p:cNvSpPr>
                    <a:spLocks noChangeArrowheads="1"/>
                  </p:cNvSpPr>
                  <p:nvPr/>
                </p:nvSpPr>
                <p:spPr bwMode="auto">
                  <a:xfrm>
                    <a:off x="1322" y="2101"/>
                    <a:ext cx="288" cy="28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78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1322" y="2751"/>
                    <a:ext cx="288" cy="28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79" name="Oval 76"/>
                  <p:cNvSpPr>
                    <a:spLocks noChangeArrowheads="1"/>
                  </p:cNvSpPr>
                  <p:nvPr/>
                </p:nvSpPr>
                <p:spPr bwMode="auto">
                  <a:xfrm>
                    <a:off x="1322" y="3401"/>
                    <a:ext cx="288" cy="28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80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1653" y="1776"/>
                    <a:ext cx="288" cy="28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81" name="Oval 78"/>
                  <p:cNvSpPr>
                    <a:spLocks noChangeArrowheads="1"/>
                  </p:cNvSpPr>
                  <p:nvPr/>
                </p:nvSpPr>
                <p:spPr bwMode="auto">
                  <a:xfrm>
                    <a:off x="1653" y="2426"/>
                    <a:ext cx="288" cy="28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65" name="Group 79"/>
                <p:cNvGrpSpPr>
                  <a:grpSpLocks/>
                </p:cNvGrpSpPr>
                <p:nvPr/>
              </p:nvGrpSpPr>
              <p:grpSpPr bwMode="auto">
                <a:xfrm>
                  <a:off x="667" y="964"/>
                  <a:ext cx="430" cy="1769"/>
                  <a:chOff x="1322" y="1776"/>
                  <a:chExt cx="619" cy="2563"/>
                </a:xfrm>
              </p:grpSpPr>
              <p:sp>
                <p:nvSpPr>
                  <p:cNvPr id="766" name="Oval 80"/>
                  <p:cNvSpPr>
                    <a:spLocks noChangeArrowheads="1"/>
                  </p:cNvSpPr>
                  <p:nvPr/>
                </p:nvSpPr>
                <p:spPr bwMode="auto">
                  <a:xfrm>
                    <a:off x="1322" y="4051"/>
                    <a:ext cx="288" cy="28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67" name="Oval 81"/>
                  <p:cNvSpPr>
                    <a:spLocks noChangeArrowheads="1"/>
                  </p:cNvSpPr>
                  <p:nvPr/>
                </p:nvSpPr>
                <p:spPr bwMode="auto">
                  <a:xfrm>
                    <a:off x="1653" y="3076"/>
                    <a:ext cx="288" cy="28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68" name="Oval 82"/>
                  <p:cNvSpPr>
                    <a:spLocks noChangeArrowheads="1"/>
                  </p:cNvSpPr>
                  <p:nvPr/>
                </p:nvSpPr>
                <p:spPr bwMode="auto">
                  <a:xfrm>
                    <a:off x="1653" y="3726"/>
                    <a:ext cx="288" cy="28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69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1322" y="2101"/>
                    <a:ext cx="288" cy="28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70" name="Oval 84"/>
                  <p:cNvSpPr>
                    <a:spLocks noChangeArrowheads="1"/>
                  </p:cNvSpPr>
                  <p:nvPr/>
                </p:nvSpPr>
                <p:spPr bwMode="auto">
                  <a:xfrm>
                    <a:off x="1322" y="2751"/>
                    <a:ext cx="288" cy="28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71" name="Oval 85"/>
                  <p:cNvSpPr>
                    <a:spLocks noChangeArrowheads="1"/>
                  </p:cNvSpPr>
                  <p:nvPr/>
                </p:nvSpPr>
                <p:spPr bwMode="auto">
                  <a:xfrm>
                    <a:off x="1322" y="3401"/>
                    <a:ext cx="288" cy="28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72" name="Oval 86"/>
                  <p:cNvSpPr>
                    <a:spLocks noChangeArrowheads="1"/>
                  </p:cNvSpPr>
                  <p:nvPr/>
                </p:nvSpPr>
                <p:spPr bwMode="auto">
                  <a:xfrm>
                    <a:off x="1653" y="1776"/>
                    <a:ext cx="288" cy="28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73" name="Oval 87"/>
                  <p:cNvSpPr>
                    <a:spLocks noChangeArrowheads="1"/>
                  </p:cNvSpPr>
                  <p:nvPr/>
                </p:nvSpPr>
                <p:spPr bwMode="auto">
                  <a:xfrm>
                    <a:off x="1653" y="2426"/>
                    <a:ext cx="288" cy="28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13" name="Group 88"/>
              <p:cNvGrpSpPr>
                <a:grpSpLocks/>
              </p:cNvGrpSpPr>
              <p:nvPr/>
            </p:nvGrpSpPr>
            <p:grpSpPr bwMode="auto">
              <a:xfrm>
                <a:off x="1097" y="963"/>
                <a:ext cx="429" cy="1769"/>
                <a:chOff x="1322" y="1776"/>
                <a:chExt cx="619" cy="2563"/>
              </a:xfrm>
            </p:grpSpPr>
            <p:sp>
              <p:nvSpPr>
                <p:cNvPr id="723" name="Oval 89"/>
                <p:cNvSpPr>
                  <a:spLocks noChangeArrowheads="1"/>
                </p:cNvSpPr>
                <p:nvPr/>
              </p:nvSpPr>
              <p:spPr bwMode="auto">
                <a:xfrm>
                  <a:off x="1322" y="4051"/>
                  <a:ext cx="288" cy="28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4" name="Oval 90"/>
                <p:cNvSpPr>
                  <a:spLocks noChangeArrowheads="1"/>
                </p:cNvSpPr>
                <p:nvPr/>
              </p:nvSpPr>
              <p:spPr bwMode="auto">
                <a:xfrm>
                  <a:off x="1653" y="3076"/>
                  <a:ext cx="288" cy="28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5" name="Oval 91"/>
                <p:cNvSpPr>
                  <a:spLocks noChangeArrowheads="1"/>
                </p:cNvSpPr>
                <p:nvPr/>
              </p:nvSpPr>
              <p:spPr bwMode="auto">
                <a:xfrm>
                  <a:off x="1653" y="3726"/>
                  <a:ext cx="288" cy="28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6" name="Oval 92"/>
                <p:cNvSpPr>
                  <a:spLocks noChangeArrowheads="1"/>
                </p:cNvSpPr>
                <p:nvPr/>
              </p:nvSpPr>
              <p:spPr bwMode="auto">
                <a:xfrm>
                  <a:off x="1322" y="2101"/>
                  <a:ext cx="288" cy="28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7" name="Oval 93"/>
                <p:cNvSpPr>
                  <a:spLocks noChangeArrowheads="1"/>
                </p:cNvSpPr>
                <p:nvPr/>
              </p:nvSpPr>
              <p:spPr bwMode="auto">
                <a:xfrm>
                  <a:off x="1322" y="2751"/>
                  <a:ext cx="288" cy="28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8" name="Oval 94"/>
                <p:cNvSpPr>
                  <a:spLocks noChangeArrowheads="1"/>
                </p:cNvSpPr>
                <p:nvPr/>
              </p:nvSpPr>
              <p:spPr bwMode="auto">
                <a:xfrm>
                  <a:off x="1322" y="3401"/>
                  <a:ext cx="288" cy="28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9" name="Oval 95"/>
                <p:cNvSpPr>
                  <a:spLocks noChangeArrowheads="1"/>
                </p:cNvSpPr>
                <p:nvPr/>
              </p:nvSpPr>
              <p:spPr bwMode="auto">
                <a:xfrm>
                  <a:off x="1653" y="1776"/>
                  <a:ext cx="288" cy="28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0" name="Oval 96"/>
                <p:cNvSpPr>
                  <a:spLocks noChangeArrowheads="1"/>
                </p:cNvSpPr>
                <p:nvPr/>
              </p:nvSpPr>
              <p:spPr bwMode="auto">
                <a:xfrm>
                  <a:off x="1653" y="2426"/>
                  <a:ext cx="288" cy="28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14" name="Group 97"/>
              <p:cNvGrpSpPr>
                <a:grpSpLocks/>
              </p:cNvGrpSpPr>
              <p:nvPr/>
            </p:nvGrpSpPr>
            <p:grpSpPr bwMode="auto">
              <a:xfrm>
                <a:off x="1566" y="963"/>
                <a:ext cx="429" cy="1769"/>
                <a:chOff x="1322" y="1776"/>
                <a:chExt cx="619" cy="2563"/>
              </a:xfrm>
            </p:grpSpPr>
            <p:sp>
              <p:nvSpPr>
                <p:cNvPr id="715" name="Oval 98"/>
                <p:cNvSpPr>
                  <a:spLocks noChangeArrowheads="1"/>
                </p:cNvSpPr>
                <p:nvPr/>
              </p:nvSpPr>
              <p:spPr bwMode="auto">
                <a:xfrm>
                  <a:off x="1322" y="4051"/>
                  <a:ext cx="288" cy="28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6" name="Oval 99"/>
                <p:cNvSpPr>
                  <a:spLocks noChangeArrowheads="1"/>
                </p:cNvSpPr>
                <p:nvPr/>
              </p:nvSpPr>
              <p:spPr bwMode="auto">
                <a:xfrm>
                  <a:off x="1653" y="3076"/>
                  <a:ext cx="288" cy="28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" name="Oval 100"/>
                <p:cNvSpPr>
                  <a:spLocks noChangeArrowheads="1"/>
                </p:cNvSpPr>
                <p:nvPr/>
              </p:nvSpPr>
              <p:spPr bwMode="auto">
                <a:xfrm>
                  <a:off x="1653" y="3726"/>
                  <a:ext cx="288" cy="28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8" name="Oval 101"/>
                <p:cNvSpPr>
                  <a:spLocks noChangeArrowheads="1"/>
                </p:cNvSpPr>
                <p:nvPr/>
              </p:nvSpPr>
              <p:spPr bwMode="auto">
                <a:xfrm>
                  <a:off x="1322" y="2101"/>
                  <a:ext cx="288" cy="28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9" name="Oval 102"/>
                <p:cNvSpPr>
                  <a:spLocks noChangeArrowheads="1"/>
                </p:cNvSpPr>
                <p:nvPr/>
              </p:nvSpPr>
              <p:spPr bwMode="auto">
                <a:xfrm>
                  <a:off x="1322" y="2751"/>
                  <a:ext cx="288" cy="28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0" name="Oval 103"/>
                <p:cNvSpPr>
                  <a:spLocks noChangeArrowheads="1"/>
                </p:cNvSpPr>
                <p:nvPr/>
              </p:nvSpPr>
              <p:spPr bwMode="auto">
                <a:xfrm>
                  <a:off x="1322" y="3401"/>
                  <a:ext cx="288" cy="28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1" name="Oval 104"/>
                <p:cNvSpPr>
                  <a:spLocks noChangeArrowheads="1"/>
                </p:cNvSpPr>
                <p:nvPr/>
              </p:nvSpPr>
              <p:spPr bwMode="auto">
                <a:xfrm>
                  <a:off x="1653" y="1776"/>
                  <a:ext cx="288" cy="28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2" name="Oval 105"/>
                <p:cNvSpPr>
                  <a:spLocks noChangeArrowheads="1"/>
                </p:cNvSpPr>
                <p:nvPr/>
              </p:nvSpPr>
              <p:spPr bwMode="auto">
                <a:xfrm>
                  <a:off x="1653" y="2426"/>
                  <a:ext cx="288" cy="28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3" name="Group 106"/>
            <p:cNvGrpSpPr>
              <a:grpSpLocks/>
            </p:cNvGrpSpPr>
            <p:nvPr/>
          </p:nvGrpSpPr>
          <p:grpSpPr bwMode="auto">
            <a:xfrm>
              <a:off x="3110" y="1076"/>
              <a:ext cx="990" cy="949"/>
              <a:chOff x="1778" y="3201"/>
              <a:chExt cx="1770" cy="1797"/>
            </a:xfrm>
          </p:grpSpPr>
          <p:sp>
            <p:nvSpPr>
              <p:cNvPr id="583" name="Rectangle 107"/>
              <p:cNvSpPr>
                <a:spLocks noChangeArrowheads="1"/>
              </p:cNvSpPr>
              <p:nvPr/>
            </p:nvSpPr>
            <p:spPr bwMode="auto">
              <a:xfrm rot="-5400000">
                <a:off x="3223" y="3295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584" name="Rectangle 108"/>
              <p:cNvSpPr>
                <a:spLocks noChangeArrowheads="1"/>
              </p:cNvSpPr>
              <p:nvPr/>
            </p:nvSpPr>
            <p:spPr bwMode="auto">
              <a:xfrm rot="-5400000">
                <a:off x="3223" y="3524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585" name="Rectangle 109"/>
              <p:cNvSpPr>
                <a:spLocks noChangeArrowheads="1"/>
              </p:cNvSpPr>
              <p:nvPr/>
            </p:nvSpPr>
            <p:spPr bwMode="auto">
              <a:xfrm rot="-5400000">
                <a:off x="3223" y="3754"/>
                <a:ext cx="230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586" name="Rectangle 110"/>
              <p:cNvSpPr>
                <a:spLocks noChangeArrowheads="1"/>
              </p:cNvSpPr>
              <p:nvPr/>
            </p:nvSpPr>
            <p:spPr bwMode="auto">
              <a:xfrm rot="-5400000">
                <a:off x="3223" y="3983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587" name="Rectangle 111"/>
              <p:cNvSpPr>
                <a:spLocks noChangeArrowheads="1"/>
              </p:cNvSpPr>
              <p:nvPr/>
            </p:nvSpPr>
            <p:spPr bwMode="auto">
              <a:xfrm rot="-5400000">
                <a:off x="3223" y="4212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588" name="Rectangle 112"/>
              <p:cNvSpPr>
                <a:spLocks noChangeArrowheads="1"/>
              </p:cNvSpPr>
              <p:nvPr/>
            </p:nvSpPr>
            <p:spPr bwMode="auto">
              <a:xfrm rot="-5400000">
                <a:off x="3223" y="4441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589" name="Rectangle 113"/>
              <p:cNvSpPr>
                <a:spLocks noChangeArrowheads="1"/>
              </p:cNvSpPr>
              <p:nvPr/>
            </p:nvSpPr>
            <p:spPr bwMode="auto">
              <a:xfrm rot="-5400000">
                <a:off x="3223" y="4671"/>
                <a:ext cx="230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590" name="Rectangle 114"/>
              <p:cNvSpPr>
                <a:spLocks noChangeArrowheads="1"/>
              </p:cNvSpPr>
              <p:nvPr/>
            </p:nvSpPr>
            <p:spPr bwMode="auto">
              <a:xfrm rot="-5400000">
                <a:off x="2998" y="3296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591" name="Rectangle 115"/>
              <p:cNvSpPr>
                <a:spLocks noChangeArrowheads="1"/>
              </p:cNvSpPr>
              <p:nvPr/>
            </p:nvSpPr>
            <p:spPr bwMode="auto">
              <a:xfrm rot="-5400000">
                <a:off x="2998" y="3525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592" name="Rectangle 116"/>
              <p:cNvSpPr>
                <a:spLocks noChangeArrowheads="1"/>
              </p:cNvSpPr>
              <p:nvPr/>
            </p:nvSpPr>
            <p:spPr bwMode="auto">
              <a:xfrm rot="-5400000">
                <a:off x="2998" y="3755"/>
                <a:ext cx="230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593" name="Rectangle 117"/>
              <p:cNvSpPr>
                <a:spLocks noChangeArrowheads="1"/>
              </p:cNvSpPr>
              <p:nvPr/>
            </p:nvSpPr>
            <p:spPr bwMode="auto">
              <a:xfrm rot="-5400000">
                <a:off x="2998" y="3984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594" name="Rectangle 118"/>
              <p:cNvSpPr>
                <a:spLocks noChangeArrowheads="1"/>
              </p:cNvSpPr>
              <p:nvPr/>
            </p:nvSpPr>
            <p:spPr bwMode="auto">
              <a:xfrm rot="-5400000">
                <a:off x="2998" y="4213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595" name="Rectangle 119"/>
              <p:cNvSpPr>
                <a:spLocks noChangeArrowheads="1"/>
              </p:cNvSpPr>
              <p:nvPr/>
            </p:nvSpPr>
            <p:spPr bwMode="auto">
              <a:xfrm rot="-5400000">
                <a:off x="2998" y="4442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596" name="Rectangle 120"/>
              <p:cNvSpPr>
                <a:spLocks noChangeArrowheads="1"/>
              </p:cNvSpPr>
              <p:nvPr/>
            </p:nvSpPr>
            <p:spPr bwMode="auto">
              <a:xfrm rot="-5400000">
                <a:off x="2998" y="4672"/>
                <a:ext cx="230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597" name="Rectangle 121"/>
              <p:cNvSpPr>
                <a:spLocks noChangeArrowheads="1"/>
              </p:cNvSpPr>
              <p:nvPr/>
            </p:nvSpPr>
            <p:spPr bwMode="auto">
              <a:xfrm rot="-5400000">
                <a:off x="2774" y="3296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598" name="Rectangle 122"/>
              <p:cNvSpPr>
                <a:spLocks noChangeArrowheads="1"/>
              </p:cNvSpPr>
              <p:nvPr/>
            </p:nvSpPr>
            <p:spPr bwMode="auto">
              <a:xfrm rot="-5400000">
                <a:off x="2774" y="3525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599" name="Rectangle 123"/>
              <p:cNvSpPr>
                <a:spLocks noChangeArrowheads="1"/>
              </p:cNvSpPr>
              <p:nvPr/>
            </p:nvSpPr>
            <p:spPr bwMode="auto">
              <a:xfrm rot="-5400000">
                <a:off x="2774" y="3755"/>
                <a:ext cx="230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600" name="Rectangle 124"/>
              <p:cNvSpPr>
                <a:spLocks noChangeArrowheads="1"/>
              </p:cNvSpPr>
              <p:nvPr/>
            </p:nvSpPr>
            <p:spPr bwMode="auto">
              <a:xfrm rot="-5400000">
                <a:off x="2774" y="3984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601" name="Rectangle 125"/>
              <p:cNvSpPr>
                <a:spLocks noChangeArrowheads="1"/>
              </p:cNvSpPr>
              <p:nvPr/>
            </p:nvSpPr>
            <p:spPr bwMode="auto">
              <a:xfrm rot="-5400000">
                <a:off x="2774" y="4213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602" name="Rectangle 126"/>
              <p:cNvSpPr>
                <a:spLocks noChangeArrowheads="1"/>
              </p:cNvSpPr>
              <p:nvPr/>
            </p:nvSpPr>
            <p:spPr bwMode="auto">
              <a:xfrm rot="-5400000">
                <a:off x="2774" y="4442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603" name="Rectangle 127"/>
              <p:cNvSpPr>
                <a:spLocks noChangeArrowheads="1"/>
              </p:cNvSpPr>
              <p:nvPr/>
            </p:nvSpPr>
            <p:spPr bwMode="auto">
              <a:xfrm rot="-5400000">
                <a:off x="2774" y="4672"/>
                <a:ext cx="230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604" name="Rectangle 128"/>
              <p:cNvSpPr>
                <a:spLocks noChangeArrowheads="1"/>
              </p:cNvSpPr>
              <p:nvPr/>
            </p:nvSpPr>
            <p:spPr bwMode="auto">
              <a:xfrm rot="-5400000">
                <a:off x="2550" y="3295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605" name="Rectangle 129"/>
              <p:cNvSpPr>
                <a:spLocks noChangeArrowheads="1"/>
              </p:cNvSpPr>
              <p:nvPr/>
            </p:nvSpPr>
            <p:spPr bwMode="auto">
              <a:xfrm rot="-5400000">
                <a:off x="2550" y="3524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606" name="Rectangle 130"/>
              <p:cNvSpPr>
                <a:spLocks noChangeArrowheads="1"/>
              </p:cNvSpPr>
              <p:nvPr/>
            </p:nvSpPr>
            <p:spPr bwMode="auto">
              <a:xfrm rot="-5400000">
                <a:off x="2550" y="3754"/>
                <a:ext cx="230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607" name="Rectangle 131"/>
              <p:cNvSpPr>
                <a:spLocks noChangeArrowheads="1"/>
              </p:cNvSpPr>
              <p:nvPr/>
            </p:nvSpPr>
            <p:spPr bwMode="auto">
              <a:xfrm rot="-5400000">
                <a:off x="2550" y="3983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608" name="Rectangle 132"/>
              <p:cNvSpPr>
                <a:spLocks noChangeArrowheads="1"/>
              </p:cNvSpPr>
              <p:nvPr/>
            </p:nvSpPr>
            <p:spPr bwMode="auto">
              <a:xfrm rot="-5400000">
                <a:off x="2550" y="4212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609" name="Rectangle 133"/>
              <p:cNvSpPr>
                <a:spLocks noChangeArrowheads="1"/>
              </p:cNvSpPr>
              <p:nvPr/>
            </p:nvSpPr>
            <p:spPr bwMode="auto">
              <a:xfrm rot="-5400000">
                <a:off x="2550" y="4441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610" name="Rectangle 134"/>
              <p:cNvSpPr>
                <a:spLocks noChangeArrowheads="1"/>
              </p:cNvSpPr>
              <p:nvPr/>
            </p:nvSpPr>
            <p:spPr bwMode="auto">
              <a:xfrm rot="-5400000">
                <a:off x="2550" y="4671"/>
                <a:ext cx="230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611" name="Rectangle 135"/>
              <p:cNvSpPr>
                <a:spLocks noChangeArrowheads="1"/>
              </p:cNvSpPr>
              <p:nvPr/>
            </p:nvSpPr>
            <p:spPr bwMode="auto">
              <a:xfrm rot="-5400000">
                <a:off x="2325" y="3296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612" name="Rectangle 136"/>
              <p:cNvSpPr>
                <a:spLocks noChangeArrowheads="1"/>
              </p:cNvSpPr>
              <p:nvPr/>
            </p:nvSpPr>
            <p:spPr bwMode="auto">
              <a:xfrm rot="-5400000">
                <a:off x="2325" y="3525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613" name="Rectangle 137"/>
              <p:cNvSpPr>
                <a:spLocks noChangeArrowheads="1"/>
              </p:cNvSpPr>
              <p:nvPr/>
            </p:nvSpPr>
            <p:spPr bwMode="auto">
              <a:xfrm rot="-5400000">
                <a:off x="2325" y="3755"/>
                <a:ext cx="230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614" name="Rectangle 138"/>
              <p:cNvSpPr>
                <a:spLocks noChangeArrowheads="1"/>
              </p:cNvSpPr>
              <p:nvPr/>
            </p:nvSpPr>
            <p:spPr bwMode="auto">
              <a:xfrm rot="-5400000">
                <a:off x="2325" y="3984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615" name="Rectangle 139"/>
              <p:cNvSpPr>
                <a:spLocks noChangeArrowheads="1"/>
              </p:cNvSpPr>
              <p:nvPr/>
            </p:nvSpPr>
            <p:spPr bwMode="auto">
              <a:xfrm rot="-5400000">
                <a:off x="2325" y="4213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616" name="Rectangle 140"/>
              <p:cNvSpPr>
                <a:spLocks noChangeArrowheads="1"/>
              </p:cNvSpPr>
              <p:nvPr/>
            </p:nvSpPr>
            <p:spPr bwMode="auto">
              <a:xfrm rot="-5400000">
                <a:off x="2325" y="4442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617" name="Rectangle 141"/>
              <p:cNvSpPr>
                <a:spLocks noChangeArrowheads="1"/>
              </p:cNvSpPr>
              <p:nvPr/>
            </p:nvSpPr>
            <p:spPr bwMode="auto">
              <a:xfrm rot="-5400000">
                <a:off x="2325" y="4672"/>
                <a:ext cx="230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618" name="Rectangle 142"/>
              <p:cNvSpPr>
                <a:spLocks noChangeArrowheads="1"/>
              </p:cNvSpPr>
              <p:nvPr/>
            </p:nvSpPr>
            <p:spPr bwMode="auto">
              <a:xfrm rot="-5400000">
                <a:off x="2101" y="3295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619" name="Rectangle 143"/>
              <p:cNvSpPr>
                <a:spLocks noChangeArrowheads="1"/>
              </p:cNvSpPr>
              <p:nvPr/>
            </p:nvSpPr>
            <p:spPr bwMode="auto">
              <a:xfrm rot="-5400000">
                <a:off x="2101" y="3524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620" name="Rectangle 144"/>
              <p:cNvSpPr>
                <a:spLocks noChangeArrowheads="1"/>
              </p:cNvSpPr>
              <p:nvPr/>
            </p:nvSpPr>
            <p:spPr bwMode="auto">
              <a:xfrm rot="-5400000">
                <a:off x="2101" y="3754"/>
                <a:ext cx="230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621" name="Rectangle 145"/>
              <p:cNvSpPr>
                <a:spLocks noChangeArrowheads="1"/>
              </p:cNvSpPr>
              <p:nvPr/>
            </p:nvSpPr>
            <p:spPr bwMode="auto">
              <a:xfrm rot="-5400000">
                <a:off x="2101" y="3983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622" name="Rectangle 146"/>
              <p:cNvSpPr>
                <a:spLocks noChangeArrowheads="1"/>
              </p:cNvSpPr>
              <p:nvPr/>
            </p:nvSpPr>
            <p:spPr bwMode="auto">
              <a:xfrm rot="-5400000">
                <a:off x="2101" y="4212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623" name="Rectangle 147"/>
              <p:cNvSpPr>
                <a:spLocks noChangeArrowheads="1"/>
              </p:cNvSpPr>
              <p:nvPr/>
            </p:nvSpPr>
            <p:spPr bwMode="auto">
              <a:xfrm rot="-5400000">
                <a:off x="2101" y="4441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624" name="Rectangle 148"/>
              <p:cNvSpPr>
                <a:spLocks noChangeArrowheads="1"/>
              </p:cNvSpPr>
              <p:nvPr/>
            </p:nvSpPr>
            <p:spPr bwMode="auto">
              <a:xfrm rot="-5400000">
                <a:off x="2101" y="4671"/>
                <a:ext cx="230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625" name="Rectangle 149"/>
              <p:cNvSpPr>
                <a:spLocks noChangeArrowheads="1"/>
              </p:cNvSpPr>
              <p:nvPr/>
            </p:nvSpPr>
            <p:spPr bwMode="auto">
              <a:xfrm rot="-5400000">
                <a:off x="1876" y="3296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626" name="Rectangle 150"/>
              <p:cNvSpPr>
                <a:spLocks noChangeArrowheads="1"/>
              </p:cNvSpPr>
              <p:nvPr/>
            </p:nvSpPr>
            <p:spPr bwMode="auto">
              <a:xfrm rot="-5400000">
                <a:off x="1876" y="3525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627" name="Rectangle 151"/>
              <p:cNvSpPr>
                <a:spLocks noChangeArrowheads="1"/>
              </p:cNvSpPr>
              <p:nvPr/>
            </p:nvSpPr>
            <p:spPr bwMode="auto">
              <a:xfrm rot="-5400000">
                <a:off x="1876" y="3755"/>
                <a:ext cx="230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628" name="Rectangle 152"/>
              <p:cNvSpPr>
                <a:spLocks noChangeArrowheads="1"/>
              </p:cNvSpPr>
              <p:nvPr/>
            </p:nvSpPr>
            <p:spPr bwMode="auto">
              <a:xfrm rot="-5400000">
                <a:off x="1876" y="3984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629" name="Rectangle 153"/>
              <p:cNvSpPr>
                <a:spLocks noChangeArrowheads="1"/>
              </p:cNvSpPr>
              <p:nvPr/>
            </p:nvSpPr>
            <p:spPr bwMode="auto">
              <a:xfrm rot="-5400000">
                <a:off x="1876" y="4213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630" name="Rectangle 154"/>
              <p:cNvSpPr>
                <a:spLocks noChangeArrowheads="1"/>
              </p:cNvSpPr>
              <p:nvPr/>
            </p:nvSpPr>
            <p:spPr bwMode="auto">
              <a:xfrm rot="-5400000">
                <a:off x="1876" y="4442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631" name="Rectangle 155"/>
              <p:cNvSpPr>
                <a:spLocks noChangeArrowheads="1"/>
              </p:cNvSpPr>
              <p:nvPr/>
            </p:nvSpPr>
            <p:spPr bwMode="auto">
              <a:xfrm rot="-5400000">
                <a:off x="1876" y="4672"/>
                <a:ext cx="230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632" name="Line 156"/>
              <p:cNvSpPr>
                <a:spLocks noChangeShapeType="1"/>
              </p:cNvSpPr>
              <p:nvPr/>
            </p:nvSpPr>
            <p:spPr bwMode="auto">
              <a:xfrm rot="-5400000">
                <a:off x="1076" y="4096"/>
                <a:ext cx="1605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" name="Line 157"/>
              <p:cNvSpPr>
                <a:spLocks noChangeShapeType="1"/>
              </p:cNvSpPr>
              <p:nvPr/>
            </p:nvSpPr>
            <p:spPr bwMode="auto">
              <a:xfrm rot="-5400000">
                <a:off x="1300" y="4096"/>
                <a:ext cx="160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" name="Line 158"/>
              <p:cNvSpPr>
                <a:spLocks noChangeShapeType="1"/>
              </p:cNvSpPr>
              <p:nvPr/>
            </p:nvSpPr>
            <p:spPr bwMode="auto">
              <a:xfrm rot="-5400000">
                <a:off x="1525" y="4096"/>
                <a:ext cx="160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" name="Line 159"/>
              <p:cNvSpPr>
                <a:spLocks noChangeShapeType="1"/>
              </p:cNvSpPr>
              <p:nvPr/>
            </p:nvSpPr>
            <p:spPr bwMode="auto">
              <a:xfrm rot="-5400000">
                <a:off x="1749" y="4096"/>
                <a:ext cx="160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" name="Line 160"/>
              <p:cNvSpPr>
                <a:spLocks noChangeShapeType="1"/>
              </p:cNvSpPr>
              <p:nvPr/>
            </p:nvSpPr>
            <p:spPr bwMode="auto">
              <a:xfrm rot="-5400000">
                <a:off x="1974" y="4096"/>
                <a:ext cx="160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" name="Line 161"/>
              <p:cNvSpPr>
                <a:spLocks noChangeShapeType="1"/>
              </p:cNvSpPr>
              <p:nvPr/>
            </p:nvSpPr>
            <p:spPr bwMode="auto">
              <a:xfrm rot="-5400000">
                <a:off x="2198" y="4096"/>
                <a:ext cx="160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" name="Line 162"/>
              <p:cNvSpPr>
                <a:spLocks noChangeShapeType="1"/>
              </p:cNvSpPr>
              <p:nvPr/>
            </p:nvSpPr>
            <p:spPr bwMode="auto">
              <a:xfrm rot="-5400000">
                <a:off x="2422" y="4096"/>
                <a:ext cx="160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" name="Line 163"/>
              <p:cNvSpPr>
                <a:spLocks noChangeShapeType="1"/>
              </p:cNvSpPr>
              <p:nvPr/>
            </p:nvSpPr>
            <p:spPr bwMode="auto">
              <a:xfrm rot="-5400000">
                <a:off x="2647" y="4096"/>
                <a:ext cx="1605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" name="Line 164"/>
              <p:cNvSpPr>
                <a:spLocks noChangeShapeType="1"/>
              </p:cNvSpPr>
              <p:nvPr/>
            </p:nvSpPr>
            <p:spPr bwMode="auto">
              <a:xfrm rot="-5400000">
                <a:off x="2665" y="4113"/>
                <a:ext cx="0" cy="1571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" name="Line 165"/>
              <p:cNvSpPr>
                <a:spLocks noChangeShapeType="1"/>
              </p:cNvSpPr>
              <p:nvPr/>
            </p:nvSpPr>
            <p:spPr bwMode="auto">
              <a:xfrm rot="-5400000">
                <a:off x="2665" y="3883"/>
                <a:ext cx="0" cy="15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" name="Line 166"/>
              <p:cNvSpPr>
                <a:spLocks noChangeShapeType="1"/>
              </p:cNvSpPr>
              <p:nvPr/>
            </p:nvSpPr>
            <p:spPr bwMode="auto">
              <a:xfrm rot="-5400000">
                <a:off x="2665" y="3654"/>
                <a:ext cx="0" cy="15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" name="Line 167"/>
              <p:cNvSpPr>
                <a:spLocks noChangeShapeType="1"/>
              </p:cNvSpPr>
              <p:nvPr/>
            </p:nvSpPr>
            <p:spPr bwMode="auto">
              <a:xfrm rot="-5400000">
                <a:off x="2665" y="3425"/>
                <a:ext cx="0" cy="15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" name="Line 168"/>
              <p:cNvSpPr>
                <a:spLocks noChangeShapeType="1"/>
              </p:cNvSpPr>
              <p:nvPr/>
            </p:nvSpPr>
            <p:spPr bwMode="auto">
              <a:xfrm rot="-5400000">
                <a:off x="2665" y="3196"/>
                <a:ext cx="0" cy="15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" name="Line 169"/>
              <p:cNvSpPr>
                <a:spLocks noChangeShapeType="1"/>
              </p:cNvSpPr>
              <p:nvPr/>
            </p:nvSpPr>
            <p:spPr bwMode="auto">
              <a:xfrm rot="-5400000">
                <a:off x="2665" y="2966"/>
                <a:ext cx="0" cy="15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" name="Line 170"/>
              <p:cNvSpPr>
                <a:spLocks noChangeShapeType="1"/>
              </p:cNvSpPr>
              <p:nvPr/>
            </p:nvSpPr>
            <p:spPr bwMode="auto">
              <a:xfrm rot="-5400000">
                <a:off x="2665" y="2737"/>
                <a:ext cx="0" cy="15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" name="Line 171"/>
              <p:cNvSpPr>
                <a:spLocks noChangeShapeType="1"/>
              </p:cNvSpPr>
              <p:nvPr/>
            </p:nvSpPr>
            <p:spPr bwMode="auto">
              <a:xfrm rot="-5400000">
                <a:off x="2665" y="2508"/>
                <a:ext cx="0" cy="1571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" name="Oval 172"/>
              <p:cNvSpPr>
                <a:spLocks noChangeArrowheads="1"/>
              </p:cNvSpPr>
              <p:nvPr/>
            </p:nvSpPr>
            <p:spPr bwMode="auto">
              <a:xfrm rot="-5400000">
                <a:off x="3349" y="4798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9" name="Oval 173"/>
              <p:cNvSpPr>
                <a:spLocks noChangeArrowheads="1"/>
              </p:cNvSpPr>
              <p:nvPr/>
            </p:nvSpPr>
            <p:spPr bwMode="auto">
              <a:xfrm rot="-5400000">
                <a:off x="2676" y="4569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0" name="Oval 174"/>
              <p:cNvSpPr>
                <a:spLocks noChangeArrowheads="1"/>
              </p:cNvSpPr>
              <p:nvPr/>
            </p:nvSpPr>
            <p:spPr bwMode="auto">
              <a:xfrm rot="-5400000">
                <a:off x="3125" y="4569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1" name="Oval 175"/>
              <p:cNvSpPr>
                <a:spLocks noChangeArrowheads="1"/>
              </p:cNvSpPr>
              <p:nvPr/>
            </p:nvSpPr>
            <p:spPr bwMode="auto">
              <a:xfrm rot="-5400000">
                <a:off x="2003" y="4798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2" name="Oval 176"/>
              <p:cNvSpPr>
                <a:spLocks noChangeArrowheads="1"/>
              </p:cNvSpPr>
              <p:nvPr/>
            </p:nvSpPr>
            <p:spPr bwMode="auto">
              <a:xfrm rot="-5400000">
                <a:off x="2452" y="4798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3" name="Oval 177"/>
              <p:cNvSpPr>
                <a:spLocks noChangeArrowheads="1"/>
              </p:cNvSpPr>
              <p:nvPr/>
            </p:nvSpPr>
            <p:spPr bwMode="auto">
              <a:xfrm rot="-5400000">
                <a:off x="2900" y="4799"/>
                <a:ext cx="200" cy="19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4" name="Oval 178"/>
              <p:cNvSpPr>
                <a:spLocks noChangeArrowheads="1"/>
              </p:cNvSpPr>
              <p:nvPr/>
            </p:nvSpPr>
            <p:spPr bwMode="auto">
              <a:xfrm rot="-5400000">
                <a:off x="1779" y="4569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" name="Oval 179"/>
              <p:cNvSpPr>
                <a:spLocks noChangeArrowheads="1"/>
              </p:cNvSpPr>
              <p:nvPr/>
            </p:nvSpPr>
            <p:spPr bwMode="auto">
              <a:xfrm rot="-5400000">
                <a:off x="2227" y="4570"/>
                <a:ext cx="200" cy="19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" name="Oval 180"/>
              <p:cNvSpPr>
                <a:spLocks noChangeArrowheads="1"/>
              </p:cNvSpPr>
              <p:nvPr/>
            </p:nvSpPr>
            <p:spPr bwMode="auto">
              <a:xfrm rot="-5400000">
                <a:off x="3349" y="4329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7" name="Oval 181"/>
              <p:cNvSpPr>
                <a:spLocks noChangeArrowheads="1"/>
              </p:cNvSpPr>
              <p:nvPr/>
            </p:nvSpPr>
            <p:spPr bwMode="auto">
              <a:xfrm rot="-5400000">
                <a:off x="2676" y="4099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8" name="Oval 182"/>
              <p:cNvSpPr>
                <a:spLocks noChangeArrowheads="1"/>
              </p:cNvSpPr>
              <p:nvPr/>
            </p:nvSpPr>
            <p:spPr bwMode="auto">
              <a:xfrm rot="-5400000">
                <a:off x="3125" y="4099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9" name="Oval 183"/>
              <p:cNvSpPr>
                <a:spLocks noChangeArrowheads="1"/>
              </p:cNvSpPr>
              <p:nvPr/>
            </p:nvSpPr>
            <p:spPr bwMode="auto">
              <a:xfrm rot="-5400000">
                <a:off x="2003" y="4329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0" name="Oval 184"/>
              <p:cNvSpPr>
                <a:spLocks noChangeArrowheads="1"/>
              </p:cNvSpPr>
              <p:nvPr/>
            </p:nvSpPr>
            <p:spPr bwMode="auto">
              <a:xfrm rot="-5400000">
                <a:off x="2452" y="4329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" name="Oval 185"/>
              <p:cNvSpPr>
                <a:spLocks noChangeArrowheads="1"/>
              </p:cNvSpPr>
              <p:nvPr/>
            </p:nvSpPr>
            <p:spPr bwMode="auto">
              <a:xfrm rot="-5400000">
                <a:off x="2900" y="4330"/>
                <a:ext cx="200" cy="19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" name="Oval 186"/>
              <p:cNvSpPr>
                <a:spLocks noChangeArrowheads="1"/>
              </p:cNvSpPr>
              <p:nvPr/>
            </p:nvSpPr>
            <p:spPr bwMode="auto">
              <a:xfrm rot="-5400000">
                <a:off x="1779" y="4099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3" name="Oval 187"/>
              <p:cNvSpPr>
                <a:spLocks noChangeArrowheads="1"/>
              </p:cNvSpPr>
              <p:nvPr/>
            </p:nvSpPr>
            <p:spPr bwMode="auto">
              <a:xfrm rot="-5400000">
                <a:off x="2227" y="4100"/>
                <a:ext cx="200" cy="19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4" name="Oval 188"/>
              <p:cNvSpPr>
                <a:spLocks noChangeArrowheads="1"/>
              </p:cNvSpPr>
              <p:nvPr/>
            </p:nvSpPr>
            <p:spPr bwMode="auto">
              <a:xfrm rot="-5400000">
                <a:off x="3348" y="3899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" name="Oval 189"/>
              <p:cNvSpPr>
                <a:spLocks noChangeArrowheads="1"/>
              </p:cNvSpPr>
              <p:nvPr/>
            </p:nvSpPr>
            <p:spPr bwMode="auto">
              <a:xfrm rot="-5400000">
                <a:off x="2675" y="3670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" name="Oval 190"/>
              <p:cNvSpPr>
                <a:spLocks noChangeArrowheads="1"/>
              </p:cNvSpPr>
              <p:nvPr/>
            </p:nvSpPr>
            <p:spPr bwMode="auto">
              <a:xfrm rot="-5400000">
                <a:off x="3124" y="3670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7" name="Oval 191"/>
              <p:cNvSpPr>
                <a:spLocks noChangeArrowheads="1"/>
              </p:cNvSpPr>
              <p:nvPr/>
            </p:nvSpPr>
            <p:spPr bwMode="auto">
              <a:xfrm rot="-5400000">
                <a:off x="2002" y="3899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8" name="Oval 192"/>
              <p:cNvSpPr>
                <a:spLocks noChangeArrowheads="1"/>
              </p:cNvSpPr>
              <p:nvPr/>
            </p:nvSpPr>
            <p:spPr bwMode="auto">
              <a:xfrm rot="-5400000">
                <a:off x="2451" y="3899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9" name="Oval 193"/>
              <p:cNvSpPr>
                <a:spLocks noChangeArrowheads="1"/>
              </p:cNvSpPr>
              <p:nvPr/>
            </p:nvSpPr>
            <p:spPr bwMode="auto">
              <a:xfrm rot="-5400000">
                <a:off x="2899" y="3900"/>
                <a:ext cx="200" cy="19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0" name="Oval 194"/>
              <p:cNvSpPr>
                <a:spLocks noChangeArrowheads="1"/>
              </p:cNvSpPr>
              <p:nvPr/>
            </p:nvSpPr>
            <p:spPr bwMode="auto">
              <a:xfrm rot="-5400000">
                <a:off x="1778" y="3670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1" name="Oval 195"/>
              <p:cNvSpPr>
                <a:spLocks noChangeArrowheads="1"/>
              </p:cNvSpPr>
              <p:nvPr/>
            </p:nvSpPr>
            <p:spPr bwMode="auto">
              <a:xfrm rot="-5400000">
                <a:off x="2226" y="3671"/>
                <a:ext cx="200" cy="19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2" name="Oval 196"/>
              <p:cNvSpPr>
                <a:spLocks noChangeArrowheads="1"/>
              </p:cNvSpPr>
              <p:nvPr/>
            </p:nvSpPr>
            <p:spPr bwMode="auto">
              <a:xfrm rot="-5400000">
                <a:off x="3348" y="3430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3" name="Oval 197"/>
              <p:cNvSpPr>
                <a:spLocks noChangeArrowheads="1"/>
              </p:cNvSpPr>
              <p:nvPr/>
            </p:nvSpPr>
            <p:spPr bwMode="auto">
              <a:xfrm rot="-5400000">
                <a:off x="2675" y="3201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4" name="Oval 198"/>
              <p:cNvSpPr>
                <a:spLocks noChangeArrowheads="1"/>
              </p:cNvSpPr>
              <p:nvPr/>
            </p:nvSpPr>
            <p:spPr bwMode="auto">
              <a:xfrm rot="-5400000">
                <a:off x="3124" y="3201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5" name="Oval 199"/>
              <p:cNvSpPr>
                <a:spLocks noChangeArrowheads="1"/>
              </p:cNvSpPr>
              <p:nvPr/>
            </p:nvSpPr>
            <p:spPr bwMode="auto">
              <a:xfrm rot="-5400000">
                <a:off x="2002" y="3430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" name="Oval 200"/>
              <p:cNvSpPr>
                <a:spLocks noChangeArrowheads="1"/>
              </p:cNvSpPr>
              <p:nvPr/>
            </p:nvSpPr>
            <p:spPr bwMode="auto">
              <a:xfrm rot="-5400000">
                <a:off x="2451" y="3430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7" name="Oval 201"/>
              <p:cNvSpPr>
                <a:spLocks noChangeArrowheads="1"/>
              </p:cNvSpPr>
              <p:nvPr/>
            </p:nvSpPr>
            <p:spPr bwMode="auto">
              <a:xfrm rot="-5400000">
                <a:off x="2899" y="3431"/>
                <a:ext cx="200" cy="19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8" name="Oval 202"/>
              <p:cNvSpPr>
                <a:spLocks noChangeArrowheads="1"/>
              </p:cNvSpPr>
              <p:nvPr/>
            </p:nvSpPr>
            <p:spPr bwMode="auto">
              <a:xfrm rot="-5400000">
                <a:off x="1778" y="3201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9" name="Oval 203"/>
              <p:cNvSpPr>
                <a:spLocks noChangeArrowheads="1"/>
              </p:cNvSpPr>
              <p:nvPr/>
            </p:nvSpPr>
            <p:spPr bwMode="auto">
              <a:xfrm rot="-5400000">
                <a:off x="2226" y="3202"/>
                <a:ext cx="200" cy="19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4" name="Group 204"/>
            <p:cNvGrpSpPr>
              <a:grpSpLocks/>
            </p:cNvGrpSpPr>
            <p:nvPr/>
          </p:nvGrpSpPr>
          <p:grpSpPr bwMode="auto">
            <a:xfrm>
              <a:off x="1637" y="1024"/>
              <a:ext cx="1095" cy="1001"/>
              <a:chOff x="2391" y="2928"/>
              <a:chExt cx="1919" cy="1899"/>
            </a:xfrm>
          </p:grpSpPr>
          <p:sp>
            <p:nvSpPr>
              <p:cNvPr id="427" name="Rectangle 205"/>
              <p:cNvSpPr>
                <a:spLocks noChangeArrowheads="1"/>
              </p:cNvSpPr>
              <p:nvPr/>
            </p:nvSpPr>
            <p:spPr bwMode="auto">
              <a:xfrm rot="-5400000">
                <a:off x="3985" y="3124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428" name="Rectangle 206"/>
              <p:cNvSpPr>
                <a:spLocks noChangeArrowheads="1"/>
              </p:cNvSpPr>
              <p:nvPr/>
            </p:nvSpPr>
            <p:spPr bwMode="auto">
              <a:xfrm rot="-5400000">
                <a:off x="3985" y="3353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429" name="Rectangle 207"/>
              <p:cNvSpPr>
                <a:spLocks noChangeArrowheads="1"/>
              </p:cNvSpPr>
              <p:nvPr/>
            </p:nvSpPr>
            <p:spPr bwMode="auto">
              <a:xfrm rot="-5400000">
                <a:off x="3985" y="3583"/>
                <a:ext cx="230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430" name="Rectangle 208"/>
              <p:cNvSpPr>
                <a:spLocks noChangeArrowheads="1"/>
              </p:cNvSpPr>
              <p:nvPr/>
            </p:nvSpPr>
            <p:spPr bwMode="auto">
              <a:xfrm rot="-5400000">
                <a:off x="3985" y="3812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431" name="Rectangle 209"/>
              <p:cNvSpPr>
                <a:spLocks noChangeArrowheads="1"/>
              </p:cNvSpPr>
              <p:nvPr/>
            </p:nvSpPr>
            <p:spPr bwMode="auto">
              <a:xfrm rot="-5400000">
                <a:off x="3985" y="4041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432" name="Rectangle 210"/>
              <p:cNvSpPr>
                <a:spLocks noChangeArrowheads="1"/>
              </p:cNvSpPr>
              <p:nvPr/>
            </p:nvSpPr>
            <p:spPr bwMode="auto">
              <a:xfrm rot="-5400000">
                <a:off x="3985" y="4270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433" name="Rectangle 211"/>
              <p:cNvSpPr>
                <a:spLocks noChangeArrowheads="1"/>
              </p:cNvSpPr>
              <p:nvPr/>
            </p:nvSpPr>
            <p:spPr bwMode="auto">
              <a:xfrm rot="-5400000">
                <a:off x="3985" y="4500"/>
                <a:ext cx="230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434" name="Rectangle 212"/>
              <p:cNvSpPr>
                <a:spLocks noChangeArrowheads="1"/>
              </p:cNvSpPr>
              <p:nvPr/>
            </p:nvSpPr>
            <p:spPr bwMode="auto">
              <a:xfrm rot="-5400000">
                <a:off x="3760" y="3125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435" name="Rectangle 213"/>
              <p:cNvSpPr>
                <a:spLocks noChangeArrowheads="1"/>
              </p:cNvSpPr>
              <p:nvPr/>
            </p:nvSpPr>
            <p:spPr bwMode="auto">
              <a:xfrm rot="-5400000">
                <a:off x="3760" y="3354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436" name="Rectangle 214"/>
              <p:cNvSpPr>
                <a:spLocks noChangeArrowheads="1"/>
              </p:cNvSpPr>
              <p:nvPr/>
            </p:nvSpPr>
            <p:spPr bwMode="auto">
              <a:xfrm rot="-5400000">
                <a:off x="3760" y="3584"/>
                <a:ext cx="230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437" name="Rectangle 215"/>
              <p:cNvSpPr>
                <a:spLocks noChangeArrowheads="1"/>
              </p:cNvSpPr>
              <p:nvPr/>
            </p:nvSpPr>
            <p:spPr bwMode="auto">
              <a:xfrm rot="-5400000">
                <a:off x="3760" y="3813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438" name="Rectangle 216"/>
              <p:cNvSpPr>
                <a:spLocks noChangeArrowheads="1"/>
              </p:cNvSpPr>
              <p:nvPr/>
            </p:nvSpPr>
            <p:spPr bwMode="auto">
              <a:xfrm rot="-5400000">
                <a:off x="3760" y="4042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439" name="Rectangle 217"/>
              <p:cNvSpPr>
                <a:spLocks noChangeArrowheads="1"/>
              </p:cNvSpPr>
              <p:nvPr/>
            </p:nvSpPr>
            <p:spPr bwMode="auto">
              <a:xfrm rot="-5400000">
                <a:off x="3760" y="4271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440" name="Rectangle 218"/>
              <p:cNvSpPr>
                <a:spLocks noChangeArrowheads="1"/>
              </p:cNvSpPr>
              <p:nvPr/>
            </p:nvSpPr>
            <p:spPr bwMode="auto">
              <a:xfrm rot="-5400000">
                <a:off x="3760" y="4501"/>
                <a:ext cx="230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441" name="Rectangle 219"/>
              <p:cNvSpPr>
                <a:spLocks noChangeArrowheads="1"/>
              </p:cNvSpPr>
              <p:nvPr/>
            </p:nvSpPr>
            <p:spPr bwMode="auto">
              <a:xfrm rot="-5400000">
                <a:off x="3536" y="3125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442" name="Rectangle 220"/>
              <p:cNvSpPr>
                <a:spLocks noChangeArrowheads="1"/>
              </p:cNvSpPr>
              <p:nvPr/>
            </p:nvSpPr>
            <p:spPr bwMode="auto">
              <a:xfrm rot="-5400000">
                <a:off x="3536" y="3354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443" name="Rectangle 221"/>
              <p:cNvSpPr>
                <a:spLocks noChangeArrowheads="1"/>
              </p:cNvSpPr>
              <p:nvPr/>
            </p:nvSpPr>
            <p:spPr bwMode="auto">
              <a:xfrm rot="-5400000">
                <a:off x="3536" y="3584"/>
                <a:ext cx="230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444" name="Rectangle 222"/>
              <p:cNvSpPr>
                <a:spLocks noChangeArrowheads="1"/>
              </p:cNvSpPr>
              <p:nvPr/>
            </p:nvSpPr>
            <p:spPr bwMode="auto">
              <a:xfrm rot="-5400000">
                <a:off x="3536" y="3813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445" name="Rectangle 223"/>
              <p:cNvSpPr>
                <a:spLocks noChangeArrowheads="1"/>
              </p:cNvSpPr>
              <p:nvPr/>
            </p:nvSpPr>
            <p:spPr bwMode="auto">
              <a:xfrm rot="-5400000">
                <a:off x="3536" y="4042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446" name="Rectangle 224"/>
              <p:cNvSpPr>
                <a:spLocks noChangeArrowheads="1"/>
              </p:cNvSpPr>
              <p:nvPr/>
            </p:nvSpPr>
            <p:spPr bwMode="auto">
              <a:xfrm rot="-5400000">
                <a:off x="3536" y="4271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447" name="Rectangle 225"/>
              <p:cNvSpPr>
                <a:spLocks noChangeArrowheads="1"/>
              </p:cNvSpPr>
              <p:nvPr/>
            </p:nvSpPr>
            <p:spPr bwMode="auto">
              <a:xfrm rot="-5400000">
                <a:off x="3536" y="4501"/>
                <a:ext cx="230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448" name="Rectangle 226"/>
              <p:cNvSpPr>
                <a:spLocks noChangeArrowheads="1"/>
              </p:cNvSpPr>
              <p:nvPr/>
            </p:nvSpPr>
            <p:spPr bwMode="auto">
              <a:xfrm rot="-5400000">
                <a:off x="3312" y="3124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449" name="Rectangle 227"/>
              <p:cNvSpPr>
                <a:spLocks noChangeArrowheads="1"/>
              </p:cNvSpPr>
              <p:nvPr/>
            </p:nvSpPr>
            <p:spPr bwMode="auto">
              <a:xfrm rot="-5400000">
                <a:off x="3312" y="3353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450" name="Rectangle 228"/>
              <p:cNvSpPr>
                <a:spLocks noChangeArrowheads="1"/>
              </p:cNvSpPr>
              <p:nvPr/>
            </p:nvSpPr>
            <p:spPr bwMode="auto">
              <a:xfrm rot="-5400000">
                <a:off x="3312" y="3583"/>
                <a:ext cx="230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451" name="Rectangle 229"/>
              <p:cNvSpPr>
                <a:spLocks noChangeArrowheads="1"/>
              </p:cNvSpPr>
              <p:nvPr/>
            </p:nvSpPr>
            <p:spPr bwMode="auto">
              <a:xfrm rot="-5400000">
                <a:off x="3312" y="3812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452" name="Rectangle 230"/>
              <p:cNvSpPr>
                <a:spLocks noChangeArrowheads="1"/>
              </p:cNvSpPr>
              <p:nvPr/>
            </p:nvSpPr>
            <p:spPr bwMode="auto">
              <a:xfrm rot="-5400000">
                <a:off x="3312" y="4041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453" name="Rectangle 231"/>
              <p:cNvSpPr>
                <a:spLocks noChangeArrowheads="1"/>
              </p:cNvSpPr>
              <p:nvPr/>
            </p:nvSpPr>
            <p:spPr bwMode="auto">
              <a:xfrm rot="-5400000">
                <a:off x="3312" y="4270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454" name="Rectangle 232"/>
              <p:cNvSpPr>
                <a:spLocks noChangeArrowheads="1"/>
              </p:cNvSpPr>
              <p:nvPr/>
            </p:nvSpPr>
            <p:spPr bwMode="auto">
              <a:xfrm rot="-5400000">
                <a:off x="3312" y="4500"/>
                <a:ext cx="230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455" name="Rectangle 233"/>
              <p:cNvSpPr>
                <a:spLocks noChangeArrowheads="1"/>
              </p:cNvSpPr>
              <p:nvPr/>
            </p:nvSpPr>
            <p:spPr bwMode="auto">
              <a:xfrm rot="-5400000">
                <a:off x="3087" y="3125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456" name="Rectangle 234"/>
              <p:cNvSpPr>
                <a:spLocks noChangeArrowheads="1"/>
              </p:cNvSpPr>
              <p:nvPr/>
            </p:nvSpPr>
            <p:spPr bwMode="auto">
              <a:xfrm rot="-5400000">
                <a:off x="3087" y="3354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457" name="Rectangle 235"/>
              <p:cNvSpPr>
                <a:spLocks noChangeArrowheads="1"/>
              </p:cNvSpPr>
              <p:nvPr/>
            </p:nvSpPr>
            <p:spPr bwMode="auto">
              <a:xfrm rot="-5400000">
                <a:off x="3087" y="3584"/>
                <a:ext cx="230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458" name="Rectangle 236"/>
              <p:cNvSpPr>
                <a:spLocks noChangeArrowheads="1"/>
              </p:cNvSpPr>
              <p:nvPr/>
            </p:nvSpPr>
            <p:spPr bwMode="auto">
              <a:xfrm rot="-5400000">
                <a:off x="3087" y="3813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459" name="Rectangle 237"/>
              <p:cNvSpPr>
                <a:spLocks noChangeArrowheads="1"/>
              </p:cNvSpPr>
              <p:nvPr/>
            </p:nvSpPr>
            <p:spPr bwMode="auto">
              <a:xfrm rot="-5400000">
                <a:off x="3087" y="4042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460" name="Rectangle 238"/>
              <p:cNvSpPr>
                <a:spLocks noChangeArrowheads="1"/>
              </p:cNvSpPr>
              <p:nvPr/>
            </p:nvSpPr>
            <p:spPr bwMode="auto">
              <a:xfrm rot="-5400000">
                <a:off x="3087" y="4271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461" name="Rectangle 239"/>
              <p:cNvSpPr>
                <a:spLocks noChangeArrowheads="1"/>
              </p:cNvSpPr>
              <p:nvPr/>
            </p:nvSpPr>
            <p:spPr bwMode="auto">
              <a:xfrm rot="-5400000">
                <a:off x="3087" y="4501"/>
                <a:ext cx="230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462" name="Rectangle 240"/>
              <p:cNvSpPr>
                <a:spLocks noChangeArrowheads="1"/>
              </p:cNvSpPr>
              <p:nvPr/>
            </p:nvSpPr>
            <p:spPr bwMode="auto">
              <a:xfrm rot="-5400000">
                <a:off x="2863" y="3124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463" name="Rectangle 241"/>
              <p:cNvSpPr>
                <a:spLocks noChangeArrowheads="1"/>
              </p:cNvSpPr>
              <p:nvPr/>
            </p:nvSpPr>
            <p:spPr bwMode="auto">
              <a:xfrm rot="-5400000">
                <a:off x="2863" y="3353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464" name="Rectangle 242"/>
              <p:cNvSpPr>
                <a:spLocks noChangeArrowheads="1"/>
              </p:cNvSpPr>
              <p:nvPr/>
            </p:nvSpPr>
            <p:spPr bwMode="auto">
              <a:xfrm rot="-5400000">
                <a:off x="2863" y="3583"/>
                <a:ext cx="230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465" name="Rectangle 243"/>
              <p:cNvSpPr>
                <a:spLocks noChangeArrowheads="1"/>
              </p:cNvSpPr>
              <p:nvPr/>
            </p:nvSpPr>
            <p:spPr bwMode="auto">
              <a:xfrm rot="-5400000">
                <a:off x="2863" y="3812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466" name="Rectangle 244"/>
              <p:cNvSpPr>
                <a:spLocks noChangeArrowheads="1"/>
              </p:cNvSpPr>
              <p:nvPr/>
            </p:nvSpPr>
            <p:spPr bwMode="auto">
              <a:xfrm rot="-5400000">
                <a:off x="2863" y="4041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467" name="Rectangle 245"/>
              <p:cNvSpPr>
                <a:spLocks noChangeArrowheads="1"/>
              </p:cNvSpPr>
              <p:nvPr/>
            </p:nvSpPr>
            <p:spPr bwMode="auto">
              <a:xfrm rot="-5400000">
                <a:off x="2863" y="4270"/>
                <a:ext cx="229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468" name="Rectangle 246"/>
              <p:cNvSpPr>
                <a:spLocks noChangeArrowheads="1"/>
              </p:cNvSpPr>
              <p:nvPr/>
            </p:nvSpPr>
            <p:spPr bwMode="auto">
              <a:xfrm rot="-5400000">
                <a:off x="2863" y="4500"/>
                <a:ext cx="230" cy="2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469" name="Rectangle 247"/>
              <p:cNvSpPr>
                <a:spLocks noChangeArrowheads="1"/>
              </p:cNvSpPr>
              <p:nvPr/>
            </p:nvSpPr>
            <p:spPr bwMode="auto">
              <a:xfrm rot="-5400000">
                <a:off x="2638" y="3125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470" name="Rectangle 248"/>
              <p:cNvSpPr>
                <a:spLocks noChangeArrowheads="1"/>
              </p:cNvSpPr>
              <p:nvPr/>
            </p:nvSpPr>
            <p:spPr bwMode="auto">
              <a:xfrm rot="-5400000">
                <a:off x="2638" y="3354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471" name="Rectangle 249"/>
              <p:cNvSpPr>
                <a:spLocks noChangeArrowheads="1"/>
              </p:cNvSpPr>
              <p:nvPr/>
            </p:nvSpPr>
            <p:spPr bwMode="auto">
              <a:xfrm rot="-5400000">
                <a:off x="2638" y="3584"/>
                <a:ext cx="230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472" name="Rectangle 250"/>
              <p:cNvSpPr>
                <a:spLocks noChangeArrowheads="1"/>
              </p:cNvSpPr>
              <p:nvPr/>
            </p:nvSpPr>
            <p:spPr bwMode="auto">
              <a:xfrm rot="-5400000">
                <a:off x="2638" y="3813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473" name="Rectangle 251"/>
              <p:cNvSpPr>
                <a:spLocks noChangeArrowheads="1"/>
              </p:cNvSpPr>
              <p:nvPr/>
            </p:nvSpPr>
            <p:spPr bwMode="auto">
              <a:xfrm rot="-5400000">
                <a:off x="2638" y="4042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474" name="Rectangle 252"/>
              <p:cNvSpPr>
                <a:spLocks noChangeArrowheads="1"/>
              </p:cNvSpPr>
              <p:nvPr/>
            </p:nvSpPr>
            <p:spPr bwMode="auto">
              <a:xfrm rot="-5400000">
                <a:off x="2638" y="4271"/>
                <a:ext cx="229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475" name="Rectangle 253"/>
              <p:cNvSpPr>
                <a:spLocks noChangeArrowheads="1"/>
              </p:cNvSpPr>
              <p:nvPr/>
            </p:nvSpPr>
            <p:spPr bwMode="auto">
              <a:xfrm rot="-5400000">
                <a:off x="2638" y="4501"/>
                <a:ext cx="230" cy="2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476" name="Line 254"/>
              <p:cNvSpPr>
                <a:spLocks noChangeShapeType="1"/>
              </p:cNvSpPr>
              <p:nvPr/>
            </p:nvSpPr>
            <p:spPr bwMode="auto">
              <a:xfrm rot="-5400000">
                <a:off x="1838" y="3925"/>
                <a:ext cx="1605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" name="Line 255"/>
              <p:cNvSpPr>
                <a:spLocks noChangeShapeType="1"/>
              </p:cNvSpPr>
              <p:nvPr/>
            </p:nvSpPr>
            <p:spPr bwMode="auto">
              <a:xfrm rot="-5400000">
                <a:off x="2062" y="3925"/>
                <a:ext cx="160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" name="Line 256"/>
              <p:cNvSpPr>
                <a:spLocks noChangeShapeType="1"/>
              </p:cNvSpPr>
              <p:nvPr/>
            </p:nvSpPr>
            <p:spPr bwMode="auto">
              <a:xfrm rot="-5400000">
                <a:off x="2287" y="3925"/>
                <a:ext cx="160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9" name="Line 257"/>
              <p:cNvSpPr>
                <a:spLocks noChangeShapeType="1"/>
              </p:cNvSpPr>
              <p:nvPr/>
            </p:nvSpPr>
            <p:spPr bwMode="auto">
              <a:xfrm rot="-5400000">
                <a:off x="2511" y="3925"/>
                <a:ext cx="160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" name="Line 258"/>
              <p:cNvSpPr>
                <a:spLocks noChangeShapeType="1"/>
              </p:cNvSpPr>
              <p:nvPr/>
            </p:nvSpPr>
            <p:spPr bwMode="auto">
              <a:xfrm rot="-5400000">
                <a:off x="2736" y="3925"/>
                <a:ext cx="160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" name="Line 259"/>
              <p:cNvSpPr>
                <a:spLocks noChangeShapeType="1"/>
              </p:cNvSpPr>
              <p:nvPr/>
            </p:nvSpPr>
            <p:spPr bwMode="auto">
              <a:xfrm rot="-5400000">
                <a:off x="2960" y="3925"/>
                <a:ext cx="160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" name="Line 260"/>
              <p:cNvSpPr>
                <a:spLocks noChangeShapeType="1"/>
              </p:cNvSpPr>
              <p:nvPr/>
            </p:nvSpPr>
            <p:spPr bwMode="auto">
              <a:xfrm rot="-5400000">
                <a:off x="3184" y="3925"/>
                <a:ext cx="160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" name="Line 261"/>
              <p:cNvSpPr>
                <a:spLocks noChangeShapeType="1"/>
              </p:cNvSpPr>
              <p:nvPr/>
            </p:nvSpPr>
            <p:spPr bwMode="auto">
              <a:xfrm rot="-5400000">
                <a:off x="3409" y="3925"/>
                <a:ext cx="1605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" name="Line 262"/>
              <p:cNvSpPr>
                <a:spLocks noChangeShapeType="1"/>
              </p:cNvSpPr>
              <p:nvPr/>
            </p:nvSpPr>
            <p:spPr bwMode="auto">
              <a:xfrm rot="-5400000">
                <a:off x="3427" y="3942"/>
                <a:ext cx="0" cy="1571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" name="Line 263"/>
              <p:cNvSpPr>
                <a:spLocks noChangeShapeType="1"/>
              </p:cNvSpPr>
              <p:nvPr/>
            </p:nvSpPr>
            <p:spPr bwMode="auto">
              <a:xfrm rot="-5400000">
                <a:off x="3427" y="3712"/>
                <a:ext cx="0" cy="15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" name="Line 264"/>
              <p:cNvSpPr>
                <a:spLocks noChangeShapeType="1"/>
              </p:cNvSpPr>
              <p:nvPr/>
            </p:nvSpPr>
            <p:spPr bwMode="auto">
              <a:xfrm rot="-5400000">
                <a:off x="3427" y="3483"/>
                <a:ext cx="0" cy="15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" name="Line 265"/>
              <p:cNvSpPr>
                <a:spLocks noChangeShapeType="1"/>
              </p:cNvSpPr>
              <p:nvPr/>
            </p:nvSpPr>
            <p:spPr bwMode="auto">
              <a:xfrm rot="-5400000">
                <a:off x="3427" y="3254"/>
                <a:ext cx="0" cy="15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" name="Line 266"/>
              <p:cNvSpPr>
                <a:spLocks noChangeShapeType="1"/>
              </p:cNvSpPr>
              <p:nvPr/>
            </p:nvSpPr>
            <p:spPr bwMode="auto">
              <a:xfrm rot="-5400000">
                <a:off x="3427" y="3025"/>
                <a:ext cx="0" cy="15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" name="Line 267"/>
              <p:cNvSpPr>
                <a:spLocks noChangeShapeType="1"/>
              </p:cNvSpPr>
              <p:nvPr/>
            </p:nvSpPr>
            <p:spPr bwMode="auto">
              <a:xfrm rot="-5400000">
                <a:off x="3427" y="2795"/>
                <a:ext cx="0" cy="15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" name="Line 268"/>
              <p:cNvSpPr>
                <a:spLocks noChangeShapeType="1"/>
              </p:cNvSpPr>
              <p:nvPr/>
            </p:nvSpPr>
            <p:spPr bwMode="auto">
              <a:xfrm rot="-5400000">
                <a:off x="3427" y="2566"/>
                <a:ext cx="0" cy="15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" name="Line 269"/>
              <p:cNvSpPr>
                <a:spLocks noChangeShapeType="1"/>
              </p:cNvSpPr>
              <p:nvPr/>
            </p:nvSpPr>
            <p:spPr bwMode="auto">
              <a:xfrm rot="-5400000">
                <a:off x="3427" y="2337"/>
                <a:ext cx="0" cy="1571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" name="Oval 270"/>
              <p:cNvSpPr>
                <a:spLocks noChangeArrowheads="1"/>
              </p:cNvSpPr>
              <p:nvPr/>
            </p:nvSpPr>
            <p:spPr bwMode="auto">
              <a:xfrm rot="-5400000">
                <a:off x="4111" y="4627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" name="Oval 271"/>
              <p:cNvSpPr>
                <a:spLocks noChangeArrowheads="1"/>
              </p:cNvSpPr>
              <p:nvPr/>
            </p:nvSpPr>
            <p:spPr bwMode="auto">
              <a:xfrm rot="-5400000">
                <a:off x="3438" y="4398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4" name="Oval 272"/>
              <p:cNvSpPr>
                <a:spLocks noChangeArrowheads="1"/>
              </p:cNvSpPr>
              <p:nvPr/>
            </p:nvSpPr>
            <p:spPr bwMode="auto">
              <a:xfrm rot="-5400000">
                <a:off x="3887" y="4398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5" name="Oval 273"/>
              <p:cNvSpPr>
                <a:spLocks noChangeArrowheads="1"/>
              </p:cNvSpPr>
              <p:nvPr/>
            </p:nvSpPr>
            <p:spPr bwMode="auto">
              <a:xfrm rot="-5400000">
                <a:off x="2765" y="4627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6" name="Oval 274"/>
              <p:cNvSpPr>
                <a:spLocks noChangeArrowheads="1"/>
              </p:cNvSpPr>
              <p:nvPr/>
            </p:nvSpPr>
            <p:spPr bwMode="auto">
              <a:xfrm rot="-5400000">
                <a:off x="3214" y="4627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7" name="Oval 275"/>
              <p:cNvSpPr>
                <a:spLocks noChangeArrowheads="1"/>
              </p:cNvSpPr>
              <p:nvPr/>
            </p:nvSpPr>
            <p:spPr bwMode="auto">
              <a:xfrm rot="-5400000">
                <a:off x="3662" y="4628"/>
                <a:ext cx="200" cy="19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8" name="Oval 276"/>
              <p:cNvSpPr>
                <a:spLocks noChangeArrowheads="1"/>
              </p:cNvSpPr>
              <p:nvPr/>
            </p:nvSpPr>
            <p:spPr bwMode="auto">
              <a:xfrm rot="-5400000">
                <a:off x="2541" y="4398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9" name="Oval 277"/>
              <p:cNvSpPr>
                <a:spLocks noChangeArrowheads="1"/>
              </p:cNvSpPr>
              <p:nvPr/>
            </p:nvSpPr>
            <p:spPr bwMode="auto">
              <a:xfrm rot="-5400000">
                <a:off x="2989" y="4399"/>
                <a:ext cx="200" cy="19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0" name="Oval 278"/>
              <p:cNvSpPr>
                <a:spLocks noChangeArrowheads="1"/>
              </p:cNvSpPr>
              <p:nvPr/>
            </p:nvSpPr>
            <p:spPr bwMode="auto">
              <a:xfrm rot="-5400000">
                <a:off x="4111" y="4158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" name="Oval 279"/>
              <p:cNvSpPr>
                <a:spLocks noChangeArrowheads="1"/>
              </p:cNvSpPr>
              <p:nvPr/>
            </p:nvSpPr>
            <p:spPr bwMode="auto">
              <a:xfrm rot="-5400000">
                <a:off x="3438" y="3928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" name="Oval 280"/>
              <p:cNvSpPr>
                <a:spLocks noChangeArrowheads="1"/>
              </p:cNvSpPr>
              <p:nvPr/>
            </p:nvSpPr>
            <p:spPr bwMode="auto">
              <a:xfrm rot="-5400000">
                <a:off x="3887" y="3928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" name="Oval 281"/>
              <p:cNvSpPr>
                <a:spLocks noChangeArrowheads="1"/>
              </p:cNvSpPr>
              <p:nvPr/>
            </p:nvSpPr>
            <p:spPr bwMode="auto">
              <a:xfrm rot="-5400000">
                <a:off x="2765" y="4158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" name="Oval 282"/>
              <p:cNvSpPr>
                <a:spLocks noChangeArrowheads="1"/>
              </p:cNvSpPr>
              <p:nvPr/>
            </p:nvSpPr>
            <p:spPr bwMode="auto">
              <a:xfrm rot="-5400000">
                <a:off x="3214" y="4158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5" name="Oval 283"/>
              <p:cNvSpPr>
                <a:spLocks noChangeArrowheads="1"/>
              </p:cNvSpPr>
              <p:nvPr/>
            </p:nvSpPr>
            <p:spPr bwMode="auto">
              <a:xfrm rot="-5400000">
                <a:off x="3662" y="4159"/>
                <a:ext cx="200" cy="19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6" name="Oval 284"/>
              <p:cNvSpPr>
                <a:spLocks noChangeArrowheads="1"/>
              </p:cNvSpPr>
              <p:nvPr/>
            </p:nvSpPr>
            <p:spPr bwMode="auto">
              <a:xfrm rot="-5400000">
                <a:off x="2541" y="3928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7" name="Oval 285"/>
              <p:cNvSpPr>
                <a:spLocks noChangeArrowheads="1"/>
              </p:cNvSpPr>
              <p:nvPr/>
            </p:nvSpPr>
            <p:spPr bwMode="auto">
              <a:xfrm rot="-5400000">
                <a:off x="2989" y="3929"/>
                <a:ext cx="200" cy="19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8" name="Oval 286"/>
              <p:cNvSpPr>
                <a:spLocks noChangeArrowheads="1"/>
              </p:cNvSpPr>
              <p:nvPr/>
            </p:nvSpPr>
            <p:spPr bwMode="auto">
              <a:xfrm rot="-5400000">
                <a:off x="4110" y="3728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9" name="Oval 287"/>
              <p:cNvSpPr>
                <a:spLocks noChangeArrowheads="1"/>
              </p:cNvSpPr>
              <p:nvPr/>
            </p:nvSpPr>
            <p:spPr bwMode="auto">
              <a:xfrm rot="-5400000">
                <a:off x="3437" y="3499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0" name="Oval 288"/>
              <p:cNvSpPr>
                <a:spLocks noChangeArrowheads="1"/>
              </p:cNvSpPr>
              <p:nvPr/>
            </p:nvSpPr>
            <p:spPr bwMode="auto">
              <a:xfrm rot="-5400000">
                <a:off x="3886" y="3499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1" name="Oval 289"/>
              <p:cNvSpPr>
                <a:spLocks noChangeArrowheads="1"/>
              </p:cNvSpPr>
              <p:nvPr/>
            </p:nvSpPr>
            <p:spPr bwMode="auto">
              <a:xfrm rot="-5400000">
                <a:off x="2764" y="3728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" name="Oval 290"/>
              <p:cNvSpPr>
                <a:spLocks noChangeArrowheads="1"/>
              </p:cNvSpPr>
              <p:nvPr/>
            </p:nvSpPr>
            <p:spPr bwMode="auto">
              <a:xfrm rot="-5400000">
                <a:off x="3213" y="3728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" name="Oval 291"/>
              <p:cNvSpPr>
                <a:spLocks noChangeArrowheads="1"/>
              </p:cNvSpPr>
              <p:nvPr/>
            </p:nvSpPr>
            <p:spPr bwMode="auto">
              <a:xfrm rot="-5400000">
                <a:off x="3661" y="3729"/>
                <a:ext cx="200" cy="19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" name="Oval 292"/>
              <p:cNvSpPr>
                <a:spLocks noChangeArrowheads="1"/>
              </p:cNvSpPr>
              <p:nvPr/>
            </p:nvSpPr>
            <p:spPr bwMode="auto">
              <a:xfrm rot="-5400000">
                <a:off x="2540" y="3499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" name="Oval 293"/>
              <p:cNvSpPr>
                <a:spLocks noChangeArrowheads="1"/>
              </p:cNvSpPr>
              <p:nvPr/>
            </p:nvSpPr>
            <p:spPr bwMode="auto">
              <a:xfrm rot="-5400000">
                <a:off x="2988" y="3500"/>
                <a:ext cx="200" cy="19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" name="Oval 294"/>
              <p:cNvSpPr>
                <a:spLocks noChangeArrowheads="1"/>
              </p:cNvSpPr>
              <p:nvPr/>
            </p:nvSpPr>
            <p:spPr bwMode="auto">
              <a:xfrm rot="-5400000">
                <a:off x="4110" y="3259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" name="Oval 295"/>
              <p:cNvSpPr>
                <a:spLocks noChangeArrowheads="1"/>
              </p:cNvSpPr>
              <p:nvPr/>
            </p:nvSpPr>
            <p:spPr bwMode="auto">
              <a:xfrm rot="-5400000">
                <a:off x="3886" y="3030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" name="Oval 296"/>
              <p:cNvSpPr>
                <a:spLocks noChangeArrowheads="1"/>
              </p:cNvSpPr>
              <p:nvPr/>
            </p:nvSpPr>
            <p:spPr bwMode="auto">
              <a:xfrm rot="-5400000">
                <a:off x="2764" y="3259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" name="Oval 297"/>
              <p:cNvSpPr>
                <a:spLocks noChangeArrowheads="1"/>
              </p:cNvSpPr>
              <p:nvPr/>
            </p:nvSpPr>
            <p:spPr bwMode="auto">
              <a:xfrm rot="-5400000">
                <a:off x="3213" y="3259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" name="Oval 298"/>
              <p:cNvSpPr>
                <a:spLocks noChangeArrowheads="1"/>
              </p:cNvSpPr>
              <p:nvPr/>
            </p:nvSpPr>
            <p:spPr bwMode="auto">
              <a:xfrm rot="-5400000">
                <a:off x="3661" y="3260"/>
                <a:ext cx="200" cy="19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" name="Oval 299"/>
              <p:cNvSpPr>
                <a:spLocks noChangeArrowheads="1"/>
              </p:cNvSpPr>
              <p:nvPr/>
            </p:nvSpPr>
            <p:spPr bwMode="auto">
              <a:xfrm rot="-5400000">
                <a:off x="2540" y="3030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" name="Oval 300"/>
              <p:cNvSpPr>
                <a:spLocks noChangeArrowheads="1"/>
              </p:cNvSpPr>
              <p:nvPr/>
            </p:nvSpPr>
            <p:spPr bwMode="auto">
              <a:xfrm rot="-5400000">
                <a:off x="2988" y="3031"/>
                <a:ext cx="200" cy="19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" name="Rectangle 301"/>
              <p:cNvSpPr>
                <a:spLocks noChangeArrowheads="1"/>
              </p:cNvSpPr>
              <p:nvPr/>
            </p:nvSpPr>
            <p:spPr bwMode="auto">
              <a:xfrm>
                <a:off x="3314" y="3907"/>
                <a:ext cx="322" cy="902"/>
              </a:xfrm>
              <a:prstGeom prst="rect">
                <a:avLst/>
              </a:prstGeom>
              <a:solidFill>
                <a:srgbClr val="F5FBFF"/>
              </a:solidFill>
              <a:ln w="9525">
                <a:solidFill>
                  <a:srgbClr val="F5FB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" name="Rectangle 302"/>
              <p:cNvSpPr>
                <a:spLocks noChangeArrowheads="1"/>
              </p:cNvSpPr>
              <p:nvPr/>
            </p:nvSpPr>
            <p:spPr bwMode="auto">
              <a:xfrm>
                <a:off x="2391" y="2928"/>
                <a:ext cx="1022" cy="1899"/>
              </a:xfrm>
              <a:prstGeom prst="rect">
                <a:avLst/>
              </a:prstGeom>
              <a:solidFill>
                <a:srgbClr val="F5FBFF"/>
              </a:solidFill>
              <a:ln w="9525">
                <a:solidFill>
                  <a:srgbClr val="F5FBF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5" name="Rectangle 303"/>
              <p:cNvSpPr>
                <a:spLocks noChangeArrowheads="1"/>
              </p:cNvSpPr>
              <p:nvPr/>
            </p:nvSpPr>
            <p:spPr bwMode="auto">
              <a:xfrm>
                <a:off x="3310" y="4475"/>
                <a:ext cx="229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526" name="Rectangle 304"/>
              <p:cNvSpPr>
                <a:spLocks noChangeArrowheads="1"/>
              </p:cNvSpPr>
              <p:nvPr/>
            </p:nvSpPr>
            <p:spPr bwMode="auto">
              <a:xfrm>
                <a:off x="3081" y="4475"/>
                <a:ext cx="229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527" name="Rectangle 305"/>
              <p:cNvSpPr>
                <a:spLocks noChangeArrowheads="1"/>
              </p:cNvSpPr>
              <p:nvPr/>
            </p:nvSpPr>
            <p:spPr bwMode="auto">
              <a:xfrm>
                <a:off x="2852" y="4475"/>
                <a:ext cx="229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528" name="Rectangle 306"/>
              <p:cNvSpPr>
                <a:spLocks noChangeArrowheads="1"/>
              </p:cNvSpPr>
              <p:nvPr/>
            </p:nvSpPr>
            <p:spPr bwMode="auto">
              <a:xfrm>
                <a:off x="2622" y="4475"/>
                <a:ext cx="230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529" name="Rectangle 307"/>
              <p:cNvSpPr>
                <a:spLocks noChangeArrowheads="1"/>
              </p:cNvSpPr>
              <p:nvPr/>
            </p:nvSpPr>
            <p:spPr bwMode="auto">
              <a:xfrm>
                <a:off x="3310" y="4251"/>
                <a:ext cx="22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530" name="Rectangle 308"/>
              <p:cNvSpPr>
                <a:spLocks noChangeArrowheads="1"/>
              </p:cNvSpPr>
              <p:nvPr/>
            </p:nvSpPr>
            <p:spPr bwMode="auto">
              <a:xfrm>
                <a:off x="3081" y="4251"/>
                <a:ext cx="22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531" name="Rectangle 309"/>
              <p:cNvSpPr>
                <a:spLocks noChangeArrowheads="1"/>
              </p:cNvSpPr>
              <p:nvPr/>
            </p:nvSpPr>
            <p:spPr bwMode="auto">
              <a:xfrm>
                <a:off x="2852" y="4251"/>
                <a:ext cx="22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532" name="Rectangle 310"/>
              <p:cNvSpPr>
                <a:spLocks noChangeArrowheads="1"/>
              </p:cNvSpPr>
              <p:nvPr/>
            </p:nvSpPr>
            <p:spPr bwMode="auto">
              <a:xfrm>
                <a:off x="2622" y="4251"/>
                <a:ext cx="230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533" name="Rectangle 311"/>
              <p:cNvSpPr>
                <a:spLocks noChangeArrowheads="1"/>
              </p:cNvSpPr>
              <p:nvPr/>
            </p:nvSpPr>
            <p:spPr bwMode="auto">
              <a:xfrm>
                <a:off x="3310" y="4027"/>
                <a:ext cx="22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534" name="Rectangle 312"/>
              <p:cNvSpPr>
                <a:spLocks noChangeArrowheads="1"/>
              </p:cNvSpPr>
              <p:nvPr/>
            </p:nvSpPr>
            <p:spPr bwMode="auto">
              <a:xfrm>
                <a:off x="3081" y="4027"/>
                <a:ext cx="22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535" name="Rectangle 313"/>
              <p:cNvSpPr>
                <a:spLocks noChangeArrowheads="1"/>
              </p:cNvSpPr>
              <p:nvPr/>
            </p:nvSpPr>
            <p:spPr bwMode="auto">
              <a:xfrm>
                <a:off x="2852" y="4027"/>
                <a:ext cx="22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536" name="Rectangle 314"/>
              <p:cNvSpPr>
                <a:spLocks noChangeArrowheads="1"/>
              </p:cNvSpPr>
              <p:nvPr/>
            </p:nvSpPr>
            <p:spPr bwMode="auto">
              <a:xfrm>
                <a:off x="2622" y="4027"/>
                <a:ext cx="230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537" name="Rectangle 315"/>
              <p:cNvSpPr>
                <a:spLocks noChangeArrowheads="1"/>
              </p:cNvSpPr>
              <p:nvPr/>
            </p:nvSpPr>
            <p:spPr bwMode="auto">
              <a:xfrm>
                <a:off x="3310" y="3802"/>
                <a:ext cx="229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538" name="Rectangle 316"/>
              <p:cNvSpPr>
                <a:spLocks noChangeArrowheads="1"/>
              </p:cNvSpPr>
              <p:nvPr/>
            </p:nvSpPr>
            <p:spPr bwMode="auto">
              <a:xfrm>
                <a:off x="3081" y="3802"/>
                <a:ext cx="229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539" name="Rectangle 317"/>
              <p:cNvSpPr>
                <a:spLocks noChangeArrowheads="1"/>
              </p:cNvSpPr>
              <p:nvPr/>
            </p:nvSpPr>
            <p:spPr bwMode="auto">
              <a:xfrm>
                <a:off x="2852" y="3802"/>
                <a:ext cx="229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540" name="Rectangle 318"/>
              <p:cNvSpPr>
                <a:spLocks noChangeArrowheads="1"/>
              </p:cNvSpPr>
              <p:nvPr/>
            </p:nvSpPr>
            <p:spPr bwMode="auto">
              <a:xfrm>
                <a:off x="2622" y="3802"/>
                <a:ext cx="230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541" name="Rectangle 319"/>
              <p:cNvSpPr>
                <a:spLocks noChangeArrowheads="1"/>
              </p:cNvSpPr>
              <p:nvPr/>
            </p:nvSpPr>
            <p:spPr bwMode="auto">
              <a:xfrm>
                <a:off x="3310" y="3578"/>
                <a:ext cx="22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542" name="Rectangle 320"/>
              <p:cNvSpPr>
                <a:spLocks noChangeArrowheads="1"/>
              </p:cNvSpPr>
              <p:nvPr/>
            </p:nvSpPr>
            <p:spPr bwMode="auto">
              <a:xfrm>
                <a:off x="3081" y="3578"/>
                <a:ext cx="22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543" name="Rectangle 321"/>
              <p:cNvSpPr>
                <a:spLocks noChangeArrowheads="1"/>
              </p:cNvSpPr>
              <p:nvPr/>
            </p:nvSpPr>
            <p:spPr bwMode="auto">
              <a:xfrm>
                <a:off x="2852" y="3578"/>
                <a:ext cx="22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544" name="Rectangle 322"/>
              <p:cNvSpPr>
                <a:spLocks noChangeArrowheads="1"/>
              </p:cNvSpPr>
              <p:nvPr/>
            </p:nvSpPr>
            <p:spPr bwMode="auto">
              <a:xfrm>
                <a:off x="2622" y="3578"/>
                <a:ext cx="230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545" name="Rectangle 323"/>
              <p:cNvSpPr>
                <a:spLocks noChangeArrowheads="1"/>
              </p:cNvSpPr>
              <p:nvPr/>
            </p:nvSpPr>
            <p:spPr bwMode="auto">
              <a:xfrm>
                <a:off x="3310" y="3353"/>
                <a:ext cx="229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546" name="Rectangle 324"/>
              <p:cNvSpPr>
                <a:spLocks noChangeArrowheads="1"/>
              </p:cNvSpPr>
              <p:nvPr/>
            </p:nvSpPr>
            <p:spPr bwMode="auto">
              <a:xfrm>
                <a:off x="3081" y="3353"/>
                <a:ext cx="229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547" name="Rectangle 325"/>
              <p:cNvSpPr>
                <a:spLocks noChangeArrowheads="1"/>
              </p:cNvSpPr>
              <p:nvPr/>
            </p:nvSpPr>
            <p:spPr bwMode="auto">
              <a:xfrm>
                <a:off x="2852" y="3353"/>
                <a:ext cx="229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548" name="Rectangle 326"/>
              <p:cNvSpPr>
                <a:spLocks noChangeArrowheads="1"/>
              </p:cNvSpPr>
              <p:nvPr/>
            </p:nvSpPr>
            <p:spPr bwMode="auto">
              <a:xfrm>
                <a:off x="2622" y="3353"/>
                <a:ext cx="230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549" name="Rectangle 327"/>
              <p:cNvSpPr>
                <a:spLocks noChangeArrowheads="1"/>
              </p:cNvSpPr>
              <p:nvPr/>
            </p:nvSpPr>
            <p:spPr bwMode="auto">
              <a:xfrm>
                <a:off x="3310" y="3129"/>
                <a:ext cx="22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550" name="Rectangle 328"/>
              <p:cNvSpPr>
                <a:spLocks noChangeArrowheads="1"/>
              </p:cNvSpPr>
              <p:nvPr/>
            </p:nvSpPr>
            <p:spPr bwMode="auto">
              <a:xfrm>
                <a:off x="3081" y="3129"/>
                <a:ext cx="22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551" name="Rectangle 329"/>
              <p:cNvSpPr>
                <a:spLocks noChangeArrowheads="1"/>
              </p:cNvSpPr>
              <p:nvPr/>
            </p:nvSpPr>
            <p:spPr bwMode="auto">
              <a:xfrm>
                <a:off x="2852" y="3129"/>
                <a:ext cx="22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552" name="Rectangle 330"/>
              <p:cNvSpPr>
                <a:spLocks noChangeArrowheads="1"/>
              </p:cNvSpPr>
              <p:nvPr/>
            </p:nvSpPr>
            <p:spPr bwMode="auto">
              <a:xfrm>
                <a:off x="2622" y="3129"/>
                <a:ext cx="230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US" sz="2400"/>
              </a:p>
            </p:txBody>
          </p:sp>
          <p:sp>
            <p:nvSpPr>
              <p:cNvPr id="553" name="Line 331"/>
              <p:cNvSpPr>
                <a:spLocks noChangeShapeType="1"/>
              </p:cNvSpPr>
              <p:nvPr/>
            </p:nvSpPr>
            <p:spPr bwMode="auto">
              <a:xfrm>
                <a:off x="2622" y="3129"/>
                <a:ext cx="0" cy="1571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" name="Line 332"/>
              <p:cNvSpPr>
                <a:spLocks noChangeShapeType="1"/>
              </p:cNvSpPr>
              <p:nvPr/>
            </p:nvSpPr>
            <p:spPr bwMode="auto">
              <a:xfrm>
                <a:off x="2852" y="3129"/>
                <a:ext cx="0" cy="15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" name="Line 333"/>
              <p:cNvSpPr>
                <a:spLocks noChangeShapeType="1"/>
              </p:cNvSpPr>
              <p:nvPr/>
            </p:nvSpPr>
            <p:spPr bwMode="auto">
              <a:xfrm>
                <a:off x="3081" y="3129"/>
                <a:ext cx="0" cy="15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" name="Line 334"/>
              <p:cNvSpPr>
                <a:spLocks noChangeShapeType="1"/>
              </p:cNvSpPr>
              <p:nvPr/>
            </p:nvSpPr>
            <p:spPr bwMode="auto">
              <a:xfrm>
                <a:off x="3310" y="3129"/>
                <a:ext cx="0" cy="15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" name="Line 335"/>
              <p:cNvSpPr>
                <a:spLocks noChangeShapeType="1"/>
              </p:cNvSpPr>
              <p:nvPr/>
            </p:nvSpPr>
            <p:spPr bwMode="auto">
              <a:xfrm>
                <a:off x="3539" y="3129"/>
                <a:ext cx="0" cy="15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58" name="Group 336"/>
              <p:cNvGrpSpPr>
                <a:grpSpLocks/>
              </p:cNvGrpSpPr>
              <p:nvPr/>
            </p:nvGrpSpPr>
            <p:grpSpPr bwMode="auto">
              <a:xfrm>
                <a:off x="2522" y="3030"/>
                <a:ext cx="429" cy="1769"/>
                <a:chOff x="1322" y="1776"/>
                <a:chExt cx="619" cy="2563"/>
              </a:xfrm>
            </p:grpSpPr>
            <p:sp>
              <p:nvSpPr>
                <p:cNvPr id="575" name="Oval 337"/>
                <p:cNvSpPr>
                  <a:spLocks noChangeArrowheads="1"/>
                </p:cNvSpPr>
                <p:nvPr/>
              </p:nvSpPr>
              <p:spPr bwMode="auto">
                <a:xfrm>
                  <a:off x="1322" y="4051"/>
                  <a:ext cx="288" cy="28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6" name="Oval 338"/>
                <p:cNvSpPr>
                  <a:spLocks noChangeArrowheads="1"/>
                </p:cNvSpPr>
                <p:nvPr/>
              </p:nvSpPr>
              <p:spPr bwMode="auto">
                <a:xfrm>
                  <a:off x="1653" y="3076"/>
                  <a:ext cx="288" cy="28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7" name="Oval 339"/>
                <p:cNvSpPr>
                  <a:spLocks noChangeArrowheads="1"/>
                </p:cNvSpPr>
                <p:nvPr/>
              </p:nvSpPr>
              <p:spPr bwMode="auto">
                <a:xfrm>
                  <a:off x="1653" y="3726"/>
                  <a:ext cx="288" cy="28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8" name="Oval 340"/>
                <p:cNvSpPr>
                  <a:spLocks noChangeArrowheads="1"/>
                </p:cNvSpPr>
                <p:nvPr/>
              </p:nvSpPr>
              <p:spPr bwMode="auto">
                <a:xfrm>
                  <a:off x="1322" y="2101"/>
                  <a:ext cx="288" cy="28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9" name="Oval 341"/>
                <p:cNvSpPr>
                  <a:spLocks noChangeArrowheads="1"/>
                </p:cNvSpPr>
                <p:nvPr/>
              </p:nvSpPr>
              <p:spPr bwMode="auto">
                <a:xfrm>
                  <a:off x="1322" y="2751"/>
                  <a:ext cx="288" cy="28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0" name="Oval 342"/>
                <p:cNvSpPr>
                  <a:spLocks noChangeArrowheads="1"/>
                </p:cNvSpPr>
                <p:nvPr/>
              </p:nvSpPr>
              <p:spPr bwMode="auto">
                <a:xfrm>
                  <a:off x="1322" y="3401"/>
                  <a:ext cx="288" cy="28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1" name="Oval 343"/>
                <p:cNvSpPr>
                  <a:spLocks noChangeArrowheads="1"/>
                </p:cNvSpPr>
                <p:nvPr/>
              </p:nvSpPr>
              <p:spPr bwMode="auto">
                <a:xfrm>
                  <a:off x="1653" y="1776"/>
                  <a:ext cx="288" cy="28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2" name="Oval 344"/>
                <p:cNvSpPr>
                  <a:spLocks noChangeArrowheads="1"/>
                </p:cNvSpPr>
                <p:nvPr/>
              </p:nvSpPr>
              <p:spPr bwMode="auto">
                <a:xfrm>
                  <a:off x="1653" y="2426"/>
                  <a:ext cx="288" cy="28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59" name="Oval 345"/>
              <p:cNvSpPr>
                <a:spLocks noChangeArrowheads="1"/>
              </p:cNvSpPr>
              <p:nvPr/>
            </p:nvSpPr>
            <p:spPr bwMode="auto">
              <a:xfrm>
                <a:off x="2991" y="4600"/>
                <a:ext cx="200" cy="19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0" name="Oval 346"/>
              <p:cNvSpPr>
                <a:spLocks noChangeArrowheads="1"/>
              </p:cNvSpPr>
              <p:nvPr/>
            </p:nvSpPr>
            <p:spPr bwMode="auto">
              <a:xfrm>
                <a:off x="3221" y="3927"/>
                <a:ext cx="200" cy="19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1" name="Oval 347"/>
              <p:cNvSpPr>
                <a:spLocks noChangeArrowheads="1"/>
              </p:cNvSpPr>
              <p:nvPr/>
            </p:nvSpPr>
            <p:spPr bwMode="auto">
              <a:xfrm>
                <a:off x="3221" y="4376"/>
                <a:ext cx="200" cy="19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2" name="Oval 348"/>
              <p:cNvSpPr>
                <a:spLocks noChangeArrowheads="1"/>
              </p:cNvSpPr>
              <p:nvPr/>
            </p:nvSpPr>
            <p:spPr bwMode="auto">
              <a:xfrm>
                <a:off x="2991" y="3254"/>
                <a:ext cx="200" cy="19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" name="Oval 349"/>
              <p:cNvSpPr>
                <a:spLocks noChangeArrowheads="1"/>
              </p:cNvSpPr>
              <p:nvPr/>
            </p:nvSpPr>
            <p:spPr bwMode="auto">
              <a:xfrm>
                <a:off x="2991" y="3703"/>
                <a:ext cx="200" cy="19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" name="Oval 350"/>
              <p:cNvSpPr>
                <a:spLocks noChangeArrowheads="1"/>
              </p:cNvSpPr>
              <p:nvPr/>
            </p:nvSpPr>
            <p:spPr bwMode="auto">
              <a:xfrm>
                <a:off x="2991" y="4152"/>
                <a:ext cx="200" cy="19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5" name="Line 351"/>
              <p:cNvSpPr>
                <a:spLocks noChangeShapeType="1"/>
              </p:cNvSpPr>
              <p:nvPr/>
            </p:nvSpPr>
            <p:spPr bwMode="auto">
              <a:xfrm>
                <a:off x="2628" y="3124"/>
                <a:ext cx="7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6" name="Line 352"/>
              <p:cNvSpPr>
                <a:spLocks noChangeShapeType="1"/>
              </p:cNvSpPr>
              <p:nvPr/>
            </p:nvSpPr>
            <p:spPr bwMode="auto">
              <a:xfrm>
                <a:off x="2607" y="3352"/>
                <a:ext cx="8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7" name="Line 353"/>
              <p:cNvSpPr>
                <a:spLocks noChangeShapeType="1"/>
              </p:cNvSpPr>
              <p:nvPr/>
            </p:nvSpPr>
            <p:spPr bwMode="auto">
              <a:xfrm>
                <a:off x="2619" y="3581"/>
                <a:ext cx="8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8" name="Line 354"/>
              <p:cNvSpPr>
                <a:spLocks noChangeShapeType="1"/>
              </p:cNvSpPr>
              <p:nvPr/>
            </p:nvSpPr>
            <p:spPr bwMode="auto">
              <a:xfrm>
                <a:off x="2672" y="3810"/>
                <a:ext cx="8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9" name="Line 355"/>
              <p:cNvSpPr>
                <a:spLocks noChangeShapeType="1"/>
              </p:cNvSpPr>
              <p:nvPr/>
            </p:nvSpPr>
            <p:spPr bwMode="auto">
              <a:xfrm>
                <a:off x="2619" y="4040"/>
                <a:ext cx="100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0" name="Line 356"/>
              <p:cNvSpPr>
                <a:spLocks noChangeShapeType="1"/>
              </p:cNvSpPr>
              <p:nvPr/>
            </p:nvSpPr>
            <p:spPr bwMode="auto">
              <a:xfrm>
                <a:off x="2641" y="4251"/>
                <a:ext cx="100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1" name="Line 357"/>
              <p:cNvSpPr>
                <a:spLocks noChangeShapeType="1"/>
              </p:cNvSpPr>
              <p:nvPr/>
            </p:nvSpPr>
            <p:spPr bwMode="auto">
              <a:xfrm>
                <a:off x="2622" y="4498"/>
                <a:ext cx="10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2" name="Line 358"/>
              <p:cNvSpPr>
                <a:spLocks noChangeShapeType="1"/>
              </p:cNvSpPr>
              <p:nvPr/>
            </p:nvSpPr>
            <p:spPr bwMode="auto">
              <a:xfrm>
                <a:off x="2614" y="4727"/>
                <a:ext cx="103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" name="Oval 359"/>
              <p:cNvSpPr>
                <a:spLocks noChangeArrowheads="1"/>
              </p:cNvSpPr>
              <p:nvPr/>
            </p:nvSpPr>
            <p:spPr bwMode="auto">
              <a:xfrm rot="-5400000">
                <a:off x="3437" y="3030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" name="Oval 360"/>
              <p:cNvSpPr>
                <a:spLocks noChangeArrowheads="1"/>
              </p:cNvSpPr>
              <p:nvPr/>
            </p:nvSpPr>
            <p:spPr bwMode="auto">
              <a:xfrm rot="-5400000">
                <a:off x="3438" y="3503"/>
                <a:ext cx="200" cy="19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5" name="Group 361"/>
            <p:cNvGrpSpPr>
              <a:grpSpLocks/>
            </p:cNvGrpSpPr>
            <p:nvPr/>
          </p:nvGrpSpPr>
          <p:grpSpPr bwMode="auto">
            <a:xfrm>
              <a:off x="858" y="2140"/>
              <a:ext cx="549" cy="436"/>
              <a:chOff x="822" y="2387"/>
              <a:chExt cx="574" cy="485"/>
            </a:xfrm>
          </p:grpSpPr>
          <p:sp>
            <p:nvSpPr>
              <p:cNvPr id="425" name="Rectangle 362"/>
              <p:cNvSpPr>
                <a:spLocks noChangeArrowheads="1"/>
              </p:cNvSpPr>
              <p:nvPr/>
            </p:nvSpPr>
            <p:spPr bwMode="auto">
              <a:xfrm>
                <a:off x="1021" y="2387"/>
                <a:ext cx="375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n</a:t>
                </a:r>
                <a:r>
                  <a:rPr lang="en-US" baseline="30000" dirty="0">
                    <a:latin typeface="Symbol" charset="0"/>
                  </a:rPr>
                  <a:t>2</a:t>
                </a:r>
                <a:r>
                  <a:rPr lang="en-US" dirty="0">
                    <a:latin typeface="Symbol" charset="0"/>
                  </a:rPr>
                  <a:t>/2</a:t>
                </a:r>
                <a:endParaRPr lang="en-US" sz="1400" dirty="0"/>
              </a:p>
            </p:txBody>
          </p:sp>
          <p:sp>
            <p:nvSpPr>
              <p:cNvPr id="426" name="Rectangle 363"/>
              <p:cNvSpPr>
                <a:spLocks noChangeArrowheads="1"/>
              </p:cNvSpPr>
              <p:nvPr/>
            </p:nvSpPr>
            <p:spPr bwMode="auto">
              <a:xfrm>
                <a:off x="822" y="2419"/>
                <a:ext cx="327" cy="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latin typeface="Symbol" charset="0"/>
                  </a:rPr>
                  <a:t> </a:t>
                </a:r>
                <a:r>
                  <a:rPr lang="en-US" sz="2800" dirty="0">
                    <a:latin typeface="Symbol" charset="0"/>
                  </a:rPr>
                  <a:t>l</a:t>
                </a:r>
                <a:endParaRPr lang="en-US" sz="1400" dirty="0"/>
              </a:p>
            </p:txBody>
          </p:sp>
        </p:grpSp>
        <p:grpSp>
          <p:nvGrpSpPr>
            <p:cNvPr id="416" name="Group 364"/>
            <p:cNvGrpSpPr>
              <a:grpSpLocks/>
            </p:cNvGrpSpPr>
            <p:nvPr/>
          </p:nvGrpSpPr>
          <p:grpSpPr bwMode="auto">
            <a:xfrm>
              <a:off x="3065" y="2085"/>
              <a:ext cx="533" cy="407"/>
              <a:chOff x="136" y="2326"/>
              <a:chExt cx="557" cy="453"/>
            </a:xfrm>
          </p:grpSpPr>
          <p:sp>
            <p:nvSpPr>
              <p:cNvPr id="423" name="Rectangle 365"/>
              <p:cNvSpPr>
                <a:spLocks noChangeArrowheads="1"/>
              </p:cNvSpPr>
              <p:nvPr/>
            </p:nvSpPr>
            <p:spPr bwMode="auto">
              <a:xfrm>
                <a:off x="318" y="2344"/>
                <a:ext cx="375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n</a:t>
                </a:r>
                <a:r>
                  <a:rPr lang="en-US" baseline="30000" dirty="0">
                    <a:latin typeface="Symbol" charset="0"/>
                  </a:rPr>
                  <a:t>2</a:t>
                </a:r>
                <a:r>
                  <a:rPr lang="en-US" dirty="0">
                    <a:latin typeface="Symbol" charset="0"/>
                  </a:rPr>
                  <a:t>/2</a:t>
                </a:r>
                <a:endParaRPr lang="en-US" sz="1400" dirty="0"/>
              </a:p>
            </p:txBody>
          </p:sp>
          <p:sp>
            <p:nvSpPr>
              <p:cNvPr id="424" name="Rectangle 366"/>
              <p:cNvSpPr>
                <a:spLocks noChangeArrowheads="1"/>
              </p:cNvSpPr>
              <p:nvPr/>
            </p:nvSpPr>
            <p:spPr bwMode="auto">
              <a:xfrm>
                <a:off x="136" y="2326"/>
                <a:ext cx="327" cy="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latin typeface="Symbol" charset="0"/>
                  </a:rPr>
                  <a:t> </a:t>
                </a:r>
                <a:r>
                  <a:rPr lang="en-US" sz="2800" dirty="0">
                    <a:latin typeface="Symbol" charset="0"/>
                  </a:rPr>
                  <a:t>l</a:t>
                </a:r>
                <a:endParaRPr lang="en-US" b="1" dirty="0"/>
              </a:p>
            </p:txBody>
          </p:sp>
        </p:grpSp>
        <p:grpSp>
          <p:nvGrpSpPr>
            <p:cNvPr id="417" name="Group 367"/>
            <p:cNvGrpSpPr>
              <a:grpSpLocks/>
            </p:cNvGrpSpPr>
            <p:nvPr/>
          </p:nvGrpSpPr>
          <p:grpSpPr bwMode="auto">
            <a:xfrm>
              <a:off x="1623" y="2143"/>
              <a:ext cx="944" cy="413"/>
              <a:chOff x="458" y="2387"/>
              <a:chExt cx="851" cy="459"/>
            </a:xfrm>
          </p:grpSpPr>
          <p:sp>
            <p:nvSpPr>
              <p:cNvPr id="421" name="Rectangle 368"/>
              <p:cNvSpPr>
                <a:spLocks noChangeArrowheads="1"/>
              </p:cNvSpPr>
              <p:nvPr/>
            </p:nvSpPr>
            <p:spPr bwMode="auto">
              <a:xfrm>
                <a:off x="651" y="2387"/>
                <a:ext cx="658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(n</a:t>
                </a:r>
                <a:r>
                  <a:rPr lang="en-US" baseline="30000" dirty="0">
                    <a:latin typeface="Symbol" charset="0"/>
                  </a:rPr>
                  <a:t>2</a:t>
                </a:r>
                <a:r>
                  <a:rPr lang="en-US" dirty="0">
                    <a:latin typeface="Symbol" charset="0"/>
                  </a:rPr>
                  <a:t>/2-</a:t>
                </a:r>
                <a:r>
                  <a:rPr lang="en-US" dirty="0"/>
                  <a:t>n/2)</a:t>
                </a:r>
              </a:p>
            </p:txBody>
          </p:sp>
          <p:sp>
            <p:nvSpPr>
              <p:cNvPr id="422" name="Rectangle 369"/>
              <p:cNvSpPr>
                <a:spLocks noChangeArrowheads="1"/>
              </p:cNvSpPr>
              <p:nvPr/>
            </p:nvSpPr>
            <p:spPr bwMode="auto">
              <a:xfrm>
                <a:off x="458" y="2393"/>
                <a:ext cx="282" cy="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latin typeface="Symbol" charset="0"/>
                  </a:rPr>
                  <a:t> </a:t>
                </a:r>
                <a:r>
                  <a:rPr lang="en-US" sz="2800" dirty="0">
                    <a:latin typeface="Symbol" charset="0"/>
                  </a:rPr>
                  <a:t>l</a:t>
                </a:r>
                <a:endParaRPr lang="en-US" dirty="0"/>
              </a:p>
            </p:txBody>
          </p:sp>
        </p:grpSp>
        <p:sp>
          <p:nvSpPr>
            <p:cNvPr id="418" name="Rectangle 405"/>
            <p:cNvSpPr>
              <a:spLocks noChangeArrowheads="1"/>
            </p:cNvSpPr>
            <p:nvPr/>
          </p:nvSpPr>
          <p:spPr bwMode="auto">
            <a:xfrm>
              <a:off x="265" y="1028"/>
              <a:ext cx="1143" cy="1070"/>
            </a:xfrm>
            <a:prstGeom prst="rect">
              <a:avLst/>
            </a:prstGeom>
            <a:solidFill>
              <a:schemeClr val="folHlink">
                <a:alpha val="12941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" name="Rectangle 406"/>
            <p:cNvSpPr>
              <a:spLocks noChangeArrowheads="1"/>
            </p:cNvSpPr>
            <p:nvPr/>
          </p:nvSpPr>
          <p:spPr bwMode="auto">
            <a:xfrm>
              <a:off x="1636" y="1024"/>
              <a:ext cx="1144" cy="1070"/>
            </a:xfrm>
            <a:prstGeom prst="rect">
              <a:avLst/>
            </a:prstGeom>
            <a:solidFill>
              <a:schemeClr val="folHlink">
                <a:alpha val="12941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" name="Rectangle 407"/>
            <p:cNvSpPr>
              <a:spLocks noChangeArrowheads="1"/>
            </p:cNvSpPr>
            <p:nvPr/>
          </p:nvSpPr>
          <p:spPr bwMode="auto">
            <a:xfrm>
              <a:off x="3026" y="1015"/>
              <a:ext cx="1143" cy="1070"/>
            </a:xfrm>
            <a:prstGeom prst="rect">
              <a:avLst/>
            </a:prstGeom>
            <a:solidFill>
              <a:schemeClr val="folHlink">
                <a:alpha val="12941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3408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 4: </a:t>
            </a:r>
            <a:r>
              <a:rPr lang="en-US" sz="3600" dirty="0" err="1" smtClean="0"/>
              <a:t>Ising</a:t>
            </a:r>
            <a:r>
              <a:rPr lang="en-US" sz="3600" dirty="0" smtClean="0"/>
              <a:t> Configurations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4482" r="51770" b="50473"/>
          <a:stretch>
            <a:fillRect/>
          </a:stretch>
        </p:blipFill>
        <p:spPr>
          <a:xfrm>
            <a:off x="6337300" y="2324100"/>
            <a:ext cx="1923319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50000" t="54054"/>
          <a:stretch>
            <a:fillRect/>
          </a:stretch>
        </p:blipFill>
        <p:spPr>
          <a:xfrm>
            <a:off x="1384300" y="2463800"/>
            <a:ext cx="1993900" cy="1943100"/>
          </a:xfrm>
          <a:prstGeom prst="rect">
            <a:avLst/>
          </a:prstGeom>
        </p:spPr>
      </p:pic>
      <p:cxnSp>
        <p:nvCxnSpPr>
          <p:cNvPr id="7" name="Straight Connector 6"/>
          <p:cNvCxnSpPr>
            <a:endCxn id="8" idx="2"/>
          </p:cNvCxnSpPr>
          <p:nvPr/>
        </p:nvCxnSpPr>
        <p:spPr>
          <a:xfrm>
            <a:off x="1155700" y="4749800"/>
            <a:ext cx="3429000" cy="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45000" y="4073148"/>
            <a:ext cx="501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Symbol" charset="2"/>
                <a:cs typeface="Symbol" charset="2"/>
              </a:rPr>
              <a:t>l</a:t>
            </a:r>
            <a:r>
              <a:rPr lang="en-US" sz="2800" baseline="-25000" dirty="0" err="1" smtClean="0"/>
              <a:t>c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543626" y="1143000"/>
            <a:ext cx="8342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local chain:  Pick a site and a spin and update with the</a:t>
            </a:r>
          </a:p>
          <a:p>
            <a:r>
              <a:rPr lang="en-US" sz="2400" dirty="0" smtClean="0"/>
              <a:t>                           appropriate Metropolis probability.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981200" y="4953000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</a:rPr>
              <a:t>Slow</a:t>
            </a:r>
            <a:endParaRPr lang="en-US" sz="2400" dirty="0">
              <a:solidFill>
                <a:srgbClr val="3366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0402" y="4953000"/>
            <a:ext cx="787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FF00"/>
                </a:solidFill>
              </a:rPr>
              <a:t>Fast</a:t>
            </a:r>
            <a:endParaRPr lang="en-US" sz="2400" dirty="0">
              <a:solidFill>
                <a:srgbClr val="00FF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556237" y="4826000"/>
            <a:ext cx="56926" cy="588665"/>
          </a:xfrm>
          <a:prstGeom prst="straightConnector1">
            <a:avLst/>
          </a:prstGeom>
          <a:ln>
            <a:solidFill>
              <a:srgbClr val="00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714782" y="4749800"/>
            <a:ext cx="3832318" cy="0"/>
          </a:xfrm>
          <a:prstGeom prst="line">
            <a:avLst/>
          </a:prstGeom>
          <a:ln w="76200" cmpd="sng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584700" y="4673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051302" y="5414665"/>
            <a:ext cx="3018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FF00"/>
                </a:solidFill>
              </a:rPr>
              <a:t>Fast   </a:t>
            </a:r>
            <a:r>
              <a:rPr lang="en-US" sz="2400" dirty="0" smtClean="0">
                <a:solidFill>
                  <a:srgbClr val="660066"/>
                </a:solidFill>
              </a:rPr>
              <a:t>[</a:t>
            </a:r>
            <a:r>
              <a:rPr lang="en-US" sz="2400" dirty="0" err="1" smtClean="0">
                <a:solidFill>
                  <a:srgbClr val="660066"/>
                </a:solidFill>
              </a:rPr>
              <a:t>Lubetzky</a:t>
            </a:r>
            <a:r>
              <a:rPr lang="en-US" sz="2400" dirty="0" smtClean="0">
                <a:solidFill>
                  <a:srgbClr val="660066"/>
                </a:solidFill>
              </a:rPr>
              <a:t>, Sly]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 flipV="1">
            <a:off x="4572000" y="4673600"/>
            <a:ext cx="142782" cy="152400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133600" y="4395857"/>
            <a:ext cx="4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?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209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3327402" y="2999689"/>
            <a:ext cx="5259916" cy="2214236"/>
            <a:chOff x="3327402" y="2999689"/>
            <a:chExt cx="5259916" cy="2214236"/>
          </a:xfrm>
        </p:grpSpPr>
        <p:sp>
          <p:nvSpPr>
            <p:cNvPr id="363531" name="Rectangle 11"/>
            <p:cNvSpPr>
              <a:spLocks noChangeArrowheads="1"/>
            </p:cNvSpPr>
            <p:nvPr/>
          </p:nvSpPr>
          <p:spPr bwMode="auto">
            <a:xfrm>
              <a:off x="3327402" y="2999689"/>
              <a:ext cx="5259916" cy="2092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dirty="0">
                  <a:solidFill>
                    <a:srgbClr val="1CFF1C"/>
                  </a:solidFill>
                </a:rPr>
                <a:t> </a:t>
              </a:r>
              <a:r>
                <a:rPr lang="en-US" dirty="0" smtClean="0">
                  <a:solidFill>
                    <a:srgbClr val="1CFF1C"/>
                  </a:solidFill>
                </a:rPr>
                <a:t>   </a:t>
              </a:r>
              <a:r>
                <a:rPr lang="en-US" sz="2400" u="sng" dirty="0" smtClean="0">
                  <a:solidFill>
                    <a:srgbClr val="008000"/>
                  </a:solidFill>
                </a:rPr>
                <a:t>Tempering:</a:t>
              </a:r>
              <a:endParaRPr lang="en-US" sz="2400" dirty="0" smtClean="0"/>
            </a:p>
            <a:p>
              <a:r>
                <a:rPr lang="en-US" sz="2400" dirty="0">
                  <a:solidFill>
                    <a:srgbClr val="1CFF1C"/>
                  </a:solidFill>
                </a:rPr>
                <a:t>  </a:t>
              </a:r>
              <a:r>
                <a:rPr lang="en-US" sz="2400" dirty="0" smtClean="0">
                  <a:solidFill>
                    <a:srgbClr val="1CFF1C"/>
                  </a:solidFill>
                </a:rPr>
                <a:t>    </a:t>
              </a:r>
              <a:r>
                <a:rPr lang="en-US" sz="2400" dirty="0" err="1">
                  <a:solidFill>
                    <a:srgbClr val="008000"/>
                  </a:solidFill>
                </a:rPr>
                <a:t>w.p</a:t>
              </a:r>
              <a:r>
                <a:rPr lang="en-US" sz="2400" dirty="0">
                  <a:solidFill>
                    <a:srgbClr val="008000"/>
                  </a:solidFill>
                </a:rPr>
                <a:t>.  1/2:  Do a LEVEL move:</a:t>
              </a:r>
            </a:p>
            <a:p>
              <a:r>
                <a:rPr lang="en-US" sz="2400" dirty="0"/>
                <a:t>    </a:t>
              </a:r>
              <a:r>
                <a:rPr lang="en-US" sz="2400" dirty="0" smtClean="0"/>
                <a:t>       </a:t>
              </a:r>
              <a:r>
                <a:rPr lang="en-US" sz="2400" dirty="0"/>
                <a:t>Fix</a:t>
              </a:r>
              <a:r>
                <a:rPr lang="en-US" sz="2400" dirty="0" smtClean="0"/>
                <a:t> </a:t>
              </a:r>
              <a:r>
                <a:rPr lang="en-US" sz="2400" dirty="0" err="1" smtClean="0">
                  <a:latin typeface="Times" charset="0"/>
                </a:rPr>
                <a:t>i</a:t>
              </a:r>
              <a:r>
                <a:rPr lang="en-US" sz="2400" dirty="0" smtClean="0">
                  <a:latin typeface="Times" charset="0"/>
                </a:rPr>
                <a:t> </a:t>
              </a:r>
              <a:r>
                <a:rPr lang="en-US" sz="2400" dirty="0"/>
                <a:t>;  update </a:t>
              </a:r>
              <a:r>
                <a:rPr lang="en-US" sz="2400" dirty="0" err="1">
                  <a:latin typeface="Times" charset="0"/>
                  <a:sym typeface="Symbol" charset="2"/>
                </a:rPr>
                <a:t></a:t>
              </a:r>
              <a:endParaRPr lang="en-US" sz="2400" baseline="-25000" dirty="0">
                <a:solidFill>
                  <a:srgbClr val="008000"/>
                </a:solidFill>
                <a:latin typeface="Times" charset="0"/>
                <a:sym typeface="Symbol" charset="2"/>
              </a:endParaRPr>
            </a:p>
            <a:p>
              <a:r>
                <a:rPr lang="en-US" sz="2400" baseline="-25000" dirty="0">
                  <a:solidFill>
                    <a:srgbClr val="008000"/>
                  </a:solidFill>
                  <a:latin typeface="Times" charset="0"/>
                  <a:sym typeface="Symbol" charset="2"/>
                </a:rPr>
                <a:t>    </a:t>
              </a:r>
              <a:r>
                <a:rPr lang="en-US" sz="2400" baseline="-25000" dirty="0" smtClean="0">
                  <a:solidFill>
                    <a:srgbClr val="008000"/>
                  </a:solidFill>
                  <a:latin typeface="Times" charset="0"/>
                  <a:sym typeface="Symbol" charset="2"/>
                </a:rPr>
                <a:t>      </a:t>
              </a:r>
              <a:r>
                <a:rPr lang="en-US" sz="2400" dirty="0" err="1">
                  <a:solidFill>
                    <a:srgbClr val="008000"/>
                  </a:solidFill>
                </a:rPr>
                <a:t>w.p</a:t>
              </a:r>
              <a:r>
                <a:rPr lang="en-US" sz="2400" dirty="0">
                  <a:solidFill>
                    <a:srgbClr val="008000"/>
                  </a:solidFill>
                </a:rPr>
                <a:t>.  1/2:  Do a TEMP move:</a:t>
              </a:r>
            </a:p>
            <a:p>
              <a:r>
                <a:rPr lang="en-US" sz="2400" dirty="0"/>
                <a:t>     </a:t>
              </a:r>
              <a:r>
                <a:rPr lang="en-US" sz="2400" dirty="0" smtClean="0"/>
                <a:t>      Fix </a:t>
              </a:r>
              <a:r>
                <a:rPr lang="en-US" sz="2400" dirty="0" err="1">
                  <a:latin typeface="Times" charset="0"/>
                  <a:sym typeface="Symbol" charset="2"/>
                </a:rPr>
                <a:t></a:t>
              </a:r>
              <a:r>
                <a:rPr lang="en-US" sz="2400" dirty="0">
                  <a:latin typeface="Times" charset="0"/>
                  <a:sym typeface="Symbol" charset="2"/>
                </a:rPr>
                <a:t> ;</a:t>
              </a:r>
              <a:r>
                <a:rPr lang="en-US" sz="2400" dirty="0"/>
                <a:t>  </a:t>
              </a:r>
              <a:r>
                <a:rPr lang="en-US" sz="2400" dirty="0" smtClean="0"/>
                <a:t>update </a:t>
              </a:r>
              <a:r>
                <a:rPr lang="en-US" sz="2400" dirty="0" err="1" smtClean="0"/>
                <a:t>i</a:t>
              </a:r>
              <a:endParaRPr lang="en-US" sz="2400" dirty="0" smtClean="0">
                <a:latin typeface="Times" charset="0"/>
                <a:sym typeface="Symbol" charset="2"/>
              </a:endParaRPr>
            </a:p>
          </p:txBody>
        </p:sp>
        <p:sp>
          <p:nvSpPr>
            <p:cNvPr id="363532" name="AutoShape 12"/>
            <p:cNvSpPr>
              <a:spLocks noChangeArrowheads="1"/>
            </p:cNvSpPr>
            <p:nvPr/>
          </p:nvSpPr>
          <p:spPr bwMode="auto">
            <a:xfrm>
              <a:off x="3503085" y="3000581"/>
              <a:ext cx="4883151" cy="2213344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1CFF1C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987801" y="917753"/>
            <a:ext cx="4599517" cy="2404360"/>
            <a:chOff x="3987801" y="917753"/>
            <a:chExt cx="4599517" cy="2404360"/>
          </a:xfrm>
        </p:grpSpPr>
        <p:sp>
          <p:nvSpPr>
            <p:cNvPr id="363525" name="Rectangle 5"/>
            <p:cNvSpPr>
              <a:spLocks noChangeArrowheads="1"/>
            </p:cNvSpPr>
            <p:nvPr/>
          </p:nvSpPr>
          <p:spPr bwMode="auto">
            <a:xfrm>
              <a:off x="4574118" y="1138019"/>
              <a:ext cx="18466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2800"/>
            </a:p>
          </p:txBody>
        </p:sp>
        <p:sp>
          <p:nvSpPr>
            <p:cNvPr id="363526" name="Rectangle 6"/>
            <p:cNvSpPr>
              <a:spLocks noChangeArrowheads="1"/>
            </p:cNvSpPr>
            <p:nvPr/>
          </p:nvSpPr>
          <p:spPr bwMode="auto">
            <a:xfrm>
              <a:off x="4083051" y="1026100"/>
              <a:ext cx="4504267" cy="2296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1200"/>
                </a:spcAft>
                <a:buFont typeface="Symbol" charset="2"/>
                <a:buNone/>
              </a:pPr>
              <a:r>
                <a:rPr lang="en-US" sz="2400" dirty="0" err="1">
                  <a:solidFill>
                    <a:srgbClr val="0000FF"/>
                  </a:solidFill>
                  <a:sym typeface="Symbol" charset="2"/>
                </a:rPr>
                <a:t></a:t>
              </a:r>
              <a:r>
                <a:rPr lang="en-US" sz="2400" dirty="0" smtClean="0">
                  <a:solidFill>
                    <a:srgbClr val="0000FF"/>
                  </a:solidFill>
                  <a:sym typeface="Symbol" charset="2"/>
                </a:rPr>
                <a:t>  </a:t>
              </a:r>
              <a:r>
                <a:rPr lang="en-US" sz="2400" dirty="0" smtClean="0">
                  <a:sym typeface="Symbol" charset="2"/>
                </a:rPr>
                <a:t>= </a:t>
              </a:r>
              <a:r>
                <a:rPr lang="en-US" sz="2400" dirty="0" err="1">
                  <a:sym typeface="Symbol" charset="2"/>
                </a:rPr>
                <a:t></a:t>
              </a:r>
              <a:r>
                <a:rPr lang="en-US" sz="2400" i="1" dirty="0">
                  <a:sym typeface="Symbol" charset="2"/>
                </a:rPr>
                <a:t> </a:t>
              </a:r>
              <a:r>
                <a:rPr lang="en-US" sz="2000" dirty="0" err="1">
                  <a:sym typeface="Symbol" charset="2"/>
                </a:rPr>
                <a:t>x</a:t>
              </a:r>
              <a:r>
                <a:rPr lang="en-US" sz="2400" i="1" dirty="0">
                  <a:sym typeface="Symbol" charset="2"/>
                </a:rPr>
                <a:t> </a:t>
              </a:r>
              <a:r>
                <a:rPr lang="en-US" sz="2400" dirty="0">
                  <a:sym typeface="Symbol" charset="2"/>
                </a:rPr>
                <a:t>[M+1]</a:t>
              </a:r>
              <a:endParaRPr lang="en-US" sz="2400" i="1" dirty="0">
                <a:sym typeface="Symbol" charset="2"/>
              </a:endParaRPr>
            </a:p>
            <a:p>
              <a:pPr>
                <a:lnSpc>
                  <a:spcPct val="120000"/>
                </a:lnSpc>
                <a:spcAft>
                  <a:spcPts val="1800"/>
                </a:spcAft>
                <a:buFont typeface="Symbol" charset="2"/>
                <a:buNone/>
              </a:pPr>
              <a:r>
                <a:rPr lang="en-US" sz="2400" dirty="0" err="1">
                  <a:latin typeface="Times" charset="0"/>
                  <a:sym typeface="Symbol" charset="2"/>
                </a:rPr>
                <a:t></a:t>
              </a:r>
              <a:r>
                <a:rPr lang="en-US" sz="2400" baseline="-25000" dirty="0" err="1">
                  <a:latin typeface="Times" charset="0"/>
                  <a:sym typeface="Symbol" charset="2"/>
                </a:rPr>
                <a:t>i</a:t>
              </a:r>
              <a:r>
                <a:rPr lang="en-US" sz="2400" baseline="-25000" dirty="0" smtClean="0">
                  <a:latin typeface="Times" charset="0"/>
                  <a:sym typeface="Symbol" charset="2"/>
                </a:rPr>
                <a:t>   </a:t>
              </a:r>
              <a:r>
                <a:rPr lang="en-US" sz="2400" dirty="0" smtClean="0">
                  <a:sym typeface="Symbol" charset="2"/>
                </a:rPr>
                <a:t>=</a:t>
              </a:r>
              <a:r>
                <a:rPr lang="en-US" sz="2400" dirty="0" smtClean="0">
                  <a:latin typeface="Times" charset="0"/>
                  <a:sym typeface="Symbol" charset="2"/>
                </a:rPr>
                <a:t>   </a:t>
              </a:r>
              <a:r>
                <a:rPr lang="en-US" sz="2400" dirty="0" err="1">
                  <a:latin typeface="Times" charset="0"/>
                  <a:sym typeface="Symbol" charset="2"/>
                </a:rPr>
                <a:t></a:t>
              </a:r>
              <a:endParaRPr lang="en-US" sz="2400" dirty="0">
                <a:latin typeface="Times" charset="0"/>
                <a:sym typeface="Symbol" charset="2"/>
              </a:endParaRPr>
            </a:p>
            <a:p>
              <a:pPr>
                <a:lnSpc>
                  <a:spcPct val="160000"/>
                </a:lnSpc>
                <a:buFont typeface="Symbol" charset="2"/>
                <a:buNone/>
              </a:pPr>
              <a:r>
                <a:rPr lang="en-US" sz="2400" dirty="0" err="1">
                  <a:solidFill>
                    <a:srgbClr val="3333FF"/>
                  </a:solidFill>
                  <a:latin typeface="Times" charset="0"/>
                  <a:sym typeface="Symbol" charset="2"/>
                </a:rPr>
                <a:t></a:t>
              </a:r>
              <a:r>
                <a:rPr lang="en-US" sz="2400" baseline="-25000" dirty="0">
                  <a:solidFill>
                    <a:srgbClr val="3333FF"/>
                  </a:solidFill>
                  <a:latin typeface="Times" charset="0"/>
                  <a:sym typeface="Symbol" charset="2"/>
                </a:rPr>
                <a:t> </a:t>
              </a:r>
              <a:r>
                <a:rPr lang="en-US" sz="2400" dirty="0">
                  <a:solidFill>
                    <a:srgbClr val="3333FF"/>
                  </a:solidFill>
                  <a:sym typeface="Symbol" charset="2"/>
                </a:rPr>
                <a:t>((</a:t>
              </a:r>
              <a:r>
                <a:rPr lang="en-US" sz="2400" dirty="0" err="1">
                  <a:solidFill>
                    <a:srgbClr val="3333FF"/>
                  </a:solidFill>
                  <a:latin typeface="Times" charset="0"/>
                  <a:sym typeface="Symbol" charset="2"/>
                </a:rPr>
                <a:t></a:t>
              </a:r>
              <a:r>
                <a:rPr lang="en-US" sz="2400" dirty="0" err="1">
                  <a:solidFill>
                    <a:srgbClr val="3333FF"/>
                  </a:solidFill>
                  <a:sym typeface="Symbol" charset="2"/>
                </a:rPr>
                <a:t>,i</a:t>
              </a:r>
              <a:r>
                <a:rPr lang="en-US" sz="2400" dirty="0">
                  <a:solidFill>
                    <a:srgbClr val="3333FF"/>
                  </a:solidFill>
                  <a:sym typeface="Symbol" charset="2"/>
                </a:rPr>
                <a:t>))</a:t>
              </a:r>
              <a:r>
                <a:rPr lang="en-US" sz="2400" dirty="0">
                  <a:latin typeface="Times" charset="0"/>
                  <a:sym typeface="Symbol" charset="2"/>
                </a:rPr>
                <a:t> </a:t>
              </a:r>
              <a:r>
                <a:rPr lang="en-US" sz="2400" dirty="0">
                  <a:sym typeface="Symbol" charset="2"/>
                </a:rPr>
                <a:t>= </a:t>
              </a:r>
              <a:r>
                <a:rPr lang="en-US" sz="2400" baseline="-25000" dirty="0">
                  <a:sym typeface="Symbol" charset="2"/>
                </a:rPr>
                <a:t> </a:t>
              </a:r>
              <a:r>
                <a:rPr lang="en-US" sz="2400" dirty="0" err="1">
                  <a:latin typeface="Times" charset="0"/>
                  <a:sym typeface="Symbol" charset="2"/>
                </a:rPr>
                <a:t></a:t>
              </a:r>
              <a:r>
                <a:rPr lang="en-US" sz="2800" baseline="-25000" dirty="0" err="1">
                  <a:sym typeface="Symbol" charset="2"/>
                </a:rPr>
                <a:t>i</a:t>
              </a:r>
              <a:r>
                <a:rPr lang="en-US" sz="2800" baseline="-25000" dirty="0">
                  <a:sym typeface="Symbol" charset="2"/>
                </a:rPr>
                <a:t> </a:t>
              </a:r>
              <a:r>
                <a:rPr lang="en-US" sz="2400" dirty="0">
                  <a:sym typeface="Symbol" charset="2"/>
                </a:rPr>
                <a:t>(</a:t>
              </a:r>
              <a:r>
                <a:rPr lang="en-US" sz="2400" dirty="0" err="1">
                  <a:latin typeface="Times" charset="0"/>
                  <a:sym typeface="Symbol" charset="2"/>
                </a:rPr>
                <a:t></a:t>
              </a:r>
              <a:r>
                <a:rPr lang="en-US" sz="2400" dirty="0" smtClean="0">
                  <a:sym typeface="Symbol" charset="2"/>
                </a:rPr>
                <a:t>) / (</a:t>
              </a:r>
              <a:r>
                <a:rPr lang="en-US" sz="2400" dirty="0">
                  <a:sym typeface="Symbol" charset="2"/>
                </a:rPr>
                <a:t>M+1)</a:t>
              </a:r>
              <a:r>
                <a:rPr lang="en-US" sz="2400" dirty="0">
                  <a:latin typeface="Times" charset="0"/>
                  <a:sym typeface="Symbol" charset="2"/>
                </a:rPr>
                <a:t> </a:t>
              </a:r>
            </a:p>
            <a:p>
              <a:pPr>
                <a:buFont typeface="Symbol" charset="2"/>
                <a:buNone/>
              </a:pPr>
              <a:endParaRPr lang="en-US" i="1" dirty="0">
                <a:latin typeface="Times" charset="0"/>
                <a:sym typeface="Symbol" charset="2"/>
              </a:endParaRPr>
            </a:p>
          </p:txBody>
        </p:sp>
        <p:grpSp>
          <p:nvGrpSpPr>
            <p:cNvPr id="2" name="Group 7"/>
            <p:cNvGrpSpPr>
              <a:grpSpLocks/>
            </p:cNvGrpSpPr>
            <p:nvPr/>
          </p:nvGrpSpPr>
          <p:grpSpPr bwMode="auto">
            <a:xfrm>
              <a:off x="5211234" y="1616055"/>
              <a:ext cx="414866" cy="641745"/>
              <a:chOff x="3309" y="801"/>
              <a:chExt cx="196" cy="539"/>
            </a:xfrm>
          </p:grpSpPr>
          <p:sp>
            <p:nvSpPr>
              <p:cNvPr id="363528" name="Rectangle 8"/>
              <p:cNvSpPr>
                <a:spLocks noChangeArrowheads="1"/>
              </p:cNvSpPr>
              <p:nvPr/>
            </p:nvSpPr>
            <p:spPr bwMode="auto">
              <a:xfrm>
                <a:off x="3309" y="801"/>
                <a:ext cx="196" cy="5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US" sz="2000" dirty="0" err="1">
                    <a:latin typeface="Times" charset="0"/>
                  </a:rPr>
                  <a:t>i</a:t>
                </a:r>
                <a:endParaRPr lang="en-US" sz="2000" dirty="0">
                  <a:latin typeface="Times" charset="0"/>
                </a:endParaRPr>
              </a:p>
              <a:p>
                <a:pPr algn="ctr">
                  <a:lnSpc>
                    <a:spcPct val="110000"/>
                  </a:lnSpc>
                </a:pPr>
                <a:r>
                  <a:rPr lang="en-US" sz="2000" dirty="0">
                    <a:latin typeface="Times" charset="0"/>
                  </a:rPr>
                  <a:t>M</a:t>
                </a:r>
                <a:endParaRPr lang="en-US" sz="3600" dirty="0"/>
              </a:p>
            </p:txBody>
          </p:sp>
          <p:sp>
            <p:nvSpPr>
              <p:cNvPr id="363529" name="Line 9"/>
              <p:cNvSpPr>
                <a:spLocks noChangeShapeType="1"/>
              </p:cNvSpPr>
              <p:nvPr/>
            </p:nvSpPr>
            <p:spPr bwMode="auto">
              <a:xfrm>
                <a:off x="3309" y="1037"/>
                <a:ext cx="16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63549" name="Rectangle 29"/>
            <p:cNvSpPr>
              <a:spLocks noChangeArrowheads="1"/>
            </p:cNvSpPr>
            <p:nvPr/>
          </p:nvSpPr>
          <p:spPr bwMode="auto">
            <a:xfrm>
              <a:off x="4083051" y="917753"/>
              <a:ext cx="520700" cy="451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FF"/>
                  </a:solidFill>
                  <a:latin typeface="Century Schoolbook"/>
                  <a:cs typeface="Century Schoolbook"/>
                </a:rPr>
                <a:t>^</a:t>
              </a:r>
              <a:endParaRPr lang="en-US" sz="2800" dirty="0">
                <a:latin typeface="Century Schoolbook"/>
                <a:cs typeface="Century Schoolbook"/>
              </a:endParaRPr>
            </a:p>
          </p:txBody>
        </p:sp>
        <p:sp>
          <p:nvSpPr>
            <p:cNvPr id="363550" name="Rectangle 30"/>
            <p:cNvSpPr>
              <a:spLocks noChangeArrowheads="1"/>
            </p:cNvSpPr>
            <p:nvPr/>
          </p:nvSpPr>
          <p:spPr bwMode="auto">
            <a:xfrm>
              <a:off x="3987801" y="2257800"/>
              <a:ext cx="5207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900" dirty="0" smtClean="0">
                  <a:solidFill>
                    <a:srgbClr val="0000FF"/>
                  </a:solidFill>
                  <a:latin typeface="Century Schoolbook"/>
                  <a:cs typeface="Century Schoolbook"/>
                </a:rPr>
                <a:t>  </a:t>
              </a:r>
              <a:r>
                <a:rPr lang="en-US" sz="2800" dirty="0" smtClean="0">
                  <a:solidFill>
                    <a:srgbClr val="0000FF"/>
                  </a:solidFill>
                  <a:latin typeface="Century Schoolbook"/>
                  <a:cs typeface="Century Schoolbook"/>
                </a:rPr>
                <a:t>^</a:t>
              </a:r>
              <a:endParaRPr lang="en-US" sz="2800" dirty="0">
                <a:latin typeface="Century Schoolbook"/>
                <a:cs typeface="Century Schoolbook"/>
              </a:endParaRPr>
            </a:p>
          </p:txBody>
        </p:sp>
      </p:grpSp>
      <p:sp>
        <p:nvSpPr>
          <p:cNvPr id="363551" name="Rectangle 31"/>
          <p:cNvSpPr>
            <a:spLocks noGrp="1" noChangeArrowheads="1"/>
          </p:cNvSpPr>
          <p:nvPr>
            <p:ph type="title" idx="4294967295"/>
          </p:nvPr>
        </p:nvSpPr>
        <p:spPr>
          <a:xfrm>
            <a:off x="516467" y="0"/>
            <a:ext cx="8174567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Alternative: Simulated Tempering?</a:t>
            </a:r>
            <a:endParaRPr lang="en-US" sz="36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439663" y="1027291"/>
            <a:ext cx="2406657" cy="4491573"/>
            <a:chOff x="439663" y="1088232"/>
            <a:chExt cx="3065537" cy="5200649"/>
          </a:xfrm>
        </p:grpSpPr>
        <p:sp>
          <p:nvSpPr>
            <p:cNvPr id="363522" name="Line 2"/>
            <p:cNvSpPr>
              <a:spLocks noChangeShapeType="1"/>
            </p:cNvSpPr>
            <p:nvPr/>
          </p:nvSpPr>
          <p:spPr bwMode="auto">
            <a:xfrm>
              <a:off x="3505200" y="3909358"/>
              <a:ext cx="0" cy="355997"/>
            </a:xfrm>
            <a:prstGeom prst="line">
              <a:avLst/>
            </a:prstGeom>
            <a:noFill/>
            <a:ln w="76200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544" name="Line 24"/>
            <p:cNvSpPr>
              <a:spLocks noChangeShapeType="1"/>
            </p:cNvSpPr>
            <p:nvPr/>
          </p:nvSpPr>
          <p:spPr bwMode="auto">
            <a:xfrm>
              <a:off x="3505200" y="1366183"/>
              <a:ext cx="0" cy="355997"/>
            </a:xfrm>
            <a:prstGeom prst="line">
              <a:avLst/>
            </a:prstGeom>
            <a:noFill/>
            <a:ln w="76200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545" name="Line 25"/>
            <p:cNvSpPr>
              <a:spLocks noChangeShapeType="1"/>
            </p:cNvSpPr>
            <p:nvPr/>
          </p:nvSpPr>
          <p:spPr bwMode="auto">
            <a:xfrm>
              <a:off x="3505200" y="2537758"/>
              <a:ext cx="0" cy="355997"/>
            </a:xfrm>
            <a:prstGeom prst="line">
              <a:avLst/>
            </a:prstGeom>
            <a:noFill/>
            <a:ln w="76200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546" name="Line 26"/>
            <p:cNvSpPr>
              <a:spLocks noChangeShapeType="1"/>
            </p:cNvSpPr>
            <p:nvPr/>
          </p:nvSpPr>
          <p:spPr bwMode="auto">
            <a:xfrm>
              <a:off x="3505200" y="2823508"/>
              <a:ext cx="0" cy="70247"/>
            </a:xfrm>
            <a:prstGeom prst="line">
              <a:avLst/>
            </a:prstGeom>
            <a:noFill/>
            <a:ln w="76200">
              <a:solidFill>
                <a:srgbClr val="ED181E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547" name="Line 27"/>
            <p:cNvSpPr>
              <a:spLocks noChangeShapeType="1"/>
            </p:cNvSpPr>
            <p:nvPr/>
          </p:nvSpPr>
          <p:spPr bwMode="auto">
            <a:xfrm>
              <a:off x="3505200" y="5579805"/>
              <a:ext cx="0" cy="355997"/>
            </a:xfrm>
            <a:prstGeom prst="line">
              <a:avLst/>
            </a:prstGeom>
            <a:noFill/>
            <a:ln w="76200">
              <a:solidFill>
                <a:srgbClr val="ED181E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548" name="Line 28"/>
            <p:cNvSpPr>
              <a:spLocks noChangeShapeType="1"/>
            </p:cNvSpPr>
            <p:nvPr/>
          </p:nvSpPr>
          <p:spPr bwMode="auto">
            <a:xfrm>
              <a:off x="3505200" y="4089142"/>
              <a:ext cx="0" cy="176213"/>
            </a:xfrm>
            <a:prstGeom prst="line">
              <a:avLst/>
            </a:prstGeom>
            <a:noFill/>
            <a:ln w="76200">
              <a:solidFill>
                <a:srgbClr val="ED181E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439663" y="1088232"/>
              <a:ext cx="2769327" cy="5200649"/>
              <a:chOff x="1" y="1088232"/>
              <a:chExt cx="3507316" cy="5200649"/>
            </a:xfrm>
          </p:grpSpPr>
          <p:sp>
            <p:nvSpPr>
              <p:cNvPr id="363533" name="AutoShape 13"/>
              <p:cNvSpPr>
                <a:spLocks noChangeArrowheads="1"/>
              </p:cNvSpPr>
              <p:nvPr/>
            </p:nvSpPr>
            <p:spPr bwMode="auto">
              <a:xfrm>
                <a:off x="1170517" y="1088232"/>
                <a:ext cx="2336800" cy="1027510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rgbClr val="5918BB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534" name="Rectangle 14"/>
              <p:cNvSpPr>
                <a:spLocks noChangeArrowheads="1"/>
              </p:cNvSpPr>
              <p:nvPr/>
            </p:nvSpPr>
            <p:spPr bwMode="auto">
              <a:xfrm>
                <a:off x="1" y="1385888"/>
                <a:ext cx="1375833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dirty="0">
                    <a:solidFill>
                      <a:srgbClr val="5918BB"/>
                    </a:solidFill>
                    <a:latin typeface="Times" charset="0"/>
                    <a:sym typeface="Symbol" charset="2"/>
                  </a:rPr>
                  <a:t></a:t>
                </a:r>
                <a:r>
                  <a:rPr lang="en-US" sz="2000" baseline="-25000" dirty="0">
                    <a:solidFill>
                      <a:srgbClr val="5918BB"/>
                    </a:solidFill>
                    <a:latin typeface="Times" charset="0"/>
                    <a:sym typeface="Symbol" charset="2"/>
                  </a:rPr>
                  <a:t>M </a:t>
                </a:r>
                <a:r>
                  <a:rPr lang="en-US" sz="2000" dirty="0">
                    <a:solidFill>
                      <a:srgbClr val="5918BB"/>
                    </a:solidFill>
                    <a:latin typeface="Times" charset="0"/>
                    <a:sym typeface="Symbol" charset="2"/>
                  </a:rPr>
                  <a:t>=</a:t>
                </a:r>
                <a:r>
                  <a:rPr lang="en-US" sz="2000" dirty="0" err="1">
                    <a:solidFill>
                      <a:srgbClr val="5918BB"/>
                    </a:solidFill>
                    <a:latin typeface="Times" charset="0"/>
                    <a:sym typeface="Symbol" charset="2"/>
                  </a:rPr>
                  <a:t></a:t>
                </a:r>
                <a:endParaRPr lang="en-US" sz="2000" dirty="0">
                  <a:solidFill>
                    <a:srgbClr val="5918BB"/>
                  </a:solidFill>
                  <a:latin typeface="Times" charset="0"/>
                  <a:sym typeface="Symbol" charset="2"/>
                </a:endParaRPr>
              </a:p>
            </p:txBody>
          </p:sp>
          <p:sp>
            <p:nvSpPr>
              <p:cNvPr id="363535" name="AutoShape 15"/>
              <p:cNvSpPr>
                <a:spLocks noChangeArrowheads="1"/>
              </p:cNvSpPr>
              <p:nvPr/>
            </p:nvSpPr>
            <p:spPr bwMode="auto">
              <a:xfrm>
                <a:off x="1170517" y="2345532"/>
                <a:ext cx="2336800" cy="1027510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rgbClr val="5918BB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536" name="Rectangle 16"/>
              <p:cNvSpPr>
                <a:spLocks noChangeArrowheads="1"/>
              </p:cNvSpPr>
              <p:nvPr/>
            </p:nvSpPr>
            <p:spPr bwMode="auto">
              <a:xfrm>
                <a:off x="116418" y="2646760"/>
                <a:ext cx="785091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dirty="0">
                    <a:solidFill>
                      <a:srgbClr val="5918BB"/>
                    </a:solidFill>
                    <a:latin typeface="Times" charset="0"/>
                    <a:sym typeface="Symbol" charset="2"/>
                  </a:rPr>
                  <a:t></a:t>
                </a:r>
                <a:r>
                  <a:rPr lang="en-US" sz="2000" baseline="-25000" dirty="0">
                    <a:solidFill>
                      <a:srgbClr val="5918BB"/>
                    </a:solidFill>
                    <a:latin typeface="Times" charset="0"/>
                    <a:sym typeface="Symbol" charset="2"/>
                  </a:rPr>
                  <a:t>M-1</a:t>
                </a:r>
                <a:endParaRPr lang="en-US" sz="2000" dirty="0">
                  <a:solidFill>
                    <a:srgbClr val="5918BB"/>
                  </a:solidFill>
                  <a:latin typeface="Times" charset="0"/>
                  <a:sym typeface="Symbol" charset="2"/>
                </a:endParaRPr>
              </a:p>
            </p:txBody>
          </p:sp>
          <p:sp>
            <p:nvSpPr>
              <p:cNvPr id="363537" name="AutoShape 17"/>
              <p:cNvSpPr>
                <a:spLocks noChangeArrowheads="1"/>
              </p:cNvSpPr>
              <p:nvPr/>
            </p:nvSpPr>
            <p:spPr bwMode="auto">
              <a:xfrm>
                <a:off x="1170517" y="3602832"/>
                <a:ext cx="2336800" cy="1027510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rgbClr val="5918BB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538" name="Rectangle 18"/>
              <p:cNvSpPr>
                <a:spLocks noChangeArrowheads="1"/>
              </p:cNvSpPr>
              <p:nvPr/>
            </p:nvSpPr>
            <p:spPr bwMode="auto">
              <a:xfrm>
                <a:off x="116418" y="3904060"/>
                <a:ext cx="785091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dirty="0">
                    <a:solidFill>
                      <a:srgbClr val="5918BB"/>
                    </a:solidFill>
                    <a:latin typeface="Times" charset="0"/>
                    <a:sym typeface="Symbol" charset="2"/>
                  </a:rPr>
                  <a:t></a:t>
                </a:r>
                <a:r>
                  <a:rPr lang="en-US" sz="2000" baseline="-25000" dirty="0">
                    <a:solidFill>
                      <a:srgbClr val="5918BB"/>
                    </a:solidFill>
                    <a:latin typeface="Times" charset="0"/>
                    <a:sym typeface="Symbol" charset="2"/>
                  </a:rPr>
                  <a:t>M-2</a:t>
                </a:r>
                <a:endParaRPr lang="en-US" sz="2000" dirty="0">
                  <a:solidFill>
                    <a:srgbClr val="5918BB"/>
                  </a:solidFill>
                  <a:latin typeface="Times" charset="0"/>
                  <a:sym typeface="Symbol" charset="2"/>
                </a:endParaRPr>
              </a:p>
            </p:txBody>
          </p:sp>
          <p:sp>
            <p:nvSpPr>
              <p:cNvPr id="363539" name="AutoShape 19"/>
              <p:cNvSpPr>
                <a:spLocks noChangeArrowheads="1"/>
              </p:cNvSpPr>
              <p:nvPr/>
            </p:nvSpPr>
            <p:spPr bwMode="auto">
              <a:xfrm>
                <a:off x="1170517" y="5261372"/>
                <a:ext cx="2336800" cy="1027509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rgbClr val="5918BB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540" name="Rectangle 20"/>
              <p:cNvSpPr>
                <a:spLocks noChangeArrowheads="1"/>
              </p:cNvSpPr>
              <p:nvPr/>
            </p:nvSpPr>
            <p:spPr bwMode="auto">
              <a:xfrm>
                <a:off x="1" y="5559029"/>
                <a:ext cx="1265767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dirty="0">
                    <a:solidFill>
                      <a:srgbClr val="5918BB"/>
                    </a:solidFill>
                    <a:latin typeface="Times" charset="0"/>
                    <a:sym typeface="Symbol" charset="2"/>
                  </a:rPr>
                  <a:t></a:t>
                </a:r>
                <a:r>
                  <a:rPr lang="en-US" sz="2000" baseline="-25000" dirty="0">
                    <a:solidFill>
                      <a:srgbClr val="5918BB"/>
                    </a:solidFill>
                    <a:latin typeface="Times" charset="0"/>
                    <a:sym typeface="Symbol" charset="2"/>
                  </a:rPr>
                  <a:t>0 </a:t>
                </a:r>
                <a:r>
                  <a:rPr lang="en-US" sz="2000" dirty="0">
                    <a:solidFill>
                      <a:srgbClr val="5918BB"/>
                    </a:solidFill>
                    <a:latin typeface="Times" charset="0"/>
                    <a:sym typeface="Symbol" charset="2"/>
                  </a:rPr>
                  <a:t>=0</a:t>
                </a:r>
              </a:p>
            </p:txBody>
          </p:sp>
          <p:sp>
            <p:nvSpPr>
              <p:cNvPr id="363541" name="AutoShape 21"/>
              <p:cNvSpPr>
                <a:spLocks noChangeArrowheads="1"/>
              </p:cNvSpPr>
              <p:nvPr/>
            </p:nvSpPr>
            <p:spPr bwMode="auto">
              <a:xfrm>
                <a:off x="2186517" y="4745831"/>
                <a:ext cx="101600" cy="57150"/>
              </a:xfrm>
              <a:prstGeom prst="flowChartConnector">
                <a:avLst/>
              </a:prstGeom>
              <a:solidFill>
                <a:srgbClr val="8C613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800">
                  <a:solidFill>
                    <a:srgbClr val="8C6136"/>
                  </a:solidFill>
                </a:endParaRPr>
              </a:p>
            </p:txBody>
          </p:sp>
          <p:sp>
            <p:nvSpPr>
              <p:cNvPr id="363542" name="AutoShape 22"/>
              <p:cNvSpPr>
                <a:spLocks noChangeArrowheads="1"/>
              </p:cNvSpPr>
              <p:nvPr/>
            </p:nvSpPr>
            <p:spPr bwMode="auto">
              <a:xfrm>
                <a:off x="2186517" y="4917281"/>
                <a:ext cx="101600" cy="57150"/>
              </a:xfrm>
              <a:prstGeom prst="flowChartConnector">
                <a:avLst/>
              </a:prstGeom>
              <a:solidFill>
                <a:srgbClr val="8C613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800">
                  <a:solidFill>
                    <a:srgbClr val="8C6136"/>
                  </a:solidFill>
                </a:endParaRPr>
              </a:p>
            </p:txBody>
          </p:sp>
          <p:sp>
            <p:nvSpPr>
              <p:cNvPr id="363543" name="AutoShape 23"/>
              <p:cNvSpPr>
                <a:spLocks noChangeArrowheads="1"/>
              </p:cNvSpPr>
              <p:nvPr/>
            </p:nvSpPr>
            <p:spPr bwMode="auto">
              <a:xfrm>
                <a:off x="2186517" y="5088731"/>
                <a:ext cx="101600" cy="57150"/>
              </a:xfrm>
              <a:prstGeom prst="flowChartConnector">
                <a:avLst/>
              </a:prstGeom>
              <a:solidFill>
                <a:srgbClr val="8C613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800">
                  <a:solidFill>
                    <a:srgbClr val="8C6136"/>
                  </a:solidFill>
                </a:endParaRPr>
              </a:p>
            </p:txBody>
          </p:sp>
          <p:sp>
            <p:nvSpPr>
              <p:cNvPr id="363552" name="Freeform 32"/>
              <p:cNvSpPr>
                <a:spLocks/>
              </p:cNvSpPr>
              <p:nvPr/>
            </p:nvSpPr>
            <p:spPr bwMode="auto">
              <a:xfrm>
                <a:off x="1534584" y="1331119"/>
                <a:ext cx="1507067" cy="66675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" y="16"/>
                  </a:cxn>
                  <a:cxn ang="0">
                    <a:pos x="72" y="0"/>
                  </a:cxn>
                  <a:cxn ang="0">
                    <a:pos x="120" y="24"/>
                  </a:cxn>
                  <a:cxn ang="0">
                    <a:pos x="168" y="192"/>
                  </a:cxn>
                  <a:cxn ang="0">
                    <a:pos x="240" y="432"/>
                  </a:cxn>
                  <a:cxn ang="0">
                    <a:pos x="256" y="480"/>
                  </a:cxn>
                  <a:cxn ang="0">
                    <a:pos x="264" y="504"/>
                  </a:cxn>
                  <a:cxn ang="0">
                    <a:pos x="360" y="560"/>
                  </a:cxn>
                  <a:cxn ang="0">
                    <a:pos x="440" y="520"/>
                  </a:cxn>
                  <a:cxn ang="0">
                    <a:pos x="480" y="400"/>
                  </a:cxn>
                  <a:cxn ang="0">
                    <a:pos x="496" y="352"/>
                  </a:cxn>
                  <a:cxn ang="0">
                    <a:pos x="528" y="136"/>
                  </a:cxn>
                  <a:cxn ang="0">
                    <a:pos x="584" y="0"/>
                  </a:cxn>
                  <a:cxn ang="0">
                    <a:pos x="712" y="48"/>
                  </a:cxn>
                </a:cxnLst>
                <a:rect l="0" t="0" r="r" b="b"/>
                <a:pathLst>
                  <a:path w="712" h="560">
                    <a:moveTo>
                      <a:pt x="0" y="64"/>
                    </a:moveTo>
                    <a:cubicBezTo>
                      <a:pt x="4" y="50"/>
                      <a:pt x="10" y="24"/>
                      <a:pt x="24" y="16"/>
                    </a:cubicBezTo>
                    <a:cubicBezTo>
                      <a:pt x="38" y="7"/>
                      <a:pt x="72" y="0"/>
                      <a:pt x="72" y="0"/>
                    </a:cubicBezTo>
                    <a:cubicBezTo>
                      <a:pt x="85" y="4"/>
                      <a:pt x="111" y="10"/>
                      <a:pt x="120" y="24"/>
                    </a:cubicBezTo>
                    <a:cubicBezTo>
                      <a:pt x="141" y="59"/>
                      <a:pt x="160" y="149"/>
                      <a:pt x="168" y="192"/>
                    </a:cubicBezTo>
                    <a:cubicBezTo>
                      <a:pt x="184" y="282"/>
                      <a:pt x="203" y="349"/>
                      <a:pt x="240" y="432"/>
                    </a:cubicBezTo>
                    <a:cubicBezTo>
                      <a:pt x="246" y="447"/>
                      <a:pt x="250" y="464"/>
                      <a:pt x="256" y="480"/>
                    </a:cubicBezTo>
                    <a:cubicBezTo>
                      <a:pt x="258" y="488"/>
                      <a:pt x="256" y="499"/>
                      <a:pt x="264" y="504"/>
                    </a:cubicBezTo>
                    <a:cubicBezTo>
                      <a:pt x="297" y="526"/>
                      <a:pt x="323" y="547"/>
                      <a:pt x="360" y="560"/>
                    </a:cubicBezTo>
                    <a:cubicBezTo>
                      <a:pt x="397" y="550"/>
                      <a:pt x="412" y="547"/>
                      <a:pt x="440" y="520"/>
                    </a:cubicBezTo>
                    <a:cubicBezTo>
                      <a:pt x="453" y="479"/>
                      <a:pt x="466" y="440"/>
                      <a:pt x="480" y="400"/>
                    </a:cubicBezTo>
                    <a:cubicBezTo>
                      <a:pt x="485" y="384"/>
                      <a:pt x="496" y="352"/>
                      <a:pt x="496" y="352"/>
                    </a:cubicBezTo>
                    <a:cubicBezTo>
                      <a:pt x="504" y="280"/>
                      <a:pt x="512" y="206"/>
                      <a:pt x="528" y="136"/>
                    </a:cubicBezTo>
                    <a:cubicBezTo>
                      <a:pt x="538" y="88"/>
                      <a:pt x="542" y="27"/>
                      <a:pt x="584" y="0"/>
                    </a:cubicBezTo>
                    <a:cubicBezTo>
                      <a:pt x="629" y="5"/>
                      <a:pt x="688" y="0"/>
                      <a:pt x="712" y="48"/>
                    </a:cubicBezTo>
                  </a:path>
                </a:pathLst>
              </a:custGeom>
              <a:noFill/>
              <a:ln w="19050" cap="flat" cmpd="sng">
                <a:solidFill>
                  <a:srgbClr val="8C613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3" name="Group 35"/>
              <p:cNvGrpSpPr>
                <a:grpSpLocks/>
              </p:cNvGrpSpPr>
              <p:nvPr/>
            </p:nvGrpSpPr>
            <p:grpSpPr bwMode="auto">
              <a:xfrm>
                <a:off x="1661584" y="5510213"/>
                <a:ext cx="1380067" cy="645319"/>
                <a:chOff x="2592" y="3148"/>
                <a:chExt cx="652" cy="542"/>
              </a:xfrm>
            </p:grpSpPr>
            <p:sp>
              <p:nvSpPr>
                <p:cNvPr id="363556" name="Freeform 36"/>
                <p:cNvSpPr>
                  <a:spLocks/>
                </p:cNvSpPr>
                <p:nvPr/>
              </p:nvSpPr>
              <p:spPr bwMode="auto">
                <a:xfrm>
                  <a:off x="2592" y="3148"/>
                  <a:ext cx="652" cy="542"/>
                </a:xfrm>
                <a:custGeom>
                  <a:avLst/>
                  <a:gdLst/>
                  <a:ahLst/>
                  <a:cxnLst>
                    <a:cxn ang="0">
                      <a:pos x="0" y="516"/>
                    </a:cxn>
                    <a:cxn ang="0">
                      <a:pos x="104" y="496"/>
                    </a:cxn>
                    <a:cxn ang="0">
                      <a:pos x="140" y="384"/>
                    </a:cxn>
                    <a:cxn ang="0">
                      <a:pos x="144" y="332"/>
                    </a:cxn>
                    <a:cxn ang="0">
                      <a:pos x="152" y="264"/>
                    </a:cxn>
                    <a:cxn ang="0">
                      <a:pos x="160" y="184"/>
                    </a:cxn>
                    <a:cxn ang="0">
                      <a:pos x="172" y="140"/>
                    </a:cxn>
                    <a:cxn ang="0">
                      <a:pos x="208" y="40"/>
                    </a:cxn>
                    <a:cxn ang="0">
                      <a:pos x="332" y="0"/>
                    </a:cxn>
                    <a:cxn ang="0">
                      <a:pos x="428" y="32"/>
                    </a:cxn>
                    <a:cxn ang="0">
                      <a:pos x="472" y="104"/>
                    </a:cxn>
                    <a:cxn ang="0">
                      <a:pos x="476" y="140"/>
                    </a:cxn>
                    <a:cxn ang="0">
                      <a:pos x="484" y="164"/>
                    </a:cxn>
                    <a:cxn ang="0">
                      <a:pos x="504" y="296"/>
                    </a:cxn>
                    <a:cxn ang="0">
                      <a:pos x="520" y="428"/>
                    </a:cxn>
                    <a:cxn ang="0">
                      <a:pos x="544" y="504"/>
                    </a:cxn>
                    <a:cxn ang="0">
                      <a:pos x="596" y="524"/>
                    </a:cxn>
                    <a:cxn ang="0">
                      <a:pos x="652" y="520"/>
                    </a:cxn>
                  </a:cxnLst>
                  <a:rect l="0" t="0" r="r" b="b"/>
                  <a:pathLst>
                    <a:path w="652" h="542">
                      <a:moveTo>
                        <a:pt x="0" y="516"/>
                      </a:moveTo>
                      <a:cubicBezTo>
                        <a:pt x="40" y="542"/>
                        <a:pt x="79" y="532"/>
                        <a:pt x="104" y="496"/>
                      </a:cubicBezTo>
                      <a:cubicBezTo>
                        <a:pt x="127" y="460"/>
                        <a:pt x="135" y="426"/>
                        <a:pt x="140" y="384"/>
                      </a:cubicBezTo>
                      <a:cubicBezTo>
                        <a:pt x="141" y="366"/>
                        <a:pt x="142" y="349"/>
                        <a:pt x="144" y="332"/>
                      </a:cubicBezTo>
                      <a:cubicBezTo>
                        <a:pt x="146" y="309"/>
                        <a:pt x="149" y="286"/>
                        <a:pt x="152" y="264"/>
                      </a:cubicBezTo>
                      <a:cubicBezTo>
                        <a:pt x="154" y="241"/>
                        <a:pt x="156" y="206"/>
                        <a:pt x="160" y="184"/>
                      </a:cubicBezTo>
                      <a:cubicBezTo>
                        <a:pt x="162" y="168"/>
                        <a:pt x="172" y="140"/>
                        <a:pt x="172" y="140"/>
                      </a:cubicBezTo>
                      <a:cubicBezTo>
                        <a:pt x="175" y="116"/>
                        <a:pt x="183" y="56"/>
                        <a:pt x="208" y="40"/>
                      </a:cubicBezTo>
                      <a:cubicBezTo>
                        <a:pt x="245" y="14"/>
                        <a:pt x="287" y="5"/>
                        <a:pt x="332" y="0"/>
                      </a:cubicBezTo>
                      <a:cubicBezTo>
                        <a:pt x="364" y="8"/>
                        <a:pt x="400" y="13"/>
                        <a:pt x="428" y="32"/>
                      </a:cubicBezTo>
                      <a:cubicBezTo>
                        <a:pt x="443" y="54"/>
                        <a:pt x="463" y="77"/>
                        <a:pt x="472" y="104"/>
                      </a:cubicBezTo>
                      <a:cubicBezTo>
                        <a:pt x="465" y="124"/>
                        <a:pt x="466" y="112"/>
                        <a:pt x="476" y="140"/>
                      </a:cubicBezTo>
                      <a:cubicBezTo>
                        <a:pt x="478" y="148"/>
                        <a:pt x="484" y="164"/>
                        <a:pt x="484" y="164"/>
                      </a:cubicBezTo>
                      <a:cubicBezTo>
                        <a:pt x="490" y="207"/>
                        <a:pt x="496" y="252"/>
                        <a:pt x="504" y="296"/>
                      </a:cubicBezTo>
                      <a:cubicBezTo>
                        <a:pt x="507" y="341"/>
                        <a:pt x="514" y="382"/>
                        <a:pt x="520" y="428"/>
                      </a:cubicBezTo>
                      <a:cubicBezTo>
                        <a:pt x="522" y="450"/>
                        <a:pt x="526" y="486"/>
                        <a:pt x="544" y="504"/>
                      </a:cubicBezTo>
                      <a:cubicBezTo>
                        <a:pt x="557" y="517"/>
                        <a:pt x="578" y="519"/>
                        <a:pt x="596" y="524"/>
                      </a:cubicBezTo>
                      <a:cubicBezTo>
                        <a:pt x="641" y="519"/>
                        <a:pt x="622" y="520"/>
                        <a:pt x="652" y="520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8C6136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3557" name="Freeform 37"/>
                <p:cNvSpPr>
                  <a:spLocks/>
                </p:cNvSpPr>
                <p:nvPr/>
              </p:nvSpPr>
              <p:spPr bwMode="auto">
                <a:xfrm>
                  <a:off x="2776" y="3152"/>
                  <a:ext cx="300" cy="152"/>
                </a:xfrm>
                <a:custGeom>
                  <a:avLst/>
                  <a:gdLst/>
                  <a:ahLst/>
                  <a:cxnLst>
                    <a:cxn ang="0">
                      <a:pos x="0" y="68"/>
                    </a:cxn>
                    <a:cxn ang="0">
                      <a:pos x="112" y="0"/>
                    </a:cxn>
                    <a:cxn ang="0">
                      <a:pos x="172" y="4"/>
                    </a:cxn>
                    <a:cxn ang="0">
                      <a:pos x="276" y="100"/>
                    </a:cxn>
                    <a:cxn ang="0">
                      <a:pos x="300" y="152"/>
                    </a:cxn>
                  </a:cxnLst>
                  <a:rect l="0" t="0" r="r" b="b"/>
                  <a:pathLst>
                    <a:path w="300" h="152">
                      <a:moveTo>
                        <a:pt x="0" y="68"/>
                      </a:moveTo>
                      <a:cubicBezTo>
                        <a:pt x="14" y="25"/>
                        <a:pt x="72" y="9"/>
                        <a:pt x="112" y="0"/>
                      </a:cubicBezTo>
                      <a:cubicBezTo>
                        <a:pt x="132" y="1"/>
                        <a:pt x="152" y="1"/>
                        <a:pt x="172" y="4"/>
                      </a:cubicBezTo>
                      <a:cubicBezTo>
                        <a:pt x="232" y="12"/>
                        <a:pt x="249" y="51"/>
                        <a:pt x="276" y="100"/>
                      </a:cubicBezTo>
                      <a:cubicBezTo>
                        <a:pt x="286" y="118"/>
                        <a:pt x="300" y="129"/>
                        <a:pt x="300" y="152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8C6136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63558" name="Freeform 38"/>
              <p:cNvSpPr>
                <a:spLocks/>
              </p:cNvSpPr>
              <p:nvPr/>
            </p:nvSpPr>
            <p:spPr bwMode="auto">
              <a:xfrm>
                <a:off x="1534584" y="2622947"/>
                <a:ext cx="1507067" cy="44648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" y="16"/>
                  </a:cxn>
                  <a:cxn ang="0">
                    <a:pos x="72" y="0"/>
                  </a:cxn>
                  <a:cxn ang="0">
                    <a:pos x="120" y="24"/>
                  </a:cxn>
                  <a:cxn ang="0">
                    <a:pos x="168" y="192"/>
                  </a:cxn>
                  <a:cxn ang="0">
                    <a:pos x="240" y="432"/>
                  </a:cxn>
                  <a:cxn ang="0">
                    <a:pos x="256" y="480"/>
                  </a:cxn>
                  <a:cxn ang="0">
                    <a:pos x="264" y="504"/>
                  </a:cxn>
                  <a:cxn ang="0">
                    <a:pos x="360" y="560"/>
                  </a:cxn>
                  <a:cxn ang="0">
                    <a:pos x="440" y="520"/>
                  </a:cxn>
                  <a:cxn ang="0">
                    <a:pos x="480" y="400"/>
                  </a:cxn>
                  <a:cxn ang="0">
                    <a:pos x="496" y="352"/>
                  </a:cxn>
                  <a:cxn ang="0">
                    <a:pos x="528" y="136"/>
                  </a:cxn>
                  <a:cxn ang="0">
                    <a:pos x="584" y="0"/>
                  </a:cxn>
                  <a:cxn ang="0">
                    <a:pos x="712" y="48"/>
                  </a:cxn>
                </a:cxnLst>
                <a:rect l="0" t="0" r="r" b="b"/>
                <a:pathLst>
                  <a:path w="712" h="560">
                    <a:moveTo>
                      <a:pt x="0" y="64"/>
                    </a:moveTo>
                    <a:cubicBezTo>
                      <a:pt x="4" y="50"/>
                      <a:pt x="10" y="24"/>
                      <a:pt x="24" y="16"/>
                    </a:cubicBezTo>
                    <a:cubicBezTo>
                      <a:pt x="38" y="7"/>
                      <a:pt x="72" y="0"/>
                      <a:pt x="72" y="0"/>
                    </a:cubicBezTo>
                    <a:cubicBezTo>
                      <a:pt x="85" y="4"/>
                      <a:pt x="111" y="10"/>
                      <a:pt x="120" y="24"/>
                    </a:cubicBezTo>
                    <a:cubicBezTo>
                      <a:pt x="141" y="59"/>
                      <a:pt x="160" y="149"/>
                      <a:pt x="168" y="192"/>
                    </a:cubicBezTo>
                    <a:cubicBezTo>
                      <a:pt x="184" y="282"/>
                      <a:pt x="203" y="349"/>
                      <a:pt x="240" y="432"/>
                    </a:cubicBezTo>
                    <a:cubicBezTo>
                      <a:pt x="246" y="447"/>
                      <a:pt x="250" y="464"/>
                      <a:pt x="256" y="480"/>
                    </a:cubicBezTo>
                    <a:cubicBezTo>
                      <a:pt x="258" y="488"/>
                      <a:pt x="256" y="499"/>
                      <a:pt x="264" y="504"/>
                    </a:cubicBezTo>
                    <a:cubicBezTo>
                      <a:pt x="297" y="526"/>
                      <a:pt x="323" y="547"/>
                      <a:pt x="360" y="560"/>
                    </a:cubicBezTo>
                    <a:cubicBezTo>
                      <a:pt x="397" y="550"/>
                      <a:pt x="412" y="547"/>
                      <a:pt x="440" y="520"/>
                    </a:cubicBezTo>
                    <a:cubicBezTo>
                      <a:pt x="453" y="479"/>
                      <a:pt x="466" y="440"/>
                      <a:pt x="480" y="400"/>
                    </a:cubicBezTo>
                    <a:cubicBezTo>
                      <a:pt x="485" y="384"/>
                      <a:pt x="496" y="352"/>
                      <a:pt x="496" y="352"/>
                    </a:cubicBezTo>
                    <a:cubicBezTo>
                      <a:pt x="504" y="280"/>
                      <a:pt x="512" y="206"/>
                      <a:pt x="528" y="136"/>
                    </a:cubicBezTo>
                    <a:cubicBezTo>
                      <a:pt x="538" y="88"/>
                      <a:pt x="542" y="27"/>
                      <a:pt x="584" y="0"/>
                    </a:cubicBezTo>
                    <a:cubicBezTo>
                      <a:pt x="629" y="5"/>
                      <a:pt x="688" y="0"/>
                      <a:pt x="712" y="48"/>
                    </a:cubicBezTo>
                  </a:path>
                </a:pathLst>
              </a:custGeom>
              <a:noFill/>
              <a:ln w="19050" cap="flat" cmpd="sng">
                <a:solidFill>
                  <a:srgbClr val="8C613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" name="Group 40"/>
              <p:cNvGrpSpPr>
                <a:grpSpLocks/>
              </p:cNvGrpSpPr>
              <p:nvPr/>
            </p:nvGrpSpPr>
            <p:grpSpPr bwMode="auto">
              <a:xfrm>
                <a:off x="1524000" y="3943350"/>
                <a:ext cx="1524000" cy="342900"/>
                <a:chOff x="672" y="3360"/>
                <a:chExt cx="768" cy="240"/>
              </a:xfrm>
            </p:grpSpPr>
            <p:sp>
              <p:nvSpPr>
                <p:cNvPr id="363561" name="Freeform 41"/>
                <p:cNvSpPr>
                  <a:spLocks/>
                </p:cNvSpPr>
                <p:nvPr/>
              </p:nvSpPr>
              <p:spPr bwMode="auto">
                <a:xfrm>
                  <a:off x="768" y="3360"/>
                  <a:ext cx="561" cy="192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" y="16"/>
                    </a:cxn>
                    <a:cxn ang="0">
                      <a:pos x="72" y="0"/>
                    </a:cxn>
                    <a:cxn ang="0">
                      <a:pos x="120" y="24"/>
                    </a:cxn>
                    <a:cxn ang="0">
                      <a:pos x="168" y="192"/>
                    </a:cxn>
                    <a:cxn ang="0">
                      <a:pos x="240" y="432"/>
                    </a:cxn>
                    <a:cxn ang="0">
                      <a:pos x="256" y="480"/>
                    </a:cxn>
                    <a:cxn ang="0">
                      <a:pos x="264" y="504"/>
                    </a:cxn>
                    <a:cxn ang="0">
                      <a:pos x="360" y="560"/>
                    </a:cxn>
                    <a:cxn ang="0">
                      <a:pos x="440" y="520"/>
                    </a:cxn>
                    <a:cxn ang="0">
                      <a:pos x="480" y="400"/>
                    </a:cxn>
                    <a:cxn ang="0">
                      <a:pos x="496" y="352"/>
                    </a:cxn>
                    <a:cxn ang="0">
                      <a:pos x="528" y="136"/>
                    </a:cxn>
                    <a:cxn ang="0">
                      <a:pos x="584" y="0"/>
                    </a:cxn>
                    <a:cxn ang="0">
                      <a:pos x="712" y="48"/>
                    </a:cxn>
                  </a:cxnLst>
                  <a:rect l="0" t="0" r="r" b="b"/>
                  <a:pathLst>
                    <a:path w="712" h="560">
                      <a:moveTo>
                        <a:pt x="0" y="64"/>
                      </a:moveTo>
                      <a:cubicBezTo>
                        <a:pt x="4" y="50"/>
                        <a:pt x="10" y="24"/>
                        <a:pt x="24" y="16"/>
                      </a:cubicBezTo>
                      <a:cubicBezTo>
                        <a:pt x="38" y="7"/>
                        <a:pt x="72" y="0"/>
                        <a:pt x="72" y="0"/>
                      </a:cubicBezTo>
                      <a:cubicBezTo>
                        <a:pt x="85" y="4"/>
                        <a:pt x="111" y="10"/>
                        <a:pt x="120" y="24"/>
                      </a:cubicBezTo>
                      <a:cubicBezTo>
                        <a:pt x="141" y="59"/>
                        <a:pt x="160" y="149"/>
                        <a:pt x="168" y="192"/>
                      </a:cubicBezTo>
                      <a:cubicBezTo>
                        <a:pt x="184" y="282"/>
                        <a:pt x="203" y="349"/>
                        <a:pt x="240" y="432"/>
                      </a:cubicBezTo>
                      <a:cubicBezTo>
                        <a:pt x="246" y="447"/>
                        <a:pt x="250" y="464"/>
                        <a:pt x="256" y="480"/>
                      </a:cubicBezTo>
                      <a:cubicBezTo>
                        <a:pt x="258" y="488"/>
                        <a:pt x="256" y="499"/>
                        <a:pt x="264" y="504"/>
                      </a:cubicBezTo>
                      <a:cubicBezTo>
                        <a:pt x="297" y="526"/>
                        <a:pt x="323" y="547"/>
                        <a:pt x="360" y="560"/>
                      </a:cubicBezTo>
                      <a:cubicBezTo>
                        <a:pt x="397" y="550"/>
                        <a:pt x="412" y="547"/>
                        <a:pt x="440" y="520"/>
                      </a:cubicBezTo>
                      <a:cubicBezTo>
                        <a:pt x="453" y="479"/>
                        <a:pt x="466" y="440"/>
                        <a:pt x="480" y="400"/>
                      </a:cubicBezTo>
                      <a:cubicBezTo>
                        <a:pt x="485" y="384"/>
                        <a:pt x="496" y="352"/>
                        <a:pt x="496" y="352"/>
                      </a:cubicBezTo>
                      <a:cubicBezTo>
                        <a:pt x="504" y="280"/>
                        <a:pt x="512" y="206"/>
                        <a:pt x="528" y="136"/>
                      </a:cubicBezTo>
                      <a:cubicBezTo>
                        <a:pt x="538" y="88"/>
                        <a:pt x="542" y="27"/>
                        <a:pt x="584" y="0"/>
                      </a:cubicBezTo>
                      <a:cubicBezTo>
                        <a:pt x="629" y="5"/>
                        <a:pt x="688" y="0"/>
                        <a:pt x="712" y="48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8C6136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3562" name="Freeform 42"/>
                <p:cNvSpPr>
                  <a:spLocks/>
                </p:cNvSpPr>
                <p:nvPr/>
              </p:nvSpPr>
              <p:spPr bwMode="auto">
                <a:xfrm>
                  <a:off x="672" y="3360"/>
                  <a:ext cx="144" cy="240"/>
                </a:xfrm>
                <a:custGeom>
                  <a:avLst/>
                  <a:gdLst/>
                  <a:ahLst/>
                  <a:cxnLst>
                    <a:cxn ang="0">
                      <a:pos x="192" y="0"/>
                    </a:cxn>
                    <a:cxn ang="0">
                      <a:pos x="48" y="48"/>
                    </a:cxn>
                    <a:cxn ang="0">
                      <a:pos x="0" y="144"/>
                    </a:cxn>
                  </a:cxnLst>
                  <a:rect l="0" t="0" r="r" b="b"/>
                  <a:pathLst>
                    <a:path w="192" h="144">
                      <a:moveTo>
                        <a:pt x="192" y="0"/>
                      </a:moveTo>
                      <a:cubicBezTo>
                        <a:pt x="136" y="12"/>
                        <a:pt x="80" y="24"/>
                        <a:pt x="48" y="48"/>
                      </a:cubicBezTo>
                      <a:cubicBezTo>
                        <a:pt x="16" y="72"/>
                        <a:pt x="8" y="108"/>
                        <a:pt x="0" y="144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996633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3563" name="Freeform 43"/>
                <p:cNvSpPr>
                  <a:spLocks/>
                </p:cNvSpPr>
                <p:nvPr/>
              </p:nvSpPr>
              <p:spPr bwMode="auto">
                <a:xfrm flipH="1">
                  <a:off x="1296" y="3360"/>
                  <a:ext cx="144" cy="240"/>
                </a:xfrm>
                <a:custGeom>
                  <a:avLst/>
                  <a:gdLst/>
                  <a:ahLst/>
                  <a:cxnLst>
                    <a:cxn ang="0">
                      <a:pos x="192" y="0"/>
                    </a:cxn>
                    <a:cxn ang="0">
                      <a:pos x="48" y="48"/>
                    </a:cxn>
                    <a:cxn ang="0">
                      <a:pos x="0" y="144"/>
                    </a:cxn>
                  </a:cxnLst>
                  <a:rect l="0" t="0" r="r" b="b"/>
                  <a:pathLst>
                    <a:path w="192" h="144">
                      <a:moveTo>
                        <a:pt x="192" y="0"/>
                      </a:moveTo>
                      <a:cubicBezTo>
                        <a:pt x="136" y="12"/>
                        <a:pt x="80" y="24"/>
                        <a:pt x="48" y="48"/>
                      </a:cubicBezTo>
                      <a:cubicBezTo>
                        <a:pt x="16" y="72"/>
                        <a:pt x="8" y="108"/>
                        <a:pt x="0" y="144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996633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63564" name="Oval 44"/>
              <p:cNvSpPr>
                <a:spLocks noChangeArrowheads="1"/>
              </p:cNvSpPr>
              <p:nvPr/>
            </p:nvSpPr>
            <p:spPr bwMode="auto">
              <a:xfrm>
                <a:off x="1714500" y="4102894"/>
                <a:ext cx="203200" cy="114300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565" name="Line 45"/>
              <p:cNvSpPr>
                <a:spLocks noChangeShapeType="1"/>
              </p:cNvSpPr>
              <p:nvPr/>
            </p:nvSpPr>
            <p:spPr bwMode="auto">
              <a:xfrm flipV="1">
                <a:off x="1809751" y="2989660"/>
                <a:ext cx="0" cy="1122759"/>
              </a:xfrm>
              <a:prstGeom prst="line">
                <a:avLst/>
              </a:prstGeom>
              <a:noFill/>
              <a:ln w="34925">
                <a:solidFill>
                  <a:srgbClr val="80008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331775" y="5655012"/>
            <a:ext cx="88540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u="sng" dirty="0" err="1" smtClean="0"/>
              <a:t>Thm</a:t>
            </a:r>
            <a:r>
              <a:rPr lang="en-US" sz="2400" dirty="0" smtClean="0"/>
              <a:t>: Tempering </a:t>
            </a:r>
            <a:r>
              <a:rPr lang="en-US" sz="2400" dirty="0"/>
              <a:t>is fast</a:t>
            </a:r>
            <a:r>
              <a:rPr lang="en-US" sz="2400" dirty="0" smtClean="0"/>
              <a:t> for </a:t>
            </a:r>
            <a:r>
              <a:rPr lang="en-US" sz="2400" dirty="0" err="1" smtClean="0"/>
              <a:t>Ising</a:t>
            </a:r>
            <a:r>
              <a:rPr lang="en-US" sz="2400" dirty="0" smtClean="0"/>
              <a:t> on </a:t>
            </a:r>
            <a:r>
              <a:rPr lang="en-US" sz="2400" dirty="0" err="1" smtClean="0"/>
              <a:t>K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for all </a:t>
            </a:r>
            <a:r>
              <a:rPr lang="en-US" sz="24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b</a:t>
            </a:r>
            <a:r>
              <a:rPr lang="en-US" sz="2400" dirty="0" smtClean="0"/>
              <a:t>.    </a:t>
            </a:r>
            <a:r>
              <a:rPr lang="en-US" sz="2000" dirty="0" smtClean="0">
                <a:solidFill>
                  <a:srgbClr val="660066"/>
                </a:solidFill>
              </a:rPr>
              <a:t>[Madras/</a:t>
            </a:r>
            <a:r>
              <a:rPr lang="en-US" sz="2000" dirty="0" err="1" smtClean="0">
                <a:solidFill>
                  <a:srgbClr val="660066"/>
                </a:solidFill>
              </a:rPr>
              <a:t>Zheng</a:t>
            </a:r>
            <a:r>
              <a:rPr lang="en-US" sz="2000" dirty="0" smtClean="0">
                <a:solidFill>
                  <a:srgbClr val="660066"/>
                </a:solidFill>
              </a:rPr>
              <a:t>]</a:t>
            </a:r>
            <a:r>
              <a:rPr lang="en-US" sz="2000" dirty="0" smtClean="0"/>
              <a:t> </a:t>
            </a:r>
            <a:endParaRPr lang="en-US" sz="2400" dirty="0" smtClean="0">
              <a:solidFill>
                <a:srgbClr val="660066"/>
              </a:solidFill>
            </a:endParaRP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484175" y="5807412"/>
            <a:ext cx="8854017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endParaRPr lang="en-US" sz="2400" u="sng" dirty="0" smtClean="0"/>
          </a:p>
          <a:p>
            <a:r>
              <a:rPr lang="en-US" sz="2400" dirty="0" smtClean="0"/>
              <a:t>        </a:t>
            </a:r>
            <a:endParaRPr lang="en-US" sz="2000" dirty="0"/>
          </a:p>
        </p:txBody>
      </p:sp>
      <p:sp>
        <p:nvSpPr>
          <p:cNvPr id="46" name="Rectangle 3"/>
          <p:cNvSpPr>
            <a:spLocks noChangeArrowheads="1"/>
          </p:cNvSpPr>
          <p:nvPr/>
        </p:nvSpPr>
        <p:spPr bwMode="auto">
          <a:xfrm>
            <a:off x="439663" y="6208776"/>
            <a:ext cx="885401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 smtClean="0"/>
              <a:t>         … But not for Potts.                                    </a:t>
            </a:r>
            <a:r>
              <a:rPr lang="en-US" sz="2400" dirty="0" smtClean="0"/>
              <a:t>  </a:t>
            </a:r>
            <a:r>
              <a:rPr lang="en-US" sz="2000" dirty="0" smtClean="0">
                <a:solidFill>
                  <a:srgbClr val="660066"/>
                </a:solidFill>
              </a:rPr>
              <a:t>[</a:t>
            </a:r>
            <a:r>
              <a:rPr lang="en-US" sz="2000" dirty="0" err="1" smtClean="0">
                <a:solidFill>
                  <a:srgbClr val="660066"/>
                </a:solidFill>
              </a:rPr>
              <a:t>Bhatnagar</a:t>
            </a:r>
            <a:r>
              <a:rPr lang="en-US" sz="2000" dirty="0" smtClean="0">
                <a:solidFill>
                  <a:srgbClr val="660066"/>
                </a:solidFill>
              </a:rPr>
              <a:t>, R.]</a:t>
            </a:r>
            <a:endParaRPr lang="en-US" sz="2400" dirty="0" smtClean="0">
              <a:solidFill>
                <a:srgbClr val="660066"/>
              </a:solidFill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19178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46" grpId="0"/>
      <p:bldP spid="46" grpId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00"/>
                </a:solidFill>
              </a:rPr>
              <a:t>Other approaches</a:t>
            </a:r>
            <a:r>
              <a:rPr lang="en-US" sz="3600" dirty="0" smtClean="0">
                <a:solidFill>
                  <a:srgbClr val="000000"/>
                </a:solidFill>
              </a:rPr>
              <a:t>…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71800" y="2522835"/>
            <a:ext cx="3542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  Z = ∑</a:t>
            </a:r>
            <a:r>
              <a:rPr lang="en-US" sz="2400" baseline="-25000" dirty="0" err="1" smtClean="0">
                <a:solidFill>
                  <a:srgbClr val="008000"/>
                </a:solidFill>
                <a:latin typeface="Symbol" charset="2"/>
              </a:rPr>
              <a:t>t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</a:rPr>
              <a:t>e</a:t>
            </a:r>
            <a:r>
              <a:rPr lang="en-US" sz="2400" baseline="30000" dirty="0" err="1" smtClean="0">
                <a:solidFill>
                  <a:srgbClr val="008000"/>
                </a:solidFill>
              </a:rPr>
              <a:t>-</a:t>
            </a:r>
            <a:r>
              <a:rPr lang="en-US" sz="2400" baseline="30000" dirty="0" err="1" smtClean="0">
                <a:solidFill>
                  <a:srgbClr val="008000"/>
                </a:solidFill>
                <a:latin typeface="Symbol" charset="2"/>
              </a:rPr>
              <a:t>b</a:t>
            </a:r>
            <a:r>
              <a:rPr lang="en-US" sz="2400" baseline="30000" dirty="0" smtClean="0">
                <a:solidFill>
                  <a:srgbClr val="008000"/>
                </a:solidFill>
                <a:latin typeface="Symbol" charset="2"/>
              </a:rPr>
              <a:t> </a:t>
            </a:r>
            <a:r>
              <a:rPr lang="en-US" sz="2400" baseline="30000" dirty="0" err="1" smtClean="0">
                <a:solidFill>
                  <a:srgbClr val="008000"/>
                </a:solidFill>
              </a:rPr>
              <a:t>H(</a:t>
            </a:r>
            <a:r>
              <a:rPr lang="en-US" sz="2400" baseline="30000" dirty="0" err="1" smtClean="0">
                <a:solidFill>
                  <a:srgbClr val="008000"/>
                </a:solidFill>
                <a:latin typeface="Symbol" charset="2"/>
              </a:rPr>
              <a:t>t</a:t>
            </a:r>
            <a:r>
              <a:rPr lang="en-US" sz="2400" baseline="30000" dirty="0" smtClean="0">
                <a:solidFill>
                  <a:srgbClr val="008000"/>
                </a:solidFill>
              </a:rPr>
              <a:t>)</a:t>
            </a:r>
            <a:r>
              <a:rPr lang="en-US" sz="2400" dirty="0" smtClean="0">
                <a:solidFill>
                  <a:srgbClr val="008000"/>
                </a:solidFill>
              </a:rPr>
              <a:t>  = ∑</a:t>
            </a:r>
            <a:r>
              <a:rPr lang="en-US" sz="2400" baseline="-25000" dirty="0" smtClean="0">
                <a:solidFill>
                  <a:srgbClr val="008000"/>
                </a:solidFill>
              </a:rPr>
              <a:t>H</a:t>
            </a:r>
            <a:r>
              <a:rPr lang="en-US" sz="2400" baseline="-25000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Í</a:t>
            </a:r>
            <a:r>
              <a:rPr lang="en-US" sz="2400" baseline="-25000" dirty="0" smtClean="0">
                <a:solidFill>
                  <a:srgbClr val="008000"/>
                </a:solidFill>
              </a:rPr>
              <a:t>G </a:t>
            </a:r>
            <a:r>
              <a:rPr lang="en-US" sz="2400" dirty="0" smtClean="0">
                <a:solidFill>
                  <a:srgbClr val="008000"/>
                </a:solidFill>
              </a:rPr>
              <a:t>…  </a:t>
            </a:r>
            <a:r>
              <a:rPr lang="en-US" sz="2400" baseline="30000" dirty="0" smtClean="0">
                <a:solidFill>
                  <a:srgbClr val="008000"/>
                </a:solidFill>
              </a:rPr>
              <a:t>                    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304800" y="1219200"/>
            <a:ext cx="932474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 smtClean="0"/>
              <a:t>Thm</a:t>
            </a:r>
            <a:r>
              <a:rPr lang="en-US" sz="2400" dirty="0" smtClean="0"/>
              <a:t>:  There is </a:t>
            </a:r>
            <a:r>
              <a:rPr lang="en-US" sz="2400" dirty="0" smtClean="0"/>
              <a:t>an </a:t>
            </a:r>
            <a:r>
              <a:rPr lang="en-US" sz="2400" dirty="0" smtClean="0">
                <a:solidFill>
                  <a:srgbClr val="00FF00"/>
                </a:solidFill>
              </a:rPr>
              <a:t>FPRAS</a:t>
            </a:r>
            <a:r>
              <a:rPr lang="en-US" sz="2400" dirty="0" smtClean="0"/>
              <a:t> for </a:t>
            </a:r>
            <a:r>
              <a:rPr lang="en-US" sz="2400" dirty="0" smtClean="0"/>
              <a:t>the </a:t>
            </a:r>
            <a:r>
              <a:rPr lang="en-US" sz="2400" dirty="0" err="1" smtClean="0"/>
              <a:t>Ising</a:t>
            </a:r>
            <a:r>
              <a:rPr lang="en-US" sz="2400" dirty="0" smtClean="0"/>
              <a:t> model </a:t>
            </a:r>
            <a:r>
              <a:rPr lang="en-US" sz="2400" dirty="0" smtClean="0"/>
              <a:t>that estimates  </a:t>
            </a:r>
            <a:r>
              <a:rPr lang="en-US" sz="2400" dirty="0" smtClean="0">
                <a:solidFill>
                  <a:srgbClr val="008000"/>
                </a:solidFill>
              </a:rPr>
              <a:t>Z  </a:t>
            </a:r>
            <a:endParaRPr lang="en-US" sz="2400" dirty="0" smtClean="0">
              <a:solidFill>
                <a:srgbClr val="008000"/>
              </a:solidFill>
            </a:endParaRPr>
          </a:p>
          <a:p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         </a:t>
            </a:r>
            <a:r>
              <a:rPr lang="en-US" sz="2400" dirty="0" smtClean="0"/>
              <a:t>(for all </a:t>
            </a:r>
            <a:r>
              <a:rPr lang="en-US" sz="2400" dirty="0" smtClean="0">
                <a:latin typeface="Symbol" charset="2"/>
                <a:cs typeface="Symbol" charset="2"/>
              </a:rPr>
              <a:t>b</a:t>
            </a:r>
            <a:r>
              <a:rPr lang="en-US" sz="2400" dirty="0" smtClean="0"/>
              <a:t>, all G).                        </a:t>
            </a:r>
            <a:r>
              <a:rPr lang="en-US" sz="2400" dirty="0" smtClean="0"/>
              <a:t>           </a:t>
            </a:r>
            <a:r>
              <a:rPr lang="en-US" sz="2400" dirty="0" smtClean="0">
                <a:solidFill>
                  <a:srgbClr val="660066"/>
                </a:solidFill>
              </a:rPr>
              <a:t>[</a:t>
            </a:r>
            <a:r>
              <a:rPr lang="en-US" sz="2400" dirty="0" err="1" smtClean="0">
                <a:solidFill>
                  <a:srgbClr val="660066"/>
                </a:solidFill>
              </a:rPr>
              <a:t>Jerrum</a:t>
            </a:r>
            <a:r>
              <a:rPr lang="en-US" sz="2400" dirty="0" smtClean="0">
                <a:solidFill>
                  <a:srgbClr val="660066"/>
                </a:solidFill>
              </a:rPr>
              <a:t>, </a:t>
            </a:r>
            <a:r>
              <a:rPr lang="en-US" sz="2400" dirty="0" smtClean="0">
                <a:solidFill>
                  <a:srgbClr val="660066"/>
                </a:solidFill>
              </a:rPr>
              <a:t>Sinclair]</a:t>
            </a:r>
            <a:endParaRPr lang="en-US" sz="2400" dirty="0" smtClean="0">
              <a:solidFill>
                <a:srgbClr val="660066"/>
              </a:solidFill>
            </a:endParaRPr>
          </a:p>
          <a:p>
            <a:r>
              <a:rPr lang="en-US" sz="2400" dirty="0" smtClean="0">
                <a:solidFill>
                  <a:srgbClr val="660066"/>
                </a:solidFill>
              </a:rPr>
              <a:t>          </a:t>
            </a:r>
            <a:r>
              <a:rPr lang="en-US" sz="2400" dirty="0" smtClean="0">
                <a:solidFill>
                  <a:srgbClr val="0000FF"/>
                </a:solidFill>
              </a:rPr>
              <a:t>based on the “high temperature expansion”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800" y="3810000"/>
            <a:ext cx="90475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 smtClean="0"/>
              <a:t>Thm</a:t>
            </a:r>
            <a:r>
              <a:rPr lang="en-US" sz="2400" dirty="0" smtClean="0"/>
              <a:t>:  There is </a:t>
            </a:r>
            <a:r>
              <a:rPr lang="en-US" sz="2400" dirty="0" smtClean="0"/>
              <a:t>an </a:t>
            </a:r>
            <a:r>
              <a:rPr lang="en-US" sz="2400" dirty="0" smtClean="0">
                <a:solidFill>
                  <a:srgbClr val="00FF00"/>
                </a:solidFill>
              </a:rPr>
              <a:t>FPAUS</a:t>
            </a:r>
            <a:r>
              <a:rPr lang="en-US" sz="2400" dirty="0" smtClean="0"/>
              <a:t> for </a:t>
            </a:r>
            <a:r>
              <a:rPr lang="en-US" sz="2400" dirty="0" smtClean="0"/>
              <a:t>the </a:t>
            </a:r>
            <a:r>
              <a:rPr lang="en-US" sz="2400" dirty="0" err="1" smtClean="0"/>
              <a:t>Ising</a:t>
            </a:r>
            <a:r>
              <a:rPr lang="en-US" sz="2400" dirty="0" smtClean="0"/>
              <a:t> model to</a:t>
            </a:r>
          </a:p>
          <a:p>
            <a:r>
              <a:rPr lang="en-US" sz="2400" dirty="0" smtClean="0"/>
              <a:t>    </a:t>
            </a:r>
            <a:r>
              <a:rPr lang="en-US" sz="2400" dirty="0" smtClean="0"/>
              <a:t>       sample from</a:t>
            </a:r>
            <a:r>
              <a:rPr lang="en-US" sz="2400" dirty="0" smtClean="0">
                <a:latin typeface="Symbol" charset="2"/>
                <a:cs typeface="Symbol" charset="2"/>
              </a:rPr>
              <a:t> </a:t>
            </a:r>
            <a:r>
              <a:rPr lang="en-US" sz="2400" dirty="0" smtClean="0">
                <a:latin typeface="Symbol" charset="2"/>
                <a:cs typeface="Symbol" charset="2"/>
              </a:rPr>
              <a:t>p </a:t>
            </a:r>
            <a:r>
              <a:rPr lang="en-US" sz="2400" dirty="0" smtClean="0"/>
              <a:t> (all </a:t>
            </a:r>
            <a:r>
              <a:rPr lang="en-US" sz="2400" dirty="0" smtClean="0">
                <a:latin typeface="Symbol" charset="2"/>
                <a:cs typeface="Symbol" charset="2"/>
              </a:rPr>
              <a:t>b</a:t>
            </a:r>
            <a:r>
              <a:rPr lang="en-US" sz="2400" dirty="0" smtClean="0"/>
              <a:t>, all G).</a:t>
            </a:r>
            <a:r>
              <a:rPr lang="en-US" sz="2400" dirty="0" smtClean="0">
                <a:latin typeface="Symbol" charset="2"/>
                <a:cs typeface="Symbol" charset="2"/>
              </a:rPr>
              <a:t>                     </a:t>
            </a:r>
            <a:r>
              <a:rPr lang="en-US" sz="2400" dirty="0" smtClean="0">
                <a:latin typeface="Symbol" charset="2"/>
                <a:cs typeface="Symbol" charset="2"/>
              </a:rPr>
              <a:t> </a:t>
            </a:r>
            <a:r>
              <a:rPr lang="en-US" sz="2400" dirty="0" smtClean="0">
                <a:solidFill>
                  <a:srgbClr val="660066"/>
                </a:solidFill>
                <a:cs typeface="Symbol" charset="2"/>
              </a:rPr>
              <a:t>[</a:t>
            </a:r>
            <a:r>
              <a:rPr lang="en-US" sz="2400" dirty="0" smtClean="0">
                <a:solidFill>
                  <a:srgbClr val="660066"/>
                </a:solidFill>
                <a:cs typeface="Symbol" charset="2"/>
              </a:rPr>
              <a:t>R., Wilson]</a:t>
            </a:r>
          </a:p>
          <a:p>
            <a:r>
              <a:rPr lang="en-US" sz="2400" dirty="0" smtClean="0">
                <a:solidFill>
                  <a:srgbClr val="660066"/>
                </a:solidFill>
              </a:rPr>
              <a:t>    </a:t>
            </a:r>
            <a:endParaRPr lang="en-US" sz="2400" dirty="0" smtClean="0">
              <a:solidFill>
                <a:srgbClr val="660066"/>
              </a:solidFill>
              <a:latin typeface="Symbol" charset="2"/>
              <a:cs typeface="Symbol" charset="2"/>
            </a:endParaRPr>
          </a:p>
          <a:p>
            <a:r>
              <a:rPr lang="en-US" sz="2400" dirty="0" smtClean="0">
                <a:solidFill>
                  <a:srgbClr val="660066"/>
                </a:solidFill>
              </a:rPr>
              <a:t>           </a:t>
            </a:r>
            <a:r>
              <a:rPr lang="en-US" sz="2400" dirty="0" smtClean="0">
                <a:solidFill>
                  <a:srgbClr val="0000FF"/>
                </a:solidFill>
              </a:rPr>
              <a:t>based on the “random cluster </a:t>
            </a:r>
            <a:r>
              <a:rPr lang="en-US" sz="2400" dirty="0" err="1" smtClean="0">
                <a:solidFill>
                  <a:srgbClr val="0000FF"/>
                </a:solidFill>
              </a:rPr>
              <a:t>respresentation</a:t>
            </a:r>
            <a:r>
              <a:rPr lang="en-US" sz="2400" dirty="0" smtClean="0">
                <a:solidFill>
                  <a:srgbClr val="0000FF"/>
                </a:solidFill>
              </a:rPr>
              <a:t>” + JS</a:t>
            </a:r>
          </a:p>
          <a:p>
            <a:endParaRPr lang="en-US" sz="2400" dirty="0">
              <a:solidFill>
                <a:srgbClr val="660066"/>
              </a:solidFill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64115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936" name="Group 40"/>
          <p:cNvGrpSpPr>
            <a:grpSpLocks/>
          </p:cNvGrpSpPr>
          <p:nvPr/>
        </p:nvGrpSpPr>
        <p:grpSpPr bwMode="auto">
          <a:xfrm>
            <a:off x="1406525" y="1035050"/>
            <a:ext cx="2973388" cy="2882900"/>
            <a:chOff x="1517" y="1256"/>
            <a:chExt cx="1144" cy="1109"/>
          </a:xfrm>
        </p:grpSpPr>
        <p:sp>
          <p:nvSpPr>
            <p:cNvPr id="208937" name="Rectangle 41"/>
            <p:cNvSpPr>
              <a:spLocks noChangeArrowheads="1"/>
            </p:cNvSpPr>
            <p:nvPr/>
          </p:nvSpPr>
          <p:spPr bwMode="auto">
            <a:xfrm>
              <a:off x="1517" y="2359"/>
              <a:ext cx="1140" cy="6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38" name="Rectangle 42"/>
            <p:cNvSpPr>
              <a:spLocks noChangeArrowheads="1"/>
            </p:cNvSpPr>
            <p:nvPr/>
          </p:nvSpPr>
          <p:spPr bwMode="auto">
            <a:xfrm>
              <a:off x="1517" y="2171"/>
              <a:ext cx="380" cy="5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39" name="Rectangle 43"/>
            <p:cNvSpPr>
              <a:spLocks noChangeArrowheads="1"/>
            </p:cNvSpPr>
            <p:nvPr/>
          </p:nvSpPr>
          <p:spPr bwMode="auto">
            <a:xfrm>
              <a:off x="1517" y="1989"/>
              <a:ext cx="761" cy="6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40" name="Rectangle 44"/>
            <p:cNvSpPr>
              <a:spLocks noChangeArrowheads="1"/>
            </p:cNvSpPr>
            <p:nvPr/>
          </p:nvSpPr>
          <p:spPr bwMode="auto">
            <a:xfrm>
              <a:off x="1517" y="1627"/>
              <a:ext cx="1140" cy="5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41" name="Rectangle 45"/>
            <p:cNvSpPr>
              <a:spLocks noChangeArrowheads="1"/>
            </p:cNvSpPr>
            <p:nvPr/>
          </p:nvSpPr>
          <p:spPr bwMode="auto">
            <a:xfrm>
              <a:off x="1705" y="1445"/>
              <a:ext cx="762" cy="6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42" name="Rectangle 46"/>
            <p:cNvSpPr>
              <a:spLocks noChangeArrowheads="1"/>
            </p:cNvSpPr>
            <p:nvPr/>
          </p:nvSpPr>
          <p:spPr bwMode="auto">
            <a:xfrm>
              <a:off x="1894" y="1808"/>
              <a:ext cx="762" cy="5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43" name="Rectangle 47"/>
            <p:cNvSpPr>
              <a:spLocks noChangeArrowheads="1"/>
            </p:cNvSpPr>
            <p:nvPr/>
          </p:nvSpPr>
          <p:spPr bwMode="auto">
            <a:xfrm>
              <a:off x="2278" y="2171"/>
              <a:ext cx="381" cy="5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44" name="Rectangle 48"/>
            <p:cNvSpPr>
              <a:spLocks noChangeArrowheads="1"/>
            </p:cNvSpPr>
            <p:nvPr/>
          </p:nvSpPr>
          <p:spPr bwMode="auto">
            <a:xfrm>
              <a:off x="1517" y="1260"/>
              <a:ext cx="5" cy="1098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45" name="Rectangle 49"/>
            <p:cNvSpPr>
              <a:spLocks noChangeArrowheads="1"/>
            </p:cNvSpPr>
            <p:nvPr/>
          </p:nvSpPr>
          <p:spPr bwMode="auto">
            <a:xfrm>
              <a:off x="1705" y="1262"/>
              <a:ext cx="6" cy="733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46" name="Rectangle 50"/>
            <p:cNvSpPr>
              <a:spLocks noChangeArrowheads="1"/>
            </p:cNvSpPr>
            <p:nvPr/>
          </p:nvSpPr>
          <p:spPr bwMode="auto">
            <a:xfrm>
              <a:off x="1894" y="1625"/>
              <a:ext cx="5" cy="733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47" name="Rectangle 51"/>
            <p:cNvSpPr>
              <a:spLocks noChangeArrowheads="1"/>
            </p:cNvSpPr>
            <p:nvPr/>
          </p:nvSpPr>
          <p:spPr bwMode="auto">
            <a:xfrm>
              <a:off x="2082" y="1991"/>
              <a:ext cx="6" cy="367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48" name="Rectangle 52"/>
            <p:cNvSpPr>
              <a:spLocks noChangeArrowheads="1"/>
            </p:cNvSpPr>
            <p:nvPr/>
          </p:nvSpPr>
          <p:spPr bwMode="auto">
            <a:xfrm>
              <a:off x="2271" y="1625"/>
              <a:ext cx="6" cy="733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49" name="Rectangle 53"/>
            <p:cNvSpPr>
              <a:spLocks noChangeArrowheads="1"/>
            </p:cNvSpPr>
            <p:nvPr/>
          </p:nvSpPr>
          <p:spPr bwMode="auto">
            <a:xfrm>
              <a:off x="2082" y="1266"/>
              <a:ext cx="6" cy="366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50" name="Rectangle 54"/>
            <p:cNvSpPr>
              <a:spLocks noChangeArrowheads="1"/>
            </p:cNvSpPr>
            <p:nvPr/>
          </p:nvSpPr>
          <p:spPr bwMode="auto">
            <a:xfrm>
              <a:off x="2467" y="1810"/>
              <a:ext cx="6" cy="366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51" name="Rectangle 55"/>
            <p:cNvSpPr>
              <a:spLocks noChangeArrowheads="1"/>
            </p:cNvSpPr>
            <p:nvPr/>
          </p:nvSpPr>
          <p:spPr bwMode="auto">
            <a:xfrm>
              <a:off x="2467" y="1266"/>
              <a:ext cx="6" cy="366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52" name="Rectangle 56"/>
            <p:cNvSpPr>
              <a:spLocks noChangeArrowheads="1"/>
            </p:cNvSpPr>
            <p:nvPr/>
          </p:nvSpPr>
          <p:spPr bwMode="auto">
            <a:xfrm>
              <a:off x="2656" y="1260"/>
              <a:ext cx="5" cy="1098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53" name="Rectangle 57"/>
            <p:cNvSpPr>
              <a:spLocks noChangeArrowheads="1"/>
            </p:cNvSpPr>
            <p:nvPr/>
          </p:nvSpPr>
          <p:spPr bwMode="auto">
            <a:xfrm>
              <a:off x="1517" y="1256"/>
              <a:ext cx="1140" cy="6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8955" name="Rectangle 59"/>
          <p:cNvSpPr>
            <a:spLocks noGrp="1" noChangeArrowheads="1"/>
          </p:cNvSpPr>
          <p:nvPr>
            <p:ph type="title"/>
          </p:nvPr>
        </p:nvSpPr>
        <p:spPr>
          <a:xfrm>
            <a:off x="693738" y="0"/>
            <a:ext cx="8229600" cy="1252538"/>
          </a:xfrm>
          <a:noFill/>
          <a:ln/>
        </p:spPr>
        <p:txBody>
          <a:bodyPr/>
          <a:lstStyle/>
          <a:p>
            <a:r>
              <a:rPr lang="en-US" sz="4000">
                <a:solidFill>
                  <a:srgbClr val="000099"/>
                </a:solidFill>
              </a:rPr>
              <a:t>What about matchings on lattices?</a:t>
            </a:r>
          </a:p>
        </p:txBody>
      </p:sp>
      <p:sp>
        <p:nvSpPr>
          <p:cNvPr id="208958" name="Rectangle 62"/>
          <p:cNvSpPr>
            <a:spLocks noChangeArrowheads="1"/>
          </p:cNvSpPr>
          <p:nvPr/>
        </p:nvSpPr>
        <p:spPr bwMode="auto">
          <a:xfrm>
            <a:off x="1573213" y="5629424"/>
            <a:ext cx="24766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  Q</a:t>
            </a:r>
            <a:r>
              <a:rPr lang="en-US" sz="2400" dirty="0">
                <a:solidFill>
                  <a:srgbClr val="FF0000"/>
                </a:solidFill>
              </a:rPr>
              <a:t>:  How many?</a:t>
            </a:r>
          </a:p>
        </p:txBody>
      </p:sp>
      <p:sp>
        <p:nvSpPr>
          <p:cNvPr id="23" name="Text Box 74"/>
          <p:cNvSpPr txBox="1">
            <a:spLocks noChangeArrowheads="1"/>
          </p:cNvSpPr>
          <p:nvPr/>
        </p:nvSpPr>
        <p:spPr bwMode="auto">
          <a:xfrm>
            <a:off x="1580356" y="4724400"/>
            <a:ext cx="512603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altLang="ja-JP" sz="2400" dirty="0" smtClean="0">
                <a:solidFill>
                  <a:srgbClr val="0000FF"/>
                </a:solidFill>
                <a:latin typeface="Arial"/>
              </a:rPr>
              <a:t> </a:t>
            </a:r>
            <a:r>
              <a:rPr lang="ja-JP" altLang="en-US" sz="2400" dirty="0" smtClean="0">
                <a:solidFill>
                  <a:srgbClr val="0000FF"/>
                </a:solidFill>
                <a:latin typeface="Arial"/>
              </a:rPr>
              <a:t>“</a:t>
            </a:r>
            <a:r>
              <a:rPr lang="en-US" sz="2400" dirty="0">
                <a:solidFill>
                  <a:srgbClr val="0000FF"/>
                </a:solidFill>
              </a:rPr>
              <a:t>Domino </a:t>
            </a:r>
            <a:r>
              <a:rPr lang="en-US" sz="2400" dirty="0" err="1">
                <a:solidFill>
                  <a:srgbClr val="0000FF"/>
                </a:solidFill>
              </a:rPr>
              <a:t>tilings</a:t>
            </a:r>
            <a:r>
              <a:rPr lang="ja-JP" altLang="en-US" sz="2400" dirty="0">
                <a:solidFill>
                  <a:srgbClr val="0000FF"/>
                </a:solidFill>
                <a:latin typeface="Arial"/>
              </a:rPr>
              <a:t>”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4" name="Text Box 35"/>
          <p:cNvSpPr txBox="1">
            <a:spLocks noChangeArrowheads="1"/>
          </p:cNvSpPr>
          <p:nvPr/>
        </p:nvSpPr>
        <p:spPr bwMode="auto">
          <a:xfrm>
            <a:off x="1295400" y="4117975"/>
            <a:ext cx="51260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 smtClean="0"/>
              <a:t>      On </a:t>
            </a:r>
            <a:r>
              <a:rPr lang="en-US" sz="2400" dirty="0"/>
              <a:t>the </a:t>
            </a:r>
            <a:r>
              <a:rPr lang="en-US" sz="2400" dirty="0" smtClean="0"/>
              <a:t>lattice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1667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9"/>
          <p:cNvSpPr>
            <a:spLocks noGrp="1" noChangeArrowheads="1"/>
          </p:cNvSpPr>
          <p:nvPr>
            <p:ph type="title"/>
          </p:nvPr>
        </p:nvSpPr>
        <p:spPr>
          <a:xfrm>
            <a:off x="690035" y="12700"/>
            <a:ext cx="7691966" cy="762000"/>
          </a:xfrm>
        </p:spPr>
        <p:txBody>
          <a:bodyPr/>
          <a:lstStyle/>
          <a:p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Conclusions</a:t>
            </a:r>
          </a:p>
        </p:txBody>
      </p:sp>
      <p:sp>
        <p:nvSpPr>
          <p:cNvPr id="73731" name="Rectangle 10"/>
          <p:cNvSpPr>
            <a:spLocks noChangeArrowheads="1"/>
          </p:cNvSpPr>
          <p:nvPr/>
        </p:nvSpPr>
        <p:spPr bwMode="auto">
          <a:xfrm>
            <a:off x="429684" y="774701"/>
            <a:ext cx="30712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 dirty="0"/>
              <a:t>Techniques</a:t>
            </a:r>
            <a:r>
              <a:rPr lang="en-US" sz="2400" dirty="0"/>
              <a:t>: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389470" y="1052116"/>
            <a:ext cx="8166649" cy="1195388"/>
            <a:chOff x="184" y="1065"/>
            <a:chExt cx="3937" cy="1004"/>
          </a:xfrm>
        </p:grpSpPr>
        <p:sp>
          <p:nvSpPr>
            <p:cNvPr id="73748" name="Rectangle 15"/>
            <p:cNvSpPr>
              <a:spLocks noChangeArrowheads="1"/>
            </p:cNvSpPr>
            <p:nvPr/>
          </p:nvSpPr>
          <p:spPr bwMode="auto">
            <a:xfrm>
              <a:off x="184" y="1248"/>
              <a:ext cx="3145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287338" indent="-271463">
                <a:buFontTx/>
                <a:buChar char="•"/>
              </a:pPr>
              <a:r>
                <a:rPr lang="en-US" sz="2400" dirty="0">
                  <a:solidFill>
                    <a:srgbClr val="FC6F00"/>
                  </a:solidFill>
                </a:rPr>
                <a:t>Coupling</a:t>
              </a:r>
              <a:r>
                <a:rPr lang="en-US" sz="2400" dirty="0"/>
                <a:t>:  can be easy when </a:t>
              </a:r>
              <a:r>
                <a:rPr lang="en-US" sz="2400" dirty="0" smtClean="0"/>
                <a:t>it works</a:t>
              </a:r>
              <a:endParaRPr lang="en-US" sz="2400" dirty="0"/>
            </a:p>
            <a:p>
              <a:pPr marL="287338" indent="-271463"/>
              <a:r>
                <a:rPr lang="en-US" sz="2400" dirty="0"/>
                <a:t>       </a:t>
              </a:r>
            </a:p>
          </p:txBody>
        </p:sp>
        <p:pic>
          <p:nvPicPr>
            <p:cNvPr id="73749" name="Picture 22" descr=" magic.gif                                                      0002FAE0Macintosh HD                   B74677AA: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9" y="1065"/>
              <a:ext cx="582" cy="1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137584" y="2101056"/>
            <a:ext cx="8498417" cy="1027509"/>
            <a:chOff x="59" y="2069"/>
            <a:chExt cx="4015" cy="863"/>
          </a:xfrm>
        </p:grpSpPr>
        <p:sp>
          <p:nvSpPr>
            <p:cNvPr id="73746" name="Rectangle 20"/>
            <p:cNvSpPr>
              <a:spLocks noChangeArrowheads="1"/>
            </p:cNvSpPr>
            <p:nvPr/>
          </p:nvSpPr>
          <p:spPr bwMode="auto">
            <a:xfrm>
              <a:off x="3019" y="2069"/>
              <a:ext cx="75" cy="6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pic>
          <p:nvPicPr>
            <p:cNvPr id="73747" name="Picture 23" descr="tortoise.gif                                                   0002FAE0Macintosh HD                   B74677AA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6" y="2192"/>
              <a:ext cx="608" cy="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745" name="Rectangle 18"/>
            <p:cNvSpPr>
              <a:spLocks noChangeArrowheads="1"/>
            </p:cNvSpPr>
            <p:nvPr/>
          </p:nvSpPr>
          <p:spPr bwMode="auto">
            <a:xfrm>
              <a:off x="59" y="2104"/>
              <a:ext cx="3137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236538" indent="271463">
                <a:buFontTx/>
                <a:buChar char="•"/>
              </a:pPr>
              <a:r>
                <a:rPr lang="en-US" sz="2400" dirty="0">
                  <a:solidFill>
                    <a:srgbClr val="FC6F00"/>
                  </a:solidFill>
                </a:rPr>
                <a:t>Flows</a:t>
              </a:r>
              <a:r>
                <a:rPr lang="en-US" sz="2400" dirty="0"/>
                <a:t>:  requires </a:t>
              </a:r>
              <a:r>
                <a:rPr lang="en-US" sz="2400" dirty="0" smtClean="0"/>
                <a:t>global knowledge of chain; </a:t>
              </a:r>
              <a:endParaRPr lang="en-US" sz="2400" dirty="0"/>
            </a:p>
            <a:p>
              <a:pPr marL="236538" indent="271463"/>
              <a:r>
                <a:rPr lang="en-US" sz="2400" dirty="0"/>
                <a:t>     </a:t>
              </a:r>
              <a:r>
                <a:rPr lang="en-US" sz="2400" dirty="0" smtClean="0"/>
                <a:t>very useful for slow mixing </a:t>
              </a:r>
              <a:endParaRPr lang="en-US" sz="2400" dirty="0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137584" y="4487863"/>
            <a:ext cx="8417984" cy="831057"/>
            <a:chOff x="59" y="3636"/>
            <a:chExt cx="3977" cy="698"/>
          </a:xfrm>
        </p:grpSpPr>
        <p:pic>
          <p:nvPicPr>
            <p:cNvPr id="73744" name="Picture 24" descr="einstein.gif                                                   0002FAE0Macintosh HD                   B74677AA: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6" y="3636"/>
              <a:ext cx="570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743" name="Rectangle 3"/>
            <p:cNvSpPr>
              <a:spLocks noChangeArrowheads="1"/>
            </p:cNvSpPr>
            <p:nvPr/>
          </p:nvSpPr>
          <p:spPr bwMode="auto">
            <a:xfrm>
              <a:off x="59" y="3636"/>
              <a:ext cx="3133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406400" indent="-169863">
                <a:buFontTx/>
                <a:buChar char="•"/>
              </a:pPr>
              <a:r>
                <a:rPr lang="en-US" sz="2400" dirty="0">
                  <a:solidFill>
                    <a:srgbClr val="FC6F00"/>
                  </a:solidFill>
                </a:rPr>
                <a:t> Connection to </a:t>
              </a:r>
              <a:r>
                <a:rPr lang="en-US" sz="2400" dirty="0" smtClean="0">
                  <a:solidFill>
                    <a:srgbClr val="FC6F00"/>
                  </a:solidFill>
                </a:rPr>
                <a:t>physics</a:t>
              </a:r>
              <a:r>
                <a:rPr lang="en-US" sz="2400" dirty="0" smtClean="0"/>
                <a:t>:  can offer</a:t>
              </a:r>
              <a:endParaRPr lang="en-US" sz="2400" dirty="0"/>
            </a:p>
            <a:p>
              <a:pPr marL="406400" indent="-169863"/>
              <a:r>
                <a:rPr lang="en-US" sz="2400" dirty="0"/>
                <a:t>       </a:t>
              </a:r>
              <a:r>
                <a:rPr lang="en-US" sz="2400" dirty="0" smtClean="0"/>
                <a:t> tremendous </a:t>
              </a:r>
              <a:r>
                <a:rPr lang="en-US" sz="2400" dirty="0"/>
                <a:t>insights 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429685" y="5319315"/>
            <a:ext cx="8257117" cy="1434703"/>
            <a:chOff x="120" y="3892"/>
            <a:chExt cx="3901" cy="1205"/>
          </a:xfrm>
        </p:grpSpPr>
        <p:sp>
          <p:nvSpPr>
            <p:cNvPr id="73740" name="Rectangle 5"/>
            <p:cNvSpPr>
              <a:spLocks noChangeArrowheads="1"/>
            </p:cNvSpPr>
            <p:nvPr/>
          </p:nvSpPr>
          <p:spPr bwMode="auto">
            <a:xfrm>
              <a:off x="3071" y="4316"/>
              <a:ext cx="218" cy="7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73741" name="Rectangle 8"/>
            <p:cNvSpPr>
              <a:spLocks noChangeArrowheads="1"/>
            </p:cNvSpPr>
            <p:nvPr/>
          </p:nvSpPr>
          <p:spPr bwMode="auto">
            <a:xfrm>
              <a:off x="120" y="4122"/>
              <a:ext cx="152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/>
                <a:t>Open problems: . . .</a:t>
              </a:r>
            </a:p>
          </p:txBody>
        </p:sp>
        <p:pic>
          <p:nvPicPr>
            <p:cNvPr id="73742" name="Picture 25" descr="cant.gif                                                       0002FAE0Macintosh HD                   B74677AA: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9" y="3892"/>
              <a:ext cx="682" cy="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141819" y="3192858"/>
            <a:ext cx="8714316" cy="1109663"/>
            <a:chOff x="61" y="2742"/>
            <a:chExt cx="4117" cy="932"/>
          </a:xfrm>
        </p:grpSpPr>
        <p:sp>
          <p:nvSpPr>
            <p:cNvPr id="73737" name="Rectangle 13"/>
            <p:cNvSpPr>
              <a:spLocks noChangeArrowheads="1"/>
            </p:cNvSpPr>
            <p:nvPr/>
          </p:nvSpPr>
          <p:spPr bwMode="auto">
            <a:xfrm>
              <a:off x="61" y="2811"/>
              <a:ext cx="3250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236538">
                <a:buFontTx/>
                <a:buChar char="•"/>
              </a:pPr>
              <a:r>
                <a:rPr lang="en-US" sz="2400" dirty="0">
                  <a:solidFill>
                    <a:srgbClr val="FC6F00"/>
                  </a:solidFill>
                </a:rPr>
                <a:t> Indirect methods</a:t>
              </a:r>
              <a:r>
                <a:rPr lang="en-US" sz="2400" dirty="0"/>
                <a:t>:  </a:t>
              </a:r>
              <a:r>
                <a:rPr lang="en-US" sz="2400" dirty="0" smtClean="0"/>
                <a:t>top down approach; </a:t>
              </a:r>
              <a:endParaRPr lang="en-US" sz="2400" dirty="0"/>
            </a:p>
            <a:p>
              <a:pPr marL="236538"/>
              <a:r>
                <a:rPr lang="en-US" sz="2400" dirty="0" smtClean="0"/>
                <a:t>        often increases </a:t>
              </a:r>
              <a:r>
                <a:rPr lang="en-US" sz="2400" dirty="0"/>
                <a:t>complexity</a:t>
              </a:r>
            </a:p>
          </p:txBody>
        </p:sp>
        <p:pic>
          <p:nvPicPr>
            <p:cNvPr id="73738" name="Picture 30" descr="&#10;puzzle.jpg                                                     0002FAE0Macintosh HD                   B74677AA: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9" y="2742"/>
              <a:ext cx="849" cy="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739" name="Line 31"/>
            <p:cNvSpPr>
              <a:spLocks noChangeShapeType="1"/>
            </p:cNvSpPr>
            <p:nvPr/>
          </p:nvSpPr>
          <p:spPr bwMode="auto">
            <a:xfrm>
              <a:off x="3196" y="3636"/>
              <a:ext cx="979" cy="0"/>
            </a:xfrm>
            <a:prstGeom prst="line">
              <a:avLst/>
            </a:prstGeom>
            <a:noFill/>
            <a:ln w="1270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625616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33400" y="2209800"/>
            <a:ext cx="8488946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6vtx / 8vtx</a:t>
            </a:r>
            <a:r>
              <a:rPr lang="en-US" sz="2400" dirty="0" smtClean="0"/>
              <a:t>:   Consider MC</a:t>
            </a:r>
            <a:r>
              <a:rPr lang="en-US" sz="2400" baseline="-25000" dirty="0" smtClean="0"/>
              <a:t>8vtx</a:t>
            </a:r>
            <a:r>
              <a:rPr lang="en-US" sz="2400" dirty="0" smtClean="0"/>
              <a:t> where </a:t>
            </a:r>
            <a:r>
              <a:rPr lang="en-US" sz="3200" dirty="0" smtClean="0">
                <a:latin typeface="Symbol" charset="2"/>
                <a:cs typeface="Symbol" charset="2"/>
              </a:rPr>
              <a:t>p</a:t>
            </a:r>
            <a:r>
              <a:rPr lang="en-US" sz="2400" dirty="0" smtClean="0"/>
              <a:t>(x) = </a:t>
            </a:r>
            <a:r>
              <a:rPr lang="en-US" sz="3200" dirty="0" smtClean="0">
                <a:latin typeface="Symbol" charset="2"/>
                <a:cs typeface="Symbol" charset="2"/>
              </a:rPr>
              <a:t>l</a:t>
            </a:r>
            <a:r>
              <a:rPr lang="en-US" sz="2800" baseline="30000" dirty="0" smtClean="0"/>
              <a:t>{#</a:t>
            </a:r>
            <a:r>
              <a:rPr lang="en-US" sz="2800" baseline="30000" dirty="0" err="1" smtClean="0"/>
              <a:t>sources+sinks</a:t>
            </a:r>
            <a:r>
              <a:rPr lang="en-US" sz="2800" baseline="30000" dirty="0" smtClean="0"/>
              <a:t>}</a:t>
            </a:r>
            <a:r>
              <a:rPr lang="en-US" sz="2800" dirty="0" smtClean="0"/>
              <a:t>/Z.   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    </a:t>
            </a:r>
            <a:endParaRPr lang="en-US" sz="2800" baseline="30000" dirty="0">
              <a:solidFill>
                <a:srgbClr val="FF0000"/>
              </a:solidFill>
            </a:endParaRP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96200" cy="762000"/>
          </a:xfrm>
        </p:spPr>
        <p:txBody>
          <a:bodyPr/>
          <a:lstStyle/>
          <a:p>
            <a:r>
              <a:rPr lang="en-US" sz="3600" dirty="0" smtClean="0">
                <a:latin typeface="+mn-lt"/>
                <a:ea typeface="ＭＳ Ｐゴシック" charset="0"/>
                <a:cs typeface="ＭＳ Ｐゴシック" charset="0"/>
              </a:rPr>
              <a:t>Open Problems</a:t>
            </a:r>
            <a:endParaRPr lang="en-US" sz="36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74757" name="Picture 13" descr="cant.gif                                                       0002FAE0Macintosh HD                   B74677AA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-12700"/>
            <a:ext cx="11811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016000"/>
            <a:ext cx="7620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3-Colorings</a:t>
            </a:r>
            <a:r>
              <a:rPr lang="en-US" sz="2400" dirty="0" smtClean="0"/>
              <a:t>:  </a:t>
            </a:r>
            <a:r>
              <a:rPr lang="en-US" sz="2400" dirty="0" err="1" smtClean="0"/>
              <a:t>MC</a:t>
            </a:r>
            <a:r>
              <a:rPr lang="en-US" sz="2400" baseline="-25000" dirty="0" err="1" smtClean="0"/>
              <a:t>col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is fast on Z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when k=3  or  k ≥ 6.    </a:t>
            </a: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    What about k=4 or 5?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3763863"/>
            <a:ext cx="84153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SAWs</a:t>
            </a:r>
            <a:r>
              <a:rPr lang="en-US" sz="2400" dirty="0" smtClean="0"/>
              <a:t>:  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Is there an FPRAS / FPAUG? 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There is an efficient “testable algorithm.”         </a:t>
            </a:r>
            <a:r>
              <a:rPr lang="en-US" sz="2000" dirty="0" smtClean="0">
                <a:solidFill>
                  <a:srgbClr val="660066"/>
                </a:solidFill>
              </a:rPr>
              <a:t>[R., Sinclair]     </a:t>
            </a:r>
            <a:endParaRPr lang="en-US" sz="2000" dirty="0">
              <a:solidFill>
                <a:srgbClr val="66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48100" y="3721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7700" y="282953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cs typeface="Symbol" charset="2"/>
              </a:rPr>
              <a:t>  Fast:  </a:t>
            </a:r>
            <a:r>
              <a:rPr lang="en-US" sz="2400" dirty="0" smtClean="0">
                <a:latin typeface="Symbol" charset="2"/>
                <a:cs typeface="Symbol" charset="2"/>
              </a:rPr>
              <a:t>l</a:t>
            </a:r>
            <a:r>
              <a:rPr lang="en-US" sz="2400" dirty="0" smtClean="0"/>
              <a:t> = 0,        .9 &lt;  </a:t>
            </a:r>
            <a:r>
              <a:rPr lang="en-US" sz="2400" dirty="0">
                <a:latin typeface="Symbol" charset="2"/>
                <a:cs typeface="Symbol" charset="2"/>
              </a:rPr>
              <a:t>l</a:t>
            </a:r>
            <a:r>
              <a:rPr lang="en-US" sz="2400" dirty="0" smtClean="0"/>
              <a:t>  &lt; 1.1;             Slow:  large </a:t>
            </a:r>
            <a:r>
              <a:rPr lang="en-US" sz="2400" dirty="0">
                <a:latin typeface="Symbol" charset="2"/>
                <a:cs typeface="Symbol" charset="2"/>
              </a:rPr>
              <a:t>l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2624165" y="2968029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3400" y="5103167"/>
            <a:ext cx="7620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</a:rPr>
              <a:t>Matchings</a:t>
            </a:r>
            <a:r>
              <a:rPr lang="en-US" sz="2400" dirty="0" smtClean="0">
                <a:solidFill>
                  <a:srgbClr val="0000FF"/>
                </a:solidFill>
              </a:rPr>
              <a:t>:  </a:t>
            </a:r>
            <a:r>
              <a:rPr lang="en-US" sz="2400" dirty="0" smtClean="0"/>
              <a:t>FPRAS / FPAUG on non-bipartite graphs?</a:t>
            </a:r>
          </a:p>
        </p:txBody>
      </p:sp>
    </p:spTree>
    <p:extLst>
      <p:ext uri="{BB962C8B-B14F-4D97-AF65-F5344CB8AC3E}">
        <p14:creationId xmlns:p14="http://schemas.microsoft.com/office/powerpoint/2010/main" val="3762585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  <p:bldP spid="14" grpId="0"/>
      <p:bldP spid="26" grpId="0"/>
      <p:bldP spid="4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+mn-lt"/>
              </a:rPr>
              <a:t>Thank you!</a:t>
            </a:r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2456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839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91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3874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38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374" name="Group 6"/>
          <p:cNvGrpSpPr>
            <a:grpSpLocks/>
          </p:cNvGrpSpPr>
          <p:nvPr/>
        </p:nvGrpSpPr>
        <p:grpSpPr bwMode="auto">
          <a:xfrm>
            <a:off x="1387475" y="1050925"/>
            <a:ext cx="2973388" cy="2882900"/>
            <a:chOff x="1517" y="1256"/>
            <a:chExt cx="1144" cy="1109"/>
          </a:xfrm>
        </p:grpSpPr>
        <p:sp>
          <p:nvSpPr>
            <p:cNvPr id="186375" name="Rectangle 7"/>
            <p:cNvSpPr>
              <a:spLocks noChangeArrowheads="1"/>
            </p:cNvSpPr>
            <p:nvPr/>
          </p:nvSpPr>
          <p:spPr bwMode="auto">
            <a:xfrm>
              <a:off x="1517" y="2359"/>
              <a:ext cx="1140" cy="6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76" name="Rectangle 8"/>
            <p:cNvSpPr>
              <a:spLocks noChangeArrowheads="1"/>
            </p:cNvSpPr>
            <p:nvPr/>
          </p:nvSpPr>
          <p:spPr bwMode="auto">
            <a:xfrm>
              <a:off x="1517" y="2171"/>
              <a:ext cx="380" cy="5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77" name="Rectangle 9"/>
            <p:cNvSpPr>
              <a:spLocks noChangeArrowheads="1"/>
            </p:cNvSpPr>
            <p:nvPr/>
          </p:nvSpPr>
          <p:spPr bwMode="auto">
            <a:xfrm>
              <a:off x="1517" y="1989"/>
              <a:ext cx="761" cy="6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78" name="Rectangle 10"/>
            <p:cNvSpPr>
              <a:spLocks noChangeArrowheads="1"/>
            </p:cNvSpPr>
            <p:nvPr/>
          </p:nvSpPr>
          <p:spPr bwMode="auto">
            <a:xfrm>
              <a:off x="1517" y="1627"/>
              <a:ext cx="1140" cy="5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79" name="Rectangle 11"/>
            <p:cNvSpPr>
              <a:spLocks noChangeArrowheads="1"/>
            </p:cNvSpPr>
            <p:nvPr/>
          </p:nvSpPr>
          <p:spPr bwMode="auto">
            <a:xfrm>
              <a:off x="1705" y="1445"/>
              <a:ext cx="762" cy="6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80" name="Rectangle 12"/>
            <p:cNvSpPr>
              <a:spLocks noChangeArrowheads="1"/>
            </p:cNvSpPr>
            <p:nvPr/>
          </p:nvSpPr>
          <p:spPr bwMode="auto">
            <a:xfrm>
              <a:off x="1894" y="1808"/>
              <a:ext cx="762" cy="5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81" name="Rectangle 13"/>
            <p:cNvSpPr>
              <a:spLocks noChangeArrowheads="1"/>
            </p:cNvSpPr>
            <p:nvPr/>
          </p:nvSpPr>
          <p:spPr bwMode="auto">
            <a:xfrm>
              <a:off x="2278" y="2171"/>
              <a:ext cx="381" cy="5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82" name="Rectangle 14"/>
            <p:cNvSpPr>
              <a:spLocks noChangeArrowheads="1"/>
            </p:cNvSpPr>
            <p:nvPr/>
          </p:nvSpPr>
          <p:spPr bwMode="auto">
            <a:xfrm>
              <a:off x="1517" y="1260"/>
              <a:ext cx="5" cy="1098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83" name="Rectangle 15"/>
            <p:cNvSpPr>
              <a:spLocks noChangeArrowheads="1"/>
            </p:cNvSpPr>
            <p:nvPr/>
          </p:nvSpPr>
          <p:spPr bwMode="auto">
            <a:xfrm>
              <a:off x="1705" y="1262"/>
              <a:ext cx="6" cy="733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84" name="Rectangle 16"/>
            <p:cNvSpPr>
              <a:spLocks noChangeArrowheads="1"/>
            </p:cNvSpPr>
            <p:nvPr/>
          </p:nvSpPr>
          <p:spPr bwMode="auto">
            <a:xfrm>
              <a:off x="1894" y="1625"/>
              <a:ext cx="5" cy="733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85" name="Rectangle 17"/>
            <p:cNvSpPr>
              <a:spLocks noChangeArrowheads="1"/>
            </p:cNvSpPr>
            <p:nvPr/>
          </p:nvSpPr>
          <p:spPr bwMode="auto">
            <a:xfrm>
              <a:off x="2082" y="1991"/>
              <a:ext cx="6" cy="367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86" name="Rectangle 18"/>
            <p:cNvSpPr>
              <a:spLocks noChangeArrowheads="1"/>
            </p:cNvSpPr>
            <p:nvPr/>
          </p:nvSpPr>
          <p:spPr bwMode="auto">
            <a:xfrm>
              <a:off x="2271" y="1625"/>
              <a:ext cx="6" cy="733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87" name="Rectangle 19"/>
            <p:cNvSpPr>
              <a:spLocks noChangeArrowheads="1"/>
            </p:cNvSpPr>
            <p:nvPr/>
          </p:nvSpPr>
          <p:spPr bwMode="auto">
            <a:xfrm>
              <a:off x="2082" y="1266"/>
              <a:ext cx="6" cy="366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88" name="Rectangle 20"/>
            <p:cNvSpPr>
              <a:spLocks noChangeArrowheads="1"/>
            </p:cNvSpPr>
            <p:nvPr/>
          </p:nvSpPr>
          <p:spPr bwMode="auto">
            <a:xfrm>
              <a:off x="2467" y="1810"/>
              <a:ext cx="6" cy="366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89" name="Rectangle 21"/>
            <p:cNvSpPr>
              <a:spLocks noChangeArrowheads="1"/>
            </p:cNvSpPr>
            <p:nvPr/>
          </p:nvSpPr>
          <p:spPr bwMode="auto">
            <a:xfrm>
              <a:off x="2467" y="1266"/>
              <a:ext cx="6" cy="366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90" name="Rectangle 22"/>
            <p:cNvSpPr>
              <a:spLocks noChangeArrowheads="1"/>
            </p:cNvSpPr>
            <p:nvPr/>
          </p:nvSpPr>
          <p:spPr bwMode="auto">
            <a:xfrm>
              <a:off x="2656" y="1260"/>
              <a:ext cx="5" cy="1098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91" name="Rectangle 23"/>
            <p:cNvSpPr>
              <a:spLocks noChangeArrowheads="1"/>
            </p:cNvSpPr>
            <p:nvPr/>
          </p:nvSpPr>
          <p:spPr bwMode="auto">
            <a:xfrm>
              <a:off x="1517" y="1256"/>
              <a:ext cx="1140" cy="6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6397" name="Rectangle 29"/>
          <p:cNvSpPr>
            <a:spLocks noChangeArrowheads="1"/>
          </p:cNvSpPr>
          <p:nvPr/>
        </p:nvSpPr>
        <p:spPr bwMode="auto">
          <a:xfrm>
            <a:off x="5410200" y="3943350"/>
            <a:ext cx="2962275" cy="15875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399" name="Rectangle 31"/>
          <p:cNvSpPr>
            <a:spLocks noChangeArrowheads="1"/>
          </p:cNvSpPr>
          <p:nvPr/>
        </p:nvSpPr>
        <p:spPr bwMode="auto">
          <a:xfrm flipV="1">
            <a:off x="5410200" y="2997200"/>
            <a:ext cx="2960688" cy="19050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400" name="Rectangle 32"/>
          <p:cNvSpPr>
            <a:spLocks noChangeArrowheads="1"/>
          </p:cNvSpPr>
          <p:nvPr/>
        </p:nvSpPr>
        <p:spPr bwMode="auto">
          <a:xfrm>
            <a:off x="5410200" y="2041525"/>
            <a:ext cx="2962275" cy="12700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402" name="Rectangle 34"/>
          <p:cNvSpPr>
            <a:spLocks noChangeArrowheads="1"/>
          </p:cNvSpPr>
          <p:nvPr/>
        </p:nvSpPr>
        <p:spPr bwMode="auto">
          <a:xfrm>
            <a:off x="6389688" y="2511425"/>
            <a:ext cx="1981200" cy="12700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403" name="Rectangle 35"/>
          <p:cNvSpPr>
            <a:spLocks noChangeArrowheads="1"/>
          </p:cNvSpPr>
          <p:nvPr/>
        </p:nvSpPr>
        <p:spPr bwMode="auto">
          <a:xfrm>
            <a:off x="7388225" y="3454400"/>
            <a:ext cx="990600" cy="14288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404" name="Rectangle 36"/>
          <p:cNvSpPr>
            <a:spLocks noChangeArrowheads="1"/>
          </p:cNvSpPr>
          <p:nvPr/>
        </p:nvSpPr>
        <p:spPr bwMode="auto">
          <a:xfrm>
            <a:off x="5410200" y="1087438"/>
            <a:ext cx="12700" cy="2854325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405" name="Rectangle 37"/>
          <p:cNvSpPr>
            <a:spLocks noChangeArrowheads="1"/>
          </p:cNvSpPr>
          <p:nvPr/>
        </p:nvSpPr>
        <p:spPr bwMode="auto">
          <a:xfrm>
            <a:off x="5899150" y="1092200"/>
            <a:ext cx="15875" cy="1905000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406" name="Rectangle 38"/>
          <p:cNvSpPr>
            <a:spLocks noChangeArrowheads="1"/>
          </p:cNvSpPr>
          <p:nvPr/>
        </p:nvSpPr>
        <p:spPr bwMode="auto">
          <a:xfrm flipH="1">
            <a:off x="6388100" y="1119188"/>
            <a:ext cx="19050" cy="2840037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407" name="Rectangle 39"/>
          <p:cNvSpPr>
            <a:spLocks noChangeArrowheads="1"/>
          </p:cNvSpPr>
          <p:nvPr/>
        </p:nvSpPr>
        <p:spPr bwMode="auto">
          <a:xfrm>
            <a:off x="6878638" y="2987675"/>
            <a:ext cx="15875" cy="954088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409" name="Rectangle 41"/>
          <p:cNvSpPr>
            <a:spLocks noChangeArrowheads="1"/>
          </p:cNvSpPr>
          <p:nvPr/>
        </p:nvSpPr>
        <p:spPr bwMode="auto">
          <a:xfrm>
            <a:off x="6878638" y="1101725"/>
            <a:ext cx="15875" cy="952500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411" name="Rectangle 43"/>
          <p:cNvSpPr>
            <a:spLocks noChangeArrowheads="1"/>
          </p:cNvSpPr>
          <p:nvPr/>
        </p:nvSpPr>
        <p:spPr bwMode="auto">
          <a:xfrm>
            <a:off x="7878763" y="1101725"/>
            <a:ext cx="15875" cy="952500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412" name="Rectangle 44"/>
          <p:cNvSpPr>
            <a:spLocks noChangeArrowheads="1"/>
          </p:cNvSpPr>
          <p:nvPr/>
        </p:nvSpPr>
        <p:spPr bwMode="auto">
          <a:xfrm>
            <a:off x="8370888" y="1087438"/>
            <a:ext cx="12700" cy="2854325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413" name="Rectangle 45"/>
          <p:cNvSpPr>
            <a:spLocks noChangeArrowheads="1"/>
          </p:cNvSpPr>
          <p:nvPr/>
        </p:nvSpPr>
        <p:spPr bwMode="auto">
          <a:xfrm>
            <a:off x="5410200" y="1076325"/>
            <a:ext cx="2962275" cy="15875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414" name="Rectangle 46"/>
          <p:cNvSpPr>
            <a:spLocks noChangeArrowheads="1"/>
          </p:cNvSpPr>
          <p:nvPr/>
        </p:nvSpPr>
        <p:spPr bwMode="auto">
          <a:xfrm flipH="1">
            <a:off x="7350125" y="1119188"/>
            <a:ext cx="19050" cy="2840037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415" name="Rectangle 47"/>
          <p:cNvSpPr>
            <a:spLocks noChangeArrowheads="1"/>
          </p:cNvSpPr>
          <p:nvPr/>
        </p:nvSpPr>
        <p:spPr bwMode="auto">
          <a:xfrm>
            <a:off x="5432425" y="3030538"/>
            <a:ext cx="974725" cy="928687"/>
          </a:xfrm>
          <a:prstGeom prst="rect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98" name="Rectangle 30"/>
          <p:cNvSpPr>
            <a:spLocks noChangeArrowheads="1"/>
          </p:cNvSpPr>
          <p:nvPr/>
        </p:nvSpPr>
        <p:spPr bwMode="auto">
          <a:xfrm>
            <a:off x="5410200" y="3454400"/>
            <a:ext cx="987425" cy="14288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417" name="Rectangle 49"/>
          <p:cNvSpPr>
            <a:spLocks noGrp="1" noChangeArrowheads="1"/>
          </p:cNvSpPr>
          <p:nvPr>
            <p:ph type="title"/>
          </p:nvPr>
        </p:nvSpPr>
        <p:spPr>
          <a:xfrm>
            <a:off x="693738" y="0"/>
            <a:ext cx="8229600" cy="1252538"/>
          </a:xfrm>
          <a:noFill/>
          <a:ln/>
        </p:spPr>
        <p:txBody>
          <a:bodyPr/>
          <a:lstStyle/>
          <a:p>
            <a:r>
              <a:rPr lang="en-US" sz="4000">
                <a:solidFill>
                  <a:srgbClr val="000099"/>
                </a:solidFill>
              </a:rPr>
              <a:t>What about matchings on lattices?</a:t>
            </a:r>
          </a:p>
        </p:txBody>
      </p:sp>
      <p:sp>
        <p:nvSpPr>
          <p:cNvPr id="186420" name="Rectangle 52"/>
          <p:cNvSpPr>
            <a:spLocks noChangeArrowheads="1"/>
          </p:cNvSpPr>
          <p:nvPr/>
        </p:nvSpPr>
        <p:spPr bwMode="auto">
          <a:xfrm>
            <a:off x="4826000" y="2071688"/>
            <a:ext cx="3794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≥</a:t>
            </a:r>
          </a:p>
        </p:txBody>
      </p:sp>
      <p:sp>
        <p:nvSpPr>
          <p:cNvPr id="40" name="Text Box 74"/>
          <p:cNvSpPr txBox="1">
            <a:spLocks noChangeArrowheads="1"/>
          </p:cNvSpPr>
          <p:nvPr/>
        </p:nvSpPr>
        <p:spPr bwMode="auto">
          <a:xfrm>
            <a:off x="1580356" y="4724400"/>
            <a:ext cx="512603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altLang="ja-JP" sz="2400" dirty="0" smtClean="0">
                <a:solidFill>
                  <a:srgbClr val="0000FF"/>
                </a:solidFill>
                <a:latin typeface="Arial"/>
              </a:rPr>
              <a:t> </a:t>
            </a:r>
            <a:r>
              <a:rPr lang="ja-JP" altLang="en-US" sz="2400" dirty="0" smtClean="0">
                <a:solidFill>
                  <a:srgbClr val="0000FF"/>
                </a:solidFill>
                <a:latin typeface="Arial"/>
              </a:rPr>
              <a:t>“</a:t>
            </a:r>
            <a:r>
              <a:rPr lang="en-US" sz="2400" dirty="0">
                <a:solidFill>
                  <a:srgbClr val="0000FF"/>
                </a:solidFill>
              </a:rPr>
              <a:t>Domino </a:t>
            </a:r>
            <a:r>
              <a:rPr lang="en-US" sz="2400" dirty="0" err="1">
                <a:solidFill>
                  <a:srgbClr val="0000FF"/>
                </a:solidFill>
              </a:rPr>
              <a:t>tilings</a:t>
            </a:r>
            <a:r>
              <a:rPr lang="ja-JP" altLang="en-US" sz="2400" dirty="0">
                <a:solidFill>
                  <a:srgbClr val="0000FF"/>
                </a:solidFill>
                <a:latin typeface="Arial"/>
              </a:rPr>
              <a:t>”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1" name="Text Box 35"/>
          <p:cNvSpPr txBox="1">
            <a:spLocks noChangeArrowheads="1"/>
          </p:cNvSpPr>
          <p:nvPr/>
        </p:nvSpPr>
        <p:spPr bwMode="auto">
          <a:xfrm>
            <a:off x="1295400" y="4117975"/>
            <a:ext cx="51260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 smtClean="0"/>
              <a:t>      On </a:t>
            </a:r>
            <a:r>
              <a:rPr lang="en-US" sz="2400" dirty="0"/>
              <a:t>the </a:t>
            </a:r>
            <a:r>
              <a:rPr lang="en-US" sz="2400" dirty="0" smtClean="0"/>
              <a:t>lattice</a:t>
            </a:r>
            <a:endParaRPr lang="en-US" sz="2400" dirty="0"/>
          </a:p>
        </p:txBody>
      </p:sp>
      <p:sp>
        <p:nvSpPr>
          <p:cNvPr id="42" name="Rectangle 62"/>
          <p:cNvSpPr>
            <a:spLocks noChangeArrowheads="1"/>
          </p:cNvSpPr>
          <p:nvPr/>
        </p:nvSpPr>
        <p:spPr bwMode="auto">
          <a:xfrm>
            <a:off x="1573213" y="5629424"/>
            <a:ext cx="24766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  Q</a:t>
            </a:r>
            <a:r>
              <a:rPr lang="en-US" sz="2400" dirty="0">
                <a:solidFill>
                  <a:srgbClr val="FF0000"/>
                </a:solidFill>
              </a:rPr>
              <a:t>:  How many?</a:t>
            </a:r>
          </a:p>
        </p:txBody>
      </p:sp>
    </p:spTree>
    <p:extLst>
      <p:ext uri="{BB962C8B-B14F-4D97-AF65-F5344CB8AC3E}">
        <p14:creationId xmlns:p14="http://schemas.microsoft.com/office/powerpoint/2010/main" val="1445326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419" name="Group 3"/>
          <p:cNvGrpSpPr>
            <a:grpSpLocks/>
          </p:cNvGrpSpPr>
          <p:nvPr/>
        </p:nvGrpSpPr>
        <p:grpSpPr bwMode="auto">
          <a:xfrm>
            <a:off x="1387475" y="1050925"/>
            <a:ext cx="2973388" cy="2882900"/>
            <a:chOff x="1517" y="1256"/>
            <a:chExt cx="1144" cy="1109"/>
          </a:xfrm>
        </p:grpSpPr>
        <p:sp>
          <p:nvSpPr>
            <p:cNvPr id="188420" name="Rectangle 4"/>
            <p:cNvSpPr>
              <a:spLocks noChangeArrowheads="1"/>
            </p:cNvSpPr>
            <p:nvPr/>
          </p:nvSpPr>
          <p:spPr bwMode="auto">
            <a:xfrm>
              <a:off x="1517" y="2359"/>
              <a:ext cx="1140" cy="6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21" name="Rectangle 5"/>
            <p:cNvSpPr>
              <a:spLocks noChangeArrowheads="1"/>
            </p:cNvSpPr>
            <p:nvPr/>
          </p:nvSpPr>
          <p:spPr bwMode="auto">
            <a:xfrm>
              <a:off x="1517" y="2171"/>
              <a:ext cx="380" cy="5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22" name="Rectangle 6"/>
            <p:cNvSpPr>
              <a:spLocks noChangeArrowheads="1"/>
            </p:cNvSpPr>
            <p:nvPr/>
          </p:nvSpPr>
          <p:spPr bwMode="auto">
            <a:xfrm>
              <a:off x="1517" y="1989"/>
              <a:ext cx="761" cy="6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23" name="Rectangle 7"/>
            <p:cNvSpPr>
              <a:spLocks noChangeArrowheads="1"/>
            </p:cNvSpPr>
            <p:nvPr/>
          </p:nvSpPr>
          <p:spPr bwMode="auto">
            <a:xfrm>
              <a:off x="1517" y="1627"/>
              <a:ext cx="1140" cy="5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24" name="Rectangle 8"/>
            <p:cNvSpPr>
              <a:spLocks noChangeArrowheads="1"/>
            </p:cNvSpPr>
            <p:nvPr/>
          </p:nvSpPr>
          <p:spPr bwMode="auto">
            <a:xfrm>
              <a:off x="1705" y="1445"/>
              <a:ext cx="762" cy="6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25" name="Rectangle 9"/>
            <p:cNvSpPr>
              <a:spLocks noChangeArrowheads="1"/>
            </p:cNvSpPr>
            <p:nvPr/>
          </p:nvSpPr>
          <p:spPr bwMode="auto">
            <a:xfrm>
              <a:off x="1894" y="1808"/>
              <a:ext cx="762" cy="5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26" name="Rectangle 10"/>
            <p:cNvSpPr>
              <a:spLocks noChangeArrowheads="1"/>
            </p:cNvSpPr>
            <p:nvPr/>
          </p:nvSpPr>
          <p:spPr bwMode="auto">
            <a:xfrm>
              <a:off x="2278" y="2171"/>
              <a:ext cx="381" cy="5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27" name="Rectangle 11"/>
            <p:cNvSpPr>
              <a:spLocks noChangeArrowheads="1"/>
            </p:cNvSpPr>
            <p:nvPr/>
          </p:nvSpPr>
          <p:spPr bwMode="auto">
            <a:xfrm>
              <a:off x="1517" y="1260"/>
              <a:ext cx="5" cy="1098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28" name="Rectangle 12"/>
            <p:cNvSpPr>
              <a:spLocks noChangeArrowheads="1"/>
            </p:cNvSpPr>
            <p:nvPr/>
          </p:nvSpPr>
          <p:spPr bwMode="auto">
            <a:xfrm>
              <a:off x="1705" y="1262"/>
              <a:ext cx="6" cy="733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29" name="Rectangle 13"/>
            <p:cNvSpPr>
              <a:spLocks noChangeArrowheads="1"/>
            </p:cNvSpPr>
            <p:nvPr/>
          </p:nvSpPr>
          <p:spPr bwMode="auto">
            <a:xfrm>
              <a:off x="1894" y="1625"/>
              <a:ext cx="5" cy="733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30" name="Rectangle 14"/>
            <p:cNvSpPr>
              <a:spLocks noChangeArrowheads="1"/>
            </p:cNvSpPr>
            <p:nvPr/>
          </p:nvSpPr>
          <p:spPr bwMode="auto">
            <a:xfrm>
              <a:off x="2082" y="1991"/>
              <a:ext cx="6" cy="367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31" name="Rectangle 15"/>
            <p:cNvSpPr>
              <a:spLocks noChangeArrowheads="1"/>
            </p:cNvSpPr>
            <p:nvPr/>
          </p:nvSpPr>
          <p:spPr bwMode="auto">
            <a:xfrm>
              <a:off x="2271" y="1625"/>
              <a:ext cx="6" cy="733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32" name="Rectangle 16"/>
            <p:cNvSpPr>
              <a:spLocks noChangeArrowheads="1"/>
            </p:cNvSpPr>
            <p:nvPr/>
          </p:nvSpPr>
          <p:spPr bwMode="auto">
            <a:xfrm>
              <a:off x="2082" y="1266"/>
              <a:ext cx="6" cy="366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33" name="Rectangle 17"/>
            <p:cNvSpPr>
              <a:spLocks noChangeArrowheads="1"/>
            </p:cNvSpPr>
            <p:nvPr/>
          </p:nvSpPr>
          <p:spPr bwMode="auto">
            <a:xfrm>
              <a:off x="2467" y="1810"/>
              <a:ext cx="6" cy="366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34" name="Rectangle 18"/>
            <p:cNvSpPr>
              <a:spLocks noChangeArrowheads="1"/>
            </p:cNvSpPr>
            <p:nvPr/>
          </p:nvSpPr>
          <p:spPr bwMode="auto">
            <a:xfrm>
              <a:off x="2467" y="1266"/>
              <a:ext cx="6" cy="366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35" name="Rectangle 19"/>
            <p:cNvSpPr>
              <a:spLocks noChangeArrowheads="1"/>
            </p:cNvSpPr>
            <p:nvPr/>
          </p:nvSpPr>
          <p:spPr bwMode="auto">
            <a:xfrm>
              <a:off x="2656" y="1260"/>
              <a:ext cx="5" cy="1098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36" name="Rectangle 20"/>
            <p:cNvSpPr>
              <a:spLocks noChangeArrowheads="1"/>
            </p:cNvSpPr>
            <p:nvPr/>
          </p:nvSpPr>
          <p:spPr bwMode="auto">
            <a:xfrm>
              <a:off x="1517" y="1256"/>
              <a:ext cx="1140" cy="6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8438" name="Rectangle 22"/>
          <p:cNvSpPr>
            <a:spLocks noChangeArrowheads="1"/>
          </p:cNvSpPr>
          <p:nvPr/>
        </p:nvSpPr>
        <p:spPr bwMode="auto">
          <a:xfrm>
            <a:off x="5410200" y="3943350"/>
            <a:ext cx="2962275" cy="15875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39" name="Rectangle 23"/>
          <p:cNvSpPr>
            <a:spLocks noChangeArrowheads="1"/>
          </p:cNvSpPr>
          <p:nvPr/>
        </p:nvSpPr>
        <p:spPr bwMode="auto">
          <a:xfrm flipV="1">
            <a:off x="5410200" y="2997200"/>
            <a:ext cx="2960688" cy="19050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40" name="Rectangle 24"/>
          <p:cNvSpPr>
            <a:spLocks noChangeArrowheads="1"/>
          </p:cNvSpPr>
          <p:nvPr/>
        </p:nvSpPr>
        <p:spPr bwMode="auto">
          <a:xfrm>
            <a:off x="5410200" y="2041525"/>
            <a:ext cx="2962275" cy="12700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41" name="Rectangle 25"/>
          <p:cNvSpPr>
            <a:spLocks noChangeArrowheads="1"/>
          </p:cNvSpPr>
          <p:nvPr/>
        </p:nvSpPr>
        <p:spPr bwMode="auto">
          <a:xfrm>
            <a:off x="6389688" y="2511425"/>
            <a:ext cx="1981200" cy="12700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42" name="Rectangle 26"/>
          <p:cNvSpPr>
            <a:spLocks noChangeArrowheads="1"/>
          </p:cNvSpPr>
          <p:nvPr/>
        </p:nvSpPr>
        <p:spPr bwMode="auto">
          <a:xfrm>
            <a:off x="7388225" y="3454400"/>
            <a:ext cx="990600" cy="14288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43" name="Rectangle 27"/>
          <p:cNvSpPr>
            <a:spLocks noChangeArrowheads="1"/>
          </p:cNvSpPr>
          <p:nvPr/>
        </p:nvSpPr>
        <p:spPr bwMode="auto">
          <a:xfrm>
            <a:off x="5410200" y="1087438"/>
            <a:ext cx="12700" cy="2854325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44" name="Rectangle 28"/>
          <p:cNvSpPr>
            <a:spLocks noChangeArrowheads="1"/>
          </p:cNvSpPr>
          <p:nvPr/>
        </p:nvSpPr>
        <p:spPr bwMode="auto">
          <a:xfrm>
            <a:off x="5899150" y="1092200"/>
            <a:ext cx="15875" cy="1905000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45" name="Rectangle 29"/>
          <p:cNvSpPr>
            <a:spLocks noChangeArrowheads="1"/>
          </p:cNvSpPr>
          <p:nvPr/>
        </p:nvSpPr>
        <p:spPr bwMode="auto">
          <a:xfrm flipH="1">
            <a:off x="6388100" y="1119188"/>
            <a:ext cx="19050" cy="2840037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46" name="Rectangle 30"/>
          <p:cNvSpPr>
            <a:spLocks noChangeArrowheads="1"/>
          </p:cNvSpPr>
          <p:nvPr/>
        </p:nvSpPr>
        <p:spPr bwMode="auto">
          <a:xfrm>
            <a:off x="6878638" y="2987675"/>
            <a:ext cx="15875" cy="954088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47" name="Rectangle 31"/>
          <p:cNvSpPr>
            <a:spLocks noChangeArrowheads="1"/>
          </p:cNvSpPr>
          <p:nvPr/>
        </p:nvSpPr>
        <p:spPr bwMode="auto">
          <a:xfrm>
            <a:off x="7369175" y="2035175"/>
            <a:ext cx="15875" cy="1906588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48" name="Rectangle 32"/>
          <p:cNvSpPr>
            <a:spLocks noChangeArrowheads="1"/>
          </p:cNvSpPr>
          <p:nvPr/>
        </p:nvSpPr>
        <p:spPr bwMode="auto">
          <a:xfrm>
            <a:off x="6878638" y="1101725"/>
            <a:ext cx="15875" cy="952500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49" name="Rectangle 33"/>
          <p:cNvSpPr>
            <a:spLocks noChangeArrowheads="1"/>
          </p:cNvSpPr>
          <p:nvPr/>
        </p:nvSpPr>
        <p:spPr bwMode="auto">
          <a:xfrm>
            <a:off x="7878763" y="1101725"/>
            <a:ext cx="15875" cy="952500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50" name="Rectangle 34"/>
          <p:cNvSpPr>
            <a:spLocks noChangeArrowheads="1"/>
          </p:cNvSpPr>
          <p:nvPr/>
        </p:nvSpPr>
        <p:spPr bwMode="auto">
          <a:xfrm>
            <a:off x="8370888" y="1087438"/>
            <a:ext cx="12700" cy="2854325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51" name="Rectangle 35"/>
          <p:cNvSpPr>
            <a:spLocks noChangeArrowheads="1"/>
          </p:cNvSpPr>
          <p:nvPr/>
        </p:nvSpPr>
        <p:spPr bwMode="auto">
          <a:xfrm>
            <a:off x="5410200" y="1076325"/>
            <a:ext cx="2962275" cy="15875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52" name="Rectangle 36"/>
          <p:cNvSpPr>
            <a:spLocks noChangeArrowheads="1"/>
          </p:cNvSpPr>
          <p:nvPr/>
        </p:nvSpPr>
        <p:spPr bwMode="auto">
          <a:xfrm flipH="1">
            <a:off x="7369175" y="1119188"/>
            <a:ext cx="19050" cy="2840037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53" name="Rectangle 37"/>
          <p:cNvSpPr>
            <a:spLocks noChangeArrowheads="1"/>
          </p:cNvSpPr>
          <p:nvPr/>
        </p:nvSpPr>
        <p:spPr bwMode="auto">
          <a:xfrm>
            <a:off x="5432425" y="3030538"/>
            <a:ext cx="974725" cy="928687"/>
          </a:xfrm>
          <a:prstGeom prst="rect">
            <a:avLst/>
          </a:prstGeom>
          <a:solidFill>
            <a:schemeClr val="accent1">
              <a:alpha val="0"/>
            </a:schemeClr>
          </a:solidFill>
          <a:ln w="476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54" name="Rectangle 38"/>
          <p:cNvSpPr>
            <a:spLocks noChangeArrowheads="1"/>
          </p:cNvSpPr>
          <p:nvPr/>
        </p:nvSpPr>
        <p:spPr bwMode="auto">
          <a:xfrm rot="-5400000">
            <a:off x="5409406" y="3436144"/>
            <a:ext cx="987425" cy="14288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55" name="Rectangle 39"/>
          <p:cNvSpPr>
            <a:spLocks noChangeArrowheads="1"/>
          </p:cNvSpPr>
          <p:nvPr/>
        </p:nvSpPr>
        <p:spPr bwMode="auto">
          <a:xfrm>
            <a:off x="5195888" y="5135712"/>
            <a:ext cx="32331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dirty="0"/>
              <a:t> ≥ 2 </a:t>
            </a:r>
            <a:r>
              <a:rPr lang="en-US" sz="2400" baseline="30000" dirty="0"/>
              <a:t>(Area/4)</a:t>
            </a:r>
            <a:r>
              <a:rPr lang="en-US" sz="2400" dirty="0"/>
              <a:t>  total </a:t>
            </a:r>
            <a:r>
              <a:rPr lang="en-US" sz="2400" dirty="0" err="1"/>
              <a:t>tilings</a:t>
            </a:r>
            <a:r>
              <a:rPr lang="en-US" sz="2400" dirty="0"/>
              <a:t>.</a:t>
            </a:r>
          </a:p>
        </p:txBody>
      </p:sp>
      <p:sp>
        <p:nvSpPr>
          <p:cNvPr id="188457" name="Rectangle 41"/>
          <p:cNvSpPr>
            <a:spLocks noGrp="1" noChangeArrowheads="1"/>
          </p:cNvSpPr>
          <p:nvPr>
            <p:ph type="title"/>
          </p:nvPr>
        </p:nvSpPr>
        <p:spPr>
          <a:xfrm>
            <a:off x="693738" y="0"/>
            <a:ext cx="8229600" cy="1252538"/>
          </a:xfrm>
          <a:noFill/>
          <a:ln/>
        </p:spPr>
        <p:txBody>
          <a:bodyPr/>
          <a:lstStyle/>
          <a:p>
            <a:r>
              <a:rPr lang="en-US" sz="4000">
                <a:solidFill>
                  <a:srgbClr val="000099"/>
                </a:solidFill>
              </a:rPr>
              <a:t>What about matchings on lattices?</a:t>
            </a:r>
          </a:p>
        </p:txBody>
      </p:sp>
      <p:sp>
        <p:nvSpPr>
          <p:cNvPr id="188459" name="Rectangle 43"/>
          <p:cNvSpPr>
            <a:spLocks noChangeArrowheads="1"/>
          </p:cNvSpPr>
          <p:nvPr/>
        </p:nvSpPr>
        <p:spPr bwMode="auto">
          <a:xfrm>
            <a:off x="4826000" y="2071688"/>
            <a:ext cx="3794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≥</a:t>
            </a:r>
          </a:p>
        </p:txBody>
      </p:sp>
      <p:sp>
        <p:nvSpPr>
          <p:cNvPr id="43" name="Text Box 74"/>
          <p:cNvSpPr txBox="1">
            <a:spLocks noChangeArrowheads="1"/>
          </p:cNvSpPr>
          <p:nvPr/>
        </p:nvSpPr>
        <p:spPr bwMode="auto">
          <a:xfrm>
            <a:off x="1580356" y="4724400"/>
            <a:ext cx="512603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altLang="ja-JP" sz="2400" dirty="0" smtClean="0">
                <a:solidFill>
                  <a:srgbClr val="0000FF"/>
                </a:solidFill>
                <a:latin typeface="Arial"/>
              </a:rPr>
              <a:t> </a:t>
            </a:r>
            <a:r>
              <a:rPr lang="ja-JP" altLang="en-US" sz="2400" dirty="0" smtClean="0">
                <a:solidFill>
                  <a:srgbClr val="0000FF"/>
                </a:solidFill>
                <a:latin typeface="Arial"/>
              </a:rPr>
              <a:t>“</a:t>
            </a:r>
            <a:r>
              <a:rPr lang="en-US" sz="2400" dirty="0">
                <a:solidFill>
                  <a:srgbClr val="0000FF"/>
                </a:solidFill>
              </a:rPr>
              <a:t>Domino </a:t>
            </a:r>
            <a:r>
              <a:rPr lang="en-US" sz="2400" dirty="0" err="1">
                <a:solidFill>
                  <a:srgbClr val="0000FF"/>
                </a:solidFill>
              </a:rPr>
              <a:t>tilings</a:t>
            </a:r>
            <a:r>
              <a:rPr lang="ja-JP" altLang="en-US" sz="2400" dirty="0">
                <a:solidFill>
                  <a:srgbClr val="0000FF"/>
                </a:solidFill>
                <a:latin typeface="Arial"/>
              </a:rPr>
              <a:t>”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4" name="Text Box 35"/>
          <p:cNvSpPr txBox="1">
            <a:spLocks noChangeArrowheads="1"/>
          </p:cNvSpPr>
          <p:nvPr/>
        </p:nvSpPr>
        <p:spPr bwMode="auto">
          <a:xfrm>
            <a:off x="1295400" y="4117975"/>
            <a:ext cx="51260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 smtClean="0"/>
              <a:t>      On </a:t>
            </a:r>
            <a:r>
              <a:rPr lang="en-US" sz="2400" dirty="0"/>
              <a:t>the </a:t>
            </a:r>
            <a:r>
              <a:rPr lang="en-US" sz="2400" dirty="0" smtClean="0"/>
              <a:t>lattice</a:t>
            </a:r>
            <a:endParaRPr lang="en-US" sz="2400" dirty="0"/>
          </a:p>
        </p:txBody>
      </p:sp>
      <p:sp>
        <p:nvSpPr>
          <p:cNvPr id="45" name="Rectangle 62"/>
          <p:cNvSpPr>
            <a:spLocks noChangeArrowheads="1"/>
          </p:cNvSpPr>
          <p:nvPr/>
        </p:nvSpPr>
        <p:spPr bwMode="auto">
          <a:xfrm>
            <a:off x="1573213" y="5629424"/>
            <a:ext cx="24766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  Q</a:t>
            </a:r>
            <a:r>
              <a:rPr lang="en-US" sz="2400" dirty="0">
                <a:solidFill>
                  <a:srgbClr val="FF0000"/>
                </a:solidFill>
              </a:rPr>
              <a:t>:  How many?</a:t>
            </a:r>
          </a:p>
        </p:txBody>
      </p:sp>
    </p:spTree>
    <p:extLst>
      <p:ext uri="{BB962C8B-B14F-4D97-AF65-F5344CB8AC3E}">
        <p14:creationId xmlns:p14="http://schemas.microsoft.com/office/powerpoint/2010/main" val="4163154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536" name="Picture 1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850" y="3490913"/>
            <a:ext cx="14288" cy="1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6542" name="Group 110"/>
          <p:cNvGrpSpPr>
            <a:grpSpLocks/>
          </p:cNvGrpSpPr>
          <p:nvPr/>
        </p:nvGrpSpPr>
        <p:grpSpPr bwMode="auto">
          <a:xfrm>
            <a:off x="5267325" y="793750"/>
            <a:ext cx="2962275" cy="3263900"/>
            <a:chOff x="3318" y="500"/>
            <a:chExt cx="1866" cy="2056"/>
          </a:xfrm>
        </p:grpSpPr>
        <p:sp>
          <p:nvSpPr>
            <p:cNvPr id="146511" name="AutoShape 79"/>
            <p:cNvSpPr>
              <a:spLocks noChangeArrowheads="1"/>
            </p:cNvSpPr>
            <p:nvPr/>
          </p:nvSpPr>
          <p:spPr bwMode="auto">
            <a:xfrm rot="-5400000">
              <a:off x="3223" y="595"/>
              <a:ext cx="2056" cy="1866"/>
            </a:xfrm>
            <a:prstGeom prst="hexagon">
              <a:avLst>
                <a:gd name="adj" fmla="val 27546"/>
                <a:gd name="vf" fmla="val 115470"/>
              </a:avLst>
            </a:prstGeom>
            <a:solidFill>
              <a:schemeClr val="accent1">
                <a:alpha val="0"/>
              </a:scheme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36" name="Line 4"/>
            <p:cNvSpPr>
              <a:spLocks noChangeShapeType="1"/>
            </p:cNvSpPr>
            <p:nvPr/>
          </p:nvSpPr>
          <p:spPr bwMode="auto">
            <a:xfrm>
              <a:off x="3403" y="1832"/>
              <a:ext cx="167" cy="221"/>
            </a:xfrm>
            <a:prstGeom prst="line">
              <a:avLst/>
            </a:prstGeom>
            <a:noFill/>
            <a:ln w="317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37" name="Line 5"/>
            <p:cNvSpPr>
              <a:spLocks noChangeShapeType="1"/>
            </p:cNvSpPr>
            <p:nvPr/>
          </p:nvSpPr>
          <p:spPr bwMode="auto">
            <a:xfrm>
              <a:off x="3718" y="2017"/>
              <a:ext cx="133" cy="184"/>
            </a:xfrm>
            <a:prstGeom prst="line">
              <a:avLst/>
            </a:prstGeom>
            <a:noFill/>
            <a:ln w="317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38" name="Line 6"/>
            <p:cNvSpPr>
              <a:spLocks noChangeShapeType="1"/>
            </p:cNvSpPr>
            <p:nvPr/>
          </p:nvSpPr>
          <p:spPr bwMode="auto">
            <a:xfrm flipV="1">
              <a:off x="4032" y="2017"/>
              <a:ext cx="133" cy="184"/>
            </a:xfrm>
            <a:prstGeom prst="line">
              <a:avLst/>
            </a:prstGeom>
            <a:noFill/>
            <a:ln w="317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39" name="Line 7"/>
            <p:cNvSpPr>
              <a:spLocks noChangeShapeType="1"/>
            </p:cNvSpPr>
            <p:nvPr/>
          </p:nvSpPr>
          <p:spPr bwMode="auto">
            <a:xfrm flipV="1">
              <a:off x="3736" y="1507"/>
              <a:ext cx="133" cy="184"/>
            </a:xfrm>
            <a:prstGeom prst="line">
              <a:avLst/>
            </a:prstGeom>
            <a:noFill/>
            <a:ln w="317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40" name="Line 8"/>
            <p:cNvSpPr>
              <a:spLocks noChangeShapeType="1"/>
            </p:cNvSpPr>
            <p:nvPr/>
          </p:nvSpPr>
          <p:spPr bwMode="auto">
            <a:xfrm>
              <a:off x="3408" y="1528"/>
              <a:ext cx="167" cy="185"/>
            </a:xfrm>
            <a:prstGeom prst="line">
              <a:avLst/>
            </a:prstGeom>
            <a:noFill/>
            <a:ln w="317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41" name="Line 9"/>
            <p:cNvSpPr>
              <a:spLocks noChangeShapeType="1"/>
            </p:cNvSpPr>
            <p:nvPr/>
          </p:nvSpPr>
          <p:spPr bwMode="auto">
            <a:xfrm>
              <a:off x="3408" y="1161"/>
              <a:ext cx="167" cy="221"/>
            </a:xfrm>
            <a:prstGeom prst="line">
              <a:avLst/>
            </a:prstGeom>
            <a:noFill/>
            <a:ln w="317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42" name="Line 10"/>
            <p:cNvSpPr>
              <a:spLocks noChangeShapeType="1"/>
            </p:cNvSpPr>
            <p:nvPr/>
          </p:nvSpPr>
          <p:spPr bwMode="auto">
            <a:xfrm flipV="1">
              <a:off x="3736" y="1128"/>
              <a:ext cx="133" cy="220"/>
            </a:xfrm>
            <a:prstGeom prst="line">
              <a:avLst/>
            </a:prstGeom>
            <a:noFill/>
            <a:ln w="317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43" name="Line 11"/>
            <p:cNvSpPr>
              <a:spLocks noChangeShapeType="1"/>
            </p:cNvSpPr>
            <p:nvPr/>
          </p:nvSpPr>
          <p:spPr bwMode="auto">
            <a:xfrm>
              <a:off x="3519" y="998"/>
              <a:ext cx="199" cy="2"/>
            </a:xfrm>
            <a:prstGeom prst="line">
              <a:avLst/>
            </a:prstGeom>
            <a:noFill/>
            <a:ln w="317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44" name="Line 12"/>
            <p:cNvSpPr>
              <a:spLocks noChangeShapeType="1"/>
            </p:cNvSpPr>
            <p:nvPr/>
          </p:nvSpPr>
          <p:spPr bwMode="auto">
            <a:xfrm>
              <a:off x="3851" y="842"/>
              <a:ext cx="185" cy="0"/>
            </a:xfrm>
            <a:prstGeom prst="line">
              <a:avLst/>
            </a:prstGeom>
            <a:noFill/>
            <a:ln w="317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45" name="Line 13"/>
            <p:cNvSpPr>
              <a:spLocks noChangeShapeType="1"/>
            </p:cNvSpPr>
            <p:nvPr/>
          </p:nvSpPr>
          <p:spPr bwMode="auto">
            <a:xfrm>
              <a:off x="4147" y="659"/>
              <a:ext cx="235" cy="3"/>
            </a:xfrm>
            <a:prstGeom prst="line">
              <a:avLst/>
            </a:prstGeom>
            <a:noFill/>
            <a:ln w="317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46" name="Line 14"/>
            <p:cNvSpPr>
              <a:spLocks noChangeShapeType="1"/>
            </p:cNvSpPr>
            <p:nvPr/>
          </p:nvSpPr>
          <p:spPr bwMode="auto">
            <a:xfrm flipV="1">
              <a:off x="4345" y="842"/>
              <a:ext cx="123" cy="191"/>
            </a:xfrm>
            <a:prstGeom prst="line">
              <a:avLst/>
            </a:prstGeom>
            <a:noFill/>
            <a:ln w="317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47" name="Line 15"/>
            <p:cNvSpPr>
              <a:spLocks noChangeShapeType="1"/>
            </p:cNvSpPr>
            <p:nvPr/>
          </p:nvSpPr>
          <p:spPr bwMode="auto">
            <a:xfrm rot="21060000" flipV="1">
              <a:off x="4036" y="1033"/>
              <a:ext cx="129" cy="147"/>
            </a:xfrm>
            <a:prstGeom prst="line">
              <a:avLst/>
            </a:prstGeom>
            <a:noFill/>
            <a:ln w="317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48" name="Line 16"/>
            <p:cNvSpPr>
              <a:spLocks noChangeShapeType="1"/>
            </p:cNvSpPr>
            <p:nvPr/>
          </p:nvSpPr>
          <p:spPr bwMode="auto">
            <a:xfrm>
              <a:off x="4036" y="1507"/>
              <a:ext cx="133" cy="203"/>
            </a:xfrm>
            <a:prstGeom prst="line">
              <a:avLst/>
            </a:prstGeom>
            <a:noFill/>
            <a:ln w="317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49" name="Line 17"/>
            <p:cNvSpPr>
              <a:spLocks noChangeShapeType="1"/>
            </p:cNvSpPr>
            <p:nvPr/>
          </p:nvSpPr>
          <p:spPr bwMode="auto">
            <a:xfrm>
              <a:off x="4223" y="1507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50" name="Line 18"/>
            <p:cNvSpPr>
              <a:spLocks noChangeShapeType="1"/>
            </p:cNvSpPr>
            <p:nvPr/>
          </p:nvSpPr>
          <p:spPr bwMode="auto">
            <a:xfrm>
              <a:off x="4345" y="1710"/>
              <a:ext cx="134" cy="148"/>
            </a:xfrm>
            <a:prstGeom prst="line">
              <a:avLst/>
            </a:prstGeom>
            <a:noFill/>
            <a:ln w="317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51" name="Line 19"/>
            <p:cNvSpPr>
              <a:spLocks noChangeShapeType="1"/>
            </p:cNvSpPr>
            <p:nvPr/>
          </p:nvSpPr>
          <p:spPr bwMode="auto">
            <a:xfrm flipV="1">
              <a:off x="4656" y="1691"/>
              <a:ext cx="143" cy="171"/>
            </a:xfrm>
            <a:prstGeom prst="line">
              <a:avLst/>
            </a:prstGeom>
            <a:noFill/>
            <a:ln w="317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52" name="Line 20"/>
            <p:cNvSpPr>
              <a:spLocks noChangeShapeType="1"/>
            </p:cNvSpPr>
            <p:nvPr/>
          </p:nvSpPr>
          <p:spPr bwMode="auto">
            <a:xfrm>
              <a:off x="4334" y="2017"/>
              <a:ext cx="134" cy="184"/>
            </a:xfrm>
            <a:prstGeom prst="line">
              <a:avLst/>
            </a:prstGeom>
            <a:noFill/>
            <a:ln w="317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53" name="Line 21"/>
            <p:cNvSpPr>
              <a:spLocks noChangeShapeType="1"/>
            </p:cNvSpPr>
            <p:nvPr/>
          </p:nvSpPr>
          <p:spPr bwMode="auto">
            <a:xfrm>
              <a:off x="4147" y="2384"/>
              <a:ext cx="198" cy="1"/>
            </a:xfrm>
            <a:prstGeom prst="line">
              <a:avLst/>
            </a:prstGeom>
            <a:noFill/>
            <a:ln w="317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54" name="Line 22"/>
            <p:cNvSpPr>
              <a:spLocks noChangeShapeType="1"/>
            </p:cNvSpPr>
            <p:nvPr/>
          </p:nvSpPr>
          <p:spPr bwMode="auto">
            <a:xfrm flipV="1">
              <a:off x="4657" y="2017"/>
              <a:ext cx="133" cy="184"/>
            </a:xfrm>
            <a:prstGeom prst="line">
              <a:avLst/>
            </a:prstGeom>
            <a:noFill/>
            <a:ln w="349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55" name="Line 23"/>
            <p:cNvSpPr>
              <a:spLocks noChangeShapeType="1"/>
            </p:cNvSpPr>
            <p:nvPr/>
          </p:nvSpPr>
          <p:spPr bwMode="auto">
            <a:xfrm flipV="1">
              <a:off x="4959" y="1832"/>
              <a:ext cx="166" cy="221"/>
            </a:xfrm>
            <a:prstGeom prst="line">
              <a:avLst/>
            </a:prstGeom>
            <a:noFill/>
            <a:ln w="317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56" name="Line 24"/>
            <p:cNvSpPr>
              <a:spLocks noChangeShapeType="1"/>
            </p:cNvSpPr>
            <p:nvPr/>
          </p:nvSpPr>
          <p:spPr bwMode="auto">
            <a:xfrm>
              <a:off x="4693" y="1507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57" name="Line 25"/>
            <p:cNvSpPr>
              <a:spLocks noChangeShapeType="1"/>
            </p:cNvSpPr>
            <p:nvPr/>
          </p:nvSpPr>
          <p:spPr bwMode="auto">
            <a:xfrm>
              <a:off x="4693" y="1507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58" name="Line 26"/>
            <p:cNvSpPr>
              <a:spLocks noChangeShapeType="1"/>
            </p:cNvSpPr>
            <p:nvPr/>
          </p:nvSpPr>
          <p:spPr bwMode="auto">
            <a:xfrm flipV="1">
              <a:off x="4967" y="1507"/>
              <a:ext cx="142" cy="20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59" name="Line 27"/>
            <p:cNvSpPr>
              <a:spLocks noChangeShapeType="1"/>
            </p:cNvSpPr>
            <p:nvPr/>
          </p:nvSpPr>
          <p:spPr bwMode="auto">
            <a:xfrm>
              <a:off x="4446" y="1527"/>
              <a:ext cx="211" cy="1"/>
            </a:xfrm>
            <a:prstGeom prst="line">
              <a:avLst/>
            </a:prstGeom>
            <a:noFill/>
            <a:ln w="317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0" name="Line 28"/>
            <p:cNvSpPr>
              <a:spLocks noChangeShapeType="1"/>
            </p:cNvSpPr>
            <p:nvPr/>
          </p:nvSpPr>
          <p:spPr bwMode="auto">
            <a:xfrm>
              <a:off x="4576" y="1246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1" name="Line 29"/>
            <p:cNvSpPr>
              <a:spLocks noChangeShapeType="1"/>
            </p:cNvSpPr>
            <p:nvPr/>
          </p:nvSpPr>
          <p:spPr bwMode="auto">
            <a:xfrm>
              <a:off x="4734" y="1345"/>
              <a:ext cx="233" cy="2"/>
            </a:xfrm>
            <a:prstGeom prst="line">
              <a:avLst/>
            </a:prstGeom>
            <a:noFill/>
            <a:ln w="317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2" name="Line 30"/>
            <p:cNvSpPr>
              <a:spLocks noChangeShapeType="1"/>
            </p:cNvSpPr>
            <p:nvPr/>
          </p:nvSpPr>
          <p:spPr bwMode="auto">
            <a:xfrm>
              <a:off x="4959" y="998"/>
              <a:ext cx="150" cy="222"/>
            </a:xfrm>
            <a:prstGeom prst="line">
              <a:avLst/>
            </a:prstGeom>
            <a:noFill/>
            <a:ln w="317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3" name="Line 31"/>
            <p:cNvSpPr>
              <a:spLocks noChangeShapeType="1"/>
            </p:cNvSpPr>
            <p:nvPr/>
          </p:nvSpPr>
          <p:spPr bwMode="auto">
            <a:xfrm>
              <a:off x="4446" y="1180"/>
              <a:ext cx="247" cy="1"/>
            </a:xfrm>
            <a:prstGeom prst="line">
              <a:avLst/>
            </a:prstGeom>
            <a:noFill/>
            <a:ln w="317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4" name="Line 32"/>
            <p:cNvSpPr>
              <a:spLocks noChangeShapeType="1"/>
            </p:cNvSpPr>
            <p:nvPr/>
          </p:nvSpPr>
          <p:spPr bwMode="auto">
            <a:xfrm>
              <a:off x="4147" y="1347"/>
              <a:ext cx="198" cy="1"/>
            </a:xfrm>
            <a:prstGeom prst="line">
              <a:avLst/>
            </a:prstGeom>
            <a:noFill/>
            <a:ln w="317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5" name="Line 33"/>
            <p:cNvSpPr>
              <a:spLocks noChangeShapeType="1"/>
            </p:cNvSpPr>
            <p:nvPr/>
          </p:nvSpPr>
          <p:spPr bwMode="auto">
            <a:xfrm rot="1080000">
              <a:off x="4656" y="843"/>
              <a:ext cx="143" cy="154"/>
            </a:xfrm>
            <a:prstGeom prst="line">
              <a:avLst/>
            </a:prstGeom>
            <a:noFill/>
            <a:ln w="317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6" name="Line 34"/>
            <p:cNvSpPr>
              <a:spLocks noChangeShapeType="1"/>
            </p:cNvSpPr>
            <p:nvPr/>
          </p:nvSpPr>
          <p:spPr bwMode="auto">
            <a:xfrm>
              <a:off x="3851" y="1852"/>
              <a:ext cx="185" cy="6"/>
            </a:xfrm>
            <a:prstGeom prst="line">
              <a:avLst/>
            </a:prstGeom>
            <a:noFill/>
            <a:ln w="317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6514" name="Group 82"/>
          <p:cNvGrpSpPr>
            <a:grpSpLocks/>
          </p:cNvGrpSpPr>
          <p:nvPr/>
        </p:nvGrpSpPr>
        <p:grpSpPr bwMode="auto">
          <a:xfrm>
            <a:off x="1406525" y="1035050"/>
            <a:ext cx="2973388" cy="2882900"/>
            <a:chOff x="1517" y="1256"/>
            <a:chExt cx="1144" cy="1109"/>
          </a:xfrm>
        </p:grpSpPr>
        <p:sp>
          <p:nvSpPr>
            <p:cNvPr id="146515" name="Rectangle 83"/>
            <p:cNvSpPr>
              <a:spLocks noChangeArrowheads="1"/>
            </p:cNvSpPr>
            <p:nvPr/>
          </p:nvSpPr>
          <p:spPr bwMode="auto">
            <a:xfrm>
              <a:off x="1517" y="2359"/>
              <a:ext cx="1140" cy="6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6" name="Rectangle 84"/>
            <p:cNvSpPr>
              <a:spLocks noChangeArrowheads="1"/>
            </p:cNvSpPr>
            <p:nvPr/>
          </p:nvSpPr>
          <p:spPr bwMode="auto">
            <a:xfrm>
              <a:off x="1517" y="2171"/>
              <a:ext cx="380" cy="5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7" name="Rectangle 85"/>
            <p:cNvSpPr>
              <a:spLocks noChangeArrowheads="1"/>
            </p:cNvSpPr>
            <p:nvPr/>
          </p:nvSpPr>
          <p:spPr bwMode="auto">
            <a:xfrm>
              <a:off x="1517" y="1989"/>
              <a:ext cx="761" cy="6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8" name="Rectangle 86"/>
            <p:cNvSpPr>
              <a:spLocks noChangeArrowheads="1"/>
            </p:cNvSpPr>
            <p:nvPr/>
          </p:nvSpPr>
          <p:spPr bwMode="auto">
            <a:xfrm>
              <a:off x="1517" y="1627"/>
              <a:ext cx="1140" cy="5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9" name="Rectangle 87"/>
            <p:cNvSpPr>
              <a:spLocks noChangeArrowheads="1"/>
            </p:cNvSpPr>
            <p:nvPr/>
          </p:nvSpPr>
          <p:spPr bwMode="auto">
            <a:xfrm>
              <a:off x="1705" y="1445"/>
              <a:ext cx="762" cy="6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0" name="Rectangle 88"/>
            <p:cNvSpPr>
              <a:spLocks noChangeArrowheads="1"/>
            </p:cNvSpPr>
            <p:nvPr/>
          </p:nvSpPr>
          <p:spPr bwMode="auto">
            <a:xfrm>
              <a:off x="1894" y="1808"/>
              <a:ext cx="762" cy="5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1" name="Rectangle 89"/>
            <p:cNvSpPr>
              <a:spLocks noChangeArrowheads="1"/>
            </p:cNvSpPr>
            <p:nvPr/>
          </p:nvSpPr>
          <p:spPr bwMode="auto">
            <a:xfrm>
              <a:off x="2278" y="2171"/>
              <a:ext cx="381" cy="5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2" name="Rectangle 90"/>
            <p:cNvSpPr>
              <a:spLocks noChangeArrowheads="1"/>
            </p:cNvSpPr>
            <p:nvPr/>
          </p:nvSpPr>
          <p:spPr bwMode="auto">
            <a:xfrm>
              <a:off x="1517" y="1260"/>
              <a:ext cx="5" cy="1098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3" name="Rectangle 91"/>
            <p:cNvSpPr>
              <a:spLocks noChangeArrowheads="1"/>
            </p:cNvSpPr>
            <p:nvPr/>
          </p:nvSpPr>
          <p:spPr bwMode="auto">
            <a:xfrm>
              <a:off x="1705" y="1262"/>
              <a:ext cx="6" cy="733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4" name="Rectangle 92"/>
            <p:cNvSpPr>
              <a:spLocks noChangeArrowheads="1"/>
            </p:cNvSpPr>
            <p:nvPr/>
          </p:nvSpPr>
          <p:spPr bwMode="auto">
            <a:xfrm>
              <a:off x="1894" y="1625"/>
              <a:ext cx="5" cy="733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5" name="Rectangle 93"/>
            <p:cNvSpPr>
              <a:spLocks noChangeArrowheads="1"/>
            </p:cNvSpPr>
            <p:nvPr/>
          </p:nvSpPr>
          <p:spPr bwMode="auto">
            <a:xfrm>
              <a:off x="2082" y="1991"/>
              <a:ext cx="6" cy="367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6" name="Rectangle 94"/>
            <p:cNvSpPr>
              <a:spLocks noChangeArrowheads="1"/>
            </p:cNvSpPr>
            <p:nvPr/>
          </p:nvSpPr>
          <p:spPr bwMode="auto">
            <a:xfrm>
              <a:off x="2271" y="1625"/>
              <a:ext cx="6" cy="733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7" name="Rectangle 95"/>
            <p:cNvSpPr>
              <a:spLocks noChangeArrowheads="1"/>
            </p:cNvSpPr>
            <p:nvPr/>
          </p:nvSpPr>
          <p:spPr bwMode="auto">
            <a:xfrm>
              <a:off x="2082" y="1266"/>
              <a:ext cx="6" cy="366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8" name="Rectangle 96"/>
            <p:cNvSpPr>
              <a:spLocks noChangeArrowheads="1"/>
            </p:cNvSpPr>
            <p:nvPr/>
          </p:nvSpPr>
          <p:spPr bwMode="auto">
            <a:xfrm>
              <a:off x="2467" y="1810"/>
              <a:ext cx="6" cy="366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9" name="Rectangle 97"/>
            <p:cNvSpPr>
              <a:spLocks noChangeArrowheads="1"/>
            </p:cNvSpPr>
            <p:nvPr/>
          </p:nvSpPr>
          <p:spPr bwMode="auto">
            <a:xfrm>
              <a:off x="2467" y="1266"/>
              <a:ext cx="6" cy="366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30" name="Rectangle 98"/>
            <p:cNvSpPr>
              <a:spLocks noChangeArrowheads="1"/>
            </p:cNvSpPr>
            <p:nvPr/>
          </p:nvSpPr>
          <p:spPr bwMode="auto">
            <a:xfrm>
              <a:off x="2656" y="1260"/>
              <a:ext cx="5" cy="1098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31" name="Rectangle 99"/>
            <p:cNvSpPr>
              <a:spLocks noChangeArrowheads="1"/>
            </p:cNvSpPr>
            <p:nvPr/>
          </p:nvSpPr>
          <p:spPr bwMode="auto">
            <a:xfrm>
              <a:off x="1517" y="1256"/>
              <a:ext cx="1140" cy="6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6533" name="Rectangle 101"/>
          <p:cNvSpPr>
            <a:spLocks noGrp="1" noChangeArrowheads="1"/>
          </p:cNvSpPr>
          <p:nvPr>
            <p:ph type="title"/>
          </p:nvPr>
        </p:nvSpPr>
        <p:spPr>
          <a:xfrm>
            <a:off x="693738" y="0"/>
            <a:ext cx="8229600" cy="1252538"/>
          </a:xfrm>
          <a:noFill/>
          <a:ln/>
        </p:spPr>
        <p:txBody>
          <a:bodyPr/>
          <a:lstStyle/>
          <a:p>
            <a:r>
              <a:rPr lang="en-US" sz="4000">
                <a:solidFill>
                  <a:srgbClr val="000099"/>
                </a:solidFill>
              </a:rPr>
              <a:t>What about matchings on lattices?</a:t>
            </a:r>
          </a:p>
        </p:txBody>
      </p:sp>
      <p:sp>
        <p:nvSpPr>
          <p:cNvPr id="146543" name="Line 111"/>
          <p:cNvSpPr>
            <a:spLocks noChangeShapeType="1"/>
          </p:cNvSpPr>
          <p:nvPr/>
        </p:nvSpPr>
        <p:spPr bwMode="auto">
          <a:xfrm>
            <a:off x="5267325" y="1587500"/>
            <a:ext cx="5175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44" name="Line 112"/>
          <p:cNvSpPr>
            <a:spLocks noChangeShapeType="1"/>
          </p:cNvSpPr>
          <p:nvPr/>
        </p:nvSpPr>
        <p:spPr bwMode="auto">
          <a:xfrm flipV="1">
            <a:off x="5784850" y="1060450"/>
            <a:ext cx="1479550" cy="814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45" name="Line 113"/>
          <p:cNvSpPr>
            <a:spLocks noChangeShapeType="1"/>
          </p:cNvSpPr>
          <p:nvPr/>
        </p:nvSpPr>
        <p:spPr bwMode="auto">
          <a:xfrm>
            <a:off x="5784850" y="1874838"/>
            <a:ext cx="0" cy="161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46" name="Line 114"/>
          <p:cNvSpPr>
            <a:spLocks noChangeShapeType="1"/>
          </p:cNvSpPr>
          <p:nvPr/>
        </p:nvSpPr>
        <p:spPr bwMode="auto">
          <a:xfrm>
            <a:off x="7264400" y="1060450"/>
            <a:ext cx="0" cy="527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47" name="Line 115"/>
          <p:cNvSpPr>
            <a:spLocks noChangeShapeType="1"/>
          </p:cNvSpPr>
          <p:nvPr/>
        </p:nvSpPr>
        <p:spPr bwMode="auto">
          <a:xfrm flipH="1">
            <a:off x="5784850" y="1593850"/>
            <a:ext cx="1465263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48" name="Line 116"/>
          <p:cNvSpPr>
            <a:spLocks noChangeShapeType="1"/>
          </p:cNvSpPr>
          <p:nvPr/>
        </p:nvSpPr>
        <p:spPr bwMode="auto">
          <a:xfrm>
            <a:off x="6251575" y="1625600"/>
            <a:ext cx="0" cy="1093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49" name="Line 117"/>
          <p:cNvSpPr>
            <a:spLocks noChangeShapeType="1"/>
          </p:cNvSpPr>
          <p:nvPr/>
        </p:nvSpPr>
        <p:spPr bwMode="auto">
          <a:xfrm flipH="1">
            <a:off x="5799138" y="2684463"/>
            <a:ext cx="452437" cy="271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50" name="Line 118"/>
          <p:cNvSpPr>
            <a:spLocks noChangeShapeType="1"/>
          </p:cNvSpPr>
          <p:nvPr/>
        </p:nvSpPr>
        <p:spPr bwMode="auto">
          <a:xfrm>
            <a:off x="5267325" y="2684463"/>
            <a:ext cx="98425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51" name="Line 119"/>
          <p:cNvSpPr>
            <a:spLocks noChangeShapeType="1"/>
          </p:cNvSpPr>
          <p:nvPr/>
        </p:nvSpPr>
        <p:spPr bwMode="auto">
          <a:xfrm>
            <a:off x="6251575" y="3259138"/>
            <a:ext cx="0" cy="527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52" name="Line 120"/>
          <p:cNvSpPr>
            <a:spLocks noChangeShapeType="1"/>
          </p:cNvSpPr>
          <p:nvPr/>
        </p:nvSpPr>
        <p:spPr bwMode="auto">
          <a:xfrm>
            <a:off x="6251575" y="2684463"/>
            <a:ext cx="1012825" cy="517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54" name="Line 122"/>
          <p:cNvSpPr>
            <a:spLocks noChangeShapeType="1"/>
          </p:cNvSpPr>
          <p:nvPr/>
        </p:nvSpPr>
        <p:spPr bwMode="auto">
          <a:xfrm>
            <a:off x="6704013" y="2424113"/>
            <a:ext cx="0" cy="531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55" name="Line 123"/>
          <p:cNvSpPr>
            <a:spLocks noChangeShapeType="1"/>
          </p:cNvSpPr>
          <p:nvPr/>
        </p:nvSpPr>
        <p:spPr bwMode="auto">
          <a:xfrm flipH="1">
            <a:off x="6251575" y="2955925"/>
            <a:ext cx="452438" cy="303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56" name="Line 124"/>
          <p:cNvSpPr>
            <a:spLocks noChangeShapeType="1"/>
          </p:cNvSpPr>
          <p:nvPr/>
        </p:nvSpPr>
        <p:spPr bwMode="auto">
          <a:xfrm>
            <a:off x="6704013" y="2955925"/>
            <a:ext cx="0" cy="549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57" name="Line 125"/>
          <p:cNvSpPr>
            <a:spLocks noChangeShapeType="1"/>
          </p:cNvSpPr>
          <p:nvPr/>
        </p:nvSpPr>
        <p:spPr bwMode="auto">
          <a:xfrm flipH="1">
            <a:off x="6307138" y="3505200"/>
            <a:ext cx="396875" cy="280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58" name="Line 126"/>
          <p:cNvSpPr>
            <a:spLocks noChangeShapeType="1"/>
          </p:cNvSpPr>
          <p:nvPr/>
        </p:nvSpPr>
        <p:spPr bwMode="auto">
          <a:xfrm>
            <a:off x="6704013" y="3505200"/>
            <a:ext cx="560387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59" name="Line 127"/>
          <p:cNvSpPr>
            <a:spLocks noChangeShapeType="1"/>
          </p:cNvSpPr>
          <p:nvPr/>
        </p:nvSpPr>
        <p:spPr bwMode="auto">
          <a:xfrm flipH="1">
            <a:off x="6704013" y="1843088"/>
            <a:ext cx="1001712" cy="549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60" name="Line 128"/>
          <p:cNvSpPr>
            <a:spLocks noChangeShapeType="1"/>
          </p:cNvSpPr>
          <p:nvPr/>
        </p:nvSpPr>
        <p:spPr bwMode="auto">
          <a:xfrm>
            <a:off x="7215188" y="1587500"/>
            <a:ext cx="920750" cy="425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61" name="Line 129"/>
          <p:cNvSpPr>
            <a:spLocks noChangeShapeType="1"/>
          </p:cNvSpPr>
          <p:nvPr/>
        </p:nvSpPr>
        <p:spPr bwMode="auto">
          <a:xfrm>
            <a:off x="7705725" y="1338263"/>
            <a:ext cx="0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62" name="Line 130"/>
          <p:cNvSpPr>
            <a:spLocks noChangeShapeType="1"/>
          </p:cNvSpPr>
          <p:nvPr/>
        </p:nvSpPr>
        <p:spPr bwMode="auto">
          <a:xfrm>
            <a:off x="7264400" y="2668588"/>
            <a:ext cx="0" cy="1116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63" name="Line 131"/>
          <p:cNvSpPr>
            <a:spLocks noChangeShapeType="1"/>
          </p:cNvSpPr>
          <p:nvPr/>
        </p:nvSpPr>
        <p:spPr bwMode="auto">
          <a:xfrm>
            <a:off x="6307138" y="2193925"/>
            <a:ext cx="957262" cy="474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64" name="Line 132"/>
          <p:cNvSpPr>
            <a:spLocks noChangeShapeType="1"/>
          </p:cNvSpPr>
          <p:nvPr/>
        </p:nvSpPr>
        <p:spPr bwMode="auto">
          <a:xfrm>
            <a:off x="7705725" y="2392363"/>
            <a:ext cx="9525" cy="1098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65" name="Line 133"/>
          <p:cNvSpPr>
            <a:spLocks noChangeShapeType="1"/>
          </p:cNvSpPr>
          <p:nvPr/>
        </p:nvSpPr>
        <p:spPr bwMode="auto">
          <a:xfrm flipV="1">
            <a:off x="7264400" y="2012950"/>
            <a:ext cx="965200" cy="655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67" name="Line 135"/>
          <p:cNvSpPr>
            <a:spLocks noChangeAspect="1" noChangeShapeType="1"/>
          </p:cNvSpPr>
          <p:nvPr/>
        </p:nvSpPr>
        <p:spPr bwMode="auto">
          <a:xfrm flipV="1">
            <a:off x="7302500" y="2559050"/>
            <a:ext cx="912813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68" name="Line 136"/>
          <p:cNvSpPr>
            <a:spLocks noChangeShapeType="1"/>
          </p:cNvSpPr>
          <p:nvPr/>
        </p:nvSpPr>
        <p:spPr bwMode="auto">
          <a:xfrm>
            <a:off x="6713538" y="1911350"/>
            <a:ext cx="1001712" cy="455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69" name="Line 137"/>
          <p:cNvSpPr>
            <a:spLocks noChangeShapeType="1"/>
          </p:cNvSpPr>
          <p:nvPr/>
        </p:nvSpPr>
        <p:spPr bwMode="auto">
          <a:xfrm>
            <a:off x="6704013" y="1338263"/>
            <a:ext cx="0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70" name="Line 138"/>
          <p:cNvSpPr>
            <a:spLocks noChangeShapeType="1"/>
          </p:cNvSpPr>
          <p:nvPr/>
        </p:nvSpPr>
        <p:spPr bwMode="auto">
          <a:xfrm flipH="1" flipV="1">
            <a:off x="6151563" y="1112838"/>
            <a:ext cx="561975" cy="277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71" name="Line 139"/>
          <p:cNvSpPr>
            <a:spLocks noChangeAspect="1" noChangeShapeType="1"/>
          </p:cNvSpPr>
          <p:nvPr/>
        </p:nvSpPr>
        <p:spPr bwMode="auto">
          <a:xfrm flipH="1" flipV="1">
            <a:off x="5675313" y="1338263"/>
            <a:ext cx="576262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72" name="Line 140"/>
          <p:cNvSpPr>
            <a:spLocks noChangeShapeType="1"/>
          </p:cNvSpPr>
          <p:nvPr/>
        </p:nvSpPr>
        <p:spPr bwMode="auto">
          <a:xfrm>
            <a:off x="5267325" y="2135188"/>
            <a:ext cx="5175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74" name="Rectangle 142"/>
          <p:cNvSpPr>
            <a:spLocks noChangeArrowheads="1"/>
          </p:cNvSpPr>
          <p:nvPr/>
        </p:nvSpPr>
        <p:spPr bwMode="auto">
          <a:xfrm>
            <a:off x="5341614" y="5629424"/>
            <a:ext cx="353759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Q2:  What does a typical</a:t>
            </a:r>
          </a:p>
          <a:p>
            <a:r>
              <a:rPr lang="en-US" sz="2400" dirty="0">
                <a:solidFill>
                  <a:srgbClr val="FF0000"/>
                </a:solidFill>
              </a:rPr>
              <a:t>one look like?</a:t>
            </a:r>
          </a:p>
        </p:txBody>
      </p:sp>
      <p:sp>
        <p:nvSpPr>
          <p:cNvPr id="91" name="Text Box 74"/>
          <p:cNvSpPr txBox="1">
            <a:spLocks noChangeArrowheads="1"/>
          </p:cNvSpPr>
          <p:nvPr/>
        </p:nvSpPr>
        <p:spPr bwMode="auto">
          <a:xfrm>
            <a:off x="1580356" y="4724400"/>
            <a:ext cx="710644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altLang="ja-JP" sz="2400" dirty="0" smtClean="0">
                <a:solidFill>
                  <a:srgbClr val="0000FF"/>
                </a:solidFill>
                <a:latin typeface="Arial"/>
              </a:rPr>
              <a:t> </a:t>
            </a:r>
            <a:r>
              <a:rPr lang="ja-JP" altLang="en-US" sz="2400" dirty="0" smtClean="0">
                <a:solidFill>
                  <a:srgbClr val="0000FF"/>
                </a:solidFill>
                <a:latin typeface="Arial"/>
              </a:rPr>
              <a:t>“</a:t>
            </a:r>
            <a:r>
              <a:rPr lang="en-US" sz="2400" dirty="0">
                <a:solidFill>
                  <a:srgbClr val="0000FF"/>
                </a:solidFill>
              </a:rPr>
              <a:t>Domino </a:t>
            </a:r>
            <a:r>
              <a:rPr lang="en-US" sz="2400" dirty="0" err="1">
                <a:solidFill>
                  <a:srgbClr val="0000FF"/>
                </a:solidFill>
              </a:rPr>
              <a:t>tilings</a:t>
            </a:r>
            <a:r>
              <a:rPr lang="ja-JP" altLang="en-US" sz="2400" dirty="0" smtClean="0">
                <a:solidFill>
                  <a:srgbClr val="0000FF"/>
                </a:solidFill>
                <a:latin typeface="Arial"/>
              </a:rPr>
              <a:t>”</a:t>
            </a:r>
            <a:r>
              <a:rPr lang="en-US" altLang="ja-JP" sz="2400" dirty="0" smtClean="0">
                <a:solidFill>
                  <a:srgbClr val="0000FF"/>
                </a:solidFill>
                <a:latin typeface="Arial"/>
              </a:rPr>
              <a:t>                    “Lozenge </a:t>
            </a:r>
            <a:r>
              <a:rPr lang="en-US" altLang="ja-JP" sz="2400" dirty="0" err="1" smtClean="0">
                <a:solidFill>
                  <a:srgbClr val="0000FF"/>
                </a:solidFill>
                <a:latin typeface="Arial"/>
              </a:rPr>
              <a:t>tilings</a:t>
            </a:r>
            <a:r>
              <a:rPr lang="en-US" altLang="ja-JP" sz="2400" dirty="0" smtClean="0">
                <a:solidFill>
                  <a:srgbClr val="0000FF"/>
                </a:solidFill>
                <a:latin typeface="Arial"/>
              </a:rPr>
              <a:t>”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92" name="Text Box 35"/>
          <p:cNvSpPr txBox="1">
            <a:spLocks noChangeArrowheads="1"/>
          </p:cNvSpPr>
          <p:nvPr/>
        </p:nvSpPr>
        <p:spPr bwMode="auto">
          <a:xfrm>
            <a:off x="1295400" y="4117975"/>
            <a:ext cx="51260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 smtClean="0"/>
              <a:t>      On </a:t>
            </a:r>
            <a:r>
              <a:rPr lang="en-US" sz="2400" dirty="0"/>
              <a:t>the </a:t>
            </a:r>
            <a:r>
              <a:rPr lang="en-US" sz="2400" dirty="0" smtClean="0"/>
              <a:t>lattice</a:t>
            </a:r>
            <a:endParaRPr lang="en-US" sz="2400" dirty="0"/>
          </a:p>
        </p:txBody>
      </p:sp>
      <p:sp>
        <p:nvSpPr>
          <p:cNvPr id="93" name="Rectangle 62"/>
          <p:cNvSpPr>
            <a:spLocks noChangeArrowheads="1"/>
          </p:cNvSpPr>
          <p:nvPr/>
        </p:nvSpPr>
        <p:spPr bwMode="auto">
          <a:xfrm>
            <a:off x="1573213" y="5629424"/>
            <a:ext cx="24766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  Q</a:t>
            </a:r>
            <a:r>
              <a:rPr lang="en-US" sz="2400" dirty="0">
                <a:solidFill>
                  <a:srgbClr val="FF0000"/>
                </a:solidFill>
              </a:rPr>
              <a:t>:  How many?</a:t>
            </a:r>
          </a:p>
        </p:txBody>
      </p:sp>
    </p:spTree>
    <p:extLst>
      <p:ext uri="{BB962C8B-B14F-4D97-AF65-F5344CB8AC3E}">
        <p14:creationId xmlns:p14="http://schemas.microsoft.com/office/powerpoint/2010/main" val="2128630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57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27806</TotalTime>
  <Words>3640</Words>
  <Application>Microsoft Macintosh PowerPoint</Application>
  <PresentationFormat>On-screen Show (4:3)</PresentationFormat>
  <Paragraphs>631</Paragraphs>
  <Slides>66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8" baseType="lpstr">
      <vt:lpstr>Office Theme</vt:lpstr>
      <vt:lpstr>Bitmap Image</vt:lpstr>
      <vt:lpstr>Counting and Sampling in Lattices:  The Computer Science Perspective</vt:lpstr>
      <vt:lpstr>Counting and Random Sampling</vt:lpstr>
      <vt:lpstr>What about matchings on lattices?</vt:lpstr>
      <vt:lpstr>What about matchings on lattices?</vt:lpstr>
      <vt:lpstr>What about matchings on lattices?</vt:lpstr>
      <vt:lpstr>What about matchings on lattices?</vt:lpstr>
      <vt:lpstr>What about matchings on lattices?</vt:lpstr>
      <vt:lpstr>What about matchings on lattices?</vt:lpstr>
      <vt:lpstr>What about matchings on lattices?</vt:lpstr>
      <vt:lpstr>Counting and Random Sampling</vt:lpstr>
      <vt:lpstr>Other Computational Problems in the Sciences</vt:lpstr>
      <vt:lpstr>Nanotechnology</vt:lpstr>
      <vt:lpstr>Physics</vt:lpstr>
      <vt:lpstr>Chemistry</vt:lpstr>
      <vt:lpstr>Computational Problems in the Sciences</vt:lpstr>
      <vt:lpstr>Lattice models</vt:lpstr>
      <vt:lpstr>Counting and Sampling</vt:lpstr>
      <vt:lpstr>Main Questions</vt:lpstr>
      <vt:lpstr>PowerPoint Presentation</vt:lpstr>
      <vt:lpstr>PowerPoint Presentation</vt:lpstr>
      <vt:lpstr>The stationary distribution p</vt:lpstr>
      <vt:lpstr>Sampling from non-uniform distributions</vt:lpstr>
      <vt:lpstr> The Metropolis Algorithm</vt:lpstr>
      <vt:lpstr>Basics continued…</vt:lpstr>
      <vt:lpstr>The  mixing rate</vt:lpstr>
      <vt:lpstr>Spectral gap</vt:lpstr>
      <vt:lpstr>Bounding Convergence Time</vt:lpstr>
      <vt:lpstr>Ex 1:  Colorings</vt:lpstr>
      <vt:lpstr>Coupling</vt:lpstr>
      <vt:lpstr>Coupling</vt:lpstr>
      <vt:lpstr>Path Coupling</vt:lpstr>
      <vt:lpstr>Path coupling for MCCOL</vt:lpstr>
      <vt:lpstr>k-colorings</vt:lpstr>
      <vt:lpstr>Ex 2:  Sampling matchings</vt:lpstr>
      <vt:lpstr>Sampling Matchings</vt:lpstr>
      <vt:lpstr>Conductance and flows</vt:lpstr>
      <vt:lpstr>Matchings on Lattices</vt:lpstr>
      <vt:lpstr>Markov chain for Lozenge Tilings</vt:lpstr>
      <vt:lpstr>Markov chain for Lozenge Tilings</vt:lpstr>
      <vt:lpstr>Markov chain for Lozenge Tilings</vt:lpstr>
      <vt:lpstr>Markov chain for Lozenge Tilings</vt:lpstr>
      <vt:lpstr>Tower chain for Lozenge Tilings</vt:lpstr>
      <vt:lpstr>Tower chain for Lozenge Tilings</vt:lpstr>
      <vt:lpstr>Comparison</vt:lpstr>
      <vt:lpstr>What about other models?</vt:lpstr>
      <vt:lpstr>What about other models?</vt:lpstr>
      <vt:lpstr>What about other models?</vt:lpstr>
      <vt:lpstr>What about other models?</vt:lpstr>
      <vt:lpstr>What about other models?</vt:lpstr>
      <vt:lpstr>What about other models?</vt:lpstr>
      <vt:lpstr>What about other models?</vt:lpstr>
      <vt:lpstr>What about other models?</vt:lpstr>
      <vt:lpstr>Ex 3:  Independent Sets</vt:lpstr>
      <vt:lpstr>When  is small (sparse case)</vt:lpstr>
      <vt:lpstr>When l is large (dense case)</vt:lpstr>
      <vt:lpstr>Slow mixing of MCIND on Z2 (large l)</vt:lpstr>
      <vt:lpstr>Ex 4: Ising Configurations</vt:lpstr>
      <vt:lpstr>Alternative: Simulated Tempering?</vt:lpstr>
      <vt:lpstr>Other approaches…</vt:lpstr>
      <vt:lpstr>Conclusions</vt:lpstr>
      <vt:lpstr>Open Problems</vt:lpstr>
      <vt:lpstr>Thank you!</vt:lpstr>
      <vt:lpstr>PowerPoint Presentation</vt:lpstr>
      <vt:lpstr>PowerPoint Presentation</vt:lpstr>
      <vt:lpstr>PowerPoint Presentation</vt:lpstr>
      <vt:lpstr>PowerPoint Presentation</vt:lpstr>
    </vt:vector>
  </TitlesOfParts>
  <Company>The Georgia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Dana Randall</dc:creator>
  <cp:lastModifiedBy>Dana Randall</cp:lastModifiedBy>
  <cp:revision>149</cp:revision>
  <dcterms:created xsi:type="dcterms:W3CDTF">2010-06-15T13:58:56Z</dcterms:created>
  <dcterms:modified xsi:type="dcterms:W3CDTF">2012-01-13T18:11:48Z</dcterms:modified>
</cp:coreProperties>
</file>