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7" r:id="rId1"/>
    <p:sldMasterId id="2147483729" r:id="rId2"/>
  </p:sldMasterIdLst>
  <p:notesMasterIdLst>
    <p:notesMasterId r:id="rId26"/>
  </p:notesMasterIdLst>
  <p:handoutMasterIdLst>
    <p:handoutMasterId r:id="rId27"/>
  </p:handoutMasterIdLst>
  <p:sldIdLst>
    <p:sldId id="478" r:id="rId3"/>
    <p:sldId id="436" r:id="rId4"/>
    <p:sldId id="551" r:id="rId5"/>
    <p:sldId id="461" r:id="rId6"/>
    <p:sldId id="500" r:id="rId7"/>
    <p:sldId id="480" r:id="rId8"/>
    <p:sldId id="503" r:id="rId9"/>
    <p:sldId id="504" r:id="rId10"/>
    <p:sldId id="552" r:id="rId11"/>
    <p:sldId id="524" r:id="rId12"/>
    <p:sldId id="526" r:id="rId13"/>
    <p:sldId id="522" r:id="rId14"/>
    <p:sldId id="530" r:id="rId15"/>
    <p:sldId id="527" r:id="rId16"/>
    <p:sldId id="539" r:id="rId17"/>
    <p:sldId id="529" r:id="rId18"/>
    <p:sldId id="531" r:id="rId19"/>
    <p:sldId id="532" r:id="rId20"/>
    <p:sldId id="533" r:id="rId21"/>
    <p:sldId id="534" r:id="rId22"/>
    <p:sldId id="535" r:id="rId23"/>
    <p:sldId id="536" r:id="rId24"/>
    <p:sldId id="328" r:id="rId25"/>
  </p:sldIdLst>
  <p:sldSz cx="9144000" cy="6858000" type="screen4x3"/>
  <p:notesSz cx="6858000" cy="9144000"/>
  <p:embeddedFontLst>
    <p:embeddedFont>
      <p:font typeface="Lucida Sans" pitchFamily="34" charset="0"/>
      <p:regular r:id="rId28"/>
      <p:bold r:id="rId29"/>
      <p:italic r:id="rId30"/>
      <p:boldItalic r:id="rId31"/>
    </p:embeddedFont>
    <p:embeddedFont>
      <p:font typeface="Lucida Sans Unicode" pitchFamily="34" charset="0"/>
      <p:regular r:id="rId32"/>
    </p:embeddedFont>
    <p:embeddedFont>
      <p:font typeface="Book Antiqua" pitchFamily="18" charset="0"/>
      <p:regular r:id="rId33"/>
      <p:bold r:id="rId34"/>
      <p:italic r:id="rId35"/>
      <p:boldItalic r:id="rId36"/>
    </p:embeddedFont>
    <p:embeddedFont>
      <p:font typeface="Wingdings 3" pitchFamily="18" charset="2"/>
      <p:regular r:id="rId37"/>
    </p:embeddedFont>
    <p:embeddedFont>
      <p:font typeface="Euclid Math One"/>
      <p:regular r:id="rId38"/>
      <p:bold r:id="rId39"/>
    </p:embeddedFont>
    <p:embeddedFont>
      <p:font typeface="Euclid Symbol"/>
      <p:regular r:id="rId40"/>
      <p:bold r:id="rId41"/>
      <p:italic r:id="rId42"/>
      <p:boldItalic r:id="rId43"/>
    </p:embeddedFont>
    <p:embeddedFont>
      <p:font typeface="Wingdings 2" pitchFamily="18" charset="2"/>
      <p:regular r:id="rId44"/>
    </p:embeddedFont>
    <p:embeddedFont>
      <p:font typeface="Tahoma" pitchFamily="34" charset="0"/>
      <p:regular r:id="rId45"/>
      <p:bold r:id="rId46"/>
    </p:embeddedFont>
    <p:embeddedFont>
      <p:font typeface="Euclid Math Two"/>
      <p:regular r:id="rId47"/>
      <p:bold r:id="rId48"/>
    </p:embeddedFont>
    <p:embeddedFont>
      <p:font typeface="Cambria Math" pitchFamily="18" charset="0"/>
      <p:regular r:id="rId49"/>
    </p:embeddedFont>
    <p:embeddedFont>
      <p:font typeface="Euclid" charset="0"/>
      <p:regular r:id="rId50"/>
      <p:bold r:id="rId51"/>
      <p:italic r:id="rId52"/>
      <p:boldItalic r:id="rId53"/>
    </p:embeddedFont>
  </p:embeddedFontLst>
  <p:custDataLst>
    <p:tags r:id="rId5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E4B"/>
    <a:srgbClr val="336699"/>
    <a:srgbClr val="000066"/>
    <a:srgbClr val="A1E2F1"/>
    <a:srgbClr val="666699"/>
    <a:srgbClr val="0E0147"/>
    <a:srgbClr val="DEF5FA"/>
    <a:srgbClr val="464646"/>
    <a:srgbClr val="25206A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4622" autoAdjust="0"/>
  </p:normalViewPr>
  <p:slideViewPr>
    <p:cSldViewPr snapToGrid="0">
      <p:cViewPr varScale="1">
        <p:scale>
          <a:sx n="74" d="100"/>
          <a:sy n="74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32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92"/>
    </p:cViewPr>
  </p:sorterViewPr>
  <p:notesViewPr>
    <p:cSldViewPr snapToGrid="0">
      <p:cViewPr varScale="1">
        <p:scale>
          <a:sx n="78" d="100"/>
          <a:sy n="78" d="100"/>
        </p:scale>
        <p:origin x="-2088" y="-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font" Target="fonts/font26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font" Target="fonts/font2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24.fntdata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3E217-C706-42B1-8DEF-22A0DF048987}" type="datetimeFigureOut">
              <a:rPr lang="en-US" smtClean="0"/>
              <a:pPr/>
              <a:t>1/13/2012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0282C-4B44-43E5-8680-7E571C7CC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64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F2977C51-397D-43B3-82EA-EB0AD1701E42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28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478DFD-35D3-46B1-B57F-8D037E0278C7}" type="slidenum">
              <a:rPr lang="he-IL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478DFD-35D3-46B1-B57F-8D037E0278C7}" type="slidenum">
              <a:rPr lang="he-IL"/>
              <a:pPr/>
              <a:t>23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>
            <a:spLocks/>
          </p:cNvSpPr>
          <p:nvPr userDrawn="1"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rgbClr val="2DA2BF">
                      <a:shade val="20000"/>
                      <a:satMod val="176000"/>
                      <a:alpha val="100000"/>
                    </a:srgbClr>
                  </a:gs>
                  <a:gs pos="18000">
                    <a:srgbClr val="2DA2BF">
                      <a:shade val="48000"/>
                      <a:satMod val="153000"/>
                      <a:alpha val="100000"/>
                    </a:srgbClr>
                  </a:gs>
                  <a:gs pos="43000">
                    <a:srgbClr val="2DA2BF">
                      <a:tint val="86000"/>
                      <a:satMod val="149000"/>
                      <a:alpha val="100000"/>
                    </a:srgbClr>
                  </a:gs>
                  <a:gs pos="45000">
                    <a:srgbClr val="2DA2BF">
                      <a:tint val="85000"/>
                      <a:satMod val="150000"/>
                      <a:alpha val="100000"/>
                    </a:srgbClr>
                  </a:gs>
                  <a:gs pos="50000">
                    <a:srgbClr val="2DA2BF">
                      <a:tint val="86000"/>
                      <a:satMod val="149000"/>
                      <a:alpha val="100000"/>
                    </a:srgbClr>
                  </a:gs>
                  <a:gs pos="79000">
                    <a:srgbClr val="2DA2BF">
                      <a:shade val="53000"/>
                      <a:satMod val="150000"/>
                      <a:alpha val="100000"/>
                    </a:srgbClr>
                  </a:gs>
                  <a:gs pos="100000">
                    <a:srgbClr val="2DA2BF">
                      <a:shade val="25000"/>
                      <a:satMod val="170000"/>
                      <a:alpha val="100000"/>
                    </a:srgbClr>
                  </a:gs>
                </a:gsLst>
                <a:lin ang="450000" scaled="1"/>
                <a:tileRect/>
              </a:gradFill>
            </a:fillOverlay>
          </a:effectLst>
        </p:spPr>
        <p:txBody>
          <a:bodyPr vert="horz" wrap="square" lIns="91440" tIns="45720" rIns="91440" bIns="45720" anchor="ctr" compatLnSpc="1"/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Aug 2009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035300" y="6416675"/>
            <a:ext cx="40005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XVI International Congress on Mathematical Physics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E87F54-C7FE-4D41-ABB4-680FAA70A48B}" type="slidenum">
              <a:rPr lang="he-IL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2DA2BF">
              <a:tint val="65000"/>
              <a:satMod val="115000"/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rgbClr val="2DA2BF">
                    <a:tint val="70000"/>
                    <a:satMod val="110000"/>
                  </a:srgbClr>
                </a:gs>
                <a:gs pos="15000">
                  <a:srgbClr val="2DA2BF">
                    <a:shade val="40000"/>
                    <a:satMod val="11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XVI International Congress on Mathematical Physics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055C-6197-46BD-B654-3B97A7A19B3E}" type="slidenum">
              <a:rPr lang="he-IL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XVI International Congress on Mathematical Physics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DF23-DE73-4D4A-AC8C-3608B7965270}" type="slidenum">
              <a:rPr lang="he-IL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>
            <a:spLocks/>
          </p:cNvSpPr>
          <p:nvPr userDrawn="1"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2DA2BF">
              <a:tint val="65000"/>
              <a:satMod val="115000"/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Freeform 26"/>
          <p:cNvSpPr>
            <a:spLocks/>
          </p:cNvSpPr>
          <p:nvPr userDrawn="1"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Right Triangle 27"/>
          <p:cNvSpPr>
            <a:spLocks/>
          </p:cNvSpPr>
          <p:nvPr userDrawn="1"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rgbClr val="2DA2BF">
                      <a:shade val="20000"/>
                      <a:satMod val="176000"/>
                      <a:alpha val="100000"/>
                    </a:srgbClr>
                  </a:gs>
                  <a:gs pos="18000">
                    <a:srgbClr val="2DA2BF">
                      <a:shade val="48000"/>
                      <a:satMod val="153000"/>
                      <a:alpha val="100000"/>
                    </a:srgbClr>
                  </a:gs>
                  <a:gs pos="43000">
                    <a:srgbClr val="2DA2BF">
                      <a:tint val="86000"/>
                      <a:satMod val="149000"/>
                      <a:alpha val="100000"/>
                    </a:srgbClr>
                  </a:gs>
                  <a:gs pos="45000">
                    <a:srgbClr val="2DA2BF">
                      <a:tint val="85000"/>
                      <a:satMod val="150000"/>
                      <a:alpha val="100000"/>
                    </a:srgbClr>
                  </a:gs>
                  <a:gs pos="50000">
                    <a:srgbClr val="2DA2BF">
                      <a:tint val="86000"/>
                      <a:satMod val="149000"/>
                      <a:alpha val="100000"/>
                    </a:srgbClr>
                  </a:gs>
                  <a:gs pos="79000">
                    <a:srgbClr val="2DA2BF">
                      <a:shade val="53000"/>
                      <a:satMod val="150000"/>
                      <a:alpha val="100000"/>
                    </a:srgbClr>
                  </a:gs>
                  <a:gs pos="100000">
                    <a:srgbClr val="2DA2BF">
                      <a:shade val="25000"/>
                      <a:satMod val="170000"/>
                      <a:alpha val="100000"/>
                    </a:srgbClr>
                  </a:gs>
                </a:gsLst>
                <a:lin ang="450000" scaled="1"/>
                <a:tileRect/>
              </a:gradFill>
            </a:fillOverlay>
          </a:effectLst>
        </p:spPr>
        <p:txBody>
          <a:bodyPr vert="horz" wrap="square" lIns="91440" tIns="45720" rIns="91440" bIns="45720" anchor="ctr" compatLnSpc="1"/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rgbClr val="2DA2BF">
                    <a:tint val="70000"/>
                    <a:satMod val="110000"/>
                  </a:srgbClr>
                </a:gs>
                <a:gs pos="15000">
                  <a:srgbClr val="2DA2BF">
                    <a:shade val="40000"/>
                    <a:satMod val="11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XVI International Congress on Mathematical Physics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74E95-2CE1-4F15-8D63-5D5B0A1D9BDF}" type="slidenum">
              <a:rPr lang="he-IL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DEF5FA"/>
                </a:solidFill>
              </a:defRPr>
            </a:lvl1pPr>
          </a:lstStyle>
          <a:p>
            <a:r>
              <a:rPr lang="en-US" smtClean="0"/>
              <a:t>Aug 2009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kumimoji="0" lang="en-US" sz="3600" b="1" kern="1200" baseline="0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Rectangle 11"/>
          <p:cNvSpPr>
            <a:spLocks noChangeArrowheads="1"/>
          </p:cNvSpPr>
          <p:nvPr userDrawn="1"/>
        </p:nvSpPr>
        <p:spPr bwMode="auto">
          <a:xfrm flipV="1">
            <a:off x="277813" y="1429066"/>
            <a:ext cx="8693150" cy="45719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>
              <a:solidFill>
                <a:srgbClr val="DEF5FA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>
            <a:spLocks/>
          </p:cNvSpPr>
          <p:nvPr userDrawn="1"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rgbClr val="2DA2BF">
                      <a:shade val="20000"/>
                      <a:satMod val="176000"/>
                      <a:alpha val="100000"/>
                    </a:srgbClr>
                  </a:gs>
                  <a:gs pos="18000">
                    <a:srgbClr val="2DA2BF">
                      <a:shade val="48000"/>
                      <a:satMod val="153000"/>
                      <a:alpha val="100000"/>
                    </a:srgbClr>
                  </a:gs>
                  <a:gs pos="43000">
                    <a:srgbClr val="2DA2BF">
                      <a:tint val="86000"/>
                      <a:satMod val="149000"/>
                      <a:alpha val="100000"/>
                    </a:srgbClr>
                  </a:gs>
                  <a:gs pos="45000">
                    <a:srgbClr val="2DA2BF">
                      <a:tint val="85000"/>
                      <a:satMod val="150000"/>
                      <a:alpha val="100000"/>
                    </a:srgbClr>
                  </a:gs>
                  <a:gs pos="50000">
                    <a:srgbClr val="2DA2BF">
                      <a:tint val="86000"/>
                      <a:satMod val="149000"/>
                      <a:alpha val="100000"/>
                    </a:srgbClr>
                  </a:gs>
                  <a:gs pos="79000">
                    <a:srgbClr val="2DA2BF">
                      <a:shade val="53000"/>
                      <a:satMod val="150000"/>
                      <a:alpha val="100000"/>
                    </a:srgbClr>
                  </a:gs>
                  <a:gs pos="100000">
                    <a:srgbClr val="2DA2BF">
                      <a:shade val="25000"/>
                      <a:satMod val="170000"/>
                      <a:alpha val="100000"/>
                    </a:srgbClr>
                  </a:gs>
                </a:gsLst>
                <a:lin ang="450000" scaled="1"/>
                <a:tileRect/>
              </a:gradFill>
            </a:fillOverlay>
          </a:effectLst>
        </p:spPr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Lucida Sans Unicode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Aug 2009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035300" y="6416675"/>
            <a:ext cx="40005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XVI International Congress on Mathematical Physics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E87F54-C7FE-4D41-ABB4-680FAA70A48B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2DA2BF">
              <a:tint val="65000"/>
              <a:satMod val="115000"/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rgbClr val="2DA2BF">
                    <a:tint val="70000"/>
                    <a:satMod val="110000"/>
                  </a:srgbClr>
                </a:gs>
                <a:gs pos="15000">
                  <a:srgbClr val="2DA2BF">
                    <a:shade val="40000"/>
                    <a:satMod val="11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>
            <a:spLocks/>
          </p:cNvSpPr>
          <p:nvPr userDrawn="1"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rgbClr val="2DA2BF">
                      <a:shade val="20000"/>
                      <a:satMod val="176000"/>
                      <a:alpha val="100000"/>
                    </a:srgbClr>
                  </a:gs>
                  <a:gs pos="18000">
                    <a:srgbClr val="2DA2BF">
                      <a:shade val="48000"/>
                      <a:satMod val="153000"/>
                      <a:alpha val="100000"/>
                    </a:srgbClr>
                  </a:gs>
                  <a:gs pos="43000">
                    <a:srgbClr val="2DA2BF">
                      <a:tint val="86000"/>
                      <a:satMod val="149000"/>
                      <a:alpha val="100000"/>
                    </a:srgbClr>
                  </a:gs>
                  <a:gs pos="45000">
                    <a:srgbClr val="2DA2BF">
                      <a:tint val="85000"/>
                      <a:satMod val="150000"/>
                      <a:alpha val="100000"/>
                    </a:srgbClr>
                  </a:gs>
                  <a:gs pos="50000">
                    <a:srgbClr val="2DA2BF">
                      <a:tint val="86000"/>
                      <a:satMod val="149000"/>
                      <a:alpha val="100000"/>
                    </a:srgbClr>
                  </a:gs>
                  <a:gs pos="79000">
                    <a:srgbClr val="2DA2BF">
                      <a:shade val="53000"/>
                      <a:satMod val="150000"/>
                      <a:alpha val="100000"/>
                    </a:srgbClr>
                  </a:gs>
                  <a:gs pos="100000">
                    <a:srgbClr val="2DA2BF">
                      <a:shade val="25000"/>
                      <a:satMod val="170000"/>
                      <a:alpha val="100000"/>
                    </a:srgbClr>
                  </a:gs>
                </a:gsLst>
                <a:lin ang="450000" scaled="1"/>
                <a:tileRect/>
              </a:gradFill>
            </a:fillOverlay>
          </a:effectLst>
        </p:spPr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Lucida Sans Unicode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rgbClr val="2DA2BF">
                    <a:tint val="70000"/>
                    <a:satMod val="110000"/>
                  </a:srgbClr>
                </a:gs>
                <a:gs pos="15000">
                  <a:srgbClr val="2DA2BF">
                    <a:shade val="40000"/>
                    <a:satMod val="11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kumimoji="0" lang="en-US" sz="4100" b="1" kern="1200" cap="none" baseline="0" dirty="0">
                <a:ln w="6350">
                  <a:noFill/>
                </a:ln>
                <a:solidFill>
                  <a:srgbClr val="DEF5FA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974E95-2CE1-4F15-8D63-5D5B0A1D9BDF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2DA2BF">
              <a:tint val="65000"/>
              <a:satMod val="115000"/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 flipV="1">
            <a:off x="277813" y="1429066"/>
            <a:ext cx="8693150" cy="45719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>
              <a:solidFill>
                <a:srgbClr val="DEF5FA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Aug 2009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974E95-2CE1-4F15-8D63-5D5B0A1D9BDF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XVI International Congress on Mathematical Physics</a:t>
            </a: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Aug 2009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XVI International Congress on Mathematical Physics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B5-19FB-43DF-9152-9747A96B6118}" type="slidenum">
              <a:rPr lang="he-I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Aug 2009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XVI International Congress on Mathematical Physics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8D0C-A154-4AA7-A311-5ED41B761237}" type="slidenum">
              <a:rPr lang="he-I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Aug 2009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XVI International Congress on Mathematical Physics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B438-8E1F-4AA6-8AFD-F5DB6067C4B7}" type="slidenum">
              <a:rPr lang="he-I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Aug 2009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XVI International Congress on Mathematical Physics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EFC7-FB66-41B4-9EB7-4D269F48A853}" type="slidenum">
              <a:rPr lang="he-I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>
            <a:spLocks/>
          </p:cNvSpPr>
          <p:nvPr userDrawn="1"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rgbClr val="2DA2BF">
                      <a:shade val="20000"/>
                      <a:satMod val="176000"/>
                      <a:alpha val="100000"/>
                    </a:srgbClr>
                  </a:gs>
                  <a:gs pos="18000">
                    <a:srgbClr val="2DA2BF">
                      <a:shade val="48000"/>
                      <a:satMod val="153000"/>
                      <a:alpha val="100000"/>
                    </a:srgbClr>
                  </a:gs>
                  <a:gs pos="43000">
                    <a:srgbClr val="2DA2BF">
                      <a:tint val="86000"/>
                      <a:satMod val="149000"/>
                      <a:alpha val="100000"/>
                    </a:srgbClr>
                  </a:gs>
                  <a:gs pos="45000">
                    <a:srgbClr val="2DA2BF">
                      <a:tint val="85000"/>
                      <a:satMod val="150000"/>
                      <a:alpha val="100000"/>
                    </a:srgbClr>
                  </a:gs>
                  <a:gs pos="50000">
                    <a:srgbClr val="2DA2BF">
                      <a:tint val="86000"/>
                      <a:satMod val="149000"/>
                      <a:alpha val="100000"/>
                    </a:srgbClr>
                  </a:gs>
                  <a:gs pos="79000">
                    <a:srgbClr val="2DA2BF">
                      <a:shade val="53000"/>
                      <a:satMod val="150000"/>
                      <a:alpha val="100000"/>
                    </a:srgbClr>
                  </a:gs>
                  <a:gs pos="100000">
                    <a:srgbClr val="2DA2BF">
                      <a:shade val="25000"/>
                      <a:satMod val="170000"/>
                      <a:alpha val="100000"/>
                    </a:srgbClr>
                  </a:gs>
                </a:gsLst>
                <a:lin ang="450000" scaled="1"/>
                <a:tileRect/>
              </a:gradFill>
            </a:fillOverlay>
          </a:effectLst>
        </p:spPr>
        <p:txBody>
          <a:bodyPr vert="horz" wrap="square" lIns="91440" tIns="45720" rIns="91440" bIns="45720" anchor="ctr" compatLnSpc="1"/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rgbClr val="2DA2BF">
                    <a:tint val="70000"/>
                    <a:satMod val="110000"/>
                  </a:srgbClr>
                </a:gs>
                <a:gs pos="15000">
                  <a:srgbClr val="2DA2BF">
                    <a:shade val="40000"/>
                    <a:satMod val="11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kumimoji="0" lang="en-US" sz="4100" b="1" kern="1200" cap="none" baseline="0" dirty="0">
                <a:ln w="6350">
                  <a:noFill/>
                </a:ln>
                <a:solidFill>
                  <a:srgbClr val="DEF5FA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974E95-2CE1-4F15-8D63-5D5B0A1D9BDF}" type="slidenum">
              <a:rPr lang="he-IL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2DA2BF">
              <a:tint val="65000"/>
              <a:satMod val="115000"/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 flipV="1">
            <a:off x="277813" y="1429066"/>
            <a:ext cx="8693150" cy="45719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>
              <a:solidFill>
                <a:srgbClr val="DEF5FA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Aug 2009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XVI International Congress on Mathematical Physics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2DBE-E67A-49D0-BA45-56103873EA04}" type="slidenum">
              <a:rPr lang="he-I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Aug 2009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XVI International Congress on Mathematical Physics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0371-7E29-46B5-9141-1EBDC20BA779}" type="slidenum">
              <a:rPr lang="he-I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Aug 2009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XVI International Congress on Mathematical Physics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055C-6197-46BD-B654-3B97A7A19B3E}" type="slidenum">
              <a:rPr lang="he-I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Aug 2009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XVI International Congress on Mathematical Physics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DF23-DE73-4D4A-AC8C-3608B7965270}" type="slidenum">
              <a:rPr lang="he-I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>
            <a:spLocks/>
          </p:cNvSpPr>
          <p:nvPr userDrawn="1"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2DA2BF">
              <a:tint val="65000"/>
              <a:satMod val="115000"/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7" name="Freeform 26"/>
          <p:cNvSpPr>
            <a:spLocks/>
          </p:cNvSpPr>
          <p:nvPr userDrawn="1"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8" name="Right Triangle 27"/>
          <p:cNvSpPr>
            <a:spLocks/>
          </p:cNvSpPr>
          <p:nvPr userDrawn="1"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rgbClr val="2DA2BF">
                      <a:shade val="20000"/>
                      <a:satMod val="176000"/>
                      <a:alpha val="100000"/>
                    </a:srgbClr>
                  </a:gs>
                  <a:gs pos="18000">
                    <a:srgbClr val="2DA2BF">
                      <a:shade val="48000"/>
                      <a:satMod val="153000"/>
                      <a:alpha val="100000"/>
                    </a:srgbClr>
                  </a:gs>
                  <a:gs pos="43000">
                    <a:srgbClr val="2DA2BF">
                      <a:tint val="86000"/>
                      <a:satMod val="149000"/>
                      <a:alpha val="100000"/>
                    </a:srgbClr>
                  </a:gs>
                  <a:gs pos="45000">
                    <a:srgbClr val="2DA2BF">
                      <a:tint val="85000"/>
                      <a:satMod val="150000"/>
                      <a:alpha val="100000"/>
                    </a:srgbClr>
                  </a:gs>
                  <a:gs pos="50000">
                    <a:srgbClr val="2DA2BF">
                      <a:tint val="86000"/>
                      <a:satMod val="149000"/>
                      <a:alpha val="100000"/>
                    </a:srgbClr>
                  </a:gs>
                  <a:gs pos="79000">
                    <a:srgbClr val="2DA2BF">
                      <a:shade val="53000"/>
                      <a:satMod val="150000"/>
                      <a:alpha val="100000"/>
                    </a:srgbClr>
                  </a:gs>
                  <a:gs pos="100000">
                    <a:srgbClr val="2DA2BF">
                      <a:shade val="25000"/>
                      <a:satMod val="170000"/>
                      <a:alpha val="100000"/>
                    </a:srgbClr>
                  </a:gs>
                </a:gsLst>
                <a:lin ang="450000" scaled="1"/>
                <a:tileRect/>
              </a:gradFill>
            </a:fillOverlay>
          </a:effectLst>
        </p:spPr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Lucida Sans Unicode"/>
            </a:endParaRP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rgbClr val="2DA2BF">
                    <a:tint val="70000"/>
                    <a:satMod val="110000"/>
                  </a:srgbClr>
                </a:gs>
                <a:gs pos="15000">
                  <a:srgbClr val="2DA2BF">
                    <a:shade val="40000"/>
                    <a:satMod val="11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white"/>
                </a:solidFill>
              </a:rPr>
              <a:t>XVI International Congress on Mathematical Physics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74E95-2CE1-4F15-8D63-5D5B0A1D9BDF}" type="slidenum">
              <a:rPr lang="he-IL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DEF5FA"/>
                </a:solidFill>
              </a:defRPr>
            </a:lvl1pPr>
          </a:lstStyle>
          <a:p>
            <a:r>
              <a:rPr lang="en-US" smtClean="0"/>
              <a:t>Aug 2009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kumimoji="0" lang="en-US" sz="3600" b="1" kern="1200" baseline="0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 pitchFamily="34" charset="0"/>
                <a:ea typeface="+mj-ea"/>
                <a:cs typeface="Lucida Sans Unicod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Rectangle 11"/>
          <p:cNvSpPr>
            <a:spLocks noChangeArrowheads="1"/>
          </p:cNvSpPr>
          <p:nvPr userDrawn="1"/>
        </p:nvSpPr>
        <p:spPr bwMode="auto">
          <a:xfrm flipV="1">
            <a:off x="277813" y="1429066"/>
            <a:ext cx="8693150" cy="45719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dirty="0">
              <a:solidFill>
                <a:srgbClr val="DEF5FA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Aug 2009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974E95-2CE1-4F15-8D63-5D5B0A1D9BDF}" type="slidenum">
              <a:rPr lang="he-IL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XVI International Congress on Mathematical Physics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XVI International Congress on Mathematical Physics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B5-19FB-43DF-9152-9747A96B6118}" type="slidenum">
              <a:rPr lang="he-IL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XVI International Congress on Mathematical Physics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8D0C-A154-4AA7-A311-5ED41B761237}" type="slidenum">
              <a:rPr lang="he-IL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XVI International Congress on Mathematical Physics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B438-8E1F-4AA6-8AFD-F5DB6067C4B7}" type="slidenum">
              <a:rPr lang="he-IL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XVI International Congress on Mathematical Physics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EFC7-FB66-41B4-9EB7-4D269F48A853}" type="slidenum">
              <a:rPr lang="he-IL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XVI International Congress on Mathematical Physics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2DBE-E67A-49D0-BA45-56103873EA04}" type="slidenum">
              <a:rPr lang="he-IL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XVI International Congress on Mathematical Physics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0371-7E29-46B5-9141-1EBDC20BA779}" type="slidenum">
              <a:rPr lang="he-IL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037B438-8E1F-4AA6-8AFD-F5DB6067C4B7}" type="slidenum">
              <a:rPr lang="he-IL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07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037B438-8E1F-4AA6-8AFD-F5DB6067C4B7}" type="slidenum">
              <a:rPr lang="he-IL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6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1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9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2DA2BF">
                <a:tint val="65000"/>
                <a:satMod val="115000"/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6666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rgbClr val="2DA2BF">
                        <a:shade val="20000"/>
                        <a:satMod val="176000"/>
                        <a:alpha val="100000"/>
                      </a:srgbClr>
                    </a:gs>
                    <a:gs pos="18000">
                      <a:srgbClr val="2DA2BF">
                        <a:shade val="48000"/>
                        <a:satMod val="153000"/>
                        <a:alpha val="100000"/>
                      </a:srgbClr>
                    </a:gs>
                    <a:gs pos="43000">
                      <a:srgbClr val="2DA2BF">
                        <a:tint val="86000"/>
                        <a:satMod val="149000"/>
                        <a:alpha val="100000"/>
                      </a:srgbClr>
                    </a:gs>
                    <a:gs pos="45000">
                      <a:srgbClr val="2DA2BF">
                        <a:tint val="85000"/>
                        <a:satMod val="150000"/>
                        <a:alpha val="100000"/>
                      </a:srgbClr>
                    </a:gs>
                    <a:gs pos="50000">
                      <a:srgbClr val="2DA2BF">
                        <a:tint val="86000"/>
                        <a:satMod val="149000"/>
                        <a:alpha val="100000"/>
                      </a:srgbClr>
                    </a:gs>
                    <a:gs pos="79000">
                      <a:srgbClr val="2DA2BF">
                        <a:shade val="53000"/>
                        <a:satMod val="150000"/>
                        <a:alpha val="100000"/>
                      </a:srgbClr>
                    </a:gs>
                    <a:gs pos="100000">
                      <a:srgbClr val="2DA2BF">
                        <a:shade val="25000"/>
                        <a:satMod val="170000"/>
                        <a:alpha val="100000"/>
                      </a:srgbClr>
                    </a:gs>
                  </a:gsLst>
                  <a:lin ang="450000" scaled="1"/>
                  <a:tileRect/>
                </a:gradFill>
              </a:fillOverlay>
            </a:effectLst>
          </p:spPr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Lucida Sans Unicode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rgbClr val="2DA2BF">
                      <a:tint val="70000"/>
                      <a:satMod val="110000"/>
                    </a:srgbClr>
                  </a:gs>
                  <a:gs pos="15000">
                    <a:srgbClr val="2DA2BF">
                      <a:shade val="40000"/>
                      <a:satMod val="11000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</p:cxnSp>
      </p:grpSp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7461" y="801429"/>
            <a:ext cx="9143999" cy="1572309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h="25400" prst="softRound"/>
            </a:sp3d>
          </a:bodyPr>
          <a:lstStyle/>
          <a:p>
            <a:r>
              <a:rPr lang="en-US" sz="5000" cap="small" dirty="0" err="1">
                <a:solidFill>
                  <a:schemeClr val="accent1">
                    <a:lumMod val="75000"/>
                  </a:schemeClr>
                </a:solidFill>
              </a:rPr>
              <a:t>Glauber</a:t>
            </a:r>
            <a:r>
              <a:rPr lang="en-US" sz="5000" cap="small" dirty="0">
                <a:solidFill>
                  <a:schemeClr val="accent1">
                    <a:lumMod val="75000"/>
                  </a:schemeClr>
                </a:solidFill>
              </a:rPr>
              <a:t> Dynamics for the </a:t>
            </a:r>
            <a:r>
              <a:rPr lang="en-US" sz="5000" cap="small" dirty="0" err="1">
                <a:solidFill>
                  <a:schemeClr val="accent1">
                    <a:lumMod val="75000"/>
                  </a:schemeClr>
                </a:solidFill>
              </a:rPr>
              <a:t>Ising</a:t>
            </a:r>
            <a:r>
              <a:rPr lang="en-US" sz="5000" cap="small" dirty="0">
                <a:solidFill>
                  <a:schemeClr val="accent1">
                    <a:lumMod val="75000"/>
                  </a:schemeClr>
                </a:solidFill>
              </a:rPr>
              <a:t> Model on the Square Lattice </a:t>
            </a:r>
            <a:endParaRPr lang="en-US" sz="5000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1838D5B7-91E3-4973-AA19-917ACC7125D6}" type="slidenum">
              <a:rPr lang="he-IL">
                <a:solidFill>
                  <a:prstClr val="white"/>
                </a:solidFill>
              </a:rPr>
              <a:pPr/>
              <a:t>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>
            <a:off x="388960" y="6443971"/>
            <a:ext cx="2133600" cy="365125"/>
          </a:xfrm>
        </p:spPr>
        <p:txBody>
          <a:bodyPr/>
          <a:lstStyle/>
          <a:p>
            <a:r>
              <a:rPr lang="en-US" sz="1600" dirty="0" smtClean="0">
                <a:solidFill>
                  <a:prstClr val="white"/>
                </a:solidFill>
              </a:rPr>
              <a:t>Jan 2012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486030" y="6443971"/>
            <a:ext cx="6387152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MSRI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591665" y="2935798"/>
            <a:ext cx="5999981" cy="3418589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100" b="1" kern="1200" cap="none" baseline="0" dirty="0">
                <a:ln w="6350">
                  <a:noFill/>
                </a:ln>
                <a:solidFill>
                  <a:srgbClr val="DEF5FA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Lucida Sans"/>
                <a:ea typeface="+mj-ea"/>
                <a:cs typeface="+mj-cs"/>
              </a:rPr>
              <a:t>Allan Sly</a:t>
            </a:r>
            <a:br>
              <a:rPr kumimoji="0" lang="en-US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Lucida Sans"/>
                <a:ea typeface="+mj-ea"/>
                <a:cs typeface="+mj-cs"/>
              </a:rPr>
            </a:b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UC Berkeley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 work w.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Eyal Lubetzky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5" descr="Machine generated alternative text: . b.&#10;WI&#10;..&#10;.&#10;.:&#10;—&#10;;: .r&#10;• .-..—&#10;.&#10;K&#10;.1&#10;‘. . ..&#10;•III••• _ I•I:I II.&#10;!.&#10;:k’’’&#10;II&#10;..&#10;L&#10;,.&#10;..&#10;‘It&#10;.‘. .&#10;.‘.&#10;!.&#10;•II&#10;o..’&#10;I.&#10;•1.1••• . L1.. &#10;II å:r&#10;I!..&#10;—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325" y="3281731"/>
            <a:ext cx="1920429" cy="1926467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Machine generated alternative text: ! ! :&#10;::: i :::::: ::::&#10;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11" y="3281732"/>
            <a:ext cx="1929384" cy="192938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81" y="274638"/>
            <a:ext cx="8431619" cy="1143000"/>
          </a:xfrm>
        </p:spPr>
        <p:txBody>
          <a:bodyPr>
            <a:noAutofit/>
          </a:bodyPr>
          <a:lstStyle/>
          <a:p>
            <a:r>
              <a:rPr lang="en-US" dirty="0" err="1" smtClean="0"/>
              <a:t>Glauber</a:t>
            </a:r>
            <a:r>
              <a:rPr lang="en-US" dirty="0" smtClean="0"/>
              <a:t> dynamics at criticality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9442"/>
            <a:ext cx="8973879" cy="5151475"/>
          </a:xfrm>
        </p:spPr>
        <p:txBody>
          <a:bodyPr>
            <a:normAutofit/>
          </a:bodyPr>
          <a:lstStyle/>
          <a:p>
            <a:r>
              <a:rPr lang="en-US" sz="2600" dirty="0" smtClean="0"/>
              <a:t>Polynomial lower bound on </a:t>
            </a:r>
            <a:r>
              <a:rPr lang="en-US" sz="2600" dirty="0">
                <a:latin typeface="Euclid" pitchFamily="18" charset="0"/>
              </a:rPr>
              <a:t>gap</a:t>
            </a:r>
            <a:r>
              <a:rPr lang="en-US" sz="2600" baseline="30000" dirty="0">
                <a:latin typeface="Euclid" pitchFamily="18" charset="0"/>
              </a:rPr>
              <a:t>–1</a:t>
            </a:r>
            <a:r>
              <a:rPr lang="en-US" sz="2600" dirty="0"/>
              <a:t> </a:t>
            </a:r>
            <a:r>
              <a:rPr lang="en-US" sz="2600" dirty="0" smtClean="0"/>
              <a:t> via the polynomial decay of spin-spin correlation whose </a:t>
            </a:r>
            <a:r>
              <a:rPr lang="en-US" sz="2600" dirty="0" err="1" smtClean="0"/>
              <a:t>asymptotics</a:t>
            </a:r>
            <a:r>
              <a:rPr lang="en-US" sz="2600" dirty="0" smtClean="0"/>
              <a:t> were established by [Onsager ’44] ([cf. Holley ’91]).</a:t>
            </a:r>
          </a:p>
          <a:p>
            <a:r>
              <a:rPr lang="en-US" sz="2600" dirty="0" smtClean="0"/>
              <a:t>Numerical experiments: </a:t>
            </a:r>
            <a:r>
              <a:rPr lang="en-US" sz="2600" dirty="0" smtClean="0">
                <a:sym typeface="Euclid Symbol"/>
              </a:rPr>
              <a:t></a:t>
            </a:r>
            <a:r>
              <a:rPr lang="en-US" sz="2600" dirty="0" smtClean="0"/>
              <a:t> universal exponent of </a:t>
            </a:r>
            <a:r>
              <a:rPr lang="en-US" sz="2600" dirty="0" smtClean="0">
                <a:sym typeface="Euclid Symbol"/>
              </a:rPr>
              <a:t></a:t>
            </a:r>
            <a:r>
              <a:rPr lang="en-US" sz="2600" dirty="0" smtClean="0"/>
              <a:t>2.17 </a:t>
            </a:r>
          </a:p>
          <a:p>
            <a:pPr lvl="1"/>
            <a:r>
              <a:rPr lang="en-US" dirty="0" smtClean="0"/>
              <a:t>[Ito ’93], [Wang, </a:t>
            </a:r>
            <a:r>
              <a:rPr lang="en-US" dirty="0" err="1" smtClean="0"/>
              <a:t>Hatano</a:t>
            </a:r>
            <a:r>
              <a:rPr lang="en-US" dirty="0" smtClean="0"/>
              <a:t>, Suzuki ’95], [</a:t>
            </a:r>
            <a:r>
              <a:rPr lang="en-US" dirty="0" err="1" smtClean="0"/>
              <a:t>Grassberger</a:t>
            </a:r>
            <a:r>
              <a:rPr lang="en-US" dirty="0" smtClean="0"/>
              <a:t> ’95], [Nightingale, </a:t>
            </a:r>
            <a:r>
              <a:rPr lang="en-US" dirty="0" err="1" smtClean="0"/>
              <a:t>Blöte</a:t>
            </a:r>
            <a:r>
              <a:rPr lang="en-US" dirty="0" smtClean="0"/>
              <a:t> ’96], [Wang, Hu ’97],…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en-US" sz="2600" dirty="0" smtClean="0">
                <a:solidFill>
                  <a:prstClr val="white"/>
                </a:solidFill>
              </a:rPr>
              <a:t>Compared to conjectured power-law behavior of </a:t>
            </a:r>
            <a:r>
              <a:rPr lang="en-US" sz="2600" dirty="0" smtClean="0">
                <a:solidFill>
                  <a:prstClr val="white"/>
                </a:solidFill>
                <a:latin typeface="Euclid" pitchFamily="18" charset="0"/>
              </a:rPr>
              <a:t>gap</a:t>
            </a:r>
            <a:r>
              <a:rPr lang="en-US" sz="2600" baseline="30000" dirty="0" smtClean="0">
                <a:solidFill>
                  <a:prstClr val="white"/>
                </a:solidFill>
                <a:latin typeface="Euclid" pitchFamily="18" charset="0"/>
              </a:rPr>
              <a:t>–1</a:t>
            </a:r>
            <a:r>
              <a:rPr lang="en-US" sz="2600" dirty="0" smtClean="0">
                <a:solidFill>
                  <a:prstClr val="white"/>
                </a:solidFill>
                <a:latin typeface="Euclid" pitchFamily="18" charset="0"/>
              </a:rPr>
              <a:t> </a:t>
            </a:r>
            <a:r>
              <a:rPr lang="en-US" sz="2600" dirty="0" smtClean="0">
                <a:solidFill>
                  <a:prstClr val="white"/>
                </a:solidFill>
              </a:rPr>
              <a:t>: </a:t>
            </a:r>
            <a:r>
              <a:rPr lang="en-US" sz="2600" dirty="0">
                <a:solidFill>
                  <a:prstClr val="white"/>
                </a:solidFill>
              </a:rPr>
              <a:t>No known </a:t>
            </a:r>
            <a:r>
              <a:rPr lang="en-US" sz="2600" i="1" dirty="0">
                <a:solidFill>
                  <a:prstClr val="white"/>
                </a:solidFill>
              </a:rPr>
              <a:t>sub-exponential</a:t>
            </a:r>
            <a:r>
              <a:rPr lang="en-US" sz="2600" dirty="0">
                <a:solidFill>
                  <a:prstClr val="white"/>
                </a:solidFill>
              </a:rPr>
              <a:t> upper bounds </a:t>
            </a:r>
            <a:r>
              <a:rPr lang="en-US" sz="2600" dirty="0" smtClean="0">
                <a:solidFill>
                  <a:prstClr val="white"/>
                </a:solidFill>
              </a:rPr>
              <a:t>…</a:t>
            </a:r>
            <a:endParaRPr lang="en-US" sz="2600" dirty="0">
              <a:solidFill>
                <a:prstClr val="white"/>
              </a:solidFill>
            </a:endParaRPr>
          </a:p>
          <a:p>
            <a:r>
              <a:rPr lang="en-US" sz="2600" i="1" dirty="0" smtClean="0"/>
              <a:t>Only geometries </a:t>
            </a:r>
            <a:r>
              <a:rPr lang="en-US" sz="2600" dirty="0" smtClean="0"/>
              <a:t>with proved power-law for critical </a:t>
            </a:r>
            <a:r>
              <a:rPr lang="en-US" sz="2600" dirty="0" err="1" smtClean="0"/>
              <a:t>Ising</a:t>
            </a:r>
            <a:r>
              <a:rPr lang="en-US" sz="2600" dirty="0" smtClean="0"/>
              <a:t>:</a:t>
            </a:r>
          </a:p>
          <a:p>
            <a:pPr lvl="1"/>
            <a:r>
              <a:rPr lang="en-US" sz="2000" dirty="0" smtClean="0"/>
              <a:t>Mean-field	</a:t>
            </a:r>
            <a:r>
              <a:rPr lang="en-US" sz="2000" dirty="0" smtClean="0"/>
              <a:t>[Levin, </a:t>
            </a:r>
            <a:r>
              <a:rPr lang="en-US" sz="2000" dirty="0" err="1" smtClean="0"/>
              <a:t>Luczak</a:t>
            </a:r>
            <a:r>
              <a:rPr lang="en-US" sz="2000" dirty="0" smtClean="0"/>
              <a:t>, </a:t>
            </a:r>
            <a:r>
              <a:rPr lang="en-US" sz="2000" dirty="0" smtClean="0"/>
              <a:t>Peres ’09] (Curie-Weiss model)</a:t>
            </a:r>
          </a:p>
          <a:p>
            <a:pPr lvl="1"/>
            <a:r>
              <a:rPr lang="en-US" sz="2000" dirty="0" smtClean="0"/>
              <a:t>Regular tree	[Ding, Lubetzky, Peres ’10] </a:t>
            </a:r>
            <a:r>
              <a:rPr lang="en-US" sz="2000" dirty="0" smtClean="0"/>
              <a:t>(</a:t>
            </a:r>
            <a:r>
              <a:rPr lang="en-US" sz="2000" dirty="0" smtClean="0"/>
              <a:t>Bethe lattice).</a:t>
            </a:r>
          </a:p>
          <a:p>
            <a:endParaRPr lang="en-US" sz="2600" dirty="0" smtClean="0"/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4E95-2CE1-4F15-8D63-5D5B0A1D9BDF}" type="slidenum">
              <a:rPr lang="he-IL" smtClean="0"/>
              <a:pPr/>
              <a:t>10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0346" y="4381160"/>
            <a:ext cx="498764" cy="45361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600" dirty="0" smtClean="0"/>
              <a:t>?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934777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Scaling limit of critical </a:t>
            </a:r>
            <a:r>
              <a:rPr lang="en-US" dirty="0" err="1" smtClean="0"/>
              <a:t>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548" y="1472607"/>
            <a:ext cx="8559210" cy="53428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Understanding of the limit developed emerged with the advent of Schramm–</a:t>
            </a:r>
            <a:r>
              <a:rPr lang="en-US" dirty="0" err="1"/>
              <a:t>Loewner</a:t>
            </a:r>
            <a:r>
              <a:rPr lang="en-US" dirty="0"/>
              <a:t> </a:t>
            </a:r>
            <a:r>
              <a:rPr lang="en-US" dirty="0" smtClean="0"/>
              <a:t>evolution.</a:t>
            </a:r>
          </a:p>
          <a:p>
            <a:endParaRPr lang="en-US" dirty="0" smtClean="0"/>
          </a:p>
          <a:p>
            <a:r>
              <a:rPr lang="en-US" dirty="0" smtClean="0"/>
              <a:t>Recent breakthrough results due to </a:t>
            </a:r>
            <a:br>
              <a:rPr lang="en-US" dirty="0" smtClean="0"/>
            </a:br>
            <a:r>
              <a:rPr lang="en-US" dirty="0" smtClean="0"/>
              <a:t>Smirnov describe full scaling limit</a:t>
            </a:r>
            <a:br>
              <a:rPr lang="en-US" dirty="0" smtClean="0"/>
            </a:br>
            <a:r>
              <a:rPr lang="en-US" dirty="0" smtClean="0"/>
              <a:t>of cluster interfaces as </a:t>
            </a:r>
            <a:r>
              <a:rPr lang="en-US" dirty="0" smtClean="0"/>
              <a:t>SLE curves.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use Russo-Seymour-Welsh </a:t>
            </a:r>
            <a:r>
              <a:rPr lang="en-US" dirty="0"/>
              <a:t>type estimates for FK-</a:t>
            </a:r>
            <a:r>
              <a:rPr lang="en-US" dirty="0" err="1"/>
              <a:t>Ising</a:t>
            </a:r>
            <a:r>
              <a:rPr lang="en-US" dirty="0"/>
              <a:t> with arbitrary </a:t>
            </a:r>
            <a:r>
              <a:rPr lang="en-US" dirty="0" err="1" smtClean="0"/>
              <a:t>b.c.</a:t>
            </a:r>
            <a:endParaRPr lang="en-US" dirty="0" smtClean="0"/>
          </a:p>
          <a:p>
            <a:pPr lvl="2"/>
            <a:r>
              <a:rPr lang="en-US" dirty="0"/>
              <a:t>[</a:t>
            </a:r>
            <a:r>
              <a:rPr lang="en-US" dirty="0" err="1"/>
              <a:t>Chelkak</a:t>
            </a:r>
            <a:r>
              <a:rPr lang="en-US" dirty="0"/>
              <a:t>, Smirnov ‘09</a:t>
            </a:r>
            <a:r>
              <a:rPr lang="en-US" dirty="0" smtClean="0"/>
              <a:t>]</a:t>
            </a:r>
          </a:p>
          <a:p>
            <a:pPr lvl="2"/>
            <a:r>
              <a:rPr lang="en-US" dirty="0" smtClean="0"/>
              <a:t>[</a:t>
            </a:r>
            <a:r>
              <a:rPr lang="en-US" dirty="0" err="1"/>
              <a:t>Camia</a:t>
            </a:r>
            <a:r>
              <a:rPr lang="en-US" dirty="0"/>
              <a:t>, Newman ’09</a:t>
            </a:r>
            <a:r>
              <a:rPr lang="en-US" dirty="0" smtClean="0"/>
              <a:t>]</a:t>
            </a:r>
          </a:p>
          <a:p>
            <a:pPr lvl="2"/>
            <a:r>
              <a:rPr lang="en-US" dirty="0"/>
              <a:t>[Duminil-</a:t>
            </a:r>
            <a:r>
              <a:rPr lang="en-US" dirty="0" err="1"/>
              <a:t>Copin</a:t>
            </a:r>
            <a:r>
              <a:rPr lang="en-US" dirty="0"/>
              <a:t>, </a:t>
            </a:r>
            <a:r>
              <a:rPr lang="en-US" dirty="0" err="1"/>
              <a:t>Hongler</a:t>
            </a:r>
            <a:r>
              <a:rPr lang="en-US" dirty="0"/>
              <a:t>, Nolin ’09]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4E95-2CE1-4F15-8D63-5D5B0A1D9BDF}" type="slidenum">
              <a:rPr lang="he-IL" smtClean="0"/>
              <a:pPr/>
              <a:t>11</a:t>
            </a:fld>
            <a:endParaRPr lang="en-US" dirty="0"/>
          </a:p>
        </p:txBody>
      </p:sp>
      <p:pic>
        <p:nvPicPr>
          <p:cNvPr id="5" name="Picture 5" descr="Machine generated alternative text: . b.&#10;WI&#10;..&#10;.&#10;.:&#10;—&#10;;: .r&#10;• .-..—&#10;.&#10;K&#10;.1&#10;‘. . ..&#10;•III••• _ I•I:I II.&#10;!.&#10;:k’’’&#10;II&#10;..&#10;L&#10;,.&#10;..&#10;‘It&#10;.‘. .&#10;.‘.&#10;!.&#10;•II&#10;o..’&#10;I.&#10;•1.1••• . L1.. &#10;II å:r&#10;I!..&#10;—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921" y="2362547"/>
            <a:ext cx="2156605" cy="216338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592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351820" y="5050849"/>
            <a:ext cx="8622847" cy="96717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>
            <a:noFill/>
            <a:round/>
            <a:headEnd/>
            <a:tailEnd/>
          </a:ln>
          <a:effectLst/>
          <a:scene3d>
            <a:camera prst="perspectiveAbove"/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18000" tIns="10800" rIns="18000" bIns="10800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sz="1600" i="1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86" y="274638"/>
            <a:ext cx="873518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Main result: power-law at criticality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67" y="1600199"/>
            <a:ext cx="8930947" cy="4758071"/>
          </a:xfrm>
        </p:spPr>
        <p:txBody>
          <a:bodyPr>
            <a:normAutofit/>
          </a:bodyPr>
          <a:lstStyle/>
          <a:p>
            <a:r>
              <a:rPr lang="en-US" sz="2400" u="sng" cap="small" dirty="0" smtClean="0"/>
              <a:t>Theorem</a:t>
            </a:r>
            <a:r>
              <a:rPr lang="en-US" sz="2400" dirty="0" smtClean="0"/>
              <a:t> [Lubetzky, S.]: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u="sng" cap="small" dirty="0" smtClean="0"/>
              <a:t>Corollary</a:t>
            </a:r>
            <a:r>
              <a:rPr lang="en-US" dirty="0"/>
              <a:t>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Polynomial </a:t>
            </a:r>
            <a:r>
              <a:rPr lang="en-US" dirty="0" smtClean="0"/>
              <a:t>total-variation mixing </a:t>
            </a:r>
            <a:r>
              <a:rPr lang="en-US" dirty="0" smtClean="0"/>
              <a:t>time under any fixed boundary condition.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4E95-2CE1-4F15-8D63-5D5B0A1D9BDF}" type="slidenum">
              <a:rPr lang="he-IL" smtClean="0"/>
              <a:pPr/>
              <a:t>12</a:t>
            </a:fld>
            <a:endParaRPr lang="en-US" dirty="0"/>
          </a:p>
        </p:txBody>
      </p:sp>
      <p:grpSp>
        <p:nvGrpSpPr>
          <p:cNvPr id="5" name="Group 13"/>
          <p:cNvGrpSpPr/>
          <p:nvPr/>
        </p:nvGrpSpPr>
        <p:grpSpPr>
          <a:xfrm>
            <a:off x="238125" y="2006129"/>
            <a:ext cx="8622847" cy="2608620"/>
            <a:chOff x="578304" y="3188601"/>
            <a:chExt cx="8424182" cy="2608620"/>
          </a:xfrm>
        </p:grpSpPr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578304" y="3188601"/>
              <a:ext cx="8424182" cy="260862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38100">
              <a:noFill/>
              <a:round/>
              <a:headEnd/>
              <a:tailEnd/>
            </a:ln>
            <a:effectLst/>
            <a:scene3d>
              <a:camera prst="perspectiveAbove"/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lIns="18000" tIns="10800" rIns="18000" bIns="10800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600" i="1" dirty="0"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00310" y="3736063"/>
                  <a:ext cx="8180169" cy="19389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400" dirty="0" smtClean="0">
                      <a:latin typeface="+mn-lt"/>
                      <a:sym typeface="Symbol"/>
                    </a:rPr>
                    <a:t>Consider the critical </a:t>
                  </a:r>
                  <a:r>
                    <a:rPr lang="en-US" sz="2400" dirty="0" err="1" smtClean="0">
                      <a:latin typeface="+mn-lt"/>
                      <a:sym typeface="Symbol"/>
                    </a:rPr>
                    <a:t>Ising</a:t>
                  </a:r>
                  <a:r>
                    <a:rPr lang="en-US" sz="2400" dirty="0" smtClean="0">
                      <a:latin typeface="+mn-lt"/>
                      <a:sym typeface="Symbol"/>
                    </a:rPr>
                    <a:t> model on a finite box </a:t>
                  </a:r>
                  <a:r>
                    <a:rPr lang="en-US" sz="2400" dirty="0" smtClean="0">
                      <a:latin typeface="+mn-lt"/>
                      <a:sym typeface="Euclid Symbol"/>
                    </a:rPr>
                    <a:t>  </a:t>
                  </a:r>
                  <a:r>
                    <a:rPr lang="en-US" sz="2400" dirty="0" smtClean="0">
                      <a:latin typeface="+mn-lt"/>
                      <a:sym typeface="Euclid Math Two"/>
                    </a:rPr>
                    <a:t></a:t>
                  </a:r>
                  <a:r>
                    <a:rPr lang="en-US" sz="2400" baseline="30000" dirty="0" smtClean="0">
                      <a:latin typeface="Euclid" pitchFamily="18" charset="0"/>
                      <a:sym typeface="Euclid Math Two"/>
                    </a:rPr>
                    <a:t>2</a:t>
                  </a:r>
                  <a:r>
                    <a:rPr lang="en-US" sz="2400" dirty="0" smtClean="0">
                      <a:latin typeface="+mn-lt"/>
                      <a:sym typeface="Symbol"/>
                    </a:rPr>
                    <a:t> of side-length </a:t>
                  </a:r>
                  <a:r>
                    <a:rPr lang="en-US" sz="2400" i="1" dirty="0" smtClean="0">
                      <a:latin typeface="Euclid" pitchFamily="18" charset="0"/>
                      <a:sym typeface="Symbol"/>
                    </a:rPr>
                    <a:t>n. </a:t>
                  </a:r>
                  <a:r>
                    <a:rPr lang="en-US" sz="2400" dirty="0" smtClean="0">
                      <a:latin typeface="+mn-lt"/>
                      <a:sym typeface="Symbol"/>
                    </a:rPr>
                    <a:t>There exists an absolute constant </a:t>
                  </a:r>
                  <a:r>
                    <a:rPr lang="en-US" sz="2400" i="1" dirty="0" smtClean="0">
                      <a:latin typeface="Euclid" pitchFamily="18" charset="0"/>
                      <a:sym typeface="Symbol"/>
                    </a:rPr>
                    <a:t>C </a:t>
                  </a:r>
                  <a:r>
                    <a:rPr lang="en-US" sz="2400" dirty="0" smtClean="0">
                      <a:latin typeface="+mn-lt"/>
                      <a:sym typeface="Symbol"/>
                    </a:rPr>
                    <a:t>such that the spectral-gap of the </a:t>
                  </a:r>
                  <a:r>
                    <a:rPr lang="en-US" sz="2400" dirty="0" err="1" smtClean="0">
                      <a:latin typeface="+mn-lt"/>
                      <a:sym typeface="Symbol"/>
                    </a:rPr>
                    <a:t>Glauber</a:t>
                  </a:r>
                  <a:r>
                    <a:rPr lang="en-US" sz="2400" dirty="0" smtClean="0">
                      <a:latin typeface="+mn-lt"/>
                      <a:sym typeface="Symbol"/>
                    </a:rPr>
                    <a:t> dynamics under an arbitrary fixed boundary condition </a:t>
                  </a:r>
                  <a:r>
                    <a:rPr lang="en-US" sz="2400" i="1" dirty="0" smtClean="0">
                      <a:latin typeface="+mn-lt"/>
                      <a:sym typeface="Euclid Symbol"/>
                    </a:rPr>
                    <a:t></a:t>
                  </a:r>
                  <a:r>
                    <a:rPr lang="en-US" sz="2400" dirty="0" smtClean="0">
                      <a:latin typeface="+mn-lt"/>
                      <a:sym typeface="Symbol"/>
                    </a:rPr>
                    <a:t> is bounded by</a:t>
                  </a:r>
                </a:p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sym typeface="Symbol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sym typeface="Symbol"/>
                              </a:rPr>
                              <m:t>7</m:t>
                            </m:r>
                            <m:r>
                              <a:rPr lang="en-US" sz="2400" b="0" i="1" smtClean="0">
                                <a:latin typeface="Cambria Math"/>
                                <a:sym typeface="Symbol"/>
                              </a:rPr>
                              <m:t>/</m:t>
                            </m:r>
                            <m:r>
                              <a:rPr lang="en-US" sz="2400" b="0" i="1" smtClean="0">
                                <a:latin typeface="Cambria Math"/>
                                <a:sym typeface="Symbol"/>
                              </a:rPr>
                              <m:t>4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  <a:sym typeface="Symbol"/>
                          </a:rPr>
                          <m:t>≤</m:t>
                        </m:r>
                        <m:r>
                          <a:rPr lang="en-US" sz="2400" i="1">
                            <a:latin typeface="Cambria Math"/>
                            <a:sym typeface="Symbol"/>
                          </a:rPr>
                          <m:t>𝑔𝑎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sym typeface="Symbol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sym typeface="Symbol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  <a:sym typeface="Symbol"/>
                              </a:rPr>
                              <m:t>1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  <a:sym typeface="Symbol"/>
                          </a:rPr>
                          <m:t>≤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sym typeface="Symbol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sym typeface="Symbol"/>
                              </a:rPr>
                              <m:t>𝐶</m:t>
                            </m:r>
                          </m:sup>
                        </m:sSup>
                      </m:oMath>
                    </m:oMathPara>
                  </a14:m>
                  <a:endParaRPr lang="en-US" sz="2400" dirty="0" smtClean="0">
                    <a:latin typeface="+mn-lt"/>
                    <a:sym typeface="Symbol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310" y="3736063"/>
                  <a:ext cx="8180169" cy="193899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165" t="-4088" r="-1165" b="-22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369890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Further bounds on critical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019" y="1600200"/>
            <a:ext cx="8835655" cy="3992526"/>
          </a:xfrm>
        </p:spPr>
        <p:txBody>
          <a:bodyPr>
            <a:normAutofit/>
          </a:bodyPr>
          <a:lstStyle/>
          <a:p>
            <a:r>
              <a:rPr lang="en-US" sz="2700" dirty="0" smtClean="0"/>
              <a:t>First polynomial upper bound for perfect simulation.</a:t>
            </a:r>
          </a:p>
          <a:p>
            <a:endParaRPr lang="en-US" sz="2700" dirty="0"/>
          </a:p>
          <a:p>
            <a:r>
              <a:rPr lang="en-US" dirty="0" smtClean="0"/>
              <a:t>A new lower bound (previously known lower bound was nearly linear due to [Holley ’91]).</a:t>
            </a:r>
          </a:p>
          <a:p>
            <a:endParaRPr lang="en-US" dirty="0" smtClean="0"/>
          </a:p>
          <a:p>
            <a:pPr marL="137160" indent="0">
              <a:buNone/>
            </a:pPr>
            <a:r>
              <a:rPr lang="en-US" u="sng" cap="small" dirty="0" smtClean="0"/>
              <a:t>Theorem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4E95-2CE1-4F15-8D63-5D5B0A1D9BDF}" type="slidenum">
              <a:rPr lang="he-IL" smtClean="0"/>
              <a:pPr/>
              <a:t>13</a:t>
            </a:fld>
            <a:endParaRPr lang="en-US" dirty="0"/>
          </a:p>
        </p:txBody>
      </p:sp>
      <p:grpSp>
        <p:nvGrpSpPr>
          <p:cNvPr id="5" name="Group 13"/>
          <p:cNvGrpSpPr/>
          <p:nvPr/>
        </p:nvGrpSpPr>
        <p:grpSpPr>
          <a:xfrm>
            <a:off x="301923" y="4560520"/>
            <a:ext cx="8622847" cy="1717393"/>
            <a:chOff x="515976" y="4031153"/>
            <a:chExt cx="8424182" cy="1717393"/>
          </a:xfrm>
        </p:grpSpPr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515976" y="4031153"/>
              <a:ext cx="8424182" cy="1717393"/>
            </a:xfrm>
            <a:prstGeom prst="roundRect">
              <a:avLst>
                <a:gd name="adj" fmla="val 16667"/>
              </a:avLst>
            </a:prstGeom>
            <a:solidFill>
              <a:srgbClr val="336699"/>
            </a:solidFill>
            <a:ln w="38100">
              <a:noFill/>
              <a:round/>
              <a:headEnd/>
              <a:tailEnd/>
            </a:ln>
            <a:effectLst/>
            <a:scene3d>
              <a:camera prst="perspectiveAbove"/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lIns="18000" tIns="10800" rIns="18000" bIns="10800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600" i="1" dirty="0">
                <a:latin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9989" y="4234285"/>
              <a:ext cx="8180169" cy="1311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400" dirty="0" smtClean="0">
                  <a:latin typeface="+mn-lt"/>
                  <a:sym typeface="Symbol"/>
                </a:rPr>
                <a:t>The spectral-gap of the </a:t>
              </a:r>
              <a:r>
                <a:rPr lang="en-US" sz="2400" dirty="0" err="1" smtClean="0">
                  <a:latin typeface="+mn-lt"/>
                  <a:sym typeface="Symbol"/>
                </a:rPr>
                <a:t>Glauber</a:t>
              </a:r>
              <a:r>
                <a:rPr lang="en-US" sz="2400" dirty="0" smtClean="0">
                  <a:latin typeface="+mn-lt"/>
                  <a:sym typeface="Symbol"/>
                </a:rPr>
                <a:t> dynamics for critical </a:t>
              </a:r>
              <a:r>
                <a:rPr lang="en-US" sz="2400" dirty="0" err="1" smtClean="0">
                  <a:latin typeface="+mn-lt"/>
                  <a:sym typeface="Symbol"/>
                </a:rPr>
                <a:t>Ising</a:t>
              </a:r>
              <a:r>
                <a:rPr lang="en-US" sz="2400" dirty="0" smtClean="0">
                  <a:latin typeface="+mn-lt"/>
                  <a:sym typeface="Symbol"/>
                </a:rPr>
                <a:t> </a:t>
              </a:r>
              <a:r>
                <a:rPr lang="en-US" sz="2400" dirty="0">
                  <a:solidFill>
                    <a:prstClr val="white"/>
                  </a:solidFill>
                  <a:latin typeface="Book Antiqua"/>
                  <a:sym typeface="Symbol"/>
                </a:rPr>
                <a:t>on a finite box </a:t>
              </a:r>
              <a:r>
                <a:rPr lang="en-US" sz="2400" dirty="0">
                  <a:solidFill>
                    <a:prstClr val="white"/>
                  </a:solidFill>
                  <a:latin typeface="Book Antiqua"/>
                  <a:sym typeface="Euclid Symbol"/>
                </a:rPr>
                <a:t>  </a:t>
              </a:r>
              <a:r>
                <a:rPr lang="en-US" sz="2400" dirty="0">
                  <a:solidFill>
                    <a:prstClr val="white"/>
                  </a:solidFill>
                  <a:latin typeface="Book Antiqua"/>
                  <a:sym typeface="Euclid Math Two"/>
                </a:rPr>
                <a:t></a:t>
              </a:r>
              <a:r>
                <a:rPr lang="en-US" sz="2400" baseline="30000" dirty="0">
                  <a:solidFill>
                    <a:prstClr val="white"/>
                  </a:solidFill>
                  <a:latin typeface="Euclid" pitchFamily="18" charset="0"/>
                  <a:sym typeface="Euclid Math Two"/>
                </a:rPr>
                <a:t>2</a:t>
              </a:r>
              <a:r>
                <a:rPr lang="en-US" sz="2400" dirty="0">
                  <a:solidFill>
                    <a:prstClr val="white"/>
                  </a:solidFill>
                  <a:latin typeface="Book Antiqua"/>
                  <a:sym typeface="Symbol"/>
                </a:rPr>
                <a:t> of side-length </a:t>
              </a:r>
              <a:r>
                <a:rPr lang="en-US" sz="2400" i="1" dirty="0">
                  <a:solidFill>
                    <a:prstClr val="white"/>
                  </a:solidFill>
                  <a:latin typeface="Euclid" pitchFamily="18" charset="0"/>
                  <a:sym typeface="Symbol"/>
                </a:rPr>
                <a:t>n </a:t>
              </a:r>
              <a:r>
                <a:rPr lang="en-US" sz="2400" dirty="0" smtClean="0">
                  <a:latin typeface="+mn-lt"/>
                  <a:sym typeface="Symbol"/>
                </a:rPr>
                <a:t>with arbitrary boundary condition </a:t>
              </a:r>
              <a:r>
                <a:rPr lang="en-US" sz="2400" i="1" dirty="0" smtClean="0">
                  <a:latin typeface="+mn-lt"/>
                  <a:sym typeface="Euclid Symbol"/>
                </a:rPr>
                <a:t></a:t>
              </a:r>
              <a:r>
                <a:rPr lang="en-US" sz="2400" dirty="0" smtClean="0">
                  <a:latin typeface="+mn-lt"/>
                  <a:sym typeface="Symbol"/>
                </a:rPr>
                <a:t> satisfies </a:t>
              </a:r>
            </a:p>
          </p:txBody>
        </p:sp>
      </p:grpSp>
      <p:pic>
        <p:nvPicPr>
          <p:cNvPr id="443451" name="Picture 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5511800"/>
            <a:ext cx="24384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0268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techniques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4E95-2CE1-4F15-8D63-5D5B0A1D9BDF}" type="slidenum">
              <a:rPr lang="he-IL" smtClean="0"/>
              <a:pPr/>
              <a:t>14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8076" y="1704288"/>
            <a:ext cx="8654918" cy="470916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Multi-scale estimates of the spectral gap.</a:t>
            </a:r>
          </a:p>
          <a:p>
            <a:r>
              <a:rPr lang="en-US" dirty="0"/>
              <a:t>Approach for analyzing high temperature dynamics:</a:t>
            </a:r>
          </a:p>
          <a:p>
            <a:pPr lvl="1"/>
            <a:r>
              <a:rPr lang="en-US" dirty="0"/>
              <a:t>Control rate of mixing using exponential decay of correlation with distance.</a:t>
            </a:r>
          </a:p>
          <a:p>
            <a:r>
              <a:rPr lang="en-US" dirty="0"/>
              <a:t>At criticality there are long range correlations foiling this approach.</a:t>
            </a:r>
          </a:p>
          <a:p>
            <a:r>
              <a:rPr lang="en-US" dirty="0"/>
              <a:t>Alternative approach:</a:t>
            </a:r>
          </a:p>
          <a:p>
            <a:pPr lvl="1"/>
            <a:r>
              <a:rPr lang="en-US" dirty="0"/>
              <a:t>Use RSW estimates to get a spatial-mixing result, combine it with classical ingredients from MC analysis.</a:t>
            </a:r>
          </a:p>
          <a:p>
            <a:pPr lvl="1"/>
            <a:r>
              <a:rPr lang="en-US" dirty="0"/>
              <a:t>Analyze effect of an </a:t>
            </a:r>
            <a:r>
              <a:rPr lang="en-US" i="1" dirty="0"/>
              <a:t>entire face</a:t>
            </a:r>
            <a:r>
              <a:rPr lang="en-US" dirty="0"/>
              <a:t> of the boundary on spins </a:t>
            </a:r>
            <a:br>
              <a:rPr lang="en-US" dirty="0"/>
            </a:br>
            <a:r>
              <a:rPr lang="en-US" dirty="0"/>
              <a:t>(just enough spatial mixing to push this program through…)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535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spatial-mixing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45" y="1717163"/>
            <a:ext cx="8654918" cy="4709160"/>
          </a:xfrm>
        </p:spPr>
        <p:txBody>
          <a:bodyPr>
            <a:normAutofit/>
          </a:bodyPr>
          <a:lstStyle/>
          <a:p>
            <a:r>
              <a:rPr lang="en-US" u="sng" cap="small" dirty="0" smtClean="0"/>
              <a:t>Theorem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3716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37160" indent="0">
              <a:buNone/>
            </a:pPr>
            <a:endParaRPr lang="en-US" u="sng" cap="small" dirty="0" smtClean="0"/>
          </a:p>
          <a:p>
            <a:r>
              <a:rPr lang="en-US" dirty="0" smtClean="0"/>
              <a:t>Proof uses the </a:t>
            </a:r>
            <a:r>
              <a:rPr lang="en-US" dirty="0"/>
              <a:t>RSW-estimate </a:t>
            </a:r>
            <a:r>
              <a:rPr lang="en-US" dirty="0" smtClean="0"/>
              <a:t>for critical crossing probabilities in a wired FK-</a:t>
            </a:r>
            <a:r>
              <a:rPr lang="en-US" dirty="0" err="1" smtClean="0"/>
              <a:t>Ising</a:t>
            </a:r>
            <a:r>
              <a:rPr lang="en-US" dirty="0" smtClean="0"/>
              <a:t> rectangle.</a:t>
            </a:r>
            <a:endParaRPr lang="en-US" dirty="0"/>
          </a:p>
          <a:p>
            <a:pPr marL="137160" indent="0">
              <a:buNone/>
            </a:pPr>
            <a:endParaRPr lang="en-US" u="sng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4E95-2CE1-4F15-8D63-5D5B0A1D9BDF}" type="slidenum">
              <a:rPr lang="he-IL" smtClean="0"/>
              <a:pPr/>
              <a:t>15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64610" y="2165624"/>
            <a:ext cx="8583583" cy="2769776"/>
            <a:chOff x="343344" y="1750937"/>
            <a:chExt cx="8583583" cy="2769776"/>
          </a:xfrm>
        </p:grpSpPr>
        <p:grpSp>
          <p:nvGrpSpPr>
            <p:cNvPr id="26" name="Group 25"/>
            <p:cNvGrpSpPr/>
            <p:nvPr/>
          </p:nvGrpSpPr>
          <p:grpSpPr>
            <a:xfrm>
              <a:off x="343344" y="1750937"/>
              <a:ext cx="8583583" cy="2769776"/>
              <a:chOff x="343344" y="2027395"/>
              <a:chExt cx="8583583" cy="2769776"/>
            </a:xfrm>
          </p:grpSpPr>
          <p:grpSp>
            <p:nvGrpSpPr>
              <p:cNvPr id="20" name="Group 13"/>
              <p:cNvGrpSpPr/>
              <p:nvPr/>
            </p:nvGrpSpPr>
            <p:grpSpPr>
              <a:xfrm>
                <a:off x="343344" y="2027395"/>
                <a:ext cx="8583583" cy="2769776"/>
                <a:chOff x="681099" y="3209867"/>
                <a:chExt cx="8385822" cy="2769776"/>
              </a:xfrm>
            </p:grpSpPr>
            <p:sp>
              <p:nvSpPr>
                <p:cNvPr id="21" name="AutoShape 7"/>
                <p:cNvSpPr>
                  <a:spLocks noChangeArrowheads="1"/>
                </p:cNvSpPr>
                <p:nvPr/>
              </p:nvSpPr>
              <p:spPr bwMode="auto">
                <a:xfrm>
                  <a:off x="681099" y="3209867"/>
                  <a:ext cx="8061687" cy="274851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0000"/>
                </a:solidFill>
                <a:ln w="38100">
                  <a:noFill/>
                  <a:round/>
                  <a:headEnd/>
                  <a:tailEnd/>
                </a:ln>
                <a:effectLst/>
                <a:scene3d>
                  <a:camera prst="perspectiveAbove"/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txBody>
                <a:bodyPr lIns="18000" tIns="10800" rIns="18000" bIns="10800" anchor="ctr"/>
                <a:lstStyle/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1600" i="1" dirty="0">
                    <a:latin typeface="+mn-lt"/>
                  </a:endParaRPr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886752" y="3425098"/>
                      <a:ext cx="8180169" cy="255454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 smtClean="0">
                          <a:latin typeface="+mn-lt"/>
                          <a:sym typeface="Symbol"/>
                        </a:rPr>
                        <a:t>Let 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  <a:sym typeface="Symbol"/>
                            </a:rPr>
                            <m:t>𝐵</m:t>
                          </m:r>
                        </m:oMath>
                      </a14:m>
                      <a:r>
                        <a:rPr lang="en-US" sz="2400" dirty="0" smtClean="0">
                          <a:latin typeface="+mn-lt"/>
                          <a:sym typeface="Symbol"/>
                        </a:rPr>
                        <a:t> be rectangle of dimensions </a:t>
                      </a:r>
                      <a:r>
                        <a:rPr lang="en-US" sz="2400" i="1" dirty="0" err="1" smtClean="0">
                          <a:latin typeface="Euclid" pitchFamily="18" charset="0"/>
                          <a:sym typeface="Symbol"/>
                        </a:rPr>
                        <a:t>r</a:t>
                      </a:r>
                      <a:r>
                        <a:rPr lang="en-US" sz="2400" dirty="0" err="1" smtClean="0">
                          <a:latin typeface="Euclid" pitchFamily="18" charset="0"/>
                          <a:sym typeface="Symbol"/>
                        </a:rPr>
                        <a:t>,</a:t>
                      </a:r>
                      <a:r>
                        <a:rPr lang="en-US" sz="2400" i="1" dirty="0" err="1" smtClean="0">
                          <a:latin typeface="Euclid" pitchFamily="18" charset="0"/>
                          <a:sym typeface="Symbol"/>
                        </a:rPr>
                        <a:t>r</a:t>
                      </a:r>
                      <a:r>
                        <a:rPr lang="en-US" sz="1400" i="1" dirty="0" smtClean="0">
                          <a:latin typeface="Euclid" pitchFamily="18" charset="0"/>
                          <a:sym typeface="Symbol"/>
                        </a:rPr>
                        <a:t> </a:t>
                      </a:r>
                      <a:r>
                        <a:rPr lang="en-US" sz="2400" dirty="0" smtClean="0">
                          <a:latin typeface="Euclid" pitchFamily="18" charset="0"/>
                          <a:sym typeface="Euclid Symbol"/>
                        </a:rPr>
                        <a:t></a:t>
                      </a:r>
                      <a:r>
                        <a:rPr lang="en-US" sz="2400" dirty="0" smtClean="0">
                          <a:latin typeface="+mn-lt"/>
                          <a:sym typeface="Symbol"/>
                        </a:rPr>
                        <a:t> satisfying </a:t>
                      </a:r>
                      <a:br>
                        <a:rPr lang="en-US" sz="2400" dirty="0" smtClean="0">
                          <a:latin typeface="+mn-lt"/>
                          <a:sym typeface="Symbol"/>
                        </a:rPr>
                      </a:br>
                      <a:r>
                        <a:rPr lang="en-US" sz="2400" i="1" dirty="0" smtClean="0">
                          <a:latin typeface="Euclid" pitchFamily="18" charset="0"/>
                          <a:sym typeface="Symbol"/>
                        </a:rPr>
                        <a:t>r</a:t>
                      </a:r>
                      <a:r>
                        <a:rPr lang="en-US" sz="1050" i="1" dirty="0" smtClean="0">
                          <a:latin typeface="Euclid" pitchFamily="18" charset="0"/>
                          <a:sym typeface="Symbol"/>
                        </a:rPr>
                        <a:t> </a:t>
                      </a:r>
                      <a:r>
                        <a:rPr lang="en-US" sz="2400" dirty="0" smtClean="0">
                          <a:latin typeface="Euclid" pitchFamily="18" charset="0"/>
                          <a:sym typeface="Euclid Symbol"/>
                        </a:rPr>
                        <a:t>/</a:t>
                      </a:r>
                      <a:r>
                        <a:rPr lang="en-US" sz="2400" i="1" dirty="0" smtClean="0">
                          <a:latin typeface="Euclid" pitchFamily="18" charset="0"/>
                          <a:sym typeface="Euclid Symbol"/>
                        </a:rPr>
                        <a:t>r </a:t>
                      </a:r>
                      <a:r>
                        <a:rPr lang="en-US" sz="2400" dirty="0" smtClean="0">
                          <a:latin typeface="Euclid" pitchFamily="18" charset="0"/>
                          <a:sym typeface="Euclid Symbol"/>
                        </a:rPr>
                        <a:t> </a:t>
                      </a:r>
                      <a:r>
                        <a:rPr lang="en-US" sz="2400" i="1" dirty="0" smtClean="0">
                          <a:latin typeface="Euclid" pitchFamily="18" charset="0"/>
                          <a:sym typeface="Euclid Symbol"/>
                        </a:rPr>
                        <a:t></a:t>
                      </a:r>
                      <a:r>
                        <a:rPr lang="en-US" sz="2400" dirty="0" smtClean="0">
                          <a:latin typeface="Euclid" pitchFamily="18" charset="0"/>
                          <a:sym typeface="Euclid Symbol"/>
                        </a:rPr>
                        <a:t> &gt; 0 </a:t>
                      </a:r>
                      <a:r>
                        <a:rPr lang="en-US" sz="2400" dirty="0" smtClean="0">
                          <a:latin typeface="+mn-lt"/>
                          <a:sym typeface="Symbol"/>
                        </a:rPr>
                        <a:t>with </a:t>
                      </a:r>
                      <a:r>
                        <a:rPr lang="en-US" sz="2400" i="1" dirty="0">
                          <a:latin typeface="Euclid" pitchFamily="18" charset="0"/>
                          <a:sym typeface="Euclid Symbol"/>
                        </a:rPr>
                        <a:t> </a:t>
                      </a:r>
                      <a:r>
                        <a:rPr lang="en-US" sz="2400" dirty="0" smtClean="0">
                          <a:latin typeface="+mn-lt"/>
                          <a:sym typeface="Symbol"/>
                        </a:rPr>
                        <a:t>fixed and let                                     for some </a:t>
                      </a:r>
                      <a:r>
                        <a:rPr lang="en-US" sz="2400" i="1" dirty="0" smtClean="0">
                          <a:latin typeface="+mn-lt"/>
                          <a:sym typeface="Euclid Symbol"/>
                        </a:rPr>
                        <a:t></a:t>
                      </a:r>
                      <a:r>
                        <a:rPr lang="en-US" sz="2400" dirty="0" smtClean="0">
                          <a:latin typeface="+mn-lt"/>
                          <a:sym typeface="Symbol"/>
                        </a:rPr>
                        <a:t> satisfying </a:t>
                      </a:r>
                      <a:r>
                        <a:rPr lang="en-US" sz="2400" i="1" dirty="0">
                          <a:latin typeface="Euclid" pitchFamily="18" charset="0"/>
                          <a:sym typeface="Euclid Symbol"/>
                        </a:rPr>
                        <a:t></a:t>
                      </a:r>
                      <a:r>
                        <a:rPr lang="en-US" sz="2400" dirty="0" smtClean="0">
                          <a:latin typeface="Euclid" pitchFamily="18" charset="0"/>
                          <a:sym typeface="Symbol"/>
                        </a:rPr>
                        <a:t> </a:t>
                      </a:r>
                      <a:r>
                        <a:rPr lang="en-US" sz="2400" dirty="0" smtClean="0">
                          <a:latin typeface="Euclid" pitchFamily="18" charset="0"/>
                          <a:sym typeface="Euclid Symbol"/>
                        </a:rPr>
                        <a:t></a:t>
                      </a:r>
                      <a:r>
                        <a:rPr lang="en-US" sz="2400" dirty="0" smtClean="0">
                          <a:latin typeface="Euclid" pitchFamily="18" charset="0"/>
                          <a:sym typeface="Symbol"/>
                        </a:rPr>
                        <a:t> </a:t>
                      </a:r>
                      <a:r>
                        <a:rPr lang="en-US" sz="2400" i="1" dirty="0">
                          <a:sym typeface="Euclid Symbol"/>
                        </a:rPr>
                        <a:t> </a:t>
                      </a:r>
                      <a:r>
                        <a:rPr lang="en-US" sz="2400" dirty="0">
                          <a:latin typeface="Euclid" pitchFamily="18" charset="0"/>
                          <a:sym typeface="Symbol"/>
                        </a:rPr>
                        <a:t>&lt; </a:t>
                      </a:r>
                      <a:r>
                        <a:rPr lang="en-US" sz="2400" i="1" dirty="0" smtClean="0">
                          <a:latin typeface="Euclid" pitchFamily="18" charset="0"/>
                          <a:sym typeface="Symbol"/>
                        </a:rPr>
                        <a:t>r</a:t>
                      </a:r>
                      <a:r>
                        <a:rPr lang="en-US" sz="1050" i="1" dirty="0" smtClean="0">
                          <a:latin typeface="Euclid" pitchFamily="18" charset="0"/>
                          <a:sym typeface="Symbol"/>
                        </a:rPr>
                        <a:t> </a:t>
                      </a:r>
                      <a:r>
                        <a:rPr lang="en-US" sz="2400" dirty="0">
                          <a:latin typeface="Euclid" pitchFamily="18" charset="0"/>
                          <a:sym typeface="Euclid Symbol"/>
                        </a:rPr>
                        <a:t>/</a:t>
                      </a:r>
                      <a:r>
                        <a:rPr lang="en-US" sz="2400" i="1" dirty="0" smtClean="0">
                          <a:latin typeface="Euclid" pitchFamily="18" charset="0"/>
                          <a:sym typeface="Euclid Symbol"/>
                        </a:rPr>
                        <a:t>r </a:t>
                      </a:r>
                      <a:r>
                        <a:rPr lang="en-US" sz="2400" dirty="0" smtClean="0">
                          <a:latin typeface="+mn-lt"/>
                          <a:sym typeface="Symbol"/>
                        </a:rPr>
                        <a:t>. Let </a:t>
                      </a:r>
                      <a:r>
                        <a:rPr lang="en-US" sz="2400" i="1" dirty="0" smtClean="0">
                          <a:latin typeface="+mn-lt"/>
                          <a:sym typeface="Euclid Symbol"/>
                        </a:rPr>
                        <a:t></a:t>
                      </a:r>
                      <a:r>
                        <a:rPr lang="en-US" sz="2400" dirty="0" smtClean="0">
                          <a:latin typeface="Euclid" pitchFamily="18" charset="0"/>
                          <a:sym typeface="Euclid Symbol"/>
                        </a:rPr>
                        <a:t>, </a:t>
                      </a:r>
                      <a:r>
                        <a:rPr lang="en-US" sz="2400" i="1" dirty="0" smtClean="0">
                          <a:latin typeface="+mn-lt"/>
                          <a:sym typeface="Euclid Symbol"/>
                        </a:rPr>
                        <a:t> </a:t>
                      </a:r>
                      <a:r>
                        <a:rPr lang="en-US" sz="2400" dirty="0" smtClean="0">
                          <a:latin typeface="+mn-lt"/>
                          <a:sym typeface="Symbol"/>
                        </a:rPr>
                        <a:t>be two BC’s on </a:t>
                      </a:r>
                      <a:r>
                        <a:rPr lang="en-US" sz="2400" dirty="0" smtClean="0">
                          <a:latin typeface="+mn-lt"/>
                          <a:sym typeface="Euclid Symbol"/>
                        </a:rPr>
                        <a:t> that differ only on the bottom boundary                   </a:t>
                      </a:r>
                      <a:r>
                        <a:rPr lang="en-US" sz="2400" dirty="0" smtClean="0">
                          <a:latin typeface="+mn-lt"/>
                          <a:sym typeface="Symbol"/>
                        </a:rPr>
                        <a:t>. Then </a:t>
                      </a:r>
                    </a:p>
                    <a:p>
                      <a:endParaRPr lang="en-US" sz="4000" dirty="0">
                        <a:latin typeface="+mn-lt"/>
                        <a:sym typeface="Symbol"/>
                      </a:endParaRPr>
                    </a:p>
                    <a:p>
                      <a:r>
                        <a:rPr lang="en-US" sz="2400" dirty="0" smtClean="0">
                          <a:latin typeface="+mn-lt"/>
                          <a:sym typeface="Symbol"/>
                        </a:rPr>
                        <a:t>Where </a:t>
                      </a:r>
                      <a:r>
                        <a:rPr lang="en-US" sz="2400" i="1" dirty="0" smtClean="0">
                          <a:latin typeface="Euclid" pitchFamily="18" charset="0"/>
                          <a:sym typeface="Euclid Symbol"/>
                        </a:rPr>
                        <a:t></a:t>
                      </a:r>
                      <a:r>
                        <a:rPr lang="en-US" sz="1600" i="1" dirty="0" smtClean="0">
                          <a:latin typeface="Euclid" pitchFamily="18" charset="0"/>
                          <a:sym typeface="Symbol"/>
                        </a:rPr>
                        <a:t> </a:t>
                      </a:r>
                      <a:r>
                        <a:rPr lang="en-US" sz="2400" dirty="0" smtClean="0">
                          <a:latin typeface="Euclid" pitchFamily="18" charset="0"/>
                          <a:sym typeface="Symbol"/>
                        </a:rPr>
                        <a:t>&gt;</a:t>
                      </a:r>
                      <a:r>
                        <a:rPr lang="en-US" sz="1600" dirty="0" smtClean="0">
                          <a:latin typeface="Euclid" pitchFamily="18" charset="0"/>
                          <a:sym typeface="Symbol"/>
                        </a:rPr>
                        <a:t> </a:t>
                      </a:r>
                      <a:r>
                        <a:rPr lang="en-US" sz="2400" dirty="0" smtClean="0">
                          <a:latin typeface="Euclid" pitchFamily="18" charset="0"/>
                          <a:sym typeface="Symbol"/>
                        </a:rPr>
                        <a:t>0</a:t>
                      </a:r>
                      <a:r>
                        <a:rPr lang="en-US" sz="2400" dirty="0" smtClean="0">
                          <a:latin typeface="+mn-lt"/>
                          <a:sym typeface="Symbol"/>
                        </a:rPr>
                        <a:t> is a constant that depends only on </a:t>
                      </a:r>
                      <a:r>
                        <a:rPr lang="en-US" sz="2400" i="1" dirty="0" smtClean="0">
                          <a:latin typeface="+mn-lt"/>
                          <a:sym typeface="Euclid Symbol"/>
                        </a:rPr>
                        <a:t></a:t>
                      </a:r>
                      <a:r>
                        <a:rPr lang="en-US" sz="2400" dirty="0">
                          <a:latin typeface="+mn-lt"/>
                          <a:sym typeface="Symbol"/>
                        </a:rPr>
                        <a:t> </a:t>
                      </a:r>
                      <a:r>
                        <a:rPr lang="en-US" sz="2400" dirty="0" smtClean="0">
                          <a:latin typeface="+mn-lt"/>
                          <a:sym typeface="Symbol"/>
                        </a:rPr>
                        <a:t>.</a:t>
                      </a:r>
                    </a:p>
                  </p:txBody>
                </p:sp>
              </mc:Choice>
              <mc:Fallback>
                <p:sp>
                  <p:nvSpPr>
                    <p:cNvPr id="22" name="TextBox 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6752" y="3425098"/>
                      <a:ext cx="8180169" cy="2554545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l="-1092" t="-2625" b="-501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>
            <mc:Choice xmlns:a14="http://schemas.microsoft.com/office/drawing/2010/main" Requires="a14">
              <p:graphicFrame>
                <p:nvGraphicFramePr>
                  <p:cNvPr id="25" name="Object 24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08583088"/>
                      </p:ext>
                    </p:extLst>
                  </p:nvPr>
                </p:nvGraphicFramePr>
                <p:xfrm>
                  <a:off x="1562986" y="3747730"/>
                  <a:ext cx="6322127" cy="66884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44552" name="Equation" r:id="rId4" imgW="2997000" imgH="317160" progId="Equation.DSMT4">
                          <p:embed/>
                        </p:oleObj>
                      </mc:Choice>
                      <mc:Fallback>
                        <p:oleObj name="Equation" r:id="rId4" imgW="2997000" imgH="3171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62986" y="3747730"/>
                                <a:ext cx="6322127" cy="66884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>
              <p:graphicFrame>
                <p:nvGraphicFramePr>
                  <p:cNvPr id="25" name="Object 24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08583088"/>
                      </p:ext>
                    </p:extLst>
                  </p:nvPr>
                </p:nvGraphicFramePr>
                <p:xfrm>
                  <a:off x="1562986" y="3747730"/>
                  <a:ext cx="6322127" cy="66884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444552" name="Equation" r:id="rId4" imgW="2997000" imgH="317160" progId="Equation.DSMT4">
                          <p:embed/>
                        </p:oleObj>
                      </mc:Choice>
                      <mc:Fallback>
                        <p:oleObj name="Equation" r:id="rId4" imgW="2997000" imgH="3171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562986" y="3747730"/>
                                <a:ext cx="6322127" cy="66884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11" name="Object 1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24208582"/>
                    </p:ext>
                  </p:extLst>
                </p:nvPr>
              </p:nvGraphicFramePr>
              <p:xfrm>
                <a:off x="5275263" y="2298700"/>
                <a:ext cx="2643187" cy="5175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44553" name="Equation" r:id="rId6" imgW="1295280" imgH="253800" progId="Equation.DSMT4">
                        <p:embed/>
                      </p:oleObj>
                    </mc:Choice>
                    <mc:Fallback>
                      <p:oleObj name="Equation" r:id="rId6" imgW="1295280" imgH="253800" progId="Equation.DSMT4">
                        <p:embed/>
                        <p:pic>
                          <p:nvPicPr>
                            <p:cNvPr id="0" name="Object 1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75263" y="2298700"/>
                              <a:ext cx="2643187" cy="5175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11" name="Object 1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24208582"/>
                    </p:ext>
                  </p:extLst>
                </p:nvPr>
              </p:nvGraphicFramePr>
              <p:xfrm>
                <a:off x="5275263" y="2298700"/>
                <a:ext cx="2643187" cy="5175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44553" name="Equation" r:id="rId6" imgW="1295280" imgH="253800" progId="Equation.DSMT4">
                        <p:embed/>
                      </p:oleObj>
                    </mc:Choice>
                    <mc:Fallback>
                      <p:oleObj name="Equation" r:id="rId6" imgW="1295280" imgH="253800" progId="Equation.DSMT4">
                        <p:embed/>
                        <p:pic>
                          <p:nvPicPr>
                            <p:cNvPr id="0" name="Object 1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75263" y="2298700"/>
                              <a:ext cx="2643187" cy="5175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12" name="Object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32125027"/>
                    </p:ext>
                  </p:extLst>
                </p:nvPr>
              </p:nvGraphicFramePr>
              <p:xfrm>
                <a:off x="6116638" y="3059113"/>
                <a:ext cx="1373187" cy="508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44554" name="Equation" r:id="rId8" imgW="685800" imgH="253800" progId="Equation.DSMT4">
                        <p:embed/>
                      </p:oleObj>
                    </mc:Choice>
                    <mc:Fallback>
                      <p:oleObj name="Equation" r:id="rId8" imgW="685800" imgH="253800" progId="Equation.DSMT4">
                        <p:embed/>
                        <p:pic>
                          <p:nvPicPr>
                            <p:cNvPr id="0" name="Object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116638" y="3059113"/>
                              <a:ext cx="1373187" cy="5080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12" name="Object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32125027"/>
                    </p:ext>
                  </p:extLst>
                </p:nvPr>
              </p:nvGraphicFramePr>
              <p:xfrm>
                <a:off x="6116638" y="3059113"/>
                <a:ext cx="1373187" cy="508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44554" name="Equation" r:id="rId8" imgW="685800" imgH="253800" progId="Equation.DSMT4">
                        <p:embed/>
                      </p:oleObj>
                    </mc:Choice>
                    <mc:Fallback>
                      <p:oleObj name="Equation" r:id="rId8" imgW="685800" imgH="253800" progId="Equation.DSMT4">
                        <p:embed/>
                        <p:pic>
                          <p:nvPicPr>
                            <p:cNvPr id="0" name="Object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116638" y="3059113"/>
                              <a:ext cx="1373187" cy="5080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33411439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6782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Single site vs. Block dynamics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4E95-2CE1-4F15-8D63-5D5B0A1D9BDF}" type="slidenum">
              <a:rPr lang="he-IL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85045" y="1717162"/>
                <a:ext cx="8654918" cy="5044245"/>
              </a:xfrm>
              <a:prstGeom prst="rect">
                <a:avLst/>
              </a:prstGeom>
            </p:spPr>
            <p:txBody>
              <a:bodyPr vert="horz">
                <a:normAutofit fontScale="92500" lnSpcReduction="10000"/>
              </a:bodyPr>
              <a:lstStyle>
                <a:lvl1pPr marL="548640" indent="-411480" algn="l" rtl="0" eaLnBrk="1" latinLnBrk="0" hangingPunct="1">
                  <a:spcBef>
                    <a:spcPct val="20000"/>
                  </a:spcBef>
                  <a:buClr>
                    <a:schemeClr val="tx1">
                      <a:shade val="95000"/>
                    </a:schemeClr>
                  </a:buClr>
                  <a:buSzPct val="65000"/>
                  <a:buFont typeface="Wingdings 2"/>
                  <a:buChar char="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68680" indent="-283464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Wingdings 2"/>
                  <a:buChar char="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33856" indent="-2286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95000"/>
                  <a:buFont typeface="Wingdings"/>
                  <a:buChar char=""/>
                  <a:defRPr kumimoji="0"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53312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Wingdings 3"/>
                  <a:buChar char="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5336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2"/>
                  <a:buChar char="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64792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3"/>
                  <a:buChar char="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65960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2"/>
                  <a:buChar char="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67128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2"/>
                  <a:buChar char=""/>
                  <a:defRPr kumimoji="0"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68296" indent="-18288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Wingdings 2"/>
                  <a:buChar char="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Classical tool in the analysis of </a:t>
                </a:r>
                <a:r>
                  <a:rPr lang="en-US" dirty="0" err="1" smtClean="0"/>
                  <a:t>Glauber</a:t>
                </a:r>
                <a:r>
                  <a:rPr lang="en-US" dirty="0" smtClean="0"/>
                  <a:t> dynamics:</a:t>
                </a:r>
              </a:p>
              <a:p>
                <a:pPr lvl="1"/>
                <a:r>
                  <a:rPr lang="en-US" dirty="0" smtClean="0"/>
                  <a:t>Cover the sites using blocks </a:t>
                </a:r>
                <a:r>
                  <a:rPr lang="en-US" dirty="0" smtClean="0">
                    <a:sym typeface="Euclid Math One"/>
                  </a:rPr>
                  <a:t></a:t>
                </a:r>
                <a:r>
                  <a:rPr lang="en-US" dirty="0">
                    <a:latin typeface="Euclid" pitchFamily="18" charset="0"/>
                    <a:sym typeface="Euclid Math One"/>
                  </a:rPr>
                  <a:t> </a:t>
                </a:r>
                <a:r>
                  <a:rPr lang="en-US" dirty="0" smtClean="0">
                    <a:latin typeface="Euclid" pitchFamily="18" charset="0"/>
                    <a:sym typeface="Euclid Math One"/>
                  </a:rPr>
                  <a:t>=</a:t>
                </a:r>
                <a:r>
                  <a:rPr lang="en-US" sz="1300" dirty="0" smtClean="0">
                    <a:latin typeface="Euclid" pitchFamily="18" charset="0"/>
                    <a:sym typeface="Euclid Math One"/>
                  </a:rPr>
                  <a:t> </a:t>
                </a:r>
                <a:r>
                  <a:rPr lang="en-US" dirty="0" smtClean="0">
                    <a:latin typeface="Euclid" pitchFamily="18" charset="0"/>
                  </a:rPr>
                  <a:t>{</a:t>
                </a:r>
                <a:r>
                  <a:rPr lang="en-US" i="1" dirty="0" smtClean="0">
                    <a:latin typeface="Euclid" pitchFamily="18" charset="0"/>
                  </a:rPr>
                  <a:t>B</a:t>
                </a:r>
                <a:r>
                  <a:rPr lang="en-US" i="1" baseline="-25000" dirty="0" smtClean="0">
                    <a:latin typeface="Euclid" pitchFamily="18" charset="0"/>
                  </a:rPr>
                  <a:t>i</a:t>
                </a:r>
                <a:r>
                  <a:rPr lang="en-US" dirty="0" smtClean="0">
                    <a:latin typeface="Euclid" pitchFamily="18" charset="0"/>
                  </a:rPr>
                  <a:t>}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Each block updates via a rate-1 Poisson clock.</a:t>
                </a:r>
              </a:p>
              <a:p>
                <a:pPr lvl="1"/>
                <a:r>
                  <a:rPr lang="en-US" dirty="0" smtClean="0"/>
                  <a:t>Updates are </a:t>
                </a:r>
                <a:r>
                  <a:rPr lang="en-US" dirty="0" smtClean="0">
                    <a:sym typeface="Euclid Symbol"/>
                  </a:rPr>
                  <a:t> stationary given the rest of the system.</a:t>
                </a:r>
                <a:br>
                  <a:rPr lang="en-US" dirty="0" smtClean="0">
                    <a:sym typeface="Euclid Symbol"/>
                  </a:rPr>
                </a:br>
                <a:endParaRPr lang="en-US" dirty="0" smtClean="0"/>
              </a:p>
              <a:p>
                <a:r>
                  <a:rPr lang="en-US" u="sng" cap="small" dirty="0" smtClean="0"/>
                  <a:t>Proposition</a:t>
                </a:r>
                <a:r>
                  <a:rPr lang="en-US" dirty="0" smtClean="0"/>
                  <a:t> (</a:t>
                </a:r>
                <a:r>
                  <a:rPr lang="en-US" dirty="0"/>
                  <a:t>see, e.g</a:t>
                </a:r>
                <a:r>
                  <a:rPr lang="en-US" dirty="0" smtClean="0"/>
                  <a:t>. </a:t>
                </a:r>
                <a:r>
                  <a:rPr lang="en-US" dirty="0"/>
                  <a:t>[Martinelli ’97]): </a:t>
                </a:r>
                <a:endParaRPr lang="en-US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𝑔𝑎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𝜏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𝑔𝑎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𝑙𝑜𝑐𝑘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𝜏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  <m:limLow>
                      <m:limLowPr>
                        <m:ctrlPr>
                          <a:rPr lang="en-US" b="0" i="1" smtClean="0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</m:t>
                        </m:r>
                        <m:r>
                          <a:rPr lang="en-US" b="0" i="1" smtClean="0">
                            <a:latin typeface="Cambria Math"/>
                          </a:rPr>
                          <m:t>𝑎𝑥</m:t>
                        </m:r>
                      </m:e>
                      <m:lim>
                        <m:r>
                          <a:rPr lang="en-US" b="0" i="1" smtClean="0">
                            <a:latin typeface="Cambria Math"/>
                          </a:rPr>
                          <m:t>𝜂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lim>
                    </m:limLow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𝑔𝑎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𝜏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</m:t>
                        </m:r>
                        <m:r>
                          <a:rPr lang="en-US" b="0" i="1" smtClean="0">
                            <a:latin typeface="Cambria Math"/>
                          </a:rPr>
                          <m:t>𝑎𝑥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</m:func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 marL="137160" indent="0">
                  <a:buFont typeface="Wingdings 2"/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marL="137160" indent="0">
                  <a:buFont typeface="Wingdings 2"/>
                  <a:buNone/>
                </a:pPr>
                <a:endParaRPr lang="en-US" u="sng" cap="small" dirty="0" smtClean="0"/>
              </a:p>
              <a:p>
                <a:pPr marL="137160" indent="0">
                  <a:buFont typeface="Wingdings 2"/>
                  <a:buNone/>
                </a:pPr>
                <a:endParaRPr lang="en-US" u="sng" cap="small" dirty="0"/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5" y="1717162"/>
                <a:ext cx="8654918" cy="5044245"/>
              </a:xfrm>
              <a:prstGeom prst="rect">
                <a:avLst/>
              </a:prstGeom>
              <a:blipFill rotWithShape="1">
                <a:blip r:embed="rId2"/>
                <a:stretch>
                  <a:fillRect t="-1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AutoShape 7"/>
              <p:cNvSpPr>
                <a:spLocks noChangeArrowheads="1"/>
              </p:cNvSpPr>
              <p:nvPr/>
            </p:nvSpPr>
            <p:spPr bwMode="auto">
              <a:xfrm>
                <a:off x="191387" y="3962602"/>
                <a:ext cx="8633636" cy="1959748"/>
              </a:xfrm>
              <a:prstGeom prst="roundRect">
                <a:avLst>
                  <a:gd name="adj" fmla="val 16667"/>
                </a:avLst>
              </a:prstGeom>
              <a:solidFill>
                <a:srgbClr val="2E9E4B"/>
              </a:solidFill>
              <a:ln w="38100">
                <a:noFill/>
                <a:round/>
                <a:headEnd/>
                <a:tailEnd/>
              </a:ln>
              <a:effectLst/>
              <a:scene3d>
                <a:camera prst="perspectiveAbove"/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lIns="18000" tIns="10800" rIns="18000" bIns="10800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i="1" dirty="0" smtClean="0">
                    <a:latin typeface="+mn-lt"/>
                  </a:rPr>
                  <a:t/>
                </a:r>
                <a:br>
                  <a:rPr lang="en-US" sz="1600" i="1" dirty="0" smtClean="0">
                    <a:latin typeface="+mn-lt"/>
                  </a:rPr>
                </a:br>
                <a:r>
                  <a:rPr lang="en-US" sz="1600" i="1" dirty="0" smtClean="0">
                    <a:latin typeface="+mn-lt"/>
                  </a:rPr>
                  <a:t/>
                </a:r>
                <a:br>
                  <a:rPr lang="en-US" sz="1600" i="1" dirty="0" smtClean="0">
                    <a:latin typeface="+mn-lt"/>
                  </a:rPr>
                </a:br>
                <a:r>
                  <a:rPr lang="en-US" sz="1600" i="1" dirty="0" smtClean="0">
                    <a:latin typeface="+mn-lt"/>
                  </a:rPr>
                  <a:t/>
                </a:r>
                <a:br>
                  <a:rPr lang="en-US" sz="1600" i="1" dirty="0" smtClean="0">
                    <a:latin typeface="+mn-lt"/>
                  </a:rPr>
                </a:br>
                <a:r>
                  <a:rPr lang="en-US" sz="3200" i="1" dirty="0" smtClean="0">
                    <a:latin typeface="+mn-lt"/>
                  </a:rPr>
                  <a:t/>
                </a:r>
                <a:br>
                  <a:rPr lang="en-US" sz="3200" i="1" dirty="0" smtClean="0">
                    <a:latin typeface="+mn-lt"/>
                  </a:rPr>
                </a:br>
                <a:r>
                  <a:rPr lang="en-US" sz="2200" i="1" dirty="0" smtClean="0">
                    <a:latin typeface="+mn-lt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𝑔𝑎</m:t>
                    </m:r>
                    <m:sSubSup>
                      <m:sSub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𝐵𝑙𝑜𝑐𝑘</m:t>
                        </m:r>
                      </m:sub>
                      <m:sup>
                        <m:r>
                          <a:rPr lang="en-US" sz="2200" b="0" i="1" smtClean="0">
                            <a:latin typeface="Cambria Math"/>
                          </a:rPr>
                          <m:t>𝜏</m:t>
                        </m:r>
                      </m:sup>
                    </m:sSubSup>
                  </m:oMath>
                </a14:m>
                <a:r>
                  <a:rPr lang="en-US" sz="2200" i="1" dirty="0" smtClean="0">
                    <a:latin typeface="+mn-lt"/>
                  </a:rPr>
                  <a:t> is the gap of the block-dynamics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={</m:t>
                    </m:r>
                    <m:r>
                      <a:rPr lang="en-US" sz="2200" b="0" i="1" smtClean="0">
                        <a:latin typeface="Cambria Math"/>
                      </a:rPr>
                      <m:t>𝑖</m:t>
                    </m:r>
                    <m:r>
                      <a:rPr lang="en-US" sz="2200" b="0" i="1" smtClean="0">
                        <a:latin typeface="Cambria Math"/>
                      </a:rPr>
                      <m:t>:</m:t>
                    </m:r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2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AutoShap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387" y="3962602"/>
                <a:ext cx="8633636" cy="1959748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14"/>
                <a:stretch>
                  <a:fillRect/>
                </a:stretch>
              </a:blipFill>
              <a:ln w="38100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509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913860" y="4761620"/>
            <a:ext cx="3444949" cy="733649"/>
          </a:xfrm>
          <a:prstGeom prst="roundRect">
            <a:avLst>
              <a:gd name="adj" fmla="val 16667"/>
            </a:avLst>
          </a:prstGeom>
          <a:solidFill>
            <a:srgbClr val="2E9E4B"/>
          </a:solidFill>
          <a:ln w="38100">
            <a:noFill/>
            <a:round/>
            <a:headEnd/>
            <a:tailEnd/>
          </a:ln>
          <a:effectLst/>
          <a:scene3d>
            <a:camera prst="perspectiveAbove"/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18000" tIns="10800" rIns="18000" bIns="10800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200" i="1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Upper bound via spatial-mixing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79467"/>
                <a:ext cx="6560288" cy="470916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Partition the block B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B</m:t>
                        </m:r>
                      </m:e>
                      <m:sub>
                        <m:r>
                          <a:rPr lang="en-US" b="0" i="0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the top and bottom two thirds:</a:t>
                </a:r>
                <a:br>
                  <a:rPr lang="en-US" dirty="0" smtClean="0"/>
                </a:b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For any boundary condition </a:t>
                </a:r>
                <a:r>
                  <a:rPr lang="en-US" i="1" dirty="0" smtClean="0">
                    <a:sym typeface="Euclid Symbol"/>
                  </a:rPr>
                  <a:t> </a:t>
                </a:r>
                <a:r>
                  <a:rPr lang="en-US" dirty="0" smtClean="0"/>
                  <a:t>on </a:t>
                </a:r>
                <a:r>
                  <a:rPr lang="en-US" dirty="0" smtClean="0">
                    <a:sym typeface="Euclid Symbol"/>
                  </a:rPr>
                  <a:t> we have </a:t>
                </a:r>
              </a:p>
              <a:p>
                <a:pPr marL="13716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13716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𝑔𝑎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𝐵𝑙𝑜𝑐𝑘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𝜏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79467"/>
                <a:ext cx="6560288" cy="4709160"/>
              </a:xfrm>
              <a:blipFill rotWithShape="1">
                <a:blip r:embed="rId9"/>
                <a:stretch>
                  <a:fillRect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4E95-2CE1-4F15-8D63-5D5B0A1D9BDF}" type="slidenum">
              <a:rPr lang="he-IL" smtClean="0"/>
              <a:pPr/>
              <a:t>17</a:t>
            </a:fld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219507" y="2169042"/>
            <a:ext cx="1467293" cy="1765005"/>
          </a:xfrm>
          <a:prstGeom prst="roundRect">
            <a:avLst>
              <a:gd name="adj" fmla="val 12319"/>
            </a:avLst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4400" dirty="0" smtClean="0">
                <a:sym typeface="Euclid Symbol"/>
              </a:rPr>
              <a:t>B</a:t>
            </a:r>
            <a:r>
              <a:rPr lang="en-US" sz="4400" baseline="-25000" dirty="0" smtClean="0">
                <a:sym typeface="Euclid Symbol"/>
              </a:rPr>
              <a:t>1</a:t>
            </a:r>
            <a:endParaRPr lang="en-US" baseline="-25000" dirty="0"/>
          </a:p>
        </p:txBody>
      </p:sp>
      <p:sp>
        <p:nvSpPr>
          <p:cNvPr id="12" name="Rounded Rectangle 11"/>
          <p:cNvSpPr/>
          <p:nvPr/>
        </p:nvSpPr>
        <p:spPr>
          <a:xfrm>
            <a:off x="7219507" y="3285459"/>
            <a:ext cx="1467293" cy="1619693"/>
          </a:xfrm>
          <a:prstGeom prst="roundRect">
            <a:avLst>
              <a:gd name="adj" fmla="val 10870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US" sz="4400" dirty="0" smtClean="0">
                <a:sym typeface="Euclid Symbol"/>
              </a:rPr>
              <a:t>B</a:t>
            </a:r>
            <a:r>
              <a:rPr lang="en-US" sz="4400" baseline="-25000" dirty="0" smtClean="0">
                <a:sym typeface="Euclid Symbol"/>
              </a:rPr>
              <a:t>2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1098545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7976" y="882500"/>
            <a:ext cx="1169578" cy="737164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(</a:t>
            </a:r>
            <a:r>
              <a:rPr lang="en-US" sz="2800" dirty="0" err="1" smtClean="0"/>
              <a:t>ctd</a:t>
            </a:r>
            <a:r>
              <a:rPr lang="en-US" sz="2800" dirty="0" smtClean="0"/>
              <a:t>.)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290237"/>
              </a:xfrm>
            </p:spPr>
            <p:txBody>
              <a:bodyPr/>
              <a:lstStyle/>
              <a:p>
                <a:r>
                  <a:rPr lang="en-US" dirty="0" smtClean="0"/>
                  <a:t>The result is completed by induction on the block sizes.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Each application decreases the volume of the blocks by a factor of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box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at the cost of an absolute multiplicative constant in the gap.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Iterating </a:t>
                </a:r>
                <a:r>
                  <a:rPr lang="en-US" dirty="0" smtClean="0">
                    <a:latin typeface="Euclid" pitchFamily="18" charset="0"/>
                  </a:rPr>
                  <a:t>2log</a:t>
                </a:r>
                <a:r>
                  <a:rPr lang="en-US" baseline="-25000" dirty="0" smtClean="0">
                    <a:latin typeface="Euclid" pitchFamily="18" charset="0"/>
                  </a:rPr>
                  <a:t>3/2</a:t>
                </a:r>
                <a:r>
                  <a:rPr lang="en-US" i="1" dirty="0" smtClean="0">
                    <a:latin typeface="Euclid" pitchFamily="18" charset="0"/>
                  </a:rPr>
                  <a:t>n</a:t>
                </a:r>
                <a:r>
                  <a:rPr lang="en-US" dirty="0" smtClean="0"/>
                  <a:t> steps completes the proof.</a:t>
                </a:r>
                <a:endParaRPr lang="en-US" baseline="-25000" dirty="0">
                  <a:latin typeface="Euclid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290237"/>
              </a:xfrm>
              <a:blipFill rotWithShape="1">
                <a:blip r:embed="rId2"/>
                <a:stretch>
                  <a:fillRect t="-1422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4E95-2CE1-4F15-8D63-5D5B0A1D9BDF}" type="slidenum">
              <a:rPr lang="he-IL" smtClean="0"/>
              <a:pPr/>
              <a:t>18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100" b="1" kern="1200" cap="none" baseline="0" dirty="0">
                <a:ln w="6350">
                  <a:noFill/>
                </a:ln>
                <a:solidFill>
                  <a:srgbClr val="DEF5FA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Upper bound via spatial-mixing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23641" y="5337545"/>
            <a:ext cx="2286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78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Intuition: spatial mixing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439" y="1600199"/>
            <a:ext cx="8229600" cy="4970721"/>
          </a:xfrm>
        </p:spPr>
        <p:txBody>
          <a:bodyPr>
            <a:normAutofit/>
          </a:bodyPr>
          <a:lstStyle/>
          <a:p>
            <a:r>
              <a:rPr lang="en-US" dirty="0" smtClean="0"/>
              <a:t>Compare the all plus </a:t>
            </a:r>
            <a:r>
              <a:rPr lang="en-US" dirty="0" err="1" smtClean="0"/>
              <a:t>b.c</a:t>
            </a:r>
            <a:r>
              <a:rPr lang="en-US" dirty="0" smtClean="0"/>
              <a:t> with </a:t>
            </a:r>
            <a:r>
              <a:rPr lang="en-US" dirty="0" err="1" smtClean="0"/>
              <a:t>b.c</a:t>
            </a:r>
            <a:r>
              <a:rPr lang="en-US" dirty="0" smtClean="0"/>
              <a:t> with plus on 3 sides, minus on the bottom</a:t>
            </a:r>
          </a:p>
          <a:p>
            <a:pPr lvl="1"/>
            <a:r>
              <a:rPr lang="en-US" dirty="0" err="1" smtClean="0"/>
              <a:t>Ising</a:t>
            </a:r>
            <a:r>
              <a:rPr lang="en-US" dirty="0" smtClean="0"/>
              <a:t> cluster adjacent to the bottom minus </a:t>
            </a:r>
            <a:br>
              <a:rPr lang="en-US" dirty="0" smtClean="0"/>
            </a:br>
            <a:r>
              <a:rPr lang="en-US" dirty="0" smtClean="0"/>
              <a:t>boundary converges to SLE</a:t>
            </a:r>
            <a:r>
              <a:rPr lang="en-US" baseline="-25000" dirty="0" smtClean="0"/>
              <a:t>3 </a:t>
            </a:r>
            <a:r>
              <a:rPr lang="en-US" dirty="0"/>
              <a:t> </a:t>
            </a:r>
            <a:r>
              <a:rPr lang="en-US" dirty="0" smtClean="0"/>
              <a:t>which </a:t>
            </a:r>
            <a:br>
              <a:rPr lang="en-US" dirty="0" smtClean="0"/>
            </a:br>
            <a:r>
              <a:rPr lang="en-US" dirty="0" smtClean="0"/>
              <a:t>does not climb past height </a:t>
            </a:r>
            <a:r>
              <a:rPr lang="en-US" i="1" dirty="0" smtClean="0">
                <a:latin typeface="Euclid" pitchFamily="18" charset="0"/>
                <a:sym typeface="Euclid Symbol"/>
              </a:rPr>
              <a:t>r </a:t>
            </a:r>
            <a:r>
              <a:rPr lang="en-US" dirty="0" smtClean="0"/>
              <a:t>with </a:t>
            </a:r>
            <a:br>
              <a:rPr lang="en-US" dirty="0" smtClean="0"/>
            </a:br>
            <a:r>
              <a:rPr lang="en-US" dirty="0" smtClean="0"/>
              <a:t>positive probability.</a:t>
            </a:r>
          </a:p>
          <a:p>
            <a:pPr lvl="1"/>
            <a:r>
              <a:rPr lang="en-US" dirty="0" smtClean="0"/>
              <a:t>In that case, the measures can be coupled.</a:t>
            </a:r>
          </a:p>
          <a:p>
            <a:r>
              <a:rPr lang="en-US" dirty="0" smtClean="0"/>
              <a:t>Actual setting:</a:t>
            </a:r>
            <a:endParaRPr lang="en-US" dirty="0"/>
          </a:p>
          <a:p>
            <a:pPr lvl="1"/>
            <a:r>
              <a:rPr lang="en-US" dirty="0" smtClean="0"/>
              <a:t>For induction we need the result for                      arbitrary boundary conditions.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4E95-2CE1-4F15-8D63-5D5B0A1D9BDF}" type="slidenum">
              <a:rPr lang="he-IL" smtClean="0"/>
              <a:pPr/>
              <a:t>19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761" y="2985205"/>
            <a:ext cx="21431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6924128" y="4928208"/>
            <a:ext cx="2143125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6925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Ising</a:t>
            </a:r>
            <a:r>
              <a:rPr dirty="0" smtClean="0"/>
              <a:t>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879" y="1600200"/>
                <a:ext cx="9085121" cy="470916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Underlying geometry: finite graph </a:t>
                </a:r>
                <a:r>
                  <a:rPr lang="en-US" i="1" dirty="0" smtClean="0">
                    <a:latin typeface="Euclid" pitchFamily="18" charset="0"/>
                    <a:cs typeface="Times New Roman" pitchFamily="18" charset="0"/>
                    <a:sym typeface="Symbol"/>
                  </a:rPr>
                  <a:t>G</a:t>
                </a:r>
                <a:r>
                  <a:rPr lang="en-US" b="1" dirty="0" smtClean="0">
                    <a:latin typeface="Euclid" pitchFamily="18" charset="0"/>
                    <a:cs typeface="Times New Roman" pitchFamily="18" charset="0"/>
                    <a:sym typeface="Symbol"/>
                  </a:rPr>
                  <a:t>=(</a:t>
                </a:r>
                <a:r>
                  <a:rPr lang="en-US" i="1" dirty="0" smtClean="0">
                    <a:latin typeface="Euclid" pitchFamily="18" charset="0"/>
                    <a:cs typeface="Times New Roman" pitchFamily="18" charset="0"/>
                    <a:sym typeface="Symbol"/>
                  </a:rPr>
                  <a:t>V</a:t>
                </a:r>
                <a:r>
                  <a:rPr lang="en-US" b="1" i="1" dirty="0" smtClean="0">
                    <a:latin typeface="Euclid" pitchFamily="18" charset="0"/>
                    <a:cs typeface="Times New Roman" pitchFamily="18" charset="0"/>
                    <a:sym typeface="Symbol"/>
                  </a:rPr>
                  <a:t>,</a:t>
                </a:r>
                <a:r>
                  <a:rPr lang="en-US" i="1" dirty="0" smtClean="0">
                    <a:latin typeface="Euclid" pitchFamily="18" charset="0"/>
                    <a:cs typeface="Times New Roman" pitchFamily="18" charset="0"/>
                    <a:sym typeface="Symbol"/>
                  </a:rPr>
                  <a:t>E </a:t>
                </a:r>
                <a:r>
                  <a:rPr lang="en-US" b="1" dirty="0" smtClean="0">
                    <a:latin typeface="Euclid" pitchFamily="18" charset="0"/>
                    <a:cs typeface="Times New Roman" pitchFamily="18" charset="0"/>
                    <a:sym typeface="Symbol"/>
                  </a:rPr>
                  <a:t>) 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Set of possible configurations: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Probability of a configuration </a:t>
                </a:r>
                <a:r>
                  <a:rPr lang="en-US" i="1" dirty="0" smtClean="0">
                    <a:latin typeface="Euclid Symbol" pitchFamily="18" charset="2"/>
                    <a:sym typeface="Euclid Symbol"/>
                  </a:rPr>
                  <a:t></a:t>
                </a:r>
                <a:r>
                  <a:rPr lang="en-US" dirty="0" smtClean="0">
                    <a:latin typeface="Euclid Symbol" pitchFamily="18" charset="2"/>
                    <a:sym typeface="Euclid Symbol"/>
                  </a:rPr>
                  <a:t> </a:t>
                </a:r>
                <a:br>
                  <a:rPr lang="en-US" dirty="0" smtClean="0">
                    <a:latin typeface="Euclid Symbol" pitchFamily="18" charset="2"/>
                    <a:sym typeface="Euclid Symbol"/>
                  </a:rPr>
                </a:br>
                <a:r>
                  <a:rPr lang="en-US" dirty="0" smtClean="0"/>
                  <a:t>given by the </a:t>
                </a:r>
                <a:r>
                  <a:rPr lang="en-US" i="1" dirty="0" smtClean="0"/>
                  <a:t>Gibbs distribution</a:t>
                </a: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/>
                          </a:rPr>
                          <m:t>𝜎</m:t>
                        </m:r>
                      </m:e>
                    </m:d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𝑍</m:t>
                        </m:r>
                      </m:den>
                    </m:f>
                    <m:r>
                      <m:rPr>
                        <m:sty m:val="p"/>
                      </m:rPr>
                      <a:rPr lang="en-US" sz="3600" b="0" i="1" smtClean="0">
                        <a:latin typeface="Cambria Math"/>
                      </a:rPr>
                      <m:t>exp</m:t>
                    </m:r>
                    <m:d>
                      <m:dPr>
                        <m:begChr m:val="["/>
                        <m:endChr m:val="]"/>
                        <m:ctrlPr>
                          <a:rPr lang="en-US" sz="3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sz="3600" b="0" i="1" smtClean="0">
                            <a:latin typeface="Cambria Math"/>
                          </a:rPr>
                          <m:t>𝛽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36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3600" b="0" i="1" smtClean="0">
                                <a:latin typeface="Cambria Math"/>
                              </a:rPr>
                              <m:t>~</m:t>
                            </m:r>
                            <m:r>
                              <a:rPr lang="en-US" sz="3600" b="0" i="1" smtClean="0">
                                <a:latin typeface="Cambria Math"/>
                              </a:rPr>
                              <m:t>𝑣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𝑢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𝑣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i="1" dirty="0" smtClean="0"/>
                  <a:t/>
                </a:r>
                <a:br>
                  <a:rPr lang="en-US" i="1" dirty="0" smtClean="0"/>
                </a:br>
                <a:r>
                  <a:rPr lang="en-US" sz="2400" i="1" dirty="0" smtClean="0"/>
                  <a:t/>
                </a:r>
                <a:br>
                  <a:rPr lang="en-US" sz="2400" i="1" dirty="0" smtClean="0"/>
                </a:br>
                <a:r>
                  <a:rPr lang="en-US" i="1" dirty="0"/>
                  <a:t>	</a:t>
                </a:r>
                <a:r>
                  <a:rPr lang="en-US" i="1" dirty="0" smtClean="0"/>
                  <a:t>					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879" y="1600200"/>
                <a:ext cx="9085121" cy="4709160"/>
              </a:xfrm>
              <a:blipFill rotWithShape="1">
                <a:blip r:embed="rId7"/>
                <a:stretch>
                  <a:fillRect t="-1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4E95-2CE1-4F15-8D63-5D5B0A1D9BDF}" type="slidenum">
              <a:rPr lang="he-IL" smtClean="0"/>
              <a:pPr/>
              <a:t>2</a:t>
            </a:fld>
            <a:endParaRPr lang="en-US" dirty="0"/>
          </a:p>
        </p:txBody>
      </p:sp>
      <p:graphicFrame>
        <p:nvGraphicFramePr>
          <p:cNvPr id="295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741962"/>
              </p:ext>
            </p:extLst>
          </p:nvPr>
        </p:nvGraphicFramePr>
        <p:xfrm>
          <a:off x="2022475" y="2490788"/>
          <a:ext cx="150336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47" name="Equation" r:id="rId8" imgW="634680" imgH="279360" progId="Equation.DSMT4">
                  <p:embed/>
                </p:oleObj>
              </mc:Choice>
              <mc:Fallback>
                <p:oleObj name="Equation" r:id="rId8" imgW="634680" imgH="2793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475" y="2490788"/>
                        <a:ext cx="1503363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353175" y="2353414"/>
            <a:ext cx="2305050" cy="1799486"/>
            <a:chOff x="6057721" y="3605527"/>
            <a:chExt cx="1706217" cy="1296023"/>
          </a:xfrm>
          <a:effectLst>
            <a:glow rad="228600">
              <a:schemeClr val="tx1">
                <a:alpha val="40000"/>
              </a:schemeClr>
            </a:glow>
          </a:effectLst>
        </p:grpSpPr>
        <p:grpSp>
          <p:nvGrpSpPr>
            <p:cNvPr id="9" name="Group 8"/>
            <p:cNvGrpSpPr/>
            <p:nvPr/>
          </p:nvGrpSpPr>
          <p:grpSpPr>
            <a:xfrm>
              <a:off x="6524962" y="3605527"/>
              <a:ext cx="256046" cy="294306"/>
              <a:chOff x="1716066" y="140"/>
              <a:chExt cx="256046" cy="294306"/>
            </a:xfrm>
          </p:grpSpPr>
          <p:sp>
            <p:nvSpPr>
              <p:cNvPr id="90" name="Hexagon 89"/>
              <p:cNvSpPr/>
              <p:nvPr/>
            </p:nvSpPr>
            <p:spPr>
              <a:xfrm rot="5400000">
                <a:off x="1696936" y="19270"/>
                <a:ext cx="294306" cy="256046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flip="none" rotWithShape="0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1" name="Hexagon 4"/>
              <p:cNvSpPr/>
              <p:nvPr/>
            </p:nvSpPr>
            <p:spPr>
              <a:xfrm>
                <a:off x="1755966" y="46003"/>
                <a:ext cx="176246" cy="2025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0" i="1" kern="1200" dirty="0" smtClean="0">
                    <a:solidFill>
                      <a:srgbClr val="FF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  <a:endParaRPr lang="en-US" sz="3200" kern="1200" dirty="0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6788779" y="3664389"/>
              <a:ext cx="328446" cy="1765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1" name="Group 10"/>
            <p:cNvGrpSpPr/>
            <p:nvPr/>
          </p:nvGrpSpPr>
          <p:grpSpPr>
            <a:xfrm>
              <a:off x="6248432" y="3605527"/>
              <a:ext cx="256046" cy="294306"/>
              <a:chOff x="1439536" y="140"/>
              <a:chExt cx="256046" cy="294306"/>
            </a:xfrm>
            <a:solidFill>
              <a:srgbClr val="0070C0"/>
            </a:solidFill>
          </p:grpSpPr>
          <p:sp>
            <p:nvSpPr>
              <p:cNvPr id="88" name="Hexagon 87"/>
              <p:cNvSpPr/>
              <p:nvPr/>
            </p:nvSpPr>
            <p:spPr>
              <a:xfrm rot="5400000">
                <a:off x="1420406" y="19270"/>
                <a:ext cx="294306" cy="256046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89" name="Hexagon 7"/>
              <p:cNvSpPr/>
              <p:nvPr/>
            </p:nvSpPr>
            <p:spPr>
              <a:xfrm>
                <a:off x="1491312" y="57879"/>
                <a:ext cx="176246" cy="202580"/>
              </a:xfrm>
              <a:prstGeom prst="rect">
                <a:avLst/>
              </a:prstGeom>
              <a:no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2000" dirty="0">
                    <a:solidFill>
                      <a:schemeClr val="accent1"/>
                    </a:solidFill>
                  </a:rPr>
                  <a:t>+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386167" y="3855335"/>
              <a:ext cx="256046" cy="294306"/>
              <a:chOff x="1577271" y="249948"/>
              <a:chExt cx="256046" cy="294306"/>
            </a:xfrm>
          </p:grpSpPr>
          <p:sp>
            <p:nvSpPr>
              <p:cNvPr id="86" name="Hexagon 85"/>
              <p:cNvSpPr/>
              <p:nvPr/>
            </p:nvSpPr>
            <p:spPr>
              <a:xfrm rot="5400000">
                <a:off x="1558141" y="269078"/>
                <a:ext cx="294306" cy="256046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flip="none" rotWithShape="0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3">
                  <a:hueOff val="-3007140"/>
                  <a:satOff val="4877"/>
                  <a:lumOff val="3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7" name="Hexagon 9"/>
              <p:cNvSpPr/>
              <p:nvPr/>
            </p:nvSpPr>
            <p:spPr>
              <a:xfrm>
                <a:off x="1617171" y="295811"/>
                <a:ext cx="176246" cy="2025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algn="ctr" defTabSz="14224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3200" i="1" dirty="0">
                    <a:solidFill>
                      <a:srgbClr val="FF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6057721" y="3914196"/>
              <a:ext cx="317851" cy="1765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4" name="Group 13"/>
            <p:cNvGrpSpPr/>
            <p:nvPr/>
          </p:nvGrpSpPr>
          <p:grpSpPr>
            <a:xfrm>
              <a:off x="6662698" y="3855335"/>
              <a:ext cx="256046" cy="294306"/>
              <a:chOff x="1853802" y="249948"/>
              <a:chExt cx="256046" cy="294306"/>
            </a:xfrm>
            <a:solidFill>
              <a:srgbClr val="00B0F0"/>
            </a:solidFill>
          </p:grpSpPr>
          <p:sp>
            <p:nvSpPr>
              <p:cNvPr id="84" name="Hexagon 83"/>
              <p:cNvSpPr/>
              <p:nvPr/>
            </p:nvSpPr>
            <p:spPr>
              <a:xfrm rot="5400000">
                <a:off x="1834672" y="269078"/>
                <a:ext cx="294306" cy="256046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85" name="Hexagon 12"/>
              <p:cNvSpPr/>
              <p:nvPr/>
            </p:nvSpPr>
            <p:spPr>
              <a:xfrm>
                <a:off x="1893702" y="313625"/>
                <a:ext cx="176246" cy="202580"/>
              </a:xfrm>
              <a:prstGeom prst="rect">
                <a:avLst/>
              </a:prstGeom>
              <a:no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>
                    <a:solidFill>
                      <a:schemeClr val="accent1"/>
                    </a:solidFill>
                  </a:rPr>
                  <a:t>+</a:t>
                </a:r>
                <a:endParaRPr lang="en-US" sz="2000" kern="12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524962" y="4105142"/>
              <a:ext cx="256046" cy="294306"/>
              <a:chOff x="1716066" y="499755"/>
              <a:chExt cx="256046" cy="294306"/>
            </a:xfrm>
          </p:grpSpPr>
          <p:sp>
            <p:nvSpPr>
              <p:cNvPr id="82" name="Hexagon 81"/>
              <p:cNvSpPr/>
              <p:nvPr/>
            </p:nvSpPr>
            <p:spPr>
              <a:xfrm rot="5400000">
                <a:off x="1696936" y="518885"/>
                <a:ext cx="294306" cy="256046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flip="none" rotWithShape="0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3">
                  <a:hueOff val="-6014281"/>
                  <a:satOff val="9753"/>
                  <a:lumOff val="7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3" name="Hexagon 14"/>
              <p:cNvSpPr/>
              <p:nvPr/>
            </p:nvSpPr>
            <p:spPr>
              <a:xfrm>
                <a:off x="1755966" y="545618"/>
                <a:ext cx="176246" cy="202580"/>
              </a:xfrm>
              <a:prstGeom prst="rect">
                <a:avLst/>
              </a:prstGeom>
              <a:no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0" i="1" kern="1200" dirty="0" smtClean="0">
                    <a:solidFill>
                      <a:srgbClr val="FF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  <a:endParaRPr lang="en-US" sz="3200" kern="1200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248432" y="4105142"/>
              <a:ext cx="256046" cy="294306"/>
              <a:chOff x="1439536" y="499755"/>
              <a:chExt cx="256046" cy="294306"/>
            </a:xfr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</p:grpSpPr>
          <p:sp>
            <p:nvSpPr>
              <p:cNvPr id="80" name="Hexagon 79"/>
              <p:cNvSpPr/>
              <p:nvPr/>
            </p:nvSpPr>
            <p:spPr>
              <a:xfrm rot="5400000">
                <a:off x="1420406" y="518885"/>
                <a:ext cx="294306" cy="256046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81" name="Hexagon 17"/>
              <p:cNvSpPr/>
              <p:nvPr/>
            </p:nvSpPr>
            <p:spPr>
              <a:xfrm>
                <a:off x="1485374" y="557494"/>
                <a:ext cx="176246" cy="202580"/>
              </a:xfrm>
              <a:prstGeom prst="rect">
                <a:avLst/>
              </a:prstGeom>
              <a:no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2000" dirty="0">
                    <a:solidFill>
                      <a:schemeClr val="accent1"/>
                    </a:solidFill>
                  </a:rPr>
                  <a:t>+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386167" y="4354950"/>
              <a:ext cx="256046" cy="294306"/>
              <a:chOff x="1577271" y="749563"/>
              <a:chExt cx="256046" cy="294306"/>
            </a:xfrm>
          </p:grpSpPr>
          <p:sp>
            <p:nvSpPr>
              <p:cNvPr id="78" name="Hexagon 77"/>
              <p:cNvSpPr/>
              <p:nvPr/>
            </p:nvSpPr>
            <p:spPr>
              <a:xfrm rot="5400000">
                <a:off x="1558141" y="768693"/>
                <a:ext cx="294306" cy="256046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flip="none" rotWithShape="0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3">
                  <a:hueOff val="-9021422"/>
                  <a:satOff val="14630"/>
                  <a:lumOff val="107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9" name="Hexagon 19"/>
              <p:cNvSpPr/>
              <p:nvPr/>
            </p:nvSpPr>
            <p:spPr>
              <a:xfrm>
                <a:off x="1617171" y="785901"/>
                <a:ext cx="176246" cy="2025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i="1" kern="12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</a:t>
                </a:r>
                <a:endParaRPr lang="en-US" sz="3200" i="1" kern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6057721" y="4413811"/>
              <a:ext cx="317851" cy="1765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6800655" y="4657681"/>
              <a:ext cx="328446" cy="1765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0" name="Group 19"/>
            <p:cNvGrpSpPr/>
            <p:nvPr/>
          </p:nvGrpSpPr>
          <p:grpSpPr>
            <a:xfrm>
              <a:off x="6665486" y="4352550"/>
              <a:ext cx="256046" cy="294306"/>
              <a:chOff x="1716066" y="499755"/>
              <a:chExt cx="256046" cy="294306"/>
            </a:xfrm>
          </p:grpSpPr>
          <p:sp>
            <p:nvSpPr>
              <p:cNvPr id="76" name="Hexagon 75"/>
              <p:cNvSpPr/>
              <p:nvPr/>
            </p:nvSpPr>
            <p:spPr>
              <a:xfrm rot="5400000">
                <a:off x="1696936" y="518885"/>
                <a:ext cx="294306" cy="256046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flip="none" rotWithShape="0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3">
                  <a:hueOff val="-6014281"/>
                  <a:satOff val="9753"/>
                  <a:lumOff val="7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7" name="Hexagon 14"/>
              <p:cNvSpPr/>
              <p:nvPr/>
            </p:nvSpPr>
            <p:spPr>
              <a:xfrm>
                <a:off x="1755966" y="545618"/>
                <a:ext cx="176246" cy="202580"/>
              </a:xfrm>
              <a:prstGeom prst="rect">
                <a:avLst/>
              </a:prstGeom>
              <a:no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0" i="1" kern="1200" dirty="0" smtClean="0">
                    <a:solidFill>
                      <a:srgbClr val="FF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  <a:endParaRPr lang="en-US" sz="3200" kern="1200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6529562" y="4602271"/>
              <a:ext cx="256046" cy="294306"/>
              <a:chOff x="1853802" y="249948"/>
              <a:chExt cx="256046" cy="294306"/>
            </a:xfrm>
            <a:solidFill>
              <a:srgbClr val="00B0F0"/>
            </a:solidFill>
          </p:grpSpPr>
          <p:sp>
            <p:nvSpPr>
              <p:cNvPr id="74" name="Hexagon 73"/>
              <p:cNvSpPr/>
              <p:nvPr/>
            </p:nvSpPr>
            <p:spPr>
              <a:xfrm rot="5400000">
                <a:off x="1834672" y="269078"/>
                <a:ext cx="294306" cy="256046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75" name="Hexagon 12"/>
              <p:cNvSpPr/>
              <p:nvPr/>
            </p:nvSpPr>
            <p:spPr>
              <a:xfrm>
                <a:off x="1893702" y="295811"/>
                <a:ext cx="176246" cy="202580"/>
              </a:xfrm>
              <a:prstGeom prst="rect">
                <a:avLst/>
              </a:prstGeom>
              <a:no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>
                    <a:solidFill>
                      <a:schemeClr val="accent1"/>
                    </a:solidFill>
                  </a:rPr>
                  <a:t>+</a:t>
                </a:r>
                <a:endParaRPr lang="en-US" sz="2000" kern="12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251367" y="4607244"/>
              <a:ext cx="256046" cy="294306"/>
              <a:chOff x="1853802" y="249948"/>
              <a:chExt cx="256046" cy="294306"/>
            </a:xfrm>
            <a:solidFill>
              <a:srgbClr val="00B0F0"/>
            </a:solidFill>
          </p:grpSpPr>
          <p:sp>
            <p:nvSpPr>
              <p:cNvPr id="72" name="Hexagon 71"/>
              <p:cNvSpPr/>
              <p:nvPr/>
            </p:nvSpPr>
            <p:spPr>
              <a:xfrm rot="5400000">
                <a:off x="1834672" y="269078"/>
                <a:ext cx="294306" cy="256046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73" name="Hexagon 12"/>
              <p:cNvSpPr/>
              <p:nvPr/>
            </p:nvSpPr>
            <p:spPr>
              <a:xfrm>
                <a:off x="1893702" y="295811"/>
                <a:ext cx="176246" cy="202580"/>
              </a:xfrm>
              <a:prstGeom prst="rect">
                <a:avLst/>
              </a:prstGeom>
              <a:no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>
                    <a:solidFill>
                      <a:schemeClr val="accent1"/>
                    </a:solidFill>
                  </a:rPr>
                  <a:t>+</a:t>
                </a:r>
                <a:endParaRPr lang="en-US" sz="2000" kern="12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076078" y="3606458"/>
              <a:ext cx="256046" cy="294306"/>
              <a:chOff x="1716066" y="140"/>
              <a:chExt cx="256046" cy="294306"/>
            </a:xfrm>
          </p:grpSpPr>
          <p:sp>
            <p:nvSpPr>
              <p:cNvPr id="70" name="Hexagon 69"/>
              <p:cNvSpPr/>
              <p:nvPr/>
            </p:nvSpPr>
            <p:spPr>
              <a:xfrm rot="5400000">
                <a:off x="1696936" y="19270"/>
                <a:ext cx="294306" cy="256046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flip="none" rotWithShape="0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1" name="Hexagon 4"/>
              <p:cNvSpPr/>
              <p:nvPr/>
            </p:nvSpPr>
            <p:spPr>
              <a:xfrm>
                <a:off x="1755966" y="46003"/>
                <a:ext cx="176246" cy="2025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0" i="1" kern="1200" dirty="0" smtClean="0">
                    <a:solidFill>
                      <a:srgbClr val="FF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  <a:endParaRPr lang="en-US" sz="3200" kern="120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7339895" y="3665320"/>
              <a:ext cx="328446" cy="1765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5" name="Group 24"/>
            <p:cNvGrpSpPr/>
            <p:nvPr/>
          </p:nvGrpSpPr>
          <p:grpSpPr>
            <a:xfrm>
              <a:off x="6799548" y="3606458"/>
              <a:ext cx="256046" cy="294306"/>
              <a:chOff x="1439536" y="140"/>
              <a:chExt cx="256046" cy="294306"/>
            </a:xfrm>
            <a:solidFill>
              <a:srgbClr val="0070C0"/>
            </a:solidFill>
          </p:grpSpPr>
          <p:sp>
            <p:nvSpPr>
              <p:cNvPr id="68" name="Hexagon 67"/>
              <p:cNvSpPr/>
              <p:nvPr/>
            </p:nvSpPr>
            <p:spPr>
              <a:xfrm rot="5400000">
                <a:off x="1420406" y="19270"/>
                <a:ext cx="294306" cy="256046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69" name="Hexagon 7"/>
              <p:cNvSpPr/>
              <p:nvPr/>
            </p:nvSpPr>
            <p:spPr>
              <a:xfrm>
                <a:off x="1491312" y="57879"/>
                <a:ext cx="176246" cy="202580"/>
              </a:xfrm>
              <a:prstGeom prst="rect">
                <a:avLst/>
              </a:prstGeom>
              <a:no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2000" dirty="0">
                    <a:solidFill>
                      <a:schemeClr val="accent1"/>
                    </a:solidFill>
                  </a:rPr>
                  <a:t>+</a:t>
                </a: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6608837" y="3915127"/>
              <a:ext cx="317851" cy="1765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7" name="Group 26"/>
            <p:cNvGrpSpPr/>
            <p:nvPr/>
          </p:nvGrpSpPr>
          <p:grpSpPr>
            <a:xfrm>
              <a:off x="7213814" y="3856266"/>
              <a:ext cx="256046" cy="294306"/>
              <a:chOff x="1853802" y="249948"/>
              <a:chExt cx="256046" cy="294306"/>
            </a:xfrm>
            <a:solidFill>
              <a:srgbClr val="00B0F0"/>
            </a:solidFill>
          </p:grpSpPr>
          <p:sp>
            <p:nvSpPr>
              <p:cNvPr id="66" name="Hexagon 65"/>
              <p:cNvSpPr/>
              <p:nvPr/>
            </p:nvSpPr>
            <p:spPr>
              <a:xfrm rot="5400000">
                <a:off x="1834672" y="269078"/>
                <a:ext cx="294306" cy="256046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67" name="Hexagon 12"/>
              <p:cNvSpPr/>
              <p:nvPr/>
            </p:nvSpPr>
            <p:spPr>
              <a:xfrm>
                <a:off x="1893702" y="313625"/>
                <a:ext cx="176246" cy="202580"/>
              </a:xfrm>
              <a:prstGeom prst="rect">
                <a:avLst/>
              </a:prstGeom>
              <a:no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>
                    <a:solidFill>
                      <a:schemeClr val="accent1"/>
                    </a:solidFill>
                  </a:rPr>
                  <a:t>+</a:t>
                </a:r>
                <a:endParaRPr lang="en-US" sz="2000" kern="12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6799548" y="4106073"/>
              <a:ext cx="256046" cy="294306"/>
              <a:chOff x="1439536" y="499755"/>
              <a:chExt cx="256046" cy="294306"/>
            </a:xfr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</p:grpSpPr>
          <p:sp>
            <p:nvSpPr>
              <p:cNvPr id="64" name="Hexagon 63"/>
              <p:cNvSpPr/>
              <p:nvPr/>
            </p:nvSpPr>
            <p:spPr>
              <a:xfrm rot="5400000">
                <a:off x="1420406" y="518885"/>
                <a:ext cx="294306" cy="256046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65" name="Hexagon 17"/>
              <p:cNvSpPr/>
              <p:nvPr/>
            </p:nvSpPr>
            <p:spPr>
              <a:xfrm>
                <a:off x="1485374" y="557494"/>
                <a:ext cx="176246" cy="202580"/>
              </a:xfrm>
              <a:prstGeom prst="rect">
                <a:avLst/>
              </a:prstGeom>
              <a:no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2000" dirty="0">
                    <a:solidFill>
                      <a:schemeClr val="accent1"/>
                    </a:solidFill>
                  </a:rPr>
                  <a:t>+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949159" y="4349943"/>
              <a:ext cx="256046" cy="294306"/>
              <a:chOff x="1577271" y="749563"/>
              <a:chExt cx="256046" cy="294306"/>
            </a:xfrm>
          </p:grpSpPr>
          <p:sp>
            <p:nvSpPr>
              <p:cNvPr id="62" name="Hexagon 61"/>
              <p:cNvSpPr/>
              <p:nvPr/>
            </p:nvSpPr>
            <p:spPr>
              <a:xfrm rot="5400000">
                <a:off x="1558141" y="768693"/>
                <a:ext cx="294306" cy="256046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flip="none" rotWithShape="0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3">
                  <a:hueOff val="-9021422"/>
                  <a:satOff val="14630"/>
                  <a:lumOff val="107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3" name="Hexagon 19"/>
              <p:cNvSpPr/>
              <p:nvPr/>
            </p:nvSpPr>
            <p:spPr>
              <a:xfrm>
                <a:off x="1617171" y="795426"/>
                <a:ext cx="176246" cy="2025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i="1" kern="12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</a:t>
                </a:r>
                <a:endParaRPr lang="en-US" sz="3200" i="1" kern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6608837" y="4414742"/>
              <a:ext cx="317851" cy="1765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351771" y="4658612"/>
              <a:ext cx="328446" cy="1765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2" name="Group 31"/>
            <p:cNvGrpSpPr/>
            <p:nvPr/>
          </p:nvGrpSpPr>
          <p:grpSpPr>
            <a:xfrm>
              <a:off x="7092554" y="4597264"/>
              <a:ext cx="256046" cy="294306"/>
              <a:chOff x="1853802" y="249948"/>
              <a:chExt cx="256046" cy="294306"/>
            </a:xfrm>
            <a:solidFill>
              <a:srgbClr val="00B0F0"/>
            </a:solidFill>
          </p:grpSpPr>
          <p:sp>
            <p:nvSpPr>
              <p:cNvPr id="60" name="Hexagon 59"/>
              <p:cNvSpPr/>
              <p:nvPr/>
            </p:nvSpPr>
            <p:spPr>
              <a:xfrm rot="5400000">
                <a:off x="1834672" y="269078"/>
                <a:ext cx="294306" cy="256046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61" name="Hexagon 12"/>
              <p:cNvSpPr/>
              <p:nvPr/>
            </p:nvSpPr>
            <p:spPr>
              <a:xfrm>
                <a:off x="1893702" y="295811"/>
                <a:ext cx="176246" cy="202580"/>
              </a:xfrm>
              <a:prstGeom prst="rect">
                <a:avLst/>
              </a:prstGeom>
              <a:no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>
                    <a:solidFill>
                      <a:schemeClr val="accent1"/>
                    </a:solidFill>
                  </a:rPr>
                  <a:t>+</a:t>
                </a:r>
                <a:endParaRPr lang="en-US" sz="2000" kern="12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7358281" y="4104015"/>
              <a:ext cx="256046" cy="294306"/>
              <a:chOff x="1439536" y="140"/>
              <a:chExt cx="256046" cy="294306"/>
            </a:xfrm>
            <a:solidFill>
              <a:srgbClr val="0070C0"/>
            </a:solidFill>
          </p:grpSpPr>
          <p:sp>
            <p:nvSpPr>
              <p:cNvPr id="58" name="Hexagon 57"/>
              <p:cNvSpPr/>
              <p:nvPr/>
            </p:nvSpPr>
            <p:spPr>
              <a:xfrm rot="5400000">
                <a:off x="1420406" y="19270"/>
                <a:ext cx="294306" cy="256046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59" name="Hexagon 7"/>
              <p:cNvSpPr/>
              <p:nvPr/>
            </p:nvSpPr>
            <p:spPr>
              <a:xfrm>
                <a:off x="1491312" y="57879"/>
                <a:ext cx="176246" cy="202580"/>
              </a:xfrm>
              <a:prstGeom prst="rect">
                <a:avLst/>
              </a:prstGeom>
              <a:no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2000" dirty="0">
                    <a:solidFill>
                      <a:schemeClr val="accent1"/>
                    </a:solidFill>
                  </a:rPr>
                  <a:t>+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7507892" y="4353823"/>
              <a:ext cx="256046" cy="294306"/>
              <a:chOff x="1577271" y="249948"/>
              <a:chExt cx="256046" cy="294306"/>
            </a:xfrm>
          </p:grpSpPr>
          <p:sp>
            <p:nvSpPr>
              <p:cNvPr id="56" name="Hexagon 55"/>
              <p:cNvSpPr/>
              <p:nvPr/>
            </p:nvSpPr>
            <p:spPr>
              <a:xfrm rot="5400000">
                <a:off x="1558141" y="269078"/>
                <a:ext cx="294306" cy="256046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flip="none" rotWithShape="0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3">
                  <a:hueOff val="-3007140"/>
                  <a:satOff val="4877"/>
                  <a:lumOff val="3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7" name="Hexagon 9"/>
              <p:cNvSpPr/>
              <p:nvPr/>
            </p:nvSpPr>
            <p:spPr>
              <a:xfrm>
                <a:off x="1617171" y="295811"/>
                <a:ext cx="176246" cy="2025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algn="ctr" defTabSz="14224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3200" i="1" dirty="0">
                    <a:solidFill>
                      <a:srgbClr val="FF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7370157" y="4603630"/>
              <a:ext cx="256046" cy="294306"/>
              <a:chOff x="1439536" y="499755"/>
              <a:chExt cx="256046" cy="294306"/>
            </a:xfr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</p:grpSpPr>
          <p:sp>
            <p:nvSpPr>
              <p:cNvPr id="54" name="Hexagon 53"/>
              <p:cNvSpPr/>
              <p:nvPr/>
            </p:nvSpPr>
            <p:spPr>
              <a:xfrm rot="5400000">
                <a:off x="1420406" y="518885"/>
                <a:ext cx="294306" cy="256046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55" name="Hexagon 17"/>
              <p:cNvSpPr/>
              <p:nvPr/>
            </p:nvSpPr>
            <p:spPr>
              <a:xfrm>
                <a:off x="1485374" y="557494"/>
                <a:ext cx="176246" cy="202580"/>
              </a:xfrm>
              <a:prstGeom prst="rect">
                <a:avLst/>
              </a:prstGeom>
              <a:no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2000" dirty="0">
                    <a:solidFill>
                      <a:schemeClr val="accent1"/>
                    </a:solidFill>
                  </a:rPr>
                  <a:t>+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7355588" y="3612396"/>
              <a:ext cx="256046" cy="294306"/>
              <a:chOff x="1716066" y="499755"/>
              <a:chExt cx="256046" cy="294306"/>
            </a:xfrm>
          </p:grpSpPr>
          <p:sp>
            <p:nvSpPr>
              <p:cNvPr id="52" name="Hexagon 51"/>
              <p:cNvSpPr/>
              <p:nvPr/>
            </p:nvSpPr>
            <p:spPr>
              <a:xfrm rot="5400000">
                <a:off x="1696936" y="518885"/>
                <a:ext cx="294306" cy="256046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flip="none" rotWithShape="0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3">
                  <a:hueOff val="-6014281"/>
                  <a:satOff val="9753"/>
                  <a:lumOff val="7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3" name="Hexagon 14"/>
              <p:cNvSpPr/>
              <p:nvPr/>
            </p:nvSpPr>
            <p:spPr>
              <a:xfrm>
                <a:off x="1755966" y="545618"/>
                <a:ext cx="176246" cy="202580"/>
              </a:xfrm>
              <a:prstGeom prst="rect">
                <a:avLst/>
              </a:prstGeom>
              <a:no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0" i="1" kern="1200" dirty="0" smtClean="0">
                    <a:solidFill>
                      <a:srgbClr val="FF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  <a:endParaRPr lang="en-US" sz="3200" kern="1200" dirty="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934953" y="3854901"/>
              <a:ext cx="256046" cy="294306"/>
              <a:chOff x="1439536" y="140"/>
              <a:chExt cx="256046" cy="294306"/>
            </a:xfrm>
            <a:solidFill>
              <a:srgbClr val="0070C0"/>
            </a:solidFill>
          </p:grpSpPr>
          <p:sp>
            <p:nvSpPr>
              <p:cNvPr id="50" name="Hexagon 49"/>
              <p:cNvSpPr/>
              <p:nvPr/>
            </p:nvSpPr>
            <p:spPr>
              <a:xfrm rot="5400000">
                <a:off x="1420406" y="19270"/>
                <a:ext cx="294306" cy="256046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51" name="Hexagon 7"/>
              <p:cNvSpPr/>
              <p:nvPr/>
            </p:nvSpPr>
            <p:spPr>
              <a:xfrm>
                <a:off x="1491312" y="57879"/>
                <a:ext cx="176246" cy="202580"/>
              </a:xfrm>
              <a:prstGeom prst="rect">
                <a:avLst/>
              </a:prstGeom>
              <a:no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2000" dirty="0">
                    <a:solidFill>
                      <a:schemeClr val="accent1"/>
                    </a:solidFill>
                  </a:rPr>
                  <a:t>+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6809260" y="4598319"/>
              <a:ext cx="256046" cy="294306"/>
              <a:chOff x="1716066" y="499755"/>
              <a:chExt cx="256046" cy="294306"/>
            </a:xfrm>
          </p:grpSpPr>
          <p:sp>
            <p:nvSpPr>
              <p:cNvPr id="48" name="Hexagon 47"/>
              <p:cNvSpPr/>
              <p:nvPr/>
            </p:nvSpPr>
            <p:spPr>
              <a:xfrm rot="5400000">
                <a:off x="1696936" y="518885"/>
                <a:ext cx="294306" cy="256046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flip="none" rotWithShape="0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3">
                  <a:hueOff val="-6014281"/>
                  <a:satOff val="9753"/>
                  <a:lumOff val="7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9" name="Hexagon 14"/>
              <p:cNvSpPr/>
              <p:nvPr/>
            </p:nvSpPr>
            <p:spPr>
              <a:xfrm>
                <a:off x="1755966" y="545618"/>
                <a:ext cx="176246" cy="202580"/>
              </a:xfrm>
              <a:prstGeom prst="rect">
                <a:avLst/>
              </a:prstGeom>
              <a:no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0" i="1" kern="1200" dirty="0" smtClean="0">
                    <a:solidFill>
                      <a:srgbClr val="FF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  <a:endParaRPr lang="en-US" sz="3200" kern="1200" dirty="0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7490143" y="3861510"/>
              <a:ext cx="256046" cy="294306"/>
              <a:chOff x="1716066" y="499755"/>
              <a:chExt cx="256046" cy="294306"/>
            </a:xfrm>
          </p:grpSpPr>
          <p:sp>
            <p:nvSpPr>
              <p:cNvPr id="46" name="Hexagon 45"/>
              <p:cNvSpPr/>
              <p:nvPr/>
            </p:nvSpPr>
            <p:spPr>
              <a:xfrm rot="5400000">
                <a:off x="1696936" y="518885"/>
                <a:ext cx="294306" cy="256046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flip="none" rotWithShape="0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3">
                  <a:hueOff val="-6014281"/>
                  <a:satOff val="9753"/>
                  <a:lumOff val="7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Hexagon 14"/>
              <p:cNvSpPr/>
              <p:nvPr/>
            </p:nvSpPr>
            <p:spPr>
              <a:xfrm>
                <a:off x="1761904" y="527804"/>
                <a:ext cx="176246" cy="202580"/>
              </a:xfrm>
              <a:prstGeom prst="rect">
                <a:avLst/>
              </a:prstGeom>
              <a:no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0" i="1" kern="1200" dirty="0" smtClean="0">
                    <a:solidFill>
                      <a:srgbClr val="FF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  <a:endParaRPr lang="en-US" sz="3200" kern="1200" dirty="0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084534" y="4099204"/>
              <a:ext cx="256046" cy="294306"/>
              <a:chOff x="1716066" y="499755"/>
              <a:chExt cx="256046" cy="294306"/>
            </a:xfrm>
          </p:grpSpPr>
          <p:sp>
            <p:nvSpPr>
              <p:cNvPr id="44" name="Hexagon 43"/>
              <p:cNvSpPr/>
              <p:nvPr/>
            </p:nvSpPr>
            <p:spPr>
              <a:xfrm rot="5400000">
                <a:off x="1696936" y="518885"/>
                <a:ext cx="294306" cy="256046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flip="none" rotWithShape="0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3">
                  <a:hueOff val="-6014281"/>
                  <a:satOff val="9753"/>
                  <a:lumOff val="7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Hexagon 14"/>
              <p:cNvSpPr/>
              <p:nvPr/>
            </p:nvSpPr>
            <p:spPr>
              <a:xfrm>
                <a:off x="1761904" y="533742"/>
                <a:ext cx="176246" cy="202580"/>
              </a:xfrm>
              <a:prstGeom prst="rect">
                <a:avLst/>
              </a:prstGeom>
              <a:no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0" i="1" kern="1200" dirty="0" smtClean="0">
                    <a:solidFill>
                      <a:srgbClr val="FF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  <a:endParaRPr lang="en-US" sz="3200" kern="1200" dirty="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7228312" y="4348821"/>
              <a:ext cx="256046" cy="294306"/>
              <a:chOff x="1439536" y="140"/>
              <a:chExt cx="256046" cy="294306"/>
            </a:xfrm>
            <a:solidFill>
              <a:srgbClr val="0070C0"/>
            </a:solidFill>
          </p:grpSpPr>
          <p:sp>
            <p:nvSpPr>
              <p:cNvPr id="42" name="Hexagon 41"/>
              <p:cNvSpPr/>
              <p:nvPr/>
            </p:nvSpPr>
            <p:spPr>
              <a:xfrm rot="5400000">
                <a:off x="1420406" y="19270"/>
                <a:ext cx="294306" cy="256046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43" name="Hexagon 7"/>
              <p:cNvSpPr/>
              <p:nvPr/>
            </p:nvSpPr>
            <p:spPr>
              <a:xfrm>
                <a:off x="1491312" y="57879"/>
                <a:ext cx="176246" cy="202580"/>
              </a:xfrm>
              <a:prstGeom prst="rect">
                <a:avLst/>
              </a:prstGeom>
              <a:no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2000" dirty="0">
                    <a:solidFill>
                      <a:schemeClr val="accent1"/>
                    </a:solidFill>
                  </a:rPr>
                  <a:t>+</a:t>
                </a: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Solution: reduce to FK </a:t>
            </a:r>
            <a:r>
              <a:rPr lang="en-US" dirty="0" err="1" smtClean="0"/>
              <a:t>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856" y="1600200"/>
            <a:ext cx="8835656" cy="4991986"/>
          </a:xfrm>
        </p:spPr>
        <p:txBody>
          <a:bodyPr>
            <a:normAutofit/>
          </a:bodyPr>
          <a:lstStyle/>
          <a:p>
            <a:r>
              <a:rPr lang="en-US" dirty="0" err="1" smtClean="0"/>
              <a:t>Ising</a:t>
            </a:r>
            <a:r>
              <a:rPr lang="en-US" dirty="0" smtClean="0"/>
              <a:t> and its FK counterpart are coupled by the Edwards-</a:t>
            </a:r>
            <a:r>
              <a:rPr lang="en-US" dirty="0" err="1" smtClean="0"/>
              <a:t>Sokal</a:t>
            </a:r>
            <a:r>
              <a:rPr lang="en-US" dirty="0" smtClean="0"/>
              <a:t> coupling: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3600" dirty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Under an arbitrary boundary condition </a:t>
            </a:r>
            <a:r>
              <a:rPr lang="en-US" i="1" dirty="0" smtClean="0">
                <a:sym typeface="Euclid Symbol"/>
              </a:rPr>
              <a:t></a:t>
            </a:r>
            <a:r>
              <a:rPr lang="en-US" dirty="0" smtClean="0"/>
              <a:t> one can go from </a:t>
            </a:r>
            <a:r>
              <a:rPr lang="en-US" dirty="0" err="1" smtClean="0"/>
              <a:t>Ising</a:t>
            </a:r>
            <a:r>
              <a:rPr lang="en-US" dirty="0" smtClean="0"/>
              <a:t> to FK and back with conditioned on some event </a:t>
            </a:r>
            <a:r>
              <a:rPr lang="en-US" i="1" dirty="0" smtClean="0">
                <a:latin typeface="Euclid" pitchFamily="18" charset="0"/>
              </a:rPr>
              <a:t>A</a:t>
            </a:r>
            <a:r>
              <a:rPr lang="en-US" i="1" baseline="-25000" dirty="0" smtClean="0">
                <a:sym typeface="Euclid Symbol"/>
              </a:rPr>
              <a:t></a:t>
            </a:r>
            <a:r>
              <a:rPr lang="en-US" dirty="0" smtClean="0"/>
              <a:t> which may have exponentially small probability…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4E95-2CE1-4F15-8D63-5D5B0A1D9BDF}" type="slidenum">
              <a:rPr lang="he-IL" smtClean="0"/>
              <a:pPr/>
              <a:t>20</a:t>
            </a:fld>
            <a:endParaRPr lang="en-US" dirty="0"/>
          </a:p>
        </p:txBody>
      </p:sp>
      <p:pic>
        <p:nvPicPr>
          <p:cNvPr id="4413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846" y="2498641"/>
            <a:ext cx="275204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13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97" y="2498641"/>
            <a:ext cx="275788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7598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the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crossing probabilities in the FK-</a:t>
            </a:r>
            <a:r>
              <a:rPr lang="en-US" dirty="0" err="1" smtClean="0"/>
              <a:t>Ising</a:t>
            </a:r>
            <a:r>
              <a:rPr lang="en-US" dirty="0" smtClean="0"/>
              <a:t> model conditioned on the event </a:t>
            </a:r>
            <a:r>
              <a:rPr lang="en-US" i="1" dirty="0">
                <a:latin typeface="Euclid" pitchFamily="18" charset="0"/>
              </a:rPr>
              <a:t>A</a:t>
            </a:r>
            <a:r>
              <a:rPr lang="en-US" i="1" baseline="-25000" dirty="0">
                <a:sym typeface="Euclid Symbol"/>
              </a:rPr>
              <a:t> </a:t>
            </a:r>
            <a:r>
              <a:rPr lang="en-US" dirty="0" smtClean="0">
                <a:sym typeface="Euclid Symbol"/>
              </a:rPr>
              <a:t> </a:t>
            </a:r>
            <a:r>
              <a:rPr lang="en-US" dirty="0" smtClean="0"/>
              <a:t>.</a:t>
            </a:r>
          </a:p>
          <a:p>
            <a:r>
              <a:rPr lang="en-US" dirty="0" smtClean="0"/>
              <a:t>Utilize the recent </a:t>
            </a:r>
            <a:br>
              <a:rPr lang="en-US" dirty="0" smtClean="0"/>
            </a:br>
            <a:r>
              <a:rPr lang="en-US" dirty="0" smtClean="0"/>
              <a:t>RSW-type estimates </a:t>
            </a:r>
            <a:br>
              <a:rPr lang="en-US" dirty="0" smtClean="0"/>
            </a:br>
            <a:r>
              <a:rPr lang="en-US" dirty="0" smtClean="0"/>
              <a:t>with the FKG for the</a:t>
            </a:r>
            <a:br>
              <a:rPr lang="en-US" dirty="0" smtClean="0"/>
            </a:br>
            <a:r>
              <a:rPr lang="en-US" dirty="0" smtClean="0"/>
              <a:t>FK-model </a:t>
            </a:r>
            <a:r>
              <a:rPr lang="en-US" dirty="0"/>
              <a:t> </a:t>
            </a:r>
            <a:r>
              <a:rPr lang="en-US" dirty="0" smtClean="0"/>
              <a:t>to derive</a:t>
            </a:r>
            <a:br>
              <a:rPr lang="en-US" dirty="0" smtClean="0"/>
            </a:br>
            <a:r>
              <a:rPr lang="en-US" dirty="0" smtClean="0"/>
              <a:t>the required coupling.</a:t>
            </a:r>
          </a:p>
          <a:p>
            <a:r>
              <a:rPr lang="en-US" dirty="0" smtClean="0"/>
              <a:t>Return to </a:t>
            </a:r>
            <a:r>
              <a:rPr lang="en-US" dirty="0" err="1" smtClean="0"/>
              <a:t>Ising</a:t>
            </a:r>
            <a:r>
              <a:rPr lang="en-US" dirty="0" smtClean="0"/>
              <a:t> via the</a:t>
            </a:r>
            <a:br>
              <a:rPr lang="en-US" dirty="0" smtClean="0"/>
            </a:br>
            <a:r>
              <a:rPr lang="en-US" dirty="0" smtClean="0"/>
              <a:t>Edwards-</a:t>
            </a:r>
            <a:r>
              <a:rPr lang="en-US" dirty="0" err="1" smtClean="0"/>
              <a:t>Sokal</a:t>
            </a:r>
            <a:r>
              <a:rPr lang="en-US" dirty="0" smtClean="0"/>
              <a:t> method</a:t>
            </a:r>
            <a:br>
              <a:rPr lang="en-US" dirty="0" smtClean="0"/>
            </a:br>
            <a:r>
              <a:rPr lang="en-US" dirty="0" smtClean="0"/>
              <a:t>to complete the proof.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4E95-2CE1-4F15-8D63-5D5B0A1D9BDF}" type="slidenum">
              <a:rPr lang="he-IL" smtClean="0"/>
              <a:pPr/>
              <a:t>21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816" y="2658139"/>
            <a:ext cx="3833679" cy="378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378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6914"/>
            <a:ext cx="8229600" cy="346266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Calculate the precise (universal) critical dynamical exponent.</a:t>
            </a:r>
          </a:p>
          <a:p>
            <a:r>
              <a:rPr lang="en-US" sz="3200" dirty="0" smtClean="0"/>
              <a:t>Establish power-law behavior on the lattice in </a:t>
            </a:r>
            <a:r>
              <a:rPr lang="en-US" sz="3200" dirty="0" smtClean="0"/>
              <a:t>higher </a:t>
            </a:r>
            <a:r>
              <a:rPr lang="en-US" sz="3200" dirty="0" smtClean="0"/>
              <a:t>dimensions.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4E95-2CE1-4F15-8D63-5D5B0A1D9BDF}" type="slidenum">
              <a:rPr lang="he-IL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7882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5198" y="1047750"/>
            <a:ext cx="8448541" cy="812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DEF5FA"/>
                </a:solidFill>
                <a:latin typeface="+mj-lt"/>
              </a:rPr>
              <a:t>Thank you.</a:t>
            </a:r>
            <a:endParaRPr lang="en-US" dirty="0">
              <a:solidFill>
                <a:srgbClr val="DEF5FA"/>
              </a:solidFill>
              <a:latin typeface="+mj-lt"/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1838D5B7-91E3-4973-AA19-917ACC7125D6}" type="slidenum">
              <a:rPr lang="he-IL"/>
              <a:pPr/>
              <a:t>23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 smtClean="0"/>
              <a:t>Jan 2012</a:t>
            </a: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626800" y="6416675"/>
            <a:ext cx="6183086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MSRI</a:t>
            </a: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8" name="Picture 5" descr="Machine generated alternative text: . b.&#10;WI&#10;..&#10;.&#10;.:&#10;—&#10;;: .r&#10;• .-..—&#10;.&#10;K&#10;.1&#10;‘. . ..&#10;•III••• _ I•I:I II.&#10;!.&#10;:k’’’&#10;II&#10;..&#10;L&#10;,.&#10;..&#10;‘It&#10;.‘. .&#10;.‘.&#10;!.&#10;•II&#10;o..’&#10;I.&#10;•1.1••• . L1.. &#10;II å:r&#10;I!..&#10;—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854" y="1860365"/>
            <a:ext cx="4168696" cy="4181803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Machine generated alternative text: ! ! :&#10;::: i :::::: ::::&#10;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7" y="1872408"/>
            <a:ext cx="4169760" cy="416976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Transition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4E95-2CE1-4F15-8D63-5D5B0A1D9BDF}" type="slidenum">
              <a:rPr lang="he-IL" smtClean="0"/>
              <a:pPr/>
              <a:t>3</a:t>
            </a:fld>
            <a:endParaRPr lang="en-US" dirty="0"/>
          </a:p>
        </p:txBody>
      </p:sp>
      <p:pic>
        <p:nvPicPr>
          <p:cNvPr id="9" name="Picture 4" descr="C:\Users\allansly\Documents\Maths\Talks\Ising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04" y="1535657"/>
            <a:ext cx="8649050" cy="5041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TextBox 9"/>
          <p:cNvSpPr txBox="1"/>
          <p:nvPr/>
        </p:nvSpPr>
        <p:spPr>
          <a:xfrm>
            <a:off x="5914796" y="6577440"/>
            <a:ext cx="22317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Image courtesy of David Wilson</a:t>
            </a:r>
            <a:endParaRPr lang="en-US" sz="1100" dirty="0"/>
          </a:p>
        </p:txBody>
      </p:sp>
      <p:sp>
        <p:nvSpPr>
          <p:cNvPr id="11" name="Rectangle 10"/>
          <p:cNvSpPr/>
          <p:nvPr/>
        </p:nvSpPr>
        <p:spPr>
          <a:xfrm>
            <a:off x="2166680" y="5849311"/>
            <a:ext cx="70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Euclid Symbol"/>
              </a:rPr>
              <a:t>High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4690" y="5864892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Euclid Symbol"/>
              </a:rPr>
              <a:t>Critical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54336" y="5832626"/>
            <a:ext cx="644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Euclid Symbol"/>
              </a:rPr>
              <a:t>Low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0112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Content Placeholder 6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00" y="1903286"/>
            <a:ext cx="2828310" cy="2749069"/>
          </a:xfrm>
          <a:prstGeom prst="rect">
            <a:avLst/>
          </a:prstGeom>
        </p:spPr>
      </p:pic>
      <p:pic>
        <p:nvPicPr>
          <p:cNvPr id="95" name="Content Placeholder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002" y="1903287"/>
            <a:ext cx="2828310" cy="2749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err="1" smtClean="0"/>
              <a:t>Glauber</a:t>
            </a:r>
            <a:r>
              <a:rPr dirty="0" smtClean="0"/>
              <a:t> dynamics for </a:t>
            </a:r>
            <a:r>
              <a:rPr dirty="0" err="1" smtClean="0"/>
              <a:t>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87" y="1632857"/>
            <a:ext cx="8893629" cy="4909457"/>
          </a:xfrm>
        </p:spPr>
        <p:txBody>
          <a:bodyPr>
            <a:normAutofit/>
          </a:bodyPr>
          <a:lstStyle/>
          <a:p>
            <a:r>
              <a:rPr lang="en-US" dirty="0" smtClean="0"/>
              <a:t>One of the most commonly used MC samplers for the Gibbs distribution:</a:t>
            </a:r>
          </a:p>
          <a:p>
            <a:pPr lvl="1"/>
            <a:r>
              <a:rPr lang="en-US" dirty="0" smtClean="0"/>
              <a:t>Update sites via </a:t>
            </a:r>
            <a:r>
              <a:rPr lang="en-US" i="1" dirty="0" err="1" smtClean="0"/>
              <a:t>iid</a:t>
            </a:r>
            <a:r>
              <a:rPr lang="en-US" dirty="0" smtClean="0"/>
              <a:t> Poisson(1) clocks</a:t>
            </a:r>
          </a:p>
          <a:p>
            <a:pPr lvl="1"/>
            <a:r>
              <a:rPr lang="en-US" dirty="0" smtClean="0"/>
              <a:t>Each update replaces a spin at </a:t>
            </a:r>
            <a:r>
              <a:rPr lang="en-US" i="1" dirty="0">
                <a:latin typeface="Euclid" pitchFamily="18" charset="0"/>
                <a:cs typeface="Times New Roman" pitchFamily="18" charset="0"/>
                <a:sym typeface="Symbol"/>
              </a:rPr>
              <a:t>u </a:t>
            </a:r>
            <a:r>
              <a:rPr lang="en-US" dirty="0">
                <a:latin typeface="Euclid" pitchFamily="18" charset="0"/>
                <a:cs typeface="Times New Roman" pitchFamily="18" charset="0"/>
                <a:sym typeface="Euclid Symbol"/>
              </a:rPr>
              <a:t></a:t>
            </a:r>
            <a:r>
              <a:rPr lang="en-US" i="1" dirty="0">
                <a:latin typeface="Euclid" pitchFamily="18" charset="0"/>
                <a:cs typeface="Times New Roman" pitchFamily="18" charset="0"/>
                <a:sym typeface="Symbol"/>
              </a:rPr>
              <a:t>V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dirty="0" smtClean="0"/>
              <a:t>by </a:t>
            </a:r>
            <a:br>
              <a:rPr lang="en-US" dirty="0" smtClean="0"/>
            </a:br>
            <a:r>
              <a:rPr lang="en-US" dirty="0" smtClean="0"/>
              <a:t>a new one </a:t>
            </a:r>
            <a:r>
              <a:rPr lang="en-US" sz="2800" dirty="0" smtClean="0">
                <a:sym typeface="Euclid Symbol"/>
              </a:rPr>
              <a:t> </a:t>
            </a:r>
            <a:r>
              <a:rPr lang="en-US" sz="2600" i="1" dirty="0" smtClean="0">
                <a:latin typeface="Euclid Symbol" pitchFamily="18" charset="2"/>
                <a:sym typeface="Euclid Symbol"/>
              </a:rPr>
              <a:t></a:t>
            </a:r>
            <a:r>
              <a:rPr lang="en-US" sz="2800" i="1" dirty="0" smtClean="0">
                <a:latin typeface="Euclid Symbol" pitchFamily="18" charset="2"/>
                <a:sym typeface="Euclid Symbol"/>
              </a:rPr>
              <a:t> </a:t>
            </a:r>
            <a:r>
              <a:rPr lang="en-US" dirty="0" smtClean="0">
                <a:sym typeface="Euclid Symbol"/>
              </a:rPr>
              <a:t>conditioned on </a:t>
            </a:r>
            <a:r>
              <a:rPr lang="en-US" sz="2600" i="1" dirty="0" smtClean="0">
                <a:latin typeface="Euclid" pitchFamily="18" charset="0"/>
                <a:cs typeface="Times New Roman" pitchFamily="18" charset="0"/>
                <a:sym typeface="Symbol"/>
              </a:rPr>
              <a:t>V</a:t>
            </a:r>
            <a:r>
              <a:rPr lang="en-US" sz="2600" dirty="0" smtClean="0">
                <a:latin typeface="Euclid" pitchFamily="18" charset="0"/>
                <a:cs typeface="Times New Roman" pitchFamily="18" charset="0"/>
                <a:sym typeface="Euclid Math One"/>
              </a:rPr>
              <a:t> </a:t>
            </a:r>
            <a:r>
              <a:rPr lang="en-US" sz="2600" dirty="0" smtClean="0">
                <a:latin typeface="Euclid" pitchFamily="18" charset="0"/>
                <a:cs typeface="Times New Roman" pitchFamily="18" charset="0"/>
                <a:sym typeface="Euclid Symbol"/>
              </a:rPr>
              <a:t></a:t>
            </a:r>
            <a:r>
              <a:rPr lang="en-US" sz="2600" i="1" dirty="0" smtClean="0">
                <a:latin typeface="Euclid" pitchFamily="18" charset="0"/>
                <a:cs typeface="Times New Roman" pitchFamily="18" charset="0"/>
                <a:sym typeface="Symbol"/>
              </a:rPr>
              <a:t>u</a:t>
            </a:r>
            <a:r>
              <a:rPr lang="en-US" sz="2600" dirty="0" smtClean="0">
                <a:latin typeface="Euclid" pitchFamily="18" charset="0"/>
                <a:cs typeface="Times New Roman" pitchFamily="18" charset="0"/>
                <a:sym typeface="Euclid Symbol"/>
              </a:rPr>
              <a:t></a:t>
            </a:r>
            <a:r>
              <a:rPr lang="en-US" dirty="0">
                <a:sym typeface="Euclid Symbol"/>
              </a:rPr>
              <a:t/>
            </a:r>
            <a:br>
              <a:rPr lang="en-US" dirty="0">
                <a:sym typeface="Euclid Symbol"/>
              </a:rPr>
            </a:br>
            <a:r>
              <a:rPr lang="en-US" dirty="0" smtClean="0">
                <a:sym typeface="Euclid Symbol"/>
              </a:rPr>
              <a:t>(heat-bath version).</a:t>
            </a:r>
            <a:endParaRPr lang="en-US" dirty="0" smtClean="0"/>
          </a:p>
          <a:p>
            <a:r>
              <a:rPr lang="en-US" dirty="0" err="1" smtClean="0">
                <a:sym typeface="Symbol"/>
              </a:rPr>
              <a:t>Ergodic</a:t>
            </a:r>
            <a:r>
              <a:rPr lang="en-US" dirty="0" smtClean="0">
                <a:sym typeface="Symbol"/>
              </a:rPr>
              <a:t> reversible MC with stationary measure </a:t>
            </a:r>
            <a:r>
              <a:rPr lang="en-US" i="1" dirty="0" smtClean="0">
                <a:latin typeface="Euclid Symbol" pitchFamily="18" charset="2"/>
                <a:sym typeface="Euclid Symbol"/>
              </a:rPr>
              <a:t></a:t>
            </a:r>
            <a:r>
              <a:rPr lang="en-US" dirty="0" smtClean="0">
                <a:sym typeface="Symbol"/>
              </a:rPr>
              <a:t>.</a:t>
            </a:r>
          </a:p>
          <a:p>
            <a:endParaRPr lang="en-US" i="1" dirty="0" smtClean="0">
              <a:sym typeface="Symbol"/>
            </a:endParaRPr>
          </a:p>
          <a:p>
            <a:r>
              <a:rPr lang="en-US" i="1" dirty="0" smtClean="0">
                <a:sym typeface="Symbol"/>
              </a:rPr>
              <a:t>How </a:t>
            </a:r>
            <a:r>
              <a:rPr lang="en-US" i="1" dirty="0">
                <a:sym typeface="Symbol"/>
              </a:rPr>
              <a:t>fast </a:t>
            </a:r>
            <a:r>
              <a:rPr lang="en-US" i="1" dirty="0" smtClean="0">
                <a:sym typeface="Symbol"/>
              </a:rPr>
              <a:t>does it converge to equilibrium?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4E95-2CE1-4F15-8D63-5D5B0A1D9BDF}" type="slidenum">
              <a:rPr lang="he-IL" smtClean="0"/>
              <a:pPr/>
              <a:t>4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7366328" y="3021449"/>
            <a:ext cx="345911" cy="408634"/>
            <a:chOff x="1439536" y="499755"/>
            <a:chExt cx="256046" cy="294306"/>
          </a:xfr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3500000" scaled="1"/>
            <a:tileRect/>
          </a:gradFill>
        </p:grpSpPr>
        <p:sp>
          <p:nvSpPr>
            <p:cNvPr id="62" name="Hexagon 61"/>
            <p:cNvSpPr/>
            <p:nvPr/>
          </p:nvSpPr>
          <p:spPr>
            <a:xfrm rot="5400000">
              <a:off x="1420406" y="518885"/>
              <a:ext cx="294306" cy="25604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63" name="Hexagon 17"/>
            <p:cNvSpPr/>
            <p:nvPr/>
          </p:nvSpPr>
          <p:spPr>
            <a:xfrm>
              <a:off x="1485374" y="557494"/>
              <a:ext cx="176246" cy="202580"/>
            </a:xfrm>
            <a:prstGeom prst="rect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dirty="0">
                  <a:solidFill>
                    <a:schemeClr val="accent1"/>
                  </a:solidFill>
                </a:rPr>
                <a:t>+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995370" y="2672705"/>
            <a:ext cx="1101877" cy="1099603"/>
            <a:chOff x="6995370" y="2672705"/>
            <a:chExt cx="1101877" cy="1099603"/>
          </a:xfrm>
        </p:grpSpPr>
        <p:grpSp>
          <p:nvGrpSpPr>
            <p:cNvPr id="12" name="Group 11"/>
            <p:cNvGrpSpPr/>
            <p:nvPr/>
          </p:nvGrpSpPr>
          <p:grpSpPr>
            <a:xfrm>
              <a:off x="7181447" y="2673307"/>
              <a:ext cx="345911" cy="408634"/>
              <a:chOff x="1853802" y="249948"/>
              <a:chExt cx="256046" cy="294306"/>
            </a:xfrm>
            <a:solidFill>
              <a:srgbClr val="00B0F0"/>
            </a:solidFill>
          </p:grpSpPr>
          <p:sp>
            <p:nvSpPr>
              <p:cNvPr id="82" name="Hexagon 81"/>
              <p:cNvSpPr/>
              <p:nvPr/>
            </p:nvSpPr>
            <p:spPr>
              <a:xfrm rot="5400000">
                <a:off x="1834672" y="269078"/>
                <a:ext cx="294306" cy="256046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83" name="Hexagon 12"/>
              <p:cNvSpPr/>
              <p:nvPr/>
            </p:nvSpPr>
            <p:spPr>
              <a:xfrm>
                <a:off x="1893702" y="313625"/>
                <a:ext cx="176246" cy="202580"/>
              </a:xfrm>
              <a:prstGeom prst="rect">
                <a:avLst/>
              </a:prstGeom>
              <a:no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>
                    <a:solidFill>
                      <a:schemeClr val="accent1"/>
                    </a:solidFill>
                  </a:rPr>
                  <a:t>+</a:t>
                </a:r>
                <a:endParaRPr lang="en-US" sz="2000" kern="12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995370" y="3020156"/>
              <a:ext cx="345911" cy="408634"/>
              <a:chOff x="1716066" y="499755"/>
              <a:chExt cx="256046" cy="294306"/>
            </a:xfrm>
          </p:grpSpPr>
          <p:sp>
            <p:nvSpPr>
              <p:cNvPr id="80" name="Hexagon 79"/>
              <p:cNvSpPr/>
              <p:nvPr/>
            </p:nvSpPr>
            <p:spPr>
              <a:xfrm rot="5400000">
                <a:off x="1696936" y="518885"/>
                <a:ext cx="294306" cy="256046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flip="none" rotWithShape="0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3">
                  <a:hueOff val="-6014281"/>
                  <a:satOff val="9753"/>
                  <a:lumOff val="7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1" name="Hexagon 14"/>
              <p:cNvSpPr/>
              <p:nvPr/>
            </p:nvSpPr>
            <p:spPr>
              <a:xfrm>
                <a:off x="1755966" y="545618"/>
                <a:ext cx="176246" cy="202580"/>
              </a:xfrm>
              <a:prstGeom prst="rect">
                <a:avLst/>
              </a:prstGeom>
              <a:no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0" i="1" kern="1200" dirty="0" smtClean="0">
                    <a:solidFill>
                      <a:srgbClr val="FF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  <a:endParaRPr lang="en-US" sz="3200" kern="1200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7185214" y="3363674"/>
              <a:ext cx="345911" cy="408634"/>
              <a:chOff x="1716066" y="499755"/>
              <a:chExt cx="256046" cy="294306"/>
            </a:xfrm>
          </p:grpSpPr>
          <p:sp>
            <p:nvSpPr>
              <p:cNvPr id="74" name="Hexagon 73"/>
              <p:cNvSpPr/>
              <p:nvPr/>
            </p:nvSpPr>
            <p:spPr>
              <a:xfrm rot="5400000">
                <a:off x="1696936" y="518885"/>
                <a:ext cx="294306" cy="256046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flip="none" rotWithShape="0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3">
                  <a:hueOff val="-6014281"/>
                  <a:satOff val="9753"/>
                  <a:lumOff val="7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5" name="Hexagon 14"/>
              <p:cNvSpPr/>
              <p:nvPr/>
            </p:nvSpPr>
            <p:spPr>
              <a:xfrm>
                <a:off x="1755966" y="545618"/>
                <a:ext cx="176246" cy="202580"/>
              </a:xfrm>
              <a:prstGeom prst="rect">
                <a:avLst/>
              </a:prstGeom>
              <a:no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0" i="1" kern="1200" dirty="0" smtClean="0">
                    <a:solidFill>
                      <a:srgbClr val="FF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  <a:endParaRPr lang="en-US" sz="3200" kern="120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7108683" y="2756327"/>
              <a:ext cx="429408" cy="2451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7" name="Group 26"/>
            <p:cNvGrpSpPr/>
            <p:nvPr/>
          </p:nvGrpSpPr>
          <p:grpSpPr>
            <a:xfrm>
              <a:off x="7568448" y="3360055"/>
              <a:ext cx="345911" cy="408634"/>
              <a:chOff x="1577271" y="749563"/>
              <a:chExt cx="256046" cy="294306"/>
            </a:xfrm>
          </p:grpSpPr>
          <p:sp>
            <p:nvSpPr>
              <p:cNvPr id="60" name="Hexagon 59"/>
              <p:cNvSpPr/>
              <p:nvPr/>
            </p:nvSpPr>
            <p:spPr>
              <a:xfrm rot="5400000">
                <a:off x="1558141" y="768693"/>
                <a:ext cx="294306" cy="256046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flip="none" rotWithShape="0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3">
                  <a:hueOff val="-9021422"/>
                  <a:satOff val="14630"/>
                  <a:lumOff val="107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Hexagon 19"/>
              <p:cNvSpPr/>
              <p:nvPr/>
            </p:nvSpPr>
            <p:spPr>
              <a:xfrm>
                <a:off x="1617171" y="795426"/>
                <a:ext cx="176246" cy="2025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i="1" kern="12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</a:t>
                </a:r>
                <a:endParaRPr lang="en-US" sz="3200" i="1" kern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7108683" y="3450026"/>
              <a:ext cx="429408" cy="2451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5" name="Group 34"/>
            <p:cNvGrpSpPr/>
            <p:nvPr/>
          </p:nvGrpSpPr>
          <p:grpSpPr>
            <a:xfrm>
              <a:off x="7549256" y="2672705"/>
              <a:ext cx="345911" cy="408634"/>
              <a:chOff x="1439536" y="140"/>
              <a:chExt cx="256046" cy="294306"/>
            </a:xfrm>
            <a:solidFill>
              <a:srgbClr val="0070C0"/>
            </a:solidFill>
          </p:grpSpPr>
          <p:sp>
            <p:nvSpPr>
              <p:cNvPr id="48" name="Hexagon 47"/>
              <p:cNvSpPr/>
              <p:nvPr/>
            </p:nvSpPr>
            <p:spPr>
              <a:xfrm rot="5400000">
                <a:off x="1420406" y="19270"/>
                <a:ext cx="294306" cy="256046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49" name="Hexagon 7"/>
              <p:cNvSpPr/>
              <p:nvPr/>
            </p:nvSpPr>
            <p:spPr>
              <a:xfrm>
                <a:off x="1491312" y="57879"/>
                <a:ext cx="176246" cy="202580"/>
              </a:xfrm>
              <a:prstGeom prst="rect">
                <a:avLst/>
              </a:prstGeom>
              <a:no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2000" dirty="0">
                    <a:solidFill>
                      <a:schemeClr val="accent1"/>
                    </a:solidFill>
                  </a:rPr>
                  <a:t>+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751336" y="3011912"/>
              <a:ext cx="345911" cy="408634"/>
              <a:chOff x="1716066" y="499755"/>
              <a:chExt cx="256046" cy="294306"/>
            </a:xfrm>
          </p:grpSpPr>
          <p:sp>
            <p:nvSpPr>
              <p:cNvPr id="42" name="Hexagon 41"/>
              <p:cNvSpPr/>
              <p:nvPr/>
            </p:nvSpPr>
            <p:spPr>
              <a:xfrm rot="5400000">
                <a:off x="1696936" y="518885"/>
                <a:ext cx="294306" cy="256046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 flip="none" rotWithShape="0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3">
                  <a:hueOff val="-6014281"/>
                  <a:satOff val="9753"/>
                  <a:lumOff val="7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Hexagon 14"/>
              <p:cNvSpPr/>
              <p:nvPr/>
            </p:nvSpPr>
            <p:spPr>
              <a:xfrm>
                <a:off x="1761904" y="542295"/>
                <a:ext cx="176246" cy="202580"/>
              </a:xfrm>
              <a:prstGeom prst="rect">
                <a:avLst/>
              </a:prstGeom>
              <a:no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0" i="1" kern="1200" dirty="0" smtClean="0">
                    <a:solidFill>
                      <a:srgbClr val="FF000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  <a:endParaRPr lang="en-US" sz="3200" kern="1200" dirty="0"/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7367950" y="3019916"/>
            <a:ext cx="345911" cy="408634"/>
            <a:chOff x="6020149" y="2722874"/>
            <a:chExt cx="345911" cy="408634"/>
          </a:xfrm>
        </p:grpSpPr>
        <p:sp>
          <p:nvSpPr>
            <p:cNvPr id="92" name="Hexagon 91"/>
            <p:cNvSpPr/>
            <p:nvPr/>
          </p:nvSpPr>
          <p:spPr>
            <a:xfrm rot="5400000">
              <a:off x="5988788" y="2754235"/>
              <a:ext cx="408634" cy="345911"/>
            </a:xfrm>
            <a:prstGeom prst="hexagon">
              <a:avLst>
                <a:gd name="adj" fmla="val 25000"/>
                <a:gd name="vf" fmla="val 115470"/>
              </a:avLst>
            </a:prstGeom>
            <a:gradFill flip="none" rotWithShape="0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-6014281"/>
                <a:satOff val="9753"/>
                <a:lumOff val="7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Hexagon 9"/>
            <p:cNvSpPr/>
            <p:nvPr/>
          </p:nvSpPr>
          <p:spPr>
            <a:xfrm>
              <a:off x="6074053" y="2777826"/>
              <a:ext cx="238103" cy="2812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3200" i="1" dirty="0"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-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Rate of convergence to equilibrium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0525" y="1447800"/>
                <a:ext cx="8439150" cy="4861560"/>
              </a:xfrm>
            </p:spPr>
            <p:txBody>
              <a:bodyPr>
                <a:normAutofit/>
              </a:bodyPr>
              <a:lstStyle/>
              <a:p>
                <a:r>
                  <a:rPr lang="en-US" u="sng" dirty="0" smtClean="0">
                    <a:sym typeface="Symbol"/>
                  </a:rPr>
                  <a:t>Spectral gap</a:t>
                </a:r>
                <a:r>
                  <a:rPr lang="en-US" dirty="0"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in the spectrum of the generator:</a:t>
                </a:r>
                <a:r>
                  <a:rPr lang="en-US" dirty="0">
                    <a:sym typeface="Symbol"/>
                  </a:rPr>
                  <a:t/>
                </a:r>
                <a:br>
                  <a:rPr lang="en-US" dirty="0">
                    <a:sym typeface="Symbol"/>
                  </a:rPr>
                </a:br>
                <a:r>
                  <a:rPr lang="en-US" dirty="0" smtClean="0">
                    <a:sym typeface="Symbol"/>
                  </a:rPr>
                  <a:t>          </a:t>
                </a:r>
                <a:r>
                  <a:rPr lang="en-US" sz="3000" dirty="0" smtClean="0">
                    <a:latin typeface="Euclid" pitchFamily="18" charset="0"/>
                    <a:sym typeface="Symbol"/>
                  </a:rPr>
                  <a:t>gap </a:t>
                </a:r>
                <a:r>
                  <a:rPr lang="en-US" sz="3000" dirty="0">
                    <a:latin typeface="Euclid" pitchFamily="18" charset="0"/>
                    <a:sym typeface="Symbol"/>
                  </a:rPr>
                  <a:t>= </a:t>
                </a:r>
                <a:r>
                  <a:rPr lang="en-US" sz="3000" dirty="0" smtClean="0">
                    <a:latin typeface="Euclid" pitchFamily="18" charset="0"/>
                    <a:sym typeface="Symbol"/>
                  </a:rPr>
                  <a:t>	</a:t>
                </a:r>
                <a:r>
                  <a:rPr lang="en-US" dirty="0" smtClean="0">
                    <a:sym typeface="Symbol"/>
                  </a:rPr>
                  <a:t>smallest positive eigenvalue </a:t>
                </a:r>
                <a:br>
                  <a:rPr lang="en-US" dirty="0" smtClean="0">
                    <a:sym typeface="Symbol"/>
                  </a:rPr>
                </a:br>
                <a:r>
                  <a:rPr lang="en-US" dirty="0" smtClean="0">
                    <a:sym typeface="Symbol"/>
                  </a:rPr>
                  <a:t>			the of heat-kernel </a:t>
                </a:r>
                <a:r>
                  <a:rPr lang="en-US" i="1" dirty="0">
                    <a:latin typeface="Euclid" pitchFamily="18" charset="0"/>
                    <a:sym typeface="Symbol"/>
                  </a:rPr>
                  <a:t>H</a:t>
                </a:r>
                <a:r>
                  <a:rPr lang="en-US" dirty="0">
                    <a:sym typeface="Symbol"/>
                  </a:rPr>
                  <a:t>. </a:t>
                </a:r>
                <a:endParaRPr lang="en-US" dirty="0" smtClean="0">
                  <a:sym typeface="Symbol"/>
                </a:endParaRPr>
              </a:p>
              <a:p>
                <a:pPr lvl="1"/>
                <a:r>
                  <a:rPr lang="en-US" dirty="0" smtClean="0">
                    <a:sym typeface="Symbol"/>
                  </a:rPr>
                  <a:t>Governs </a:t>
                </a:r>
                <a:r>
                  <a:rPr lang="en-US" dirty="0">
                    <a:sym typeface="Symbol"/>
                  </a:rPr>
                  <a:t>convergence in </a:t>
                </a:r>
                <a:r>
                  <a:rPr lang="en-US" i="1" dirty="0">
                    <a:latin typeface="Euclid" pitchFamily="18" charset="0"/>
                    <a:sym typeface="Symbol"/>
                  </a:rPr>
                  <a:t>L</a:t>
                </a:r>
                <a:r>
                  <a:rPr lang="en-US" baseline="30000" dirty="0">
                    <a:latin typeface="Euclid Symbol" pitchFamily="18" charset="2"/>
                    <a:sym typeface="Symbol"/>
                  </a:rPr>
                  <a:t>2</a:t>
                </a:r>
                <a:r>
                  <a:rPr lang="en-US" dirty="0">
                    <a:latin typeface="Euclid Symbol" pitchFamily="18" charset="2"/>
                    <a:sym typeface="Symbol"/>
                  </a:rPr>
                  <a:t>(</a:t>
                </a:r>
                <a:r>
                  <a:rPr lang="en-US" i="1" dirty="0">
                    <a:latin typeface="Euclid Symbol" pitchFamily="18" charset="2"/>
                    <a:sym typeface="Euclid Symbol"/>
                  </a:rPr>
                  <a:t></a:t>
                </a:r>
                <a:r>
                  <a:rPr lang="en-US" dirty="0">
                    <a:latin typeface="Euclid Symbol" pitchFamily="18" charset="2"/>
                    <a:sym typeface="Euclid Symbol"/>
                  </a:rPr>
                  <a:t>)</a:t>
                </a:r>
                <a:r>
                  <a:rPr lang="en-US" dirty="0"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.</a:t>
                </a:r>
              </a:p>
              <a:p>
                <a:r>
                  <a:rPr lang="en-US" u="sng" dirty="0" smtClean="0">
                    <a:sym typeface="Symbol"/>
                  </a:rPr>
                  <a:t>Mixing </a:t>
                </a:r>
                <a:r>
                  <a:rPr lang="en-US" u="sng" dirty="0">
                    <a:sym typeface="Symbol"/>
                  </a:rPr>
                  <a:t>time</a:t>
                </a:r>
                <a:r>
                  <a:rPr lang="en-US" dirty="0"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: standard measure of convergence:</a:t>
                </a:r>
              </a:p>
              <a:p>
                <a:pPr lvl="1"/>
                <a:r>
                  <a:rPr lang="en-US" dirty="0" smtClean="0">
                    <a:sym typeface="Symbol"/>
                  </a:rPr>
                  <a:t>The </a:t>
                </a:r>
                <a:r>
                  <a:rPr lang="en-US" i="1" dirty="0" smtClean="0">
                    <a:latin typeface="Euclid" pitchFamily="18" charset="0"/>
                    <a:sym typeface="Symbol"/>
                  </a:rPr>
                  <a:t>L</a:t>
                </a:r>
                <a:r>
                  <a:rPr lang="en-US" baseline="30000" dirty="0" smtClean="0">
                    <a:latin typeface="Euclid Symbol" pitchFamily="18" charset="2"/>
                    <a:sym typeface="Symbol"/>
                  </a:rPr>
                  <a:t>1</a:t>
                </a:r>
                <a:r>
                  <a:rPr lang="en-US" dirty="0" smtClean="0">
                    <a:sym typeface="Symbol"/>
                  </a:rPr>
                  <a:t> (total-variation) mixing time within </a:t>
                </a:r>
                <a:r>
                  <a:rPr lang="en-US" i="1" dirty="0" smtClean="0">
                    <a:sym typeface="Euclid Symbol"/>
                  </a:rPr>
                  <a:t></a:t>
                </a:r>
                <a:r>
                  <a:rPr lang="en-US" dirty="0" smtClean="0">
                    <a:sym typeface="Euclid Symbol"/>
                  </a:rPr>
                  <a:t> is</a:t>
                </a:r>
              </a:p>
              <a:p>
                <a:pPr lvl="1"/>
                <a:r>
                  <a:rPr lang="en-US" dirty="0" smtClean="0">
                    <a:sym typeface="Symbol"/>
                  </a:rPr>
                  <a:t/>
                </a:r>
                <a:br>
                  <a:rPr lang="en-US" dirty="0" smtClean="0">
                    <a:sym typeface="Symbol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𝑚𝑖𝑥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/>
                        <a:sym typeface="Symbol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sym typeface="Symbo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sym typeface="Symbol"/>
                          </a:rPr>
                          <m:t>inf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{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: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sym typeface="Symbol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/>
                                    <a:sym typeface="Symbol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  <a:sym typeface="Symbol"/>
                                  </a:rPr>
                                  <m:t>max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sym typeface="Symbol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sym typeface="Symbol"/>
                                      </a:rPr>
                                      <m:t>0</m:t>
                                    </m:r>
                                  </m:sub>
                                </m:sSub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sym typeface="Symbol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sym typeface="Symbol"/>
                                  </a:rPr>
                                  <m:t>𝑇𝑉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sym typeface="Symbol"/>
                                  </a:rPr>
                                  <m:t>𝜇</m:t>
                                </m:r>
                                <m:r>
                                  <a:rPr lang="en-US" i="1">
                                    <a:latin typeface="Cambria Math"/>
                                    <a:sym typeface="Symbol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sym typeface="Symbol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sym typeface="Symbol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&lt;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4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}</m:t>
                        </m:r>
                      </m:e>
                    </m:func>
                  </m:oMath>
                </a14:m>
                <a:r>
                  <a:rPr lang="en-US" dirty="0" smtClean="0">
                    <a:sym typeface="Symbol"/>
                  </a:rPr>
                  <a:t/>
                </a:r>
                <a:br>
                  <a:rPr lang="en-US" dirty="0" smtClean="0">
                    <a:sym typeface="Symbol"/>
                  </a:rPr>
                </a:br>
                <a:r>
                  <a:rPr lang="en-US" dirty="0" smtClean="0">
                    <a:sym typeface="Symbol"/>
                  </a:rPr>
                  <a:t/>
                </a:r>
                <a:br>
                  <a:rPr lang="en-US" dirty="0" smtClean="0">
                    <a:sym typeface="Symbol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0525" y="1447800"/>
                <a:ext cx="8439150" cy="4861560"/>
              </a:xfrm>
              <a:blipFill rotWithShape="1">
                <a:blip r:embed="rId2"/>
                <a:stretch>
                  <a:fillRect t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4E95-2CE1-4F15-8D63-5D5B0A1D9BDF}" type="slidenum">
              <a:rPr lang="he-IL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7162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197371" y="3568344"/>
            <a:ext cx="1191556" cy="354842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0">
              <a:rot lat="0" lon="0" rev="0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5209246" y="2622091"/>
            <a:ext cx="1179680" cy="354842"/>
          </a:xfrm>
          <a:prstGeom prst="roundRect">
            <a:avLst>
              <a:gd name="adj" fmla="val 50000"/>
            </a:avLst>
          </a:prstGeom>
          <a:solidFill>
            <a:srgbClr val="336699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0">
              <a:rot lat="0" lon="0" rev="0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5234972" y="4486499"/>
            <a:ext cx="1142079" cy="358615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0">
              <a:rot lat="0" lon="0" rev="0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(believed) picture for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Glauber</a:t>
            </a:r>
            <a:r>
              <a:rPr lang="en-US" dirty="0" smtClean="0"/>
              <a:t>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69086" cy="470916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Euclid Symbol"/>
              </a:rPr>
              <a:t>Setting: </a:t>
            </a:r>
            <a:r>
              <a:rPr lang="en-US" dirty="0" err="1" smtClean="0">
                <a:sym typeface="Euclid Symbol"/>
              </a:rPr>
              <a:t>Ising</a:t>
            </a:r>
            <a:r>
              <a:rPr lang="en-US" dirty="0" smtClean="0">
                <a:sym typeface="Euclid Symbol"/>
              </a:rPr>
              <a:t> model on the lattice </a:t>
            </a:r>
            <a:r>
              <a:rPr lang="en-US" dirty="0" smtClean="0">
                <a:latin typeface="Euclid" pitchFamily="18" charset="0"/>
                <a:sym typeface="Euclid Math Two"/>
              </a:rPr>
              <a:t>(</a:t>
            </a:r>
            <a:r>
              <a:rPr lang="en-US" dirty="0" smtClean="0">
                <a:sym typeface="Euclid Math Two"/>
              </a:rPr>
              <a:t></a:t>
            </a:r>
            <a:r>
              <a:rPr lang="en-US" dirty="0" smtClean="0">
                <a:latin typeface="Euclid" pitchFamily="18" charset="0"/>
                <a:sym typeface="Euclid Math Two"/>
              </a:rPr>
              <a:t>/</a:t>
            </a:r>
            <a:r>
              <a:rPr lang="en-US" i="1" dirty="0" smtClean="0">
                <a:latin typeface="Euclid" pitchFamily="18" charset="0"/>
                <a:sym typeface="Euclid Math Two"/>
              </a:rPr>
              <a:t>n</a:t>
            </a:r>
            <a:r>
              <a:rPr lang="en-US" dirty="0" smtClean="0">
                <a:sym typeface="Euclid Math Two"/>
              </a:rPr>
              <a:t></a:t>
            </a:r>
            <a:r>
              <a:rPr lang="en-US" dirty="0" smtClean="0">
                <a:latin typeface="Euclid" pitchFamily="18" charset="0"/>
                <a:sym typeface="Euclid Math Two"/>
              </a:rPr>
              <a:t>)</a:t>
            </a:r>
            <a:r>
              <a:rPr lang="en-US" i="1" baseline="30000" dirty="0" smtClean="0">
                <a:latin typeface="Euclid" pitchFamily="18" charset="0"/>
                <a:sym typeface="Euclid Math Two"/>
              </a:rPr>
              <a:t>d</a:t>
            </a:r>
            <a:r>
              <a:rPr lang="en-US" dirty="0" smtClean="0">
                <a:sym typeface="Euclid Symbol"/>
              </a:rPr>
              <a:t> .</a:t>
            </a:r>
            <a:br>
              <a:rPr lang="en-US" dirty="0" smtClean="0">
                <a:sym typeface="Euclid Symbol"/>
              </a:rPr>
            </a:br>
            <a:r>
              <a:rPr lang="en-US" dirty="0" smtClean="0">
                <a:sym typeface="Euclid Symbol"/>
              </a:rPr>
              <a:t>Belief: For </a:t>
            </a:r>
            <a:r>
              <a:rPr lang="en-US" dirty="0" smtClean="0"/>
              <a:t>some critical inverse-temperature  </a:t>
            </a:r>
            <a:r>
              <a:rPr lang="en-US" i="1" dirty="0" smtClean="0">
                <a:latin typeface="Euclid Symbol" pitchFamily="18" charset="2"/>
                <a:sym typeface="Euclid Symbol"/>
              </a:rPr>
              <a:t></a:t>
            </a:r>
            <a:r>
              <a:rPr lang="en-US" i="1" baseline="-25000" dirty="0" smtClean="0">
                <a:latin typeface="Euclid" pitchFamily="18" charset="0"/>
                <a:sym typeface="Euclid Symbol"/>
              </a:rPr>
              <a:t>c</a:t>
            </a:r>
            <a:r>
              <a:rPr lang="en-US" dirty="0" smtClean="0">
                <a:sym typeface="Euclid Symbol"/>
              </a:rPr>
              <a:t>  :</a:t>
            </a:r>
          </a:p>
          <a:p>
            <a:r>
              <a:rPr lang="en-US" dirty="0" smtClean="0">
                <a:sym typeface="Euclid Symbol"/>
              </a:rPr>
              <a:t>Low temperature: 		(</a:t>
            </a:r>
            <a:r>
              <a:rPr lang="en-US" i="1" dirty="0" smtClean="0">
                <a:latin typeface="Euclid Symbol" pitchFamily="18" charset="2"/>
                <a:sym typeface="Euclid Symbol"/>
              </a:rPr>
              <a:t>  </a:t>
            </a:r>
            <a:r>
              <a:rPr lang="en-US" dirty="0" smtClean="0">
                <a:latin typeface="Euclid Symbol" pitchFamily="18" charset="2"/>
                <a:sym typeface="Euclid Symbol"/>
              </a:rPr>
              <a:t>&gt;</a:t>
            </a:r>
            <a:r>
              <a:rPr lang="en-US" i="1" dirty="0" smtClean="0">
                <a:latin typeface="Euclid Symbol" pitchFamily="18" charset="2"/>
                <a:sym typeface="Euclid Symbol"/>
              </a:rPr>
              <a:t> </a:t>
            </a:r>
            <a:r>
              <a:rPr lang="en-US" i="1" baseline="-25000" dirty="0" smtClean="0">
                <a:latin typeface="Euclid" pitchFamily="18" charset="0"/>
                <a:sym typeface="Euclid Symbol"/>
              </a:rPr>
              <a:t>c</a:t>
            </a:r>
            <a:r>
              <a:rPr lang="en-US" dirty="0" smtClean="0">
                <a:sym typeface="Euclid Symbol"/>
              </a:rPr>
              <a:t> )</a:t>
            </a:r>
            <a:br>
              <a:rPr lang="en-US" dirty="0" smtClean="0">
                <a:sym typeface="Euclid Symbol"/>
              </a:rPr>
            </a:br>
            <a:r>
              <a:rPr lang="en-US" dirty="0" smtClean="0">
                <a:latin typeface="Euclid" pitchFamily="18" charset="0"/>
                <a:sym typeface="Symbol"/>
              </a:rPr>
              <a:t>gap</a:t>
            </a:r>
            <a:r>
              <a:rPr lang="en-US" baseline="30000" dirty="0" smtClean="0">
                <a:latin typeface="Euclid" pitchFamily="18" charset="0"/>
                <a:sym typeface="Symbol"/>
              </a:rPr>
              <a:t>-1</a:t>
            </a:r>
            <a:r>
              <a:rPr lang="en-US" dirty="0" smtClean="0"/>
              <a:t> and </a:t>
            </a:r>
            <a:r>
              <a:rPr lang="en-US" i="1" dirty="0" err="1" smtClean="0">
                <a:latin typeface="Euclid" pitchFamily="18" charset="0"/>
              </a:rPr>
              <a:t>t</a:t>
            </a:r>
            <a:r>
              <a:rPr lang="en-US" baseline="-25000" dirty="0" err="1" smtClean="0">
                <a:latin typeface="Euclid" pitchFamily="18" charset="0"/>
              </a:rPr>
              <a:t>mix</a:t>
            </a:r>
            <a:r>
              <a:rPr lang="en-US" dirty="0" smtClean="0"/>
              <a:t> are </a:t>
            </a:r>
            <a:r>
              <a:rPr lang="en-US" b="1" i="1" dirty="0" smtClean="0"/>
              <a:t>exponential</a:t>
            </a:r>
            <a:r>
              <a:rPr lang="en-US" dirty="0" smtClean="0"/>
              <a:t> in the surface area.</a:t>
            </a:r>
          </a:p>
          <a:p>
            <a:r>
              <a:rPr lang="en-US" dirty="0" smtClean="0"/>
              <a:t>Critical temperature: </a:t>
            </a:r>
            <a:r>
              <a:rPr lang="en-US" dirty="0" smtClean="0">
                <a:sym typeface="Euclid Symbol"/>
              </a:rPr>
              <a:t> 	(</a:t>
            </a:r>
            <a:r>
              <a:rPr lang="en-US" i="1" dirty="0" smtClean="0">
                <a:latin typeface="Euclid Symbol" pitchFamily="18" charset="2"/>
                <a:sym typeface="Euclid Symbol"/>
              </a:rPr>
              <a:t>  </a:t>
            </a:r>
            <a:r>
              <a:rPr lang="en-US" dirty="0" smtClean="0">
                <a:latin typeface="Euclid Symbol" pitchFamily="18" charset="2"/>
                <a:sym typeface="Euclid Symbol"/>
              </a:rPr>
              <a:t>= </a:t>
            </a:r>
            <a:r>
              <a:rPr lang="en-US" i="1" dirty="0" smtClean="0">
                <a:latin typeface="Euclid Symbol" pitchFamily="18" charset="2"/>
                <a:sym typeface="Euclid Symbol"/>
              </a:rPr>
              <a:t></a:t>
            </a:r>
            <a:r>
              <a:rPr lang="en-US" i="1" baseline="-25000" dirty="0" smtClean="0">
                <a:latin typeface="Euclid" pitchFamily="18" charset="0"/>
                <a:sym typeface="Euclid Symbol"/>
              </a:rPr>
              <a:t>c</a:t>
            </a:r>
            <a:r>
              <a:rPr lang="en-US" dirty="0" smtClean="0">
                <a:sym typeface="Euclid Symbol"/>
              </a:rPr>
              <a:t> )</a:t>
            </a:r>
            <a:br>
              <a:rPr lang="en-US" dirty="0" smtClean="0">
                <a:sym typeface="Euclid Symbol"/>
              </a:rPr>
            </a:br>
            <a:r>
              <a:rPr lang="en-US" dirty="0" smtClean="0">
                <a:latin typeface="Euclid" pitchFamily="18" charset="0"/>
                <a:sym typeface="Symbol"/>
              </a:rPr>
              <a:t>gap</a:t>
            </a:r>
            <a:r>
              <a:rPr lang="en-US" baseline="30000" dirty="0" smtClean="0">
                <a:latin typeface="Euclid" pitchFamily="18" charset="0"/>
                <a:sym typeface="Symbol"/>
              </a:rPr>
              <a:t>-1</a:t>
            </a:r>
            <a:r>
              <a:rPr lang="en-US" dirty="0" smtClean="0"/>
              <a:t> and </a:t>
            </a:r>
            <a:r>
              <a:rPr lang="en-US" i="1" dirty="0" err="1" smtClean="0">
                <a:latin typeface="Euclid" pitchFamily="18" charset="0"/>
              </a:rPr>
              <a:t>t</a:t>
            </a:r>
            <a:r>
              <a:rPr lang="en-US" baseline="-25000" dirty="0" err="1" smtClean="0">
                <a:latin typeface="Euclid" pitchFamily="18" charset="0"/>
              </a:rPr>
              <a:t>mix</a:t>
            </a:r>
            <a:r>
              <a:rPr lang="en-US" dirty="0" smtClean="0"/>
              <a:t> are </a:t>
            </a:r>
            <a:r>
              <a:rPr lang="en-US" b="1" i="1" dirty="0" smtClean="0"/>
              <a:t>polynomial</a:t>
            </a:r>
            <a:r>
              <a:rPr lang="en-US" dirty="0" smtClean="0"/>
              <a:t> in the surface area.</a:t>
            </a:r>
          </a:p>
          <a:p>
            <a:r>
              <a:rPr lang="en-US" dirty="0" smtClean="0"/>
              <a:t>High temperature: 		</a:t>
            </a:r>
            <a:r>
              <a:rPr lang="en-US" dirty="0" smtClean="0">
                <a:sym typeface="Euclid Symbol"/>
              </a:rPr>
              <a:t>(</a:t>
            </a:r>
            <a:r>
              <a:rPr lang="en-US" i="1" dirty="0">
                <a:latin typeface="Euclid Symbol" pitchFamily="18" charset="2"/>
                <a:sym typeface="Euclid Symbol"/>
              </a:rPr>
              <a:t> </a:t>
            </a:r>
            <a:r>
              <a:rPr lang="en-US" i="1" dirty="0" smtClean="0">
                <a:latin typeface="Euclid Symbol" pitchFamily="18" charset="2"/>
                <a:sym typeface="Euclid Symbol"/>
              </a:rPr>
              <a:t> </a:t>
            </a:r>
            <a:r>
              <a:rPr lang="en-US" dirty="0" smtClean="0">
                <a:latin typeface="Euclid Symbol" pitchFamily="18" charset="2"/>
                <a:sym typeface="Euclid Symbol"/>
              </a:rPr>
              <a:t>&lt;</a:t>
            </a:r>
            <a:r>
              <a:rPr lang="en-US" i="1" dirty="0" smtClean="0">
                <a:latin typeface="Euclid Symbol" pitchFamily="18" charset="2"/>
                <a:sym typeface="Euclid Symbol"/>
              </a:rPr>
              <a:t> </a:t>
            </a:r>
            <a:r>
              <a:rPr lang="en-US" i="1" dirty="0">
                <a:latin typeface="Euclid Symbol" pitchFamily="18" charset="2"/>
                <a:sym typeface="Euclid Symbol"/>
              </a:rPr>
              <a:t></a:t>
            </a:r>
            <a:r>
              <a:rPr lang="en-US" i="1" baseline="-25000" dirty="0">
                <a:latin typeface="Euclid" pitchFamily="18" charset="0"/>
                <a:sym typeface="Euclid Symbol"/>
              </a:rPr>
              <a:t>c</a:t>
            </a:r>
            <a:r>
              <a:rPr lang="en-US" dirty="0">
                <a:sym typeface="Euclid Symbol"/>
              </a:rPr>
              <a:t> </a:t>
            </a:r>
            <a:r>
              <a:rPr lang="en-US" dirty="0" smtClean="0">
                <a:sym typeface="Euclid Symbol"/>
              </a:rPr>
              <a:t>)</a:t>
            </a:r>
            <a:endParaRPr lang="en-US" dirty="0" smtClean="0"/>
          </a:p>
          <a:p>
            <a:pPr marL="1042416" lvl="1" indent="-457200">
              <a:buFont typeface="+mj-lt"/>
              <a:buAutoNum type="arabicPeriod"/>
            </a:pPr>
            <a:r>
              <a:rPr lang="en-US" sz="2800" dirty="0" smtClean="0"/>
              <a:t> </a:t>
            </a:r>
            <a:r>
              <a:rPr lang="en-US" sz="2800" b="1" i="1" dirty="0" smtClean="0"/>
              <a:t>Rapid</a:t>
            </a:r>
            <a:r>
              <a:rPr lang="en-US" sz="2800" dirty="0" smtClean="0"/>
              <a:t> mixing:</a:t>
            </a:r>
            <a:r>
              <a:rPr lang="en-US" sz="2800" dirty="0" smtClean="0">
                <a:latin typeface="Euclid" pitchFamily="18" charset="0"/>
                <a:sym typeface="Symbol"/>
              </a:rPr>
              <a:t> gap</a:t>
            </a:r>
            <a:r>
              <a:rPr lang="en-US" sz="2800" baseline="30000" dirty="0" smtClean="0">
                <a:latin typeface="Euclid" pitchFamily="18" charset="0"/>
                <a:sym typeface="Symbol"/>
              </a:rPr>
              <a:t>–1 </a:t>
            </a:r>
            <a:r>
              <a:rPr lang="en-US" sz="2800" dirty="0" smtClean="0">
                <a:latin typeface="Euclid" pitchFamily="18" charset="0"/>
                <a:sym typeface="Symbol"/>
              </a:rPr>
              <a:t>=</a:t>
            </a:r>
            <a:r>
              <a:rPr lang="en-US" sz="2800" baseline="30000" dirty="0">
                <a:latin typeface="Euclid" pitchFamily="18" charset="0"/>
                <a:sym typeface="Symbol"/>
              </a:rPr>
              <a:t> </a:t>
            </a:r>
            <a:r>
              <a:rPr lang="en-US" sz="2800" dirty="0" smtClean="0">
                <a:latin typeface="Euclid" pitchFamily="18" charset="0"/>
                <a:sym typeface="Symbol"/>
              </a:rPr>
              <a:t>O(1)</a:t>
            </a:r>
            <a:r>
              <a:rPr lang="en-US" sz="2800" dirty="0" smtClean="0">
                <a:sym typeface="Symbol"/>
              </a:rPr>
              <a:t> and </a:t>
            </a:r>
            <a:r>
              <a:rPr lang="en-US" sz="2800" i="1" dirty="0" err="1" smtClean="0">
                <a:latin typeface="Euclid" pitchFamily="18" charset="0"/>
              </a:rPr>
              <a:t>t</a:t>
            </a:r>
            <a:r>
              <a:rPr lang="en-US" sz="2800" baseline="-25000" dirty="0" err="1" smtClean="0">
                <a:latin typeface="Euclid" pitchFamily="18" charset="0"/>
              </a:rPr>
              <a:t>mix</a:t>
            </a:r>
            <a:r>
              <a:rPr lang="en-US" sz="2800" baseline="-25000" dirty="0" smtClean="0">
                <a:latin typeface="Euclid" pitchFamily="18" charset="0"/>
              </a:rPr>
              <a:t> </a:t>
            </a:r>
            <a:r>
              <a:rPr lang="en-US" sz="2800" dirty="0" smtClean="0">
                <a:latin typeface="Euclid" pitchFamily="18" charset="0"/>
                <a:sym typeface="Euclid Math One"/>
              </a:rPr>
              <a:t> </a:t>
            </a:r>
            <a:r>
              <a:rPr lang="en-US" sz="2800" dirty="0" smtClean="0">
                <a:latin typeface="Euclid" pitchFamily="18" charset="0"/>
                <a:sym typeface="Symbol"/>
              </a:rPr>
              <a:t>log </a:t>
            </a:r>
            <a:r>
              <a:rPr lang="en-US" sz="2800" i="1" dirty="0" smtClean="0">
                <a:latin typeface="Euclid" pitchFamily="18" charset="0"/>
                <a:sym typeface="Symbol"/>
              </a:rPr>
              <a:t>n</a:t>
            </a:r>
            <a:endParaRPr lang="en-US" sz="2800" baseline="-25000" dirty="0" smtClean="0">
              <a:latin typeface="Euclid" pitchFamily="18" charset="0"/>
            </a:endParaRPr>
          </a:p>
          <a:p>
            <a:pPr marL="1042416" lvl="1" indent="-457200">
              <a:buFont typeface="+mj-lt"/>
              <a:buAutoNum type="arabicPeriod"/>
            </a:pPr>
            <a:r>
              <a:rPr lang="en-US" sz="2800" dirty="0" smtClean="0">
                <a:sym typeface="Symbol"/>
              </a:rPr>
              <a:t>Mixing occurs abruptly (</a:t>
            </a:r>
            <a:r>
              <a:rPr lang="en-US" sz="2800" b="1" i="1" dirty="0" smtClean="0">
                <a:sym typeface="Symbol"/>
              </a:rPr>
              <a:t>cutoff </a:t>
            </a:r>
            <a:r>
              <a:rPr lang="en-US" sz="2800" dirty="0" smtClean="0">
                <a:sym typeface="Symbol"/>
              </a:rPr>
              <a:t>phenomenon</a:t>
            </a:r>
            <a:r>
              <a:rPr lang="en-US" sz="2800" b="1" i="1" dirty="0" smtClean="0">
                <a:sym typeface="Symbol"/>
              </a:rPr>
              <a:t>)</a:t>
            </a:r>
            <a:r>
              <a:rPr lang="en-US" sz="2800" dirty="0" smtClean="0">
                <a:sym typeface="Symbol"/>
              </a:rPr>
              <a:t>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4E95-2CE1-4F15-8D63-5D5B0A1D9BDF}" type="slidenum">
              <a:rPr lang="he-IL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72" y="274638"/>
            <a:ext cx="8378456" cy="1143000"/>
          </a:xfrm>
        </p:spPr>
        <p:txBody>
          <a:bodyPr>
            <a:noAutofit/>
          </a:bodyPr>
          <a:lstStyle/>
          <a:p>
            <a:r>
              <a:rPr lang="en-US" sz="3400" dirty="0" smtClean="0"/>
              <a:t>Mixing time for </a:t>
            </a:r>
            <a:r>
              <a:rPr lang="en-US" sz="3400" dirty="0" err="1" smtClean="0"/>
              <a:t>Ising</a:t>
            </a:r>
            <a:r>
              <a:rPr lang="en-US" sz="3400" dirty="0" smtClean="0"/>
              <a:t> on 2D lattices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03" y="1457699"/>
            <a:ext cx="8787740" cy="5315241"/>
          </a:xfrm>
        </p:spPr>
        <p:txBody>
          <a:bodyPr>
            <a:normAutofit/>
          </a:bodyPr>
          <a:lstStyle/>
          <a:p>
            <a:r>
              <a:rPr lang="en-US" dirty="0" smtClean="0"/>
              <a:t>Fast mixing for high temperatures:</a:t>
            </a:r>
          </a:p>
          <a:p>
            <a:pPr lvl="2"/>
            <a:r>
              <a:rPr lang="en-US" sz="1800" dirty="0" smtClean="0"/>
              <a:t>[</a:t>
            </a:r>
            <a:r>
              <a:rPr lang="en-US" sz="1800" dirty="0" err="1" smtClean="0"/>
              <a:t>Aizenman</a:t>
            </a:r>
            <a:r>
              <a:rPr lang="en-US" sz="1800" dirty="0" smtClean="0"/>
              <a:t>, Holley ’84]</a:t>
            </a:r>
          </a:p>
          <a:p>
            <a:pPr lvl="2"/>
            <a:r>
              <a:rPr lang="en-US" sz="1800" dirty="0" smtClean="0"/>
              <a:t>[</a:t>
            </a:r>
            <a:r>
              <a:rPr lang="en-US" sz="1800" dirty="0" err="1" smtClean="0"/>
              <a:t>Dobrushin</a:t>
            </a:r>
            <a:r>
              <a:rPr lang="en-US" sz="1800" dirty="0" smtClean="0"/>
              <a:t>, </a:t>
            </a:r>
            <a:r>
              <a:rPr lang="en-US" sz="1800" dirty="0" err="1" smtClean="0"/>
              <a:t>Shlosman</a:t>
            </a:r>
            <a:r>
              <a:rPr lang="en-US" sz="1800" dirty="0" smtClean="0"/>
              <a:t> ’87]</a:t>
            </a:r>
          </a:p>
          <a:p>
            <a:pPr lvl="2"/>
            <a:r>
              <a:rPr lang="en-US" sz="1800" dirty="0" smtClean="0"/>
              <a:t>[Holley, </a:t>
            </a:r>
            <a:r>
              <a:rPr lang="en-US" sz="1800" dirty="0" err="1" smtClean="0"/>
              <a:t>Stroock</a:t>
            </a:r>
            <a:r>
              <a:rPr lang="en-US" sz="1800" dirty="0" smtClean="0"/>
              <a:t> ’87, ’89]</a:t>
            </a:r>
          </a:p>
          <a:p>
            <a:pPr lvl="2"/>
            <a:r>
              <a:rPr lang="en-US" sz="1800" dirty="0" smtClean="0"/>
              <a:t>[Holley ’91] </a:t>
            </a:r>
          </a:p>
          <a:p>
            <a:pPr lvl="2"/>
            <a:r>
              <a:rPr lang="en-US" sz="1800" dirty="0" smtClean="0"/>
              <a:t>[</a:t>
            </a:r>
            <a:r>
              <a:rPr lang="en-US" sz="1800" dirty="0" err="1" smtClean="0"/>
              <a:t>Stroock</a:t>
            </a:r>
            <a:r>
              <a:rPr lang="en-US" sz="1800" dirty="0" smtClean="0"/>
              <a:t>, </a:t>
            </a:r>
            <a:r>
              <a:rPr lang="en-US" sz="1800" dirty="0" err="1" smtClean="0"/>
              <a:t>Zegarlinski</a:t>
            </a:r>
            <a:r>
              <a:rPr lang="en-US" sz="1800" dirty="0" smtClean="0"/>
              <a:t> ’92a, ’92b, ’92c]</a:t>
            </a:r>
          </a:p>
          <a:p>
            <a:pPr lvl="2"/>
            <a:r>
              <a:rPr lang="en-US" sz="1800" dirty="0" smtClean="0"/>
              <a:t>[</a:t>
            </a:r>
            <a:r>
              <a:rPr lang="en-US" sz="1800" dirty="0" err="1" smtClean="0"/>
              <a:t>Zegarlinski</a:t>
            </a:r>
            <a:r>
              <a:rPr lang="en-US" sz="1800" dirty="0" smtClean="0"/>
              <a:t> ’90, ’92]</a:t>
            </a:r>
          </a:p>
          <a:p>
            <a:pPr lvl="2"/>
            <a:r>
              <a:rPr lang="en-US" sz="1800" dirty="0" smtClean="0"/>
              <a:t>[Lu, Yau ’93]</a:t>
            </a:r>
          </a:p>
          <a:p>
            <a:pPr lvl="2"/>
            <a:r>
              <a:rPr lang="en-US" sz="1800" dirty="0" smtClean="0"/>
              <a:t>[Martinelli, </a:t>
            </a:r>
            <a:r>
              <a:rPr lang="en-US" sz="1800" dirty="0" err="1" smtClean="0"/>
              <a:t>Olivieri</a:t>
            </a:r>
            <a:r>
              <a:rPr lang="en-US" sz="1800" dirty="0" smtClean="0"/>
              <a:t> ’94a, ‘94b]</a:t>
            </a:r>
          </a:p>
          <a:p>
            <a:pPr lvl="2"/>
            <a:r>
              <a:rPr lang="en-US" sz="1800" dirty="0" smtClean="0"/>
              <a:t>[Martinelli, </a:t>
            </a:r>
            <a:r>
              <a:rPr lang="en-US" sz="1800" dirty="0" err="1" smtClean="0"/>
              <a:t>Olivieri</a:t>
            </a:r>
            <a:r>
              <a:rPr lang="en-US" sz="1800" dirty="0" smtClean="0"/>
              <a:t>, </a:t>
            </a:r>
            <a:r>
              <a:rPr lang="en-US" sz="1800" dirty="0" err="1" smtClean="0"/>
              <a:t>Schonmann</a:t>
            </a:r>
            <a:r>
              <a:rPr lang="en-US" sz="1800" dirty="0" smtClean="0"/>
              <a:t> ’94]</a:t>
            </a:r>
          </a:p>
          <a:p>
            <a:r>
              <a:rPr lang="en-US" dirty="0" smtClean="0">
                <a:sym typeface="Euclid Symbol"/>
              </a:rPr>
              <a:t>Slow Mixing for low temperatures:</a:t>
            </a:r>
          </a:p>
          <a:p>
            <a:pPr marL="1225296" lvl="4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1800" dirty="0"/>
              <a:t>[</a:t>
            </a:r>
            <a:r>
              <a:rPr lang="en-US" sz="1800" dirty="0" err="1"/>
              <a:t>Schonmann</a:t>
            </a:r>
            <a:r>
              <a:rPr lang="en-US" sz="1800" dirty="0"/>
              <a:t> ’87], </a:t>
            </a:r>
            <a:endParaRPr lang="en-US" sz="1800" dirty="0" smtClean="0"/>
          </a:p>
          <a:p>
            <a:pPr marL="1225296" lvl="4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1800" dirty="0" smtClean="0"/>
              <a:t>[</a:t>
            </a:r>
            <a:r>
              <a:rPr lang="en-US" sz="1800" dirty="0"/>
              <a:t>Chayes, Chayes, Schonmann’87</a:t>
            </a:r>
            <a:r>
              <a:rPr lang="en-US" sz="1800" dirty="0" smtClean="0"/>
              <a:t>],</a:t>
            </a:r>
          </a:p>
          <a:p>
            <a:pPr marL="1225296" lvl="4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1800" dirty="0" smtClean="0"/>
              <a:t>[</a:t>
            </a:r>
            <a:r>
              <a:rPr lang="it-IT" sz="1800" dirty="0"/>
              <a:t>Martinelli </a:t>
            </a:r>
            <a:r>
              <a:rPr lang="en-US" sz="1800" dirty="0"/>
              <a:t>’94], </a:t>
            </a:r>
            <a:endParaRPr lang="en-US" sz="1800" dirty="0" smtClean="0"/>
          </a:p>
          <a:p>
            <a:pPr marL="1225296" lvl="4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1800" dirty="0" smtClean="0"/>
              <a:t>[</a:t>
            </a:r>
            <a:r>
              <a:rPr lang="it-IT" sz="1800" dirty="0"/>
              <a:t>Cesi, Guadagni, Martinelli, Schonmann</a:t>
            </a:r>
            <a:r>
              <a:rPr lang="en-US" sz="1800" dirty="0"/>
              <a:t>’96].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4E95-2CE1-4F15-8D63-5D5B0A1D9BDF}" type="slidenum">
              <a:rPr lang="he-IL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3709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350657" y="2167806"/>
            <a:ext cx="1154132" cy="358615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0">
              <a:rot lat="0" lon="0" rev="0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Mixing on the square lattice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675" y="1600200"/>
                <a:ext cx="8970447" cy="4918166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High temperature: </a:t>
                </a:r>
                <a:r>
                  <a:rPr lang="en-US" dirty="0" smtClean="0">
                    <a:latin typeface="Euclid" pitchFamily="18" charset="0"/>
                  </a:rPr>
                  <a:t>gap</a:t>
                </a:r>
                <a:r>
                  <a:rPr lang="en-US" baseline="30000" dirty="0" smtClean="0">
                    <a:latin typeface="Euclid" pitchFamily="18" charset="0"/>
                  </a:rPr>
                  <a:t>–1 </a:t>
                </a:r>
                <a:r>
                  <a:rPr lang="en-US" dirty="0" smtClean="0"/>
                  <a:t>is uniformly bounded,</a:t>
                </a:r>
                <a:br>
                  <a:rPr lang="en-US" dirty="0" smtClean="0"/>
                </a:br>
                <a:r>
                  <a:rPr lang="en-US" dirty="0" smtClean="0">
                    <a:latin typeface="Euclid" pitchFamily="18" charset="0"/>
                  </a:rPr>
                  <a:t>O(log </a:t>
                </a:r>
                <a:r>
                  <a:rPr lang="en-US" i="1" dirty="0" smtClean="0">
                    <a:latin typeface="Euclid" pitchFamily="18" charset="0"/>
                  </a:rPr>
                  <a:t>n</a:t>
                </a:r>
                <a:r>
                  <a:rPr lang="en-US" dirty="0" smtClean="0">
                    <a:latin typeface="Euclid" pitchFamily="18" charset="0"/>
                  </a:rPr>
                  <a:t>)</a:t>
                </a:r>
                <a:r>
                  <a:rPr lang="en-US" dirty="0" smtClean="0"/>
                  <a:t> mixing for all  </a:t>
                </a:r>
                <a:r>
                  <a:rPr lang="en-US" i="1" dirty="0">
                    <a:latin typeface="Euclid Symbol" pitchFamily="18" charset="2"/>
                    <a:sym typeface="Euclid Symbol"/>
                  </a:rPr>
                  <a:t> </a:t>
                </a:r>
                <a:r>
                  <a:rPr lang="en-US" dirty="0" smtClean="0">
                    <a:latin typeface="Euclid Symbol" pitchFamily="18" charset="2"/>
                    <a:sym typeface="Euclid Symbol"/>
                  </a:rPr>
                  <a:t>&lt;</a:t>
                </a:r>
                <a:r>
                  <a:rPr lang="en-US" i="1" dirty="0" smtClean="0">
                    <a:latin typeface="Euclid Symbol" pitchFamily="18" charset="2"/>
                    <a:sym typeface="Euclid Symbol"/>
                  </a:rPr>
                  <a:t> </a:t>
                </a:r>
                <a:r>
                  <a:rPr lang="en-US" i="1" dirty="0">
                    <a:latin typeface="Euclid Symbol" pitchFamily="18" charset="2"/>
                    <a:sym typeface="Euclid Symbol"/>
                  </a:rPr>
                  <a:t></a:t>
                </a:r>
                <a:r>
                  <a:rPr lang="en-US" i="1" baseline="-25000" dirty="0" smtClean="0">
                    <a:latin typeface="Euclid" pitchFamily="18" charset="0"/>
                    <a:sym typeface="Euclid Symbol"/>
                  </a:rPr>
                  <a:t>c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Euclid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Euclid" pitchFamily="18" charset="0"/>
                  </a:rPr>
                  <a:t>log(1+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 smtClean="0">
                    <a:latin typeface="Euclid" pitchFamily="18" charset="0"/>
                  </a:rPr>
                  <a:t>)</a:t>
                </a:r>
                <a:r>
                  <a:rPr lang="en-US" dirty="0"/>
                  <a:t> </a:t>
                </a:r>
                <a:r>
                  <a:rPr lang="en-US" dirty="0" smtClean="0"/>
                  <a:t>.</a:t>
                </a:r>
                <a:endParaRPr lang="en-US" dirty="0">
                  <a:latin typeface="Euclid" pitchFamily="18" charset="0"/>
                </a:endParaRPr>
              </a:p>
              <a:p>
                <a:pPr marL="1371600" lvl="1"/>
                <a:r>
                  <a:rPr lang="en-US" dirty="0"/>
                  <a:t>[</a:t>
                </a:r>
                <a:r>
                  <a:rPr lang="en-US" dirty="0" err="1"/>
                  <a:t>Martinelli</a:t>
                </a:r>
                <a:r>
                  <a:rPr lang="en-US" dirty="0"/>
                  <a:t>, </a:t>
                </a:r>
                <a:r>
                  <a:rPr lang="en-US" dirty="0" err="1"/>
                  <a:t>Olivieri</a:t>
                </a:r>
                <a:r>
                  <a:rPr lang="en-US" dirty="0"/>
                  <a:t> ’94a, ‘94b]</a:t>
                </a:r>
              </a:p>
              <a:p>
                <a:pPr marL="1371600" lvl="1"/>
                <a:r>
                  <a:rPr lang="en-US" dirty="0"/>
                  <a:t>[</a:t>
                </a:r>
                <a:r>
                  <a:rPr lang="en-US" dirty="0" err="1"/>
                  <a:t>Martinelli</a:t>
                </a:r>
                <a:r>
                  <a:rPr lang="en-US" dirty="0"/>
                  <a:t>, </a:t>
                </a:r>
                <a:r>
                  <a:rPr lang="en-US" dirty="0" err="1"/>
                  <a:t>Olivieri</a:t>
                </a:r>
                <a:r>
                  <a:rPr lang="en-US" dirty="0"/>
                  <a:t>, </a:t>
                </a:r>
                <a:r>
                  <a:rPr lang="en-US" dirty="0" err="1"/>
                  <a:t>Schonmann</a:t>
                </a:r>
                <a:r>
                  <a:rPr lang="en-US" dirty="0"/>
                  <a:t> ’94</a:t>
                </a:r>
                <a:r>
                  <a:rPr lang="en-US" dirty="0" smtClean="0"/>
                  <a:t>]</a:t>
                </a:r>
              </a:p>
              <a:p>
                <a:pPr marL="1051560"/>
                <a:r>
                  <a:rPr lang="en-US" dirty="0" smtClean="0"/>
                  <a:t>Cutoff</a:t>
                </a:r>
                <a:endParaRPr lang="en-US" dirty="0"/>
              </a:p>
              <a:p>
                <a:pPr marL="1371600" lvl="1"/>
                <a:r>
                  <a:rPr lang="en-US" dirty="0" smtClean="0"/>
                  <a:t>Cutoff with </a:t>
                </a:r>
                <a:r>
                  <a:rPr lang="en-US" dirty="0" smtClean="0"/>
                  <a:t>mixing </a:t>
                </a:r>
                <a:r>
                  <a:rPr lang="en-US" dirty="0" smtClean="0"/>
                  <a:t>time 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∞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[</a:t>
                </a:r>
                <a:r>
                  <a:rPr lang="en-US" dirty="0" err="1" smtClean="0"/>
                  <a:t>Lubetzky</a:t>
                </a:r>
                <a:r>
                  <a:rPr lang="en-US" dirty="0" smtClean="0"/>
                  <a:t>, S. ‘09]: </a:t>
                </a:r>
              </a:p>
              <a:p>
                <a:endParaRPr lang="en-US" sz="1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675" y="1600200"/>
                <a:ext cx="8970447" cy="4918166"/>
              </a:xfrm>
              <a:blipFill rotWithShape="1">
                <a:blip r:embed="rId2"/>
                <a:stretch>
                  <a:fillRect t="-1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4E95-2CE1-4F15-8D63-5D5B0A1D9BDF}" type="slidenum">
              <a:rPr lang="he-IL" smtClean="0"/>
              <a:pPr/>
              <a:t>8</a:t>
            </a:fld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342799" y="4646429"/>
            <a:ext cx="3700163" cy="1634460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ctangle 15"/>
          <p:cNvSpPr/>
          <p:nvPr/>
        </p:nvSpPr>
        <p:spPr>
          <a:xfrm>
            <a:off x="2384484" y="5035764"/>
            <a:ext cx="12490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cutoff</a:t>
            </a:r>
            <a:endParaRPr lang="en-US" sz="2800" b="1" i="1" dirty="0">
              <a:ln w="11430"/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3936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animBg="1"/>
      <p:bldP spid="3" grpId="0" uiExpand="1" build="p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122352" y="1703544"/>
            <a:ext cx="1080588" cy="354842"/>
          </a:xfrm>
          <a:prstGeom prst="roundRect">
            <a:avLst>
              <a:gd name="adj" fmla="val 50000"/>
            </a:avLst>
          </a:prstGeom>
          <a:solidFill>
            <a:srgbClr val="336699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0">
              <a:rot lat="0" lon="0" rev="0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" y="1600200"/>
            <a:ext cx="8970447" cy="4918166"/>
          </a:xfrm>
        </p:spPr>
        <p:txBody>
          <a:bodyPr>
            <a:normAutofit/>
          </a:bodyPr>
          <a:lstStyle/>
          <a:p>
            <a:r>
              <a:rPr lang="en-US" dirty="0" smtClean="0"/>
              <a:t>Low temperature: for </a:t>
            </a:r>
            <a:r>
              <a:rPr lang="en-US" i="1" dirty="0">
                <a:latin typeface="Euclid Symbol" pitchFamily="18" charset="2"/>
                <a:sym typeface="Euclid Symbol"/>
              </a:rPr>
              <a:t> </a:t>
            </a:r>
            <a:r>
              <a:rPr lang="en-US" dirty="0" smtClean="0">
                <a:latin typeface="Euclid Symbol" pitchFamily="18" charset="2"/>
                <a:sym typeface="Euclid Symbol"/>
              </a:rPr>
              <a:t>&gt;</a:t>
            </a:r>
            <a:r>
              <a:rPr lang="en-US" i="1" dirty="0" smtClean="0">
                <a:latin typeface="Euclid Symbol" pitchFamily="18" charset="2"/>
                <a:sym typeface="Euclid Symbol"/>
              </a:rPr>
              <a:t> </a:t>
            </a:r>
            <a:r>
              <a:rPr lang="en-US" i="1" dirty="0">
                <a:latin typeface="Euclid Symbol" pitchFamily="18" charset="2"/>
                <a:sym typeface="Euclid Symbol"/>
              </a:rPr>
              <a:t></a:t>
            </a:r>
            <a:r>
              <a:rPr lang="en-US" i="1" baseline="-25000" dirty="0" smtClean="0">
                <a:latin typeface="Euclid" pitchFamily="18" charset="0"/>
                <a:sym typeface="Euclid Symbol"/>
              </a:rPr>
              <a:t>c</a:t>
            </a:r>
            <a:r>
              <a:rPr lang="en-US" dirty="0">
                <a:sym typeface="Euclid Symbol"/>
              </a:rPr>
              <a:t> </a:t>
            </a:r>
            <a:r>
              <a:rPr lang="en-US" dirty="0" smtClean="0">
                <a:sym typeface="Euclid Symbol"/>
              </a:rPr>
              <a:t> </a:t>
            </a:r>
            <a:r>
              <a:rPr lang="en-US" dirty="0" smtClean="0"/>
              <a:t>both </a:t>
            </a:r>
            <a:r>
              <a:rPr lang="en-US" dirty="0" smtClean="0">
                <a:latin typeface="Euclid" pitchFamily="18" charset="0"/>
              </a:rPr>
              <a:t>gap</a:t>
            </a:r>
            <a:r>
              <a:rPr lang="en-US" baseline="30000" dirty="0" smtClean="0">
                <a:latin typeface="Euclid" pitchFamily="18" charset="0"/>
              </a:rPr>
              <a:t>–1</a:t>
            </a:r>
            <a:r>
              <a:rPr lang="en-US" dirty="0" smtClean="0"/>
              <a:t> and the mixing time are </a:t>
            </a:r>
            <a:r>
              <a:rPr lang="en-US" dirty="0" err="1" smtClean="0">
                <a:latin typeface="Euclid" pitchFamily="18" charset="0"/>
              </a:rPr>
              <a:t>exp</a:t>
            </a:r>
            <a:r>
              <a:rPr lang="en-US" dirty="0">
                <a:latin typeface="Euclid" pitchFamily="18" charset="0"/>
              </a:rPr>
              <a:t>[</a:t>
            </a:r>
            <a:r>
              <a:rPr lang="en-US" dirty="0" smtClean="0">
                <a:latin typeface="Euclid" pitchFamily="18" charset="0"/>
              </a:rPr>
              <a:t>(</a:t>
            </a:r>
            <a:r>
              <a:rPr lang="en-US" i="1" dirty="0" smtClean="0">
                <a:latin typeface="Euclid" pitchFamily="18" charset="0"/>
              </a:rPr>
              <a:t>c</a:t>
            </a:r>
            <a:r>
              <a:rPr lang="en-US" dirty="0" smtClean="0">
                <a:latin typeface="Euclid" pitchFamily="18" charset="0"/>
              </a:rPr>
              <a:t>(</a:t>
            </a:r>
            <a:r>
              <a:rPr lang="el-GR" i="1" dirty="0">
                <a:cs typeface="Times New Roman"/>
                <a:sym typeface="Euclid Symbol"/>
              </a:rPr>
              <a:t></a:t>
            </a:r>
            <a:r>
              <a:rPr lang="en-US" dirty="0" smtClean="0">
                <a:latin typeface="Euclid" pitchFamily="18" charset="0"/>
                <a:cs typeface="Times New Roman"/>
              </a:rPr>
              <a:t>)</a:t>
            </a:r>
            <a:r>
              <a:rPr lang="en-US" dirty="0" smtClean="0">
                <a:latin typeface="Euclid" pitchFamily="18" charset="0"/>
              </a:rPr>
              <a:t>+</a:t>
            </a:r>
            <a:r>
              <a:rPr lang="en-US" i="1" dirty="0" smtClean="0">
                <a:latin typeface="Euclid" pitchFamily="18" charset="0"/>
              </a:rPr>
              <a:t>o</a:t>
            </a:r>
            <a:r>
              <a:rPr lang="en-US" dirty="0" smtClean="0">
                <a:latin typeface="Euclid" pitchFamily="18" charset="0"/>
              </a:rPr>
              <a:t>(1))</a:t>
            </a:r>
            <a:r>
              <a:rPr lang="en-US" i="1" dirty="0" smtClean="0">
                <a:latin typeface="Euclid" pitchFamily="18" charset="0"/>
              </a:rPr>
              <a:t>n</a:t>
            </a:r>
            <a:r>
              <a:rPr lang="en-US" dirty="0" smtClean="0">
                <a:latin typeface="Euclid" pitchFamily="18" charset="0"/>
              </a:rPr>
              <a:t>]</a:t>
            </a:r>
            <a:r>
              <a:rPr lang="en-US" dirty="0" smtClean="0"/>
              <a:t>.</a:t>
            </a:r>
          </a:p>
          <a:p>
            <a:pPr marL="1225296" lvl="4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1800" dirty="0" smtClean="0"/>
              <a:t>[</a:t>
            </a:r>
            <a:r>
              <a:rPr lang="en-US" sz="1800" dirty="0" err="1"/>
              <a:t>Chayes</a:t>
            </a:r>
            <a:r>
              <a:rPr lang="en-US" sz="1800" dirty="0"/>
              <a:t>, </a:t>
            </a:r>
            <a:r>
              <a:rPr lang="en-US" sz="1800" dirty="0" err="1"/>
              <a:t>Chayes</a:t>
            </a:r>
            <a:r>
              <a:rPr lang="en-US" sz="1800" dirty="0"/>
              <a:t>, Schonmann’87],</a:t>
            </a:r>
          </a:p>
          <a:p>
            <a:pPr marL="1225296" lvl="4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1800" dirty="0" smtClean="0"/>
              <a:t>[</a:t>
            </a:r>
            <a:r>
              <a:rPr lang="it-IT" sz="1800" dirty="0"/>
              <a:t>Cesi, Guadagni, Martinelli, Schonmann</a:t>
            </a:r>
            <a:r>
              <a:rPr lang="en-US" sz="1800" dirty="0"/>
              <a:t>’96</a:t>
            </a:r>
            <a:r>
              <a:rPr lang="en-US" sz="1800" dirty="0" smtClean="0"/>
              <a:t>].</a:t>
            </a:r>
          </a:p>
          <a:p>
            <a:pPr marL="1225296" lvl="4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sz="1800" dirty="0" smtClean="0"/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u="sng" cap="small" dirty="0"/>
              <a:t>Theorem</a:t>
            </a:r>
            <a:r>
              <a:rPr lang="en-US" dirty="0"/>
              <a:t> [</a:t>
            </a:r>
            <a:r>
              <a:rPr lang="en-US" dirty="0" err="1"/>
              <a:t>Lubetzky</a:t>
            </a:r>
            <a:r>
              <a:rPr lang="en-US" dirty="0"/>
              <a:t>, </a:t>
            </a:r>
            <a:r>
              <a:rPr lang="it-IT" dirty="0"/>
              <a:t>Martinelli, Toninelli, S</a:t>
            </a:r>
            <a:r>
              <a:rPr lang="it-IT" dirty="0" smtClean="0"/>
              <a:t>. ‘10</a:t>
            </a:r>
            <a:r>
              <a:rPr lang="en-US" dirty="0" smtClean="0"/>
              <a:t>]:</a:t>
            </a:r>
            <a:endParaRPr lang="en-US" dirty="0"/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en-US" dirty="0"/>
          </a:p>
          <a:p>
            <a:endParaRPr lang="en-US" dirty="0" smtClean="0"/>
          </a:p>
          <a:p>
            <a:pPr marL="585216" lvl="1" indent="0">
              <a:buNone/>
            </a:pPr>
            <a:endParaRPr lang="en-US" sz="1400" dirty="0" smtClean="0"/>
          </a:p>
          <a:p>
            <a:pPr marL="585216" lvl="1" indent="0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4E95-2CE1-4F15-8D63-5D5B0A1D9BDF}" type="slidenum">
              <a:rPr lang="he-IL" smtClean="0"/>
              <a:pPr/>
              <a:t>9</a:t>
            </a:fld>
            <a:endParaRPr lang="en-US" dirty="0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238125" y="3966015"/>
            <a:ext cx="8622847" cy="196714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noFill/>
            <a:round/>
            <a:headEnd/>
            <a:tailEnd/>
          </a:ln>
          <a:effectLst/>
          <a:scene3d>
            <a:camera prst="perspectiveAbove"/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18000" tIns="10800" rIns="18000" bIns="10800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sz="160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63008" y="4240388"/>
                <a:ext cx="8373080" cy="1727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 smtClean="0">
                    <a:latin typeface="Euclid" pitchFamily="18" charset="0"/>
                    <a:sym typeface="Symbol"/>
                  </a:rPr>
                  <a:t>Consider the low temperature,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sym typeface="Symbol"/>
                      </a:rPr>
                      <m:t>𝛽</m:t>
                    </m:r>
                    <m:r>
                      <a:rPr lang="en-US" sz="2600" b="0" i="1" smtClean="0">
                        <a:latin typeface="Cambria Math"/>
                        <a:sym typeface="Symbol"/>
                      </a:rPr>
                      <m:t>&gt;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  <a:sym typeface="Symbol"/>
                          </a:rPr>
                          <m:t>𝛽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  <a:sym typeface="Symbol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Euclid" pitchFamily="18" charset="0"/>
                    <a:sym typeface="Symbol"/>
                  </a:rPr>
                  <a:t>, </a:t>
                </a:r>
                <a:r>
                  <a:rPr lang="en-US" sz="2600" dirty="0" err="1" smtClean="0">
                    <a:latin typeface="Euclid" pitchFamily="18" charset="0"/>
                    <a:sym typeface="Symbol"/>
                  </a:rPr>
                  <a:t>Ising</a:t>
                </a:r>
                <a:r>
                  <a:rPr lang="en-US" sz="2600" dirty="0" smtClean="0">
                    <a:latin typeface="Euclid" pitchFamily="18" charset="0"/>
                    <a:sym typeface="Symbol"/>
                  </a:rPr>
                  <a:t> model </a:t>
                </a:r>
                <a:r>
                  <a:rPr lang="en-US" sz="2600" dirty="0" smtClean="0">
                    <a:latin typeface="Euclid" pitchFamily="18" charset="0"/>
                    <a:sym typeface="Symbol"/>
                  </a:rPr>
                  <a:t>of </a:t>
                </a:r>
                <a:r>
                  <a:rPr lang="en-US" sz="2600" dirty="0" smtClean="0">
                    <a:latin typeface="Euclid" pitchFamily="18" charset="0"/>
                    <a:sym typeface="Symbol"/>
                  </a:rPr>
                  <a:t>side-length </a:t>
                </a:r>
                <a:r>
                  <a:rPr lang="en-US" sz="2600" i="1" dirty="0" smtClean="0">
                    <a:latin typeface="Euclid" pitchFamily="18" charset="0"/>
                    <a:sym typeface="Symbol"/>
                  </a:rPr>
                  <a:t>n. </a:t>
                </a:r>
                <a:r>
                  <a:rPr lang="en-US" sz="2600" dirty="0" smtClean="0">
                    <a:latin typeface="Euclid" pitchFamily="18" charset="0"/>
                    <a:sym typeface="Symbol"/>
                  </a:rPr>
                  <a:t>The mixing time of the </a:t>
                </a:r>
                <a:r>
                  <a:rPr lang="en-US" sz="2600" dirty="0" err="1" smtClean="0">
                    <a:latin typeface="Euclid" pitchFamily="18" charset="0"/>
                    <a:sym typeface="Symbol"/>
                  </a:rPr>
                  <a:t>Glauber</a:t>
                </a:r>
                <a:r>
                  <a:rPr lang="en-US" sz="2600" dirty="0" smtClean="0">
                    <a:latin typeface="Euclid" pitchFamily="18" charset="0"/>
                    <a:sym typeface="Symbol"/>
                  </a:rPr>
                  <a:t> dynamics under ‘plus’ boundary conditions is bounded above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  <a:sym typeface="Symbol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  <a:sym typeface="Symbol"/>
                          </a:rPr>
                          <m:t>𝑐</m:t>
                        </m:r>
                        <m:func>
                          <m:funcPr>
                            <m:ctrlPr>
                              <a:rPr lang="en-US" sz="2600" b="0" i="1" smtClean="0">
                                <a:latin typeface="Cambria Math"/>
                                <a:sym typeface="Symbol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/>
                                <a:sym typeface="Symbol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600" b="0" i="1" smtClean="0">
                                <a:latin typeface="Cambria Math"/>
                                <a:sym typeface="Symbol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600" dirty="0" smtClean="0">
                    <a:latin typeface="Euclid" pitchFamily="18" charset="0"/>
                    <a:sym typeface="Symbol"/>
                  </a:rPr>
                  <a:t>.</a:t>
                </a:r>
                <a:endParaRPr lang="en-US" sz="2600" dirty="0" smtClean="0">
                  <a:latin typeface="Euclid" pitchFamily="18" charset="0"/>
                  <a:sym typeface="Symbol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08" y="4240388"/>
                <a:ext cx="8373080" cy="1727011"/>
              </a:xfrm>
              <a:prstGeom prst="rect">
                <a:avLst/>
              </a:prstGeom>
              <a:blipFill rotWithShape="1">
                <a:blip r:embed="rId2"/>
                <a:stretch>
                  <a:fillRect l="-1311" t="-2473" r="-1384" b="-7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3170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uiExpand="1" build="p"/>
      <p:bldP spid="12" grpId="0" animBg="1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EYAL@YFVEQNNFUVWXY5M7" val="270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68875</TotalTime>
  <Words>974</Words>
  <Application>Microsoft Office PowerPoint</Application>
  <PresentationFormat>On-screen Show (4:3)</PresentationFormat>
  <Paragraphs>228</Paragraphs>
  <Slides>23</Slides>
  <Notes>2</Notes>
  <HiddenSlides>6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1" baseType="lpstr">
      <vt:lpstr>Arial</vt:lpstr>
      <vt:lpstr>Wingdings</vt:lpstr>
      <vt:lpstr>Lucida Sans</vt:lpstr>
      <vt:lpstr>Lucida Sans Unicode</vt:lpstr>
      <vt:lpstr>Book Antiqua</vt:lpstr>
      <vt:lpstr>Wingdings 3</vt:lpstr>
      <vt:lpstr>Times New Roman</vt:lpstr>
      <vt:lpstr>Euclid Math One</vt:lpstr>
      <vt:lpstr>Euclid Symbol</vt:lpstr>
      <vt:lpstr>Wingdings 2</vt:lpstr>
      <vt:lpstr>Tahoma</vt:lpstr>
      <vt:lpstr>Euclid Math Two</vt:lpstr>
      <vt:lpstr>Symbol</vt:lpstr>
      <vt:lpstr>Cambria Math</vt:lpstr>
      <vt:lpstr>Euclid</vt:lpstr>
      <vt:lpstr>Apex</vt:lpstr>
      <vt:lpstr>1_Apex</vt:lpstr>
      <vt:lpstr>Equation</vt:lpstr>
      <vt:lpstr>Glauber Dynamics for the Ising Model on the Square Lattice </vt:lpstr>
      <vt:lpstr>Ising model</vt:lpstr>
      <vt:lpstr>Phase Transition</vt:lpstr>
      <vt:lpstr>Glauber dynamics for Ising</vt:lpstr>
      <vt:lpstr>Rate of convergence to equilibrium</vt:lpstr>
      <vt:lpstr>General (believed) picture for  Glauber dynamics</vt:lpstr>
      <vt:lpstr>Mixing time for Ising on 2D lattices</vt:lpstr>
      <vt:lpstr>Mixing on the square lattice</vt:lpstr>
      <vt:lpstr>Low temperature</vt:lpstr>
      <vt:lpstr>Glauber dynamics at criticality</vt:lpstr>
      <vt:lpstr>Scaling limit of critical Ising</vt:lpstr>
      <vt:lpstr>Main result: power-law at criticality</vt:lpstr>
      <vt:lpstr>Further bounds on critical gap</vt:lpstr>
      <vt:lpstr>Main techniques</vt:lpstr>
      <vt:lpstr>Key spatial-mixing result</vt:lpstr>
      <vt:lpstr>Single site vs. Block dynamics</vt:lpstr>
      <vt:lpstr>Upper bound via spatial-mixing</vt:lpstr>
      <vt:lpstr>(ctd.)</vt:lpstr>
      <vt:lpstr>Intuition: spatial mixing proof</vt:lpstr>
      <vt:lpstr>Solution: reduce to FK Ising</vt:lpstr>
      <vt:lpstr>Completing the proof</vt:lpstr>
      <vt:lpstr>Open problems</vt:lpstr>
      <vt:lpstr>Thank you.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 Variation Cutoff in Birth &amp; Death chains</dc:title>
  <dc:creator>lubetzky</dc:creator>
  <cp:lastModifiedBy>Laptop</cp:lastModifiedBy>
  <cp:revision>825</cp:revision>
  <dcterms:created xsi:type="dcterms:W3CDTF">2005-03-29T13:25:04Z</dcterms:created>
  <dcterms:modified xsi:type="dcterms:W3CDTF">2012-01-13T19:20:06Z</dcterms:modified>
</cp:coreProperties>
</file>