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1.xml" ContentType="application/vnd.openxmlformats-officedocument.presentationml.notesSlide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notesSlides/notesSlide2.xml" ContentType="application/vnd.openxmlformats-officedocument.presentationml.notesSlide+xml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embeddings/oleObject49.bin" ContentType="application/vnd.openxmlformats-officedocument.oleObject"/>
  <Override PartName="/ppt/embeddings/oleObject50.bin" ContentType="application/vnd.openxmlformats-officedocument.oleObject"/>
  <Override PartName="/ppt/embeddings/oleObject51.bin" ContentType="application/vnd.openxmlformats-officedocument.oleObject"/>
  <Override PartName="/ppt/embeddings/oleObject52.bin" ContentType="application/vnd.openxmlformats-officedocument.oleObject"/>
  <Override PartName="/ppt/embeddings/oleObject53.bin" ContentType="application/vnd.openxmlformats-officedocument.oleObject"/>
  <Override PartName="/ppt/embeddings/oleObject54.bin" ContentType="application/vnd.openxmlformats-officedocument.oleObject"/>
  <Override PartName="/ppt/embeddings/oleObject55.bin" ContentType="application/vnd.openxmlformats-officedocument.oleObject"/>
  <Override PartName="/ppt/embeddings/oleObject56.bin" ContentType="application/vnd.openxmlformats-officedocument.oleObject"/>
  <Override PartName="/ppt/embeddings/oleObject57.bin" ContentType="application/vnd.openxmlformats-officedocument.oleObject"/>
  <Override PartName="/ppt/embeddings/oleObject58.bin" ContentType="application/vnd.openxmlformats-officedocument.oleObject"/>
  <Override PartName="/ppt/embeddings/oleObject59.bin" ContentType="application/vnd.openxmlformats-officedocument.oleObject"/>
  <Override PartName="/ppt/embeddings/oleObject60.bin" ContentType="application/vnd.openxmlformats-officedocument.oleObject"/>
  <Override PartName="/ppt/embeddings/oleObject61.bin" ContentType="application/vnd.openxmlformats-officedocument.oleObject"/>
  <Override PartName="/ppt/embeddings/oleObject62.bin" ContentType="application/vnd.openxmlformats-officedocument.oleObject"/>
  <Override PartName="/ppt/embeddings/oleObject63.bin" ContentType="application/vnd.openxmlformats-officedocument.oleObject"/>
  <Override PartName="/ppt/embeddings/oleObject64.bin" ContentType="application/vnd.openxmlformats-officedocument.oleObject"/>
  <Override PartName="/ppt/embeddings/oleObject65.bin" ContentType="application/vnd.openxmlformats-officedocument.oleObject"/>
  <Override PartName="/ppt/embeddings/oleObject66.bin" ContentType="application/vnd.openxmlformats-officedocument.oleObject"/>
  <Override PartName="/ppt/embeddings/oleObject67.bin" ContentType="application/vnd.openxmlformats-officedocument.oleObject"/>
  <Override PartName="/ppt/embeddings/oleObject68.bin" ContentType="application/vnd.openxmlformats-officedocument.oleObject"/>
  <Override PartName="/ppt/embeddings/oleObject69.bin" ContentType="application/vnd.openxmlformats-officedocument.oleObject"/>
  <Override PartName="/ppt/embeddings/oleObject70.bin" ContentType="application/vnd.openxmlformats-officedocument.oleObject"/>
  <Override PartName="/ppt/embeddings/oleObject71.bin" ContentType="application/vnd.openxmlformats-officedocument.oleObject"/>
  <Override PartName="/ppt/embeddings/oleObject72.bin" ContentType="application/vnd.openxmlformats-officedocument.oleObject"/>
  <Override PartName="/ppt/embeddings/oleObject73.bin" ContentType="application/vnd.openxmlformats-officedocument.oleObject"/>
  <Override PartName="/ppt/embeddings/oleObject74.bin" ContentType="application/vnd.openxmlformats-officedocument.oleObject"/>
  <Override PartName="/ppt/embeddings/oleObject75.bin" ContentType="application/vnd.openxmlformats-officedocument.oleObject"/>
  <Override PartName="/ppt/embeddings/oleObject76.bin" ContentType="application/vnd.openxmlformats-officedocument.oleObject"/>
  <Override PartName="/ppt/embeddings/oleObject77.bin" ContentType="application/vnd.openxmlformats-officedocument.oleObject"/>
  <Override PartName="/ppt/embeddings/oleObject78.bin" ContentType="application/vnd.openxmlformats-officedocument.oleObject"/>
  <Override PartName="/ppt/embeddings/oleObject79.bin" ContentType="application/vnd.openxmlformats-officedocument.oleObject"/>
  <Override PartName="/ppt/embeddings/oleObject80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64" r:id="rId3"/>
    <p:sldId id="257" r:id="rId4"/>
    <p:sldId id="260" r:id="rId5"/>
    <p:sldId id="259" r:id="rId6"/>
    <p:sldId id="261" r:id="rId7"/>
    <p:sldId id="262" r:id="rId8"/>
    <p:sldId id="281" r:id="rId9"/>
    <p:sldId id="263" r:id="rId10"/>
    <p:sldId id="258" r:id="rId11"/>
    <p:sldId id="265" r:id="rId12"/>
    <p:sldId id="266" r:id="rId13"/>
    <p:sldId id="267" r:id="rId14"/>
    <p:sldId id="268" r:id="rId15"/>
    <p:sldId id="269" r:id="rId16"/>
    <p:sldId id="271" r:id="rId17"/>
    <p:sldId id="273" r:id="rId18"/>
    <p:sldId id="272" r:id="rId19"/>
    <p:sldId id="274" r:id="rId20"/>
    <p:sldId id="276" r:id="rId21"/>
    <p:sldId id="275" r:id="rId22"/>
    <p:sldId id="277" r:id="rId23"/>
    <p:sldId id="279" r:id="rId24"/>
    <p:sldId id="285" r:id="rId25"/>
    <p:sldId id="278" r:id="rId26"/>
    <p:sldId id="280" r:id="rId27"/>
    <p:sldId id="282" r:id="rId28"/>
    <p:sldId id="283" r:id="rId29"/>
    <p:sldId id="284" r:id="rId30"/>
    <p:sldId id="287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6" r:id="rId40"/>
    <p:sldId id="295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52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Relationship Id="rId2" Type="http://schemas.openxmlformats.org/officeDocument/2006/relationships/image" Target="../media/image12.emf"/><Relationship Id="rId3" Type="http://schemas.openxmlformats.org/officeDocument/2006/relationships/image" Target="../media/image1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Relationship Id="rId2" Type="http://schemas.openxmlformats.org/officeDocument/2006/relationships/image" Target="../media/image3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Relationship Id="rId2" Type="http://schemas.openxmlformats.org/officeDocument/2006/relationships/image" Target="../media/image34.emf"/><Relationship Id="rId3" Type="http://schemas.openxmlformats.org/officeDocument/2006/relationships/image" Target="../media/image35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4" Type="http://schemas.openxmlformats.org/officeDocument/2006/relationships/image" Target="../media/image39.emf"/><Relationship Id="rId5" Type="http://schemas.openxmlformats.org/officeDocument/2006/relationships/image" Target="../media/image40.emf"/><Relationship Id="rId1" Type="http://schemas.openxmlformats.org/officeDocument/2006/relationships/image" Target="../media/image36.emf"/><Relationship Id="rId2" Type="http://schemas.openxmlformats.org/officeDocument/2006/relationships/image" Target="../media/image3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Relationship Id="rId2" Type="http://schemas.openxmlformats.org/officeDocument/2006/relationships/image" Target="../media/image42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4" Type="http://schemas.openxmlformats.org/officeDocument/2006/relationships/image" Target="../media/image46.emf"/><Relationship Id="rId5" Type="http://schemas.openxmlformats.org/officeDocument/2006/relationships/image" Target="../media/image47.emf"/><Relationship Id="rId1" Type="http://schemas.openxmlformats.org/officeDocument/2006/relationships/image" Target="../media/image43.emf"/><Relationship Id="rId2" Type="http://schemas.openxmlformats.org/officeDocument/2006/relationships/image" Target="../media/image4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Relationship Id="rId2" Type="http://schemas.openxmlformats.org/officeDocument/2006/relationships/image" Target="../media/image7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Relationship Id="rId2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Relationship Id="rId2" Type="http://schemas.openxmlformats.org/officeDocument/2006/relationships/image" Target="../media/image42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4" Type="http://schemas.openxmlformats.org/officeDocument/2006/relationships/image" Target="../media/image53.emf"/><Relationship Id="rId5" Type="http://schemas.openxmlformats.org/officeDocument/2006/relationships/image" Target="../media/image54.emf"/><Relationship Id="rId6" Type="http://schemas.openxmlformats.org/officeDocument/2006/relationships/image" Target="../media/image55.emf"/><Relationship Id="rId7" Type="http://schemas.openxmlformats.org/officeDocument/2006/relationships/image" Target="../media/image56.emf"/><Relationship Id="rId8" Type="http://schemas.openxmlformats.org/officeDocument/2006/relationships/image" Target="../media/image57.emf"/><Relationship Id="rId1" Type="http://schemas.openxmlformats.org/officeDocument/2006/relationships/image" Target="../media/image50.emf"/><Relationship Id="rId2" Type="http://schemas.openxmlformats.org/officeDocument/2006/relationships/image" Target="../media/image51.e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4" Type="http://schemas.openxmlformats.org/officeDocument/2006/relationships/image" Target="../media/image61.emf"/><Relationship Id="rId1" Type="http://schemas.openxmlformats.org/officeDocument/2006/relationships/image" Target="../media/image58.emf"/><Relationship Id="rId2" Type="http://schemas.openxmlformats.org/officeDocument/2006/relationships/image" Target="../media/image59.e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4" Type="http://schemas.openxmlformats.org/officeDocument/2006/relationships/image" Target="../media/image64.emf"/><Relationship Id="rId1" Type="http://schemas.openxmlformats.org/officeDocument/2006/relationships/image" Target="../media/image60.emf"/><Relationship Id="rId2" Type="http://schemas.openxmlformats.org/officeDocument/2006/relationships/image" Target="../media/image62.e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4" Type="http://schemas.openxmlformats.org/officeDocument/2006/relationships/image" Target="../media/image55.emf"/><Relationship Id="rId5" Type="http://schemas.openxmlformats.org/officeDocument/2006/relationships/image" Target="../media/image56.emf"/><Relationship Id="rId6" Type="http://schemas.openxmlformats.org/officeDocument/2006/relationships/image" Target="../media/image57.emf"/><Relationship Id="rId1" Type="http://schemas.openxmlformats.org/officeDocument/2006/relationships/image" Target="../media/image65.emf"/><Relationship Id="rId2" Type="http://schemas.openxmlformats.org/officeDocument/2006/relationships/image" Target="../media/image6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Relationship Id="rId2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4" Type="http://schemas.openxmlformats.org/officeDocument/2006/relationships/image" Target="../media/image11.emf"/><Relationship Id="rId1" Type="http://schemas.openxmlformats.org/officeDocument/2006/relationships/image" Target="../media/image8.emf"/><Relationship Id="rId2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5" Type="http://schemas.openxmlformats.org/officeDocument/2006/relationships/image" Target="../media/image16.emf"/><Relationship Id="rId1" Type="http://schemas.openxmlformats.org/officeDocument/2006/relationships/image" Target="../media/image12.emf"/><Relationship Id="rId2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Relationship Id="rId2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1" Type="http://schemas.openxmlformats.org/officeDocument/2006/relationships/image" Target="../media/image19.emf"/><Relationship Id="rId2" Type="http://schemas.openxmlformats.org/officeDocument/2006/relationships/image" Target="../media/image2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4" Type="http://schemas.openxmlformats.org/officeDocument/2006/relationships/image" Target="../media/image21.emf"/><Relationship Id="rId1" Type="http://schemas.openxmlformats.org/officeDocument/2006/relationships/image" Target="../media/image24.emf"/><Relationship Id="rId2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97B55-33A9-8C4B-BC7A-806550702F76}" type="datetimeFigureOut">
              <a:rPr lang="en-US" smtClean="0"/>
              <a:t>3/29/12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DDF42-A758-4F48-87B1-2EAA50AA33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017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DDF42-A758-4F48-87B1-2EAA50AA330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06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4DDF42-A758-4F48-87B1-2EAA50AA330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06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A4FA-DB96-D840-9FF0-CA8BA848024D}" type="datetimeFigureOut">
              <a:rPr lang="en-US" smtClean="0"/>
              <a:t>3/29/12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13B21-FAA8-0B44-8083-E65D18CC4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011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A4FA-DB96-D840-9FF0-CA8BA848024D}" type="datetimeFigureOut">
              <a:rPr lang="en-US" smtClean="0"/>
              <a:t>3/29/12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13B21-FAA8-0B44-8083-E65D18CC4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4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A4FA-DB96-D840-9FF0-CA8BA848024D}" type="datetimeFigureOut">
              <a:rPr lang="en-US" smtClean="0"/>
              <a:t>3/29/12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13B21-FAA8-0B44-8083-E65D18CC4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33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A4FA-DB96-D840-9FF0-CA8BA848024D}" type="datetimeFigureOut">
              <a:rPr lang="en-US" smtClean="0"/>
              <a:t>3/29/12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13B21-FAA8-0B44-8083-E65D18CC4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307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A4FA-DB96-D840-9FF0-CA8BA848024D}" type="datetimeFigureOut">
              <a:rPr lang="en-US" smtClean="0"/>
              <a:t>3/29/12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13B21-FAA8-0B44-8083-E65D18CC4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79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A4FA-DB96-D840-9FF0-CA8BA848024D}" type="datetimeFigureOut">
              <a:rPr lang="en-US" smtClean="0"/>
              <a:t>3/29/12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13B21-FAA8-0B44-8083-E65D18CC4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328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A4FA-DB96-D840-9FF0-CA8BA848024D}" type="datetimeFigureOut">
              <a:rPr lang="en-US" smtClean="0"/>
              <a:t>3/29/12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13B21-FAA8-0B44-8083-E65D18CC4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631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A4FA-DB96-D840-9FF0-CA8BA848024D}" type="datetimeFigureOut">
              <a:rPr lang="en-US" smtClean="0"/>
              <a:t>3/29/12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13B21-FAA8-0B44-8083-E65D18CC4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A4FA-DB96-D840-9FF0-CA8BA848024D}" type="datetimeFigureOut">
              <a:rPr lang="en-US" smtClean="0"/>
              <a:t>3/29/12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13B21-FAA8-0B44-8083-E65D18CC4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56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A4FA-DB96-D840-9FF0-CA8BA848024D}" type="datetimeFigureOut">
              <a:rPr lang="en-US" smtClean="0"/>
              <a:t>3/29/12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13B21-FAA8-0B44-8083-E65D18CC4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039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A4FA-DB96-D840-9FF0-CA8BA848024D}" type="datetimeFigureOut">
              <a:rPr lang="en-US" smtClean="0"/>
              <a:t>3/29/12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13B21-FAA8-0B44-8083-E65D18CC4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7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EA4FA-DB96-D840-9FF0-CA8BA848024D}" type="datetimeFigureOut">
              <a:rPr lang="en-US" smtClean="0"/>
              <a:t>3/29/12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13B21-FAA8-0B44-8083-E65D18CC4A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04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5.bin"/><Relationship Id="rId12" Type="http://schemas.openxmlformats.org/officeDocument/2006/relationships/image" Target="../media/image16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11.bin"/><Relationship Id="rId4" Type="http://schemas.openxmlformats.org/officeDocument/2006/relationships/image" Target="../media/image12.emf"/><Relationship Id="rId5" Type="http://schemas.openxmlformats.org/officeDocument/2006/relationships/oleObject" Target="../embeddings/oleObject12.bin"/><Relationship Id="rId6" Type="http://schemas.openxmlformats.org/officeDocument/2006/relationships/image" Target="../media/image13.emf"/><Relationship Id="rId7" Type="http://schemas.openxmlformats.org/officeDocument/2006/relationships/oleObject" Target="../embeddings/oleObject13.bin"/><Relationship Id="rId8" Type="http://schemas.openxmlformats.org/officeDocument/2006/relationships/image" Target="../media/image14.emf"/><Relationship Id="rId9" Type="http://schemas.openxmlformats.org/officeDocument/2006/relationships/oleObject" Target="../embeddings/oleObject14.bin"/><Relationship Id="rId10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4" Type="http://schemas.openxmlformats.org/officeDocument/2006/relationships/image" Target="../media/image17.emf"/><Relationship Id="rId5" Type="http://schemas.openxmlformats.org/officeDocument/2006/relationships/oleObject" Target="../embeddings/oleObject17.bin"/><Relationship Id="rId6" Type="http://schemas.openxmlformats.org/officeDocument/2006/relationships/image" Target="../media/image18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4" Type="http://schemas.openxmlformats.org/officeDocument/2006/relationships/image" Target="../media/image19.emf"/><Relationship Id="rId5" Type="http://schemas.openxmlformats.org/officeDocument/2006/relationships/oleObject" Target="../embeddings/oleObject19.bin"/><Relationship Id="rId6" Type="http://schemas.openxmlformats.org/officeDocument/2006/relationships/image" Target="../media/image20.emf"/><Relationship Id="rId7" Type="http://schemas.openxmlformats.org/officeDocument/2006/relationships/oleObject" Target="../embeddings/oleObject20.bin"/><Relationship Id="rId8" Type="http://schemas.openxmlformats.org/officeDocument/2006/relationships/image" Target="../media/image21.emf"/><Relationship Id="rId9" Type="http://schemas.openxmlformats.org/officeDocument/2006/relationships/oleObject" Target="../embeddings/oleObject21.bin"/><Relationship Id="rId10" Type="http://schemas.openxmlformats.org/officeDocument/2006/relationships/image" Target="../media/image22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4" Type="http://schemas.openxmlformats.org/officeDocument/2006/relationships/image" Target="../media/image23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4" Type="http://schemas.openxmlformats.org/officeDocument/2006/relationships/image" Target="../media/image24.emf"/><Relationship Id="rId5" Type="http://schemas.openxmlformats.org/officeDocument/2006/relationships/oleObject" Target="../embeddings/oleObject24.bin"/><Relationship Id="rId6" Type="http://schemas.openxmlformats.org/officeDocument/2006/relationships/image" Target="../media/image25.emf"/><Relationship Id="rId7" Type="http://schemas.openxmlformats.org/officeDocument/2006/relationships/oleObject" Target="../embeddings/oleObject25.bin"/><Relationship Id="rId8" Type="http://schemas.openxmlformats.org/officeDocument/2006/relationships/image" Target="../media/image26.emf"/><Relationship Id="rId9" Type="http://schemas.openxmlformats.org/officeDocument/2006/relationships/oleObject" Target="../embeddings/oleObject26.bin"/><Relationship Id="rId10" Type="http://schemas.openxmlformats.org/officeDocument/2006/relationships/image" Target="../media/image21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4" Type="http://schemas.openxmlformats.org/officeDocument/2006/relationships/image" Target="../media/image28.emf"/><Relationship Id="rId5" Type="http://schemas.openxmlformats.org/officeDocument/2006/relationships/oleObject" Target="../embeddings/oleObject28.bin"/><Relationship Id="rId6" Type="http://schemas.openxmlformats.org/officeDocument/2006/relationships/image" Target="../media/image12.emf"/><Relationship Id="rId7" Type="http://schemas.openxmlformats.org/officeDocument/2006/relationships/oleObject" Target="../embeddings/oleObject29.bin"/><Relationship Id="rId8" Type="http://schemas.openxmlformats.org/officeDocument/2006/relationships/image" Target="../media/image13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4" Type="http://schemas.openxmlformats.org/officeDocument/2006/relationships/image" Target="../media/image29.emf"/><Relationship Id="rId5" Type="http://schemas.openxmlformats.org/officeDocument/2006/relationships/oleObject" Target="../embeddings/oleObject31.bin"/><Relationship Id="rId6" Type="http://schemas.openxmlformats.org/officeDocument/2006/relationships/image" Target="../media/image30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4" Type="http://schemas.openxmlformats.org/officeDocument/2006/relationships/image" Target="../media/image31.e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4" Type="http://schemas.openxmlformats.org/officeDocument/2006/relationships/image" Target="../media/image32.e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9.bin"/><Relationship Id="rId12" Type="http://schemas.openxmlformats.org/officeDocument/2006/relationships/oleObject" Target="../embeddings/oleObject40.bin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34.bin"/><Relationship Id="rId4" Type="http://schemas.openxmlformats.org/officeDocument/2006/relationships/image" Target="../media/image33.emf"/><Relationship Id="rId5" Type="http://schemas.openxmlformats.org/officeDocument/2006/relationships/oleObject" Target="../embeddings/oleObject35.bin"/><Relationship Id="rId6" Type="http://schemas.openxmlformats.org/officeDocument/2006/relationships/image" Target="../media/image34.emf"/><Relationship Id="rId7" Type="http://schemas.openxmlformats.org/officeDocument/2006/relationships/oleObject" Target="../embeddings/oleObject36.bin"/><Relationship Id="rId8" Type="http://schemas.openxmlformats.org/officeDocument/2006/relationships/oleObject" Target="../embeddings/oleObject37.bin"/><Relationship Id="rId9" Type="http://schemas.openxmlformats.org/officeDocument/2006/relationships/oleObject" Target="../embeddings/oleObject38.bin"/><Relationship Id="rId10" Type="http://schemas.openxmlformats.org/officeDocument/2006/relationships/image" Target="../media/image35.emf"/></Relationships>
</file>

<file path=ppt/slides/_rels/slide28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5.bin"/><Relationship Id="rId12" Type="http://schemas.openxmlformats.org/officeDocument/2006/relationships/image" Target="../media/image40.emf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41.bin"/><Relationship Id="rId4" Type="http://schemas.openxmlformats.org/officeDocument/2006/relationships/image" Target="../media/image36.emf"/><Relationship Id="rId5" Type="http://schemas.openxmlformats.org/officeDocument/2006/relationships/oleObject" Target="../embeddings/oleObject42.bin"/><Relationship Id="rId6" Type="http://schemas.openxmlformats.org/officeDocument/2006/relationships/image" Target="../media/image37.emf"/><Relationship Id="rId7" Type="http://schemas.openxmlformats.org/officeDocument/2006/relationships/oleObject" Target="../embeddings/oleObject43.bin"/><Relationship Id="rId8" Type="http://schemas.openxmlformats.org/officeDocument/2006/relationships/image" Target="../media/image38.emf"/><Relationship Id="rId9" Type="http://schemas.openxmlformats.org/officeDocument/2006/relationships/oleObject" Target="../embeddings/oleObject44.bin"/><Relationship Id="rId10" Type="http://schemas.openxmlformats.org/officeDocument/2006/relationships/image" Target="../media/image3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6.bin"/><Relationship Id="rId4" Type="http://schemas.openxmlformats.org/officeDocument/2006/relationships/image" Target="../media/image41.emf"/><Relationship Id="rId5" Type="http://schemas.openxmlformats.org/officeDocument/2006/relationships/oleObject" Target="../embeddings/oleObject47.bin"/><Relationship Id="rId6" Type="http://schemas.openxmlformats.org/officeDocument/2006/relationships/image" Target="../media/image42.emf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2.bin"/><Relationship Id="rId12" Type="http://schemas.openxmlformats.org/officeDocument/2006/relationships/image" Target="../media/image47.emf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6.xml"/><Relationship Id="rId3" Type="http://schemas.openxmlformats.org/officeDocument/2006/relationships/oleObject" Target="../embeddings/oleObject48.bin"/><Relationship Id="rId4" Type="http://schemas.openxmlformats.org/officeDocument/2006/relationships/image" Target="../media/image43.emf"/><Relationship Id="rId5" Type="http://schemas.openxmlformats.org/officeDocument/2006/relationships/oleObject" Target="../embeddings/oleObject49.bin"/><Relationship Id="rId6" Type="http://schemas.openxmlformats.org/officeDocument/2006/relationships/image" Target="../media/image44.emf"/><Relationship Id="rId7" Type="http://schemas.openxmlformats.org/officeDocument/2006/relationships/oleObject" Target="../embeddings/oleObject50.bin"/><Relationship Id="rId8" Type="http://schemas.openxmlformats.org/officeDocument/2006/relationships/image" Target="../media/image45.emf"/><Relationship Id="rId9" Type="http://schemas.openxmlformats.org/officeDocument/2006/relationships/oleObject" Target="../embeddings/oleObject51.bin"/><Relationship Id="rId10" Type="http://schemas.openxmlformats.org/officeDocument/2006/relationships/image" Target="../media/image4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oleObject" Target="../embeddings/oleObject53.bin"/><Relationship Id="rId5" Type="http://schemas.openxmlformats.org/officeDocument/2006/relationships/image" Target="../media/image6.emf"/><Relationship Id="rId6" Type="http://schemas.openxmlformats.org/officeDocument/2006/relationships/oleObject" Target="../embeddings/oleObject54.bin"/><Relationship Id="rId7" Type="http://schemas.openxmlformats.org/officeDocument/2006/relationships/image" Target="../media/image7.emf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4" Type="http://schemas.openxmlformats.org/officeDocument/2006/relationships/image" Target="../media/image48.emf"/><Relationship Id="rId5" Type="http://schemas.openxmlformats.org/officeDocument/2006/relationships/image" Target="../media/image3.emf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4" Type="http://schemas.openxmlformats.org/officeDocument/2006/relationships/image" Target="../media/image49.emf"/><Relationship Id="rId5" Type="http://schemas.openxmlformats.org/officeDocument/2006/relationships/oleObject" Target="../embeddings/oleObject57.bin"/><Relationship Id="rId6" Type="http://schemas.openxmlformats.org/officeDocument/2006/relationships/image" Target="../media/image42.emf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2.bin"/><Relationship Id="rId12" Type="http://schemas.openxmlformats.org/officeDocument/2006/relationships/image" Target="../media/image54.emf"/><Relationship Id="rId13" Type="http://schemas.openxmlformats.org/officeDocument/2006/relationships/oleObject" Target="../embeddings/oleObject63.bin"/><Relationship Id="rId14" Type="http://schemas.openxmlformats.org/officeDocument/2006/relationships/image" Target="../media/image55.emf"/><Relationship Id="rId15" Type="http://schemas.openxmlformats.org/officeDocument/2006/relationships/oleObject" Target="../embeddings/oleObject64.bin"/><Relationship Id="rId16" Type="http://schemas.openxmlformats.org/officeDocument/2006/relationships/image" Target="../media/image56.emf"/><Relationship Id="rId17" Type="http://schemas.openxmlformats.org/officeDocument/2006/relationships/oleObject" Target="../embeddings/oleObject65.bin"/><Relationship Id="rId18" Type="http://schemas.openxmlformats.org/officeDocument/2006/relationships/image" Target="../media/image57.emf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58.bin"/><Relationship Id="rId4" Type="http://schemas.openxmlformats.org/officeDocument/2006/relationships/image" Target="../media/image50.emf"/><Relationship Id="rId5" Type="http://schemas.openxmlformats.org/officeDocument/2006/relationships/oleObject" Target="../embeddings/oleObject59.bin"/><Relationship Id="rId6" Type="http://schemas.openxmlformats.org/officeDocument/2006/relationships/image" Target="../media/image51.emf"/><Relationship Id="rId7" Type="http://schemas.openxmlformats.org/officeDocument/2006/relationships/oleObject" Target="../embeddings/oleObject60.bin"/><Relationship Id="rId8" Type="http://schemas.openxmlformats.org/officeDocument/2006/relationships/image" Target="../media/image52.emf"/><Relationship Id="rId9" Type="http://schemas.openxmlformats.org/officeDocument/2006/relationships/oleObject" Target="../embeddings/oleObject61.bin"/><Relationship Id="rId10" Type="http://schemas.openxmlformats.org/officeDocument/2006/relationships/image" Target="../media/image5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4" Type="http://schemas.openxmlformats.org/officeDocument/2006/relationships/image" Target="../media/image58.emf"/><Relationship Id="rId5" Type="http://schemas.openxmlformats.org/officeDocument/2006/relationships/oleObject" Target="../embeddings/oleObject67.bin"/><Relationship Id="rId6" Type="http://schemas.openxmlformats.org/officeDocument/2006/relationships/image" Target="../media/image59.emf"/><Relationship Id="rId7" Type="http://schemas.openxmlformats.org/officeDocument/2006/relationships/oleObject" Target="../embeddings/oleObject68.bin"/><Relationship Id="rId8" Type="http://schemas.openxmlformats.org/officeDocument/2006/relationships/image" Target="../media/image60.emf"/><Relationship Id="rId9" Type="http://schemas.openxmlformats.org/officeDocument/2006/relationships/oleObject" Target="../embeddings/oleObject69.bin"/><Relationship Id="rId10" Type="http://schemas.openxmlformats.org/officeDocument/2006/relationships/image" Target="../media/image61.emf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0.bin"/><Relationship Id="rId4" Type="http://schemas.openxmlformats.org/officeDocument/2006/relationships/image" Target="../media/image60.emf"/><Relationship Id="rId5" Type="http://schemas.openxmlformats.org/officeDocument/2006/relationships/oleObject" Target="../embeddings/oleObject71.bin"/><Relationship Id="rId6" Type="http://schemas.openxmlformats.org/officeDocument/2006/relationships/image" Target="../media/image62.emf"/><Relationship Id="rId7" Type="http://schemas.openxmlformats.org/officeDocument/2006/relationships/oleObject" Target="../embeddings/oleObject72.bin"/><Relationship Id="rId8" Type="http://schemas.openxmlformats.org/officeDocument/2006/relationships/oleObject" Target="../embeddings/oleObject73.bin"/><Relationship Id="rId9" Type="http://schemas.openxmlformats.org/officeDocument/2006/relationships/image" Target="../media/image63.emf"/><Relationship Id="rId10" Type="http://schemas.openxmlformats.org/officeDocument/2006/relationships/oleObject" Target="../embeddings/oleObject74.bin"/><Relationship Id="rId11" Type="http://schemas.openxmlformats.org/officeDocument/2006/relationships/image" Target="../media/image64.emf"/><Relationship Id="rId1" Type="http://schemas.openxmlformats.org/officeDocument/2006/relationships/vmlDrawing" Target="../drawings/vmlDrawing23.vml"/><Relationship Id="rId2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79.bin"/><Relationship Id="rId12" Type="http://schemas.openxmlformats.org/officeDocument/2006/relationships/image" Target="../media/image56.emf"/><Relationship Id="rId13" Type="http://schemas.openxmlformats.org/officeDocument/2006/relationships/oleObject" Target="../embeddings/oleObject80.bin"/><Relationship Id="rId14" Type="http://schemas.openxmlformats.org/officeDocument/2006/relationships/image" Target="../media/image57.emf"/><Relationship Id="rId1" Type="http://schemas.openxmlformats.org/officeDocument/2006/relationships/vmlDrawing" Target="../drawings/vmlDrawing24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75.bin"/><Relationship Id="rId4" Type="http://schemas.openxmlformats.org/officeDocument/2006/relationships/image" Target="../media/image65.emf"/><Relationship Id="rId5" Type="http://schemas.openxmlformats.org/officeDocument/2006/relationships/oleObject" Target="../embeddings/oleObject76.bin"/><Relationship Id="rId6" Type="http://schemas.openxmlformats.org/officeDocument/2006/relationships/image" Target="../media/image66.emf"/><Relationship Id="rId7" Type="http://schemas.openxmlformats.org/officeDocument/2006/relationships/oleObject" Target="../embeddings/oleObject77.bin"/><Relationship Id="rId8" Type="http://schemas.openxmlformats.org/officeDocument/2006/relationships/image" Target="../media/image54.emf"/><Relationship Id="rId9" Type="http://schemas.openxmlformats.org/officeDocument/2006/relationships/oleObject" Target="../embeddings/oleObject78.bin"/><Relationship Id="rId10" Type="http://schemas.openxmlformats.org/officeDocument/2006/relationships/image" Target="../media/image55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oleObject" Target="../embeddings/oleObject1.bin"/><Relationship Id="rId5" Type="http://schemas.openxmlformats.org/officeDocument/2006/relationships/image" Target="../media/image1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4.emf"/><Relationship Id="rId6" Type="http://schemas.openxmlformats.org/officeDocument/2006/relationships/oleObject" Target="../embeddings/oleObject4.bin"/><Relationship Id="rId7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6.emf"/><Relationship Id="rId5" Type="http://schemas.openxmlformats.org/officeDocument/2006/relationships/oleObject" Target="../embeddings/oleObject6.bin"/><Relationship Id="rId6" Type="http://schemas.openxmlformats.org/officeDocument/2006/relationships/image" Target="../media/image7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8.bin"/><Relationship Id="rId6" Type="http://schemas.openxmlformats.org/officeDocument/2006/relationships/image" Target="../media/image9.emf"/><Relationship Id="rId7" Type="http://schemas.openxmlformats.org/officeDocument/2006/relationships/oleObject" Target="../embeddings/oleObject9.bin"/><Relationship Id="rId8" Type="http://schemas.openxmlformats.org/officeDocument/2006/relationships/image" Target="../media/image10.emf"/><Relationship Id="rId9" Type="http://schemas.openxmlformats.org/officeDocument/2006/relationships/oleObject" Target="../embeddings/oleObject10.bin"/><Relationship Id="rId10" Type="http://schemas.openxmlformats.org/officeDocument/2006/relationships/image" Target="../media/image11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36757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Taming the </a:t>
            </a:r>
            <a:r>
              <a:rPr lang="en-US" smtClean="0">
                <a:solidFill>
                  <a:srgbClr val="0000FF"/>
                </a:solidFill>
              </a:rPr>
              <a:t>Integrable</a:t>
            </a:r>
            <a:r>
              <a:rPr lang="en-US" smtClean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Zoo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316"/>
            <a:ext cx="6400800" cy="1752600"/>
          </a:xfrm>
        </p:spPr>
        <p:txBody>
          <a:bodyPr/>
          <a:lstStyle/>
          <a:p>
            <a:r>
              <a:rPr lang="en-US" dirty="0" smtClean="0"/>
              <a:t>Paul Fendley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11996" y="2206782"/>
            <a:ext cx="8046204" cy="965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o</a:t>
            </a:r>
            <a:r>
              <a:rPr lang="en-US" sz="4000" dirty="0" smtClean="0"/>
              <a:t>r:</a:t>
            </a:r>
            <a:r>
              <a:rPr lang="en-US" sz="4000" dirty="0" smtClean="0">
                <a:solidFill>
                  <a:srgbClr val="0000FF"/>
                </a:solidFill>
              </a:rPr>
              <a:t>   </a:t>
            </a:r>
            <a:r>
              <a:rPr lang="en-US" sz="4000" dirty="0" smtClean="0">
                <a:solidFill>
                  <a:srgbClr val="008000"/>
                </a:solidFill>
              </a:rPr>
              <a:t>Discrete </a:t>
            </a:r>
            <a:r>
              <a:rPr lang="en-US" sz="4000" dirty="0" err="1" smtClean="0">
                <a:solidFill>
                  <a:srgbClr val="008000"/>
                </a:solidFill>
              </a:rPr>
              <a:t>Holomophicity</a:t>
            </a:r>
            <a:r>
              <a:rPr lang="en-US" sz="4000" dirty="0" smtClean="0">
                <a:solidFill>
                  <a:srgbClr val="008000"/>
                </a:solidFill>
              </a:rPr>
              <a:t> from </a:t>
            </a:r>
            <a:r>
              <a:rPr lang="en-US" sz="4000" dirty="0" smtClean="0">
                <a:solidFill>
                  <a:srgbClr val="008000"/>
                </a:solidFill>
              </a:rPr>
              <a:t>Topology</a:t>
            </a:r>
            <a:endParaRPr lang="en-US" sz="4000" dirty="0">
              <a:solidFill>
                <a:srgbClr val="008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64396" y="2812223"/>
            <a:ext cx="8046204" cy="8199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992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>
            <a:spLocks/>
          </p:cNvSpPr>
          <p:nvPr/>
        </p:nvSpPr>
        <p:spPr>
          <a:xfrm>
            <a:off x="787399" y="482600"/>
            <a:ext cx="7759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Then ``resolve’’ each over/undercrossing and turn each knot/link into a </a:t>
            </a:r>
            <a:r>
              <a:rPr lang="en-US" sz="2400" dirty="0" smtClean="0">
                <a:solidFill>
                  <a:srgbClr val="FF0000"/>
                </a:solidFill>
              </a:rPr>
              <a:t>sum</a:t>
            </a:r>
            <a:r>
              <a:rPr lang="en-US" sz="2400" dirty="0" smtClean="0"/>
              <a:t> over </a:t>
            </a:r>
            <a:r>
              <a:rPr lang="en-US" sz="2400" dirty="0" smtClean="0">
                <a:solidFill>
                  <a:srgbClr val="FF0000"/>
                </a:solidFill>
              </a:rPr>
              <a:t>planar graphs</a:t>
            </a:r>
            <a:r>
              <a:rPr lang="en-US" sz="2400" dirty="0" smtClean="0"/>
              <a:t>. 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787400" y="1339192"/>
            <a:ext cx="3543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For the Jones polynomial:</a:t>
            </a:r>
            <a:endParaRPr lang="en-US" sz="2400" dirty="0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863599" y="2230281"/>
            <a:ext cx="9144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63599" y="2230281"/>
            <a:ext cx="368300" cy="368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485899" y="2839881"/>
            <a:ext cx="292100" cy="304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8352253"/>
              </p:ext>
            </p:extLst>
          </p:nvPr>
        </p:nvGraphicFramePr>
        <p:xfrm>
          <a:off x="2324099" y="2246156"/>
          <a:ext cx="1448858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8" name="Equation" r:id="rId3" imgW="469900" imgH="228600" progId="Equation.DSMT4">
                  <p:embed/>
                </p:oleObj>
              </mc:Choice>
              <mc:Fallback>
                <p:oleObj name="Equation" r:id="rId3" imgW="4699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24099" y="2246156"/>
                        <a:ext cx="1448858" cy="70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Freeform 26"/>
          <p:cNvSpPr/>
          <p:nvPr/>
        </p:nvSpPr>
        <p:spPr>
          <a:xfrm>
            <a:off x="3707726" y="2006795"/>
            <a:ext cx="369926" cy="1158925"/>
          </a:xfrm>
          <a:custGeom>
            <a:avLst/>
            <a:gdLst>
              <a:gd name="connsiteX0" fmla="*/ 0 w 369926"/>
              <a:gd name="connsiteY0" fmla="*/ 1158925 h 1158925"/>
              <a:gd name="connsiteX1" fmla="*/ 369891 w 369926"/>
              <a:gd name="connsiteY1" fmla="*/ 616449 h 1158925"/>
              <a:gd name="connsiteX2" fmla="*/ 24660 w 369926"/>
              <a:gd name="connsiteY2" fmla="*/ 0 h 1158925"/>
              <a:gd name="connsiteX3" fmla="*/ 24660 w 369926"/>
              <a:gd name="connsiteY3" fmla="*/ 0 h 1158925"/>
              <a:gd name="connsiteX4" fmla="*/ 24660 w 369926"/>
              <a:gd name="connsiteY4" fmla="*/ 0 h 115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926" h="1158925">
                <a:moveTo>
                  <a:pt x="0" y="1158925"/>
                </a:moveTo>
                <a:cubicBezTo>
                  <a:pt x="182890" y="984264"/>
                  <a:pt x="365781" y="809603"/>
                  <a:pt x="369891" y="616449"/>
                </a:cubicBezTo>
                <a:cubicBezTo>
                  <a:pt x="374001" y="423295"/>
                  <a:pt x="24660" y="0"/>
                  <a:pt x="24660" y="0"/>
                </a:cubicBezTo>
                <a:lnTo>
                  <a:pt x="24660" y="0"/>
                </a:lnTo>
                <a:lnTo>
                  <a:pt x="2466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4331847" y="2006796"/>
            <a:ext cx="395946" cy="1183570"/>
          </a:xfrm>
          <a:custGeom>
            <a:avLst/>
            <a:gdLst>
              <a:gd name="connsiteX0" fmla="*/ 247990 w 346627"/>
              <a:gd name="connsiteY0" fmla="*/ 0 h 1195912"/>
              <a:gd name="connsiteX1" fmla="*/ 1396 w 346627"/>
              <a:gd name="connsiteY1" fmla="*/ 628778 h 1195912"/>
              <a:gd name="connsiteX2" fmla="*/ 346627 w 346627"/>
              <a:gd name="connsiteY2" fmla="*/ 1195912 h 1195912"/>
              <a:gd name="connsiteX3" fmla="*/ 346627 w 346627"/>
              <a:gd name="connsiteY3" fmla="*/ 1195912 h 119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627" h="1195912">
                <a:moveTo>
                  <a:pt x="247990" y="0"/>
                </a:moveTo>
                <a:cubicBezTo>
                  <a:pt x="116473" y="214729"/>
                  <a:pt x="-15043" y="429459"/>
                  <a:pt x="1396" y="628778"/>
                </a:cubicBezTo>
                <a:cubicBezTo>
                  <a:pt x="17835" y="828097"/>
                  <a:pt x="346627" y="1195912"/>
                  <a:pt x="346627" y="1195912"/>
                </a:cubicBezTo>
                <a:lnTo>
                  <a:pt x="346627" y="1195912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6574717" y="2716848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 rot="10800000">
            <a:off x="6574717" y="1914377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526279"/>
              </p:ext>
            </p:extLst>
          </p:nvPr>
        </p:nvGraphicFramePr>
        <p:xfrm>
          <a:off x="4940298" y="2249496"/>
          <a:ext cx="1634419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9" name="Equation" r:id="rId5" imgW="520700" imgH="228600" progId="Equation.DSMT4">
                  <p:embed/>
                </p:oleObj>
              </mc:Choice>
              <mc:Fallback>
                <p:oleObj name="Equation" r:id="rId5" imgW="5207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40298" y="2249496"/>
                        <a:ext cx="1634419" cy="717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traight Connector 31"/>
          <p:cNvCxnSpPr/>
          <p:nvPr/>
        </p:nvCxnSpPr>
        <p:spPr>
          <a:xfrm flipH="1" flipV="1">
            <a:off x="863599" y="3716181"/>
            <a:ext cx="9144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965199" y="4306730"/>
            <a:ext cx="266700" cy="3238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1485899" y="3724470"/>
            <a:ext cx="292100" cy="33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757880"/>
              </p:ext>
            </p:extLst>
          </p:nvPr>
        </p:nvGraphicFramePr>
        <p:xfrm>
          <a:off x="2324099" y="3909856"/>
          <a:ext cx="160655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0" name="Equation" r:id="rId7" imgW="520700" imgH="228600" progId="Equation.DSMT4">
                  <p:embed/>
                </p:oleObj>
              </mc:Choice>
              <mc:Fallback>
                <p:oleObj name="Equation" r:id="rId7" imgW="5207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24099" y="3909856"/>
                        <a:ext cx="1606550" cy="70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Freeform 35"/>
          <p:cNvSpPr/>
          <p:nvPr/>
        </p:nvSpPr>
        <p:spPr>
          <a:xfrm>
            <a:off x="3707726" y="3670495"/>
            <a:ext cx="365760" cy="1143000"/>
          </a:xfrm>
          <a:custGeom>
            <a:avLst/>
            <a:gdLst>
              <a:gd name="connsiteX0" fmla="*/ 0 w 369926"/>
              <a:gd name="connsiteY0" fmla="*/ 1158925 h 1158925"/>
              <a:gd name="connsiteX1" fmla="*/ 369891 w 369926"/>
              <a:gd name="connsiteY1" fmla="*/ 616449 h 1158925"/>
              <a:gd name="connsiteX2" fmla="*/ 24660 w 369926"/>
              <a:gd name="connsiteY2" fmla="*/ 0 h 1158925"/>
              <a:gd name="connsiteX3" fmla="*/ 24660 w 369926"/>
              <a:gd name="connsiteY3" fmla="*/ 0 h 1158925"/>
              <a:gd name="connsiteX4" fmla="*/ 24660 w 369926"/>
              <a:gd name="connsiteY4" fmla="*/ 0 h 115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926" h="1158925">
                <a:moveTo>
                  <a:pt x="0" y="1158925"/>
                </a:moveTo>
                <a:cubicBezTo>
                  <a:pt x="182890" y="984264"/>
                  <a:pt x="365781" y="809603"/>
                  <a:pt x="369891" y="616449"/>
                </a:cubicBezTo>
                <a:cubicBezTo>
                  <a:pt x="374001" y="423295"/>
                  <a:pt x="24660" y="0"/>
                  <a:pt x="24660" y="0"/>
                </a:cubicBezTo>
                <a:lnTo>
                  <a:pt x="24660" y="0"/>
                </a:lnTo>
                <a:lnTo>
                  <a:pt x="2466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4331847" y="3670496"/>
            <a:ext cx="365760" cy="1143000"/>
          </a:xfrm>
          <a:custGeom>
            <a:avLst/>
            <a:gdLst>
              <a:gd name="connsiteX0" fmla="*/ 247990 w 346627"/>
              <a:gd name="connsiteY0" fmla="*/ 0 h 1195912"/>
              <a:gd name="connsiteX1" fmla="*/ 1396 w 346627"/>
              <a:gd name="connsiteY1" fmla="*/ 628778 h 1195912"/>
              <a:gd name="connsiteX2" fmla="*/ 346627 w 346627"/>
              <a:gd name="connsiteY2" fmla="*/ 1195912 h 1195912"/>
              <a:gd name="connsiteX3" fmla="*/ 346627 w 346627"/>
              <a:gd name="connsiteY3" fmla="*/ 1195912 h 119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627" h="1195912">
                <a:moveTo>
                  <a:pt x="247990" y="0"/>
                </a:moveTo>
                <a:cubicBezTo>
                  <a:pt x="116473" y="214729"/>
                  <a:pt x="-15043" y="429459"/>
                  <a:pt x="1396" y="628778"/>
                </a:cubicBezTo>
                <a:cubicBezTo>
                  <a:pt x="17835" y="828097"/>
                  <a:pt x="346627" y="1195912"/>
                  <a:pt x="346627" y="1195912"/>
                </a:cubicBezTo>
                <a:lnTo>
                  <a:pt x="346627" y="1195912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6574717" y="4380548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0800000">
            <a:off x="6574717" y="3578077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060259"/>
              </p:ext>
            </p:extLst>
          </p:nvPr>
        </p:nvGraphicFramePr>
        <p:xfrm>
          <a:off x="4940298" y="3913031"/>
          <a:ext cx="1476375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" name="Equation" r:id="rId9" imgW="469900" imgH="228600" progId="Equation.DSMT4">
                  <p:embed/>
                </p:oleObj>
              </mc:Choice>
              <mc:Fallback>
                <p:oleObj name="Equation" r:id="rId9" imgW="4699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940298" y="3913031"/>
                        <a:ext cx="1476375" cy="717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787400" y="5139606"/>
            <a:ext cx="7607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This turns a link into a sum over graphs of </a:t>
            </a:r>
            <a:r>
              <a:rPr lang="en-US" sz="2400" dirty="0" smtClean="0">
                <a:solidFill>
                  <a:srgbClr val="FF0000"/>
                </a:solidFill>
              </a:rPr>
              <a:t>closed loops</a:t>
            </a:r>
            <a:r>
              <a:rPr lang="en-US" sz="2400" dirty="0" smtClean="0"/>
              <a:t>.  To get the Jones polynomial (in </a:t>
            </a:r>
            <a:r>
              <a:rPr lang="en-US" sz="2400" i="1" dirty="0" smtClean="0">
                <a:latin typeface="Constantia"/>
                <a:cs typeface="Constantia"/>
              </a:rPr>
              <a:t>q</a:t>
            </a:r>
            <a:r>
              <a:rPr lang="en-US" sz="2400" dirty="0" smtClean="0"/>
              <a:t>), replace each loop with </a:t>
            </a:r>
            <a:endParaRPr lang="en-US" sz="2400" dirty="0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9891045"/>
              </p:ext>
            </p:extLst>
          </p:nvPr>
        </p:nvGraphicFramePr>
        <p:xfrm>
          <a:off x="3068638" y="5946775"/>
          <a:ext cx="2527300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2" name="Equation" r:id="rId11" imgW="914400" imgH="228600" progId="Equation.DSMT4">
                  <p:embed/>
                </p:oleObj>
              </mc:Choice>
              <mc:Fallback>
                <p:oleObj name="Equation" r:id="rId11" imgW="9144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068638" y="5946775"/>
                        <a:ext cx="2527300" cy="631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Freeform 23"/>
          <p:cNvSpPr/>
          <p:nvPr/>
        </p:nvSpPr>
        <p:spPr>
          <a:xfrm>
            <a:off x="2082799" y="5993981"/>
            <a:ext cx="851521" cy="649918"/>
          </a:xfrm>
          <a:custGeom>
            <a:avLst/>
            <a:gdLst>
              <a:gd name="connsiteX0" fmla="*/ 381325 w 851521"/>
              <a:gd name="connsiteY0" fmla="*/ 1139 h 649918"/>
              <a:gd name="connsiteX1" fmla="*/ 851225 w 851521"/>
              <a:gd name="connsiteY1" fmla="*/ 267839 h 649918"/>
              <a:gd name="connsiteX2" fmla="*/ 444825 w 851521"/>
              <a:gd name="connsiteY2" fmla="*/ 648839 h 649918"/>
              <a:gd name="connsiteX3" fmla="*/ 325 w 851521"/>
              <a:gd name="connsiteY3" fmla="*/ 369439 h 649918"/>
              <a:gd name="connsiteX4" fmla="*/ 381325 w 851521"/>
              <a:gd name="connsiteY4" fmla="*/ 1139 h 649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521" h="649918">
                <a:moveTo>
                  <a:pt x="381325" y="1139"/>
                </a:moveTo>
                <a:cubicBezTo>
                  <a:pt x="523142" y="-15794"/>
                  <a:pt x="840642" y="159889"/>
                  <a:pt x="851225" y="267839"/>
                </a:cubicBezTo>
                <a:cubicBezTo>
                  <a:pt x="861808" y="375789"/>
                  <a:pt x="586642" y="631906"/>
                  <a:pt x="444825" y="648839"/>
                </a:cubicBezTo>
                <a:cubicBezTo>
                  <a:pt x="303008" y="665772"/>
                  <a:pt x="10908" y="479506"/>
                  <a:pt x="325" y="369439"/>
                </a:cubicBezTo>
                <a:cubicBezTo>
                  <a:pt x="-10258" y="259372"/>
                  <a:pt x="239508" y="18072"/>
                  <a:pt x="381325" y="1139"/>
                </a:cubicBezTo>
                <a:close/>
              </a:path>
            </a:pathLst>
          </a:cu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47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54000" y="368300"/>
            <a:ext cx="856135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To be a topological invariant, must satisfy the </a:t>
            </a:r>
            <a:r>
              <a:rPr lang="en-US" sz="2400" dirty="0" err="1" smtClean="0">
                <a:solidFill>
                  <a:srgbClr val="008000"/>
                </a:solidFill>
              </a:rPr>
              <a:t>Reidemeister</a:t>
            </a:r>
            <a:r>
              <a:rPr lang="en-US" sz="2400" dirty="0" smtClean="0">
                <a:solidFill>
                  <a:srgbClr val="008000"/>
                </a:solidFill>
              </a:rPr>
              <a:t> moves</a:t>
            </a:r>
            <a:r>
              <a:rPr lang="en-US" sz="2400" dirty="0" smtClean="0"/>
              <a:t>:</a:t>
            </a:r>
          </a:p>
          <a:p>
            <a:endParaRPr lang="en-US" sz="2400" dirty="0"/>
          </a:p>
          <a:p>
            <a:r>
              <a:rPr lang="en-US" sz="2400" dirty="0" smtClean="0"/>
              <a:t>#2  </a:t>
            </a:r>
            <a:endParaRPr lang="en-US" sz="2400" dirty="0"/>
          </a:p>
        </p:txBody>
      </p:sp>
      <p:sp>
        <p:nvSpPr>
          <p:cNvPr id="12" name="Freeform 11"/>
          <p:cNvSpPr/>
          <p:nvPr/>
        </p:nvSpPr>
        <p:spPr>
          <a:xfrm>
            <a:off x="1454150" y="2628900"/>
            <a:ext cx="419100" cy="444500"/>
          </a:xfrm>
          <a:custGeom>
            <a:avLst/>
            <a:gdLst>
              <a:gd name="connsiteX0" fmla="*/ 304800 w 304800"/>
              <a:gd name="connsiteY0" fmla="*/ 330200 h 330200"/>
              <a:gd name="connsiteX1" fmla="*/ 0 w 304800"/>
              <a:gd name="connsiteY1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4800" h="330200">
                <a:moveTo>
                  <a:pt x="304800" y="330200"/>
                </a:moveTo>
                <a:lnTo>
                  <a:pt x="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984250" y="1092200"/>
            <a:ext cx="660432" cy="1892300"/>
          </a:xfrm>
          <a:custGeom>
            <a:avLst/>
            <a:gdLst>
              <a:gd name="connsiteX0" fmla="*/ 0 w 660432"/>
              <a:gd name="connsiteY0" fmla="*/ 1892300 h 1892300"/>
              <a:gd name="connsiteX1" fmla="*/ 635000 w 660432"/>
              <a:gd name="connsiteY1" fmla="*/ 1066800 h 1892300"/>
              <a:gd name="connsiteX2" fmla="*/ 495300 w 660432"/>
              <a:gd name="connsiteY2" fmla="*/ 393700 h 1892300"/>
              <a:gd name="connsiteX3" fmla="*/ 127000 w 660432"/>
              <a:gd name="connsiteY3" fmla="*/ 0 h 18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0432" h="1892300">
                <a:moveTo>
                  <a:pt x="0" y="1892300"/>
                </a:moveTo>
                <a:cubicBezTo>
                  <a:pt x="276225" y="1604433"/>
                  <a:pt x="552450" y="1316567"/>
                  <a:pt x="635000" y="1066800"/>
                </a:cubicBezTo>
                <a:cubicBezTo>
                  <a:pt x="717550" y="817033"/>
                  <a:pt x="579967" y="571500"/>
                  <a:pt x="495300" y="393700"/>
                </a:cubicBezTo>
                <a:cubicBezTo>
                  <a:pt x="410633" y="215900"/>
                  <a:pt x="127000" y="0"/>
                  <a:pt x="127000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047347" y="1498600"/>
            <a:ext cx="254403" cy="914400"/>
          </a:xfrm>
          <a:custGeom>
            <a:avLst/>
            <a:gdLst>
              <a:gd name="connsiteX0" fmla="*/ 254403 w 254403"/>
              <a:gd name="connsiteY0" fmla="*/ 914400 h 914400"/>
              <a:gd name="connsiteX1" fmla="*/ 403 w 254403"/>
              <a:gd name="connsiteY1" fmla="*/ 431800 h 914400"/>
              <a:gd name="connsiteX2" fmla="*/ 190903 w 254403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403" h="914400">
                <a:moveTo>
                  <a:pt x="254403" y="914400"/>
                </a:moveTo>
                <a:cubicBezTo>
                  <a:pt x="132694" y="749300"/>
                  <a:pt x="10986" y="584200"/>
                  <a:pt x="403" y="431800"/>
                </a:cubicBezTo>
                <a:cubicBezTo>
                  <a:pt x="-10180" y="279400"/>
                  <a:pt x="190903" y="0"/>
                  <a:pt x="190903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1466850" y="1066800"/>
            <a:ext cx="165100" cy="190500"/>
          </a:xfrm>
          <a:custGeom>
            <a:avLst/>
            <a:gdLst>
              <a:gd name="connsiteX0" fmla="*/ 0 w 165100"/>
              <a:gd name="connsiteY0" fmla="*/ 190500 h 190500"/>
              <a:gd name="connsiteX1" fmla="*/ 165100 w 165100"/>
              <a:gd name="connsiteY1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5100" h="190500">
                <a:moveTo>
                  <a:pt x="0" y="190500"/>
                </a:moveTo>
                <a:lnTo>
                  <a:pt x="16510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762250" y="1676400"/>
            <a:ext cx="5715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Constantia"/>
                <a:cs typeface="Constantia"/>
              </a:rPr>
              <a:t>=</a:t>
            </a:r>
            <a:endParaRPr lang="en-US" sz="3200" i="1" dirty="0">
              <a:latin typeface="Constantia"/>
              <a:cs typeface="Constantia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591050" y="1003300"/>
            <a:ext cx="0" cy="1981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943350" y="1003300"/>
            <a:ext cx="0" cy="1981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 rot="3714366">
            <a:off x="1930400" y="3302000"/>
            <a:ext cx="5715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Constantia"/>
                <a:cs typeface="Constantia"/>
              </a:rPr>
              <a:t>=</a:t>
            </a:r>
            <a:endParaRPr lang="en-US" sz="3200" i="1" dirty="0">
              <a:latin typeface="Constantia"/>
              <a:cs typeface="Constantia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2496812" y="3164895"/>
            <a:ext cx="280443" cy="1689100"/>
          </a:xfrm>
          <a:custGeom>
            <a:avLst/>
            <a:gdLst>
              <a:gd name="connsiteX0" fmla="*/ 0 w 280443"/>
              <a:gd name="connsiteY0" fmla="*/ 1689100 h 1689100"/>
              <a:gd name="connsiteX1" fmla="*/ 279400 w 280443"/>
              <a:gd name="connsiteY1" fmla="*/ 1219200 h 1689100"/>
              <a:gd name="connsiteX2" fmla="*/ 101600 w 280443"/>
              <a:gd name="connsiteY2" fmla="*/ 749300 h 1689100"/>
              <a:gd name="connsiteX3" fmla="*/ 279400 w 280443"/>
              <a:gd name="connsiteY3" fmla="*/ 393700 h 1689100"/>
              <a:gd name="connsiteX4" fmla="*/ 38100 w 280443"/>
              <a:gd name="connsiteY4" fmla="*/ 0 h 1689100"/>
              <a:gd name="connsiteX5" fmla="*/ 38100 w 280443"/>
              <a:gd name="connsiteY5" fmla="*/ 0 h 168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443" h="1689100">
                <a:moveTo>
                  <a:pt x="0" y="1689100"/>
                </a:moveTo>
                <a:cubicBezTo>
                  <a:pt x="131233" y="1532466"/>
                  <a:pt x="262467" y="1375833"/>
                  <a:pt x="279400" y="1219200"/>
                </a:cubicBezTo>
                <a:cubicBezTo>
                  <a:pt x="296333" y="1062567"/>
                  <a:pt x="101600" y="886883"/>
                  <a:pt x="101600" y="749300"/>
                </a:cubicBezTo>
                <a:cubicBezTo>
                  <a:pt x="101600" y="611717"/>
                  <a:pt x="289983" y="518583"/>
                  <a:pt x="279400" y="393700"/>
                </a:cubicBezTo>
                <a:cubicBezTo>
                  <a:pt x="268817" y="268817"/>
                  <a:pt x="38100" y="0"/>
                  <a:pt x="38100" y="0"/>
                </a:cubicBezTo>
                <a:lnTo>
                  <a:pt x="3810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3030212" y="3073400"/>
            <a:ext cx="304800" cy="1805995"/>
          </a:xfrm>
          <a:custGeom>
            <a:avLst/>
            <a:gdLst>
              <a:gd name="connsiteX0" fmla="*/ 304800 w 304800"/>
              <a:gd name="connsiteY0" fmla="*/ 1805995 h 1805995"/>
              <a:gd name="connsiteX1" fmla="*/ 50800 w 304800"/>
              <a:gd name="connsiteY1" fmla="*/ 1297995 h 1805995"/>
              <a:gd name="connsiteX2" fmla="*/ 241300 w 304800"/>
              <a:gd name="connsiteY2" fmla="*/ 904295 h 1805995"/>
              <a:gd name="connsiteX3" fmla="*/ 0 w 304800"/>
              <a:gd name="connsiteY3" fmla="*/ 561395 h 1805995"/>
              <a:gd name="connsiteX4" fmla="*/ 241300 w 304800"/>
              <a:gd name="connsiteY4" fmla="*/ 53395 h 1805995"/>
              <a:gd name="connsiteX5" fmla="*/ 241300 w 304800"/>
              <a:gd name="connsiteY5" fmla="*/ 15295 h 1805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800" h="1805995">
                <a:moveTo>
                  <a:pt x="304800" y="1805995"/>
                </a:moveTo>
                <a:cubicBezTo>
                  <a:pt x="183091" y="1627136"/>
                  <a:pt x="61383" y="1448278"/>
                  <a:pt x="50800" y="1297995"/>
                </a:cubicBezTo>
                <a:cubicBezTo>
                  <a:pt x="40217" y="1147712"/>
                  <a:pt x="249767" y="1027062"/>
                  <a:pt x="241300" y="904295"/>
                </a:cubicBezTo>
                <a:cubicBezTo>
                  <a:pt x="232833" y="781528"/>
                  <a:pt x="0" y="703212"/>
                  <a:pt x="0" y="561395"/>
                </a:cubicBezTo>
                <a:cubicBezTo>
                  <a:pt x="0" y="419578"/>
                  <a:pt x="201083" y="144412"/>
                  <a:pt x="241300" y="53395"/>
                </a:cubicBezTo>
                <a:cubicBezTo>
                  <a:pt x="281517" y="-37622"/>
                  <a:pt x="241300" y="15295"/>
                  <a:pt x="241300" y="15295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3608062" y="3715041"/>
            <a:ext cx="7810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Constantia"/>
                <a:cs typeface="Constantia"/>
              </a:rPr>
              <a:t>+ q </a:t>
            </a:r>
            <a:endParaRPr lang="en-US" sz="3200" i="1" dirty="0">
              <a:latin typeface="Constantia"/>
              <a:cs typeface="Constantia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4439912" y="3630368"/>
            <a:ext cx="1054836" cy="1287127"/>
          </a:xfrm>
          <a:custGeom>
            <a:avLst/>
            <a:gdLst>
              <a:gd name="connsiteX0" fmla="*/ 0 w 1054836"/>
              <a:gd name="connsiteY0" fmla="*/ 1287127 h 1287127"/>
              <a:gd name="connsiteX1" fmla="*/ 406400 w 1054836"/>
              <a:gd name="connsiteY1" fmla="*/ 753727 h 1287127"/>
              <a:gd name="connsiteX2" fmla="*/ 152400 w 1054836"/>
              <a:gd name="connsiteY2" fmla="*/ 410827 h 1287127"/>
              <a:gd name="connsiteX3" fmla="*/ 457200 w 1054836"/>
              <a:gd name="connsiteY3" fmla="*/ 29827 h 1287127"/>
              <a:gd name="connsiteX4" fmla="*/ 812800 w 1054836"/>
              <a:gd name="connsiteY4" fmla="*/ 67927 h 1287127"/>
              <a:gd name="connsiteX5" fmla="*/ 1054100 w 1054836"/>
              <a:gd name="connsiteY5" fmla="*/ 410827 h 1287127"/>
              <a:gd name="connsiteX6" fmla="*/ 736600 w 1054836"/>
              <a:gd name="connsiteY6" fmla="*/ 766427 h 1287127"/>
              <a:gd name="connsiteX7" fmla="*/ 1003300 w 1054836"/>
              <a:gd name="connsiteY7" fmla="*/ 1274427 h 1287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4836" h="1287127">
                <a:moveTo>
                  <a:pt x="0" y="1287127"/>
                </a:moveTo>
                <a:cubicBezTo>
                  <a:pt x="190500" y="1093452"/>
                  <a:pt x="381000" y="899777"/>
                  <a:pt x="406400" y="753727"/>
                </a:cubicBezTo>
                <a:cubicBezTo>
                  <a:pt x="431800" y="607677"/>
                  <a:pt x="143933" y="531477"/>
                  <a:pt x="152400" y="410827"/>
                </a:cubicBezTo>
                <a:cubicBezTo>
                  <a:pt x="160867" y="290177"/>
                  <a:pt x="347133" y="86977"/>
                  <a:pt x="457200" y="29827"/>
                </a:cubicBezTo>
                <a:cubicBezTo>
                  <a:pt x="567267" y="-27323"/>
                  <a:pt x="713317" y="4427"/>
                  <a:pt x="812800" y="67927"/>
                </a:cubicBezTo>
                <a:cubicBezTo>
                  <a:pt x="912283" y="131427"/>
                  <a:pt x="1066800" y="294410"/>
                  <a:pt x="1054100" y="410827"/>
                </a:cubicBezTo>
                <a:cubicBezTo>
                  <a:pt x="1041400" y="527244"/>
                  <a:pt x="745067" y="622494"/>
                  <a:pt x="736600" y="766427"/>
                </a:cubicBezTo>
                <a:cubicBezTo>
                  <a:pt x="728133" y="910360"/>
                  <a:pt x="1003300" y="1274427"/>
                  <a:pt x="1003300" y="1274427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4592312" y="3101395"/>
            <a:ext cx="774700" cy="368318"/>
          </a:xfrm>
          <a:custGeom>
            <a:avLst/>
            <a:gdLst>
              <a:gd name="connsiteX0" fmla="*/ 0 w 774700"/>
              <a:gd name="connsiteY0" fmla="*/ 12700 h 368318"/>
              <a:gd name="connsiteX1" fmla="*/ 419100 w 774700"/>
              <a:gd name="connsiteY1" fmla="*/ 368300 h 368318"/>
              <a:gd name="connsiteX2" fmla="*/ 774700 w 774700"/>
              <a:gd name="connsiteY2" fmla="*/ 0 h 368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4700" h="368318">
                <a:moveTo>
                  <a:pt x="0" y="12700"/>
                </a:moveTo>
                <a:cubicBezTo>
                  <a:pt x="144991" y="191558"/>
                  <a:pt x="289983" y="370417"/>
                  <a:pt x="419100" y="368300"/>
                </a:cubicBezTo>
                <a:cubicBezTo>
                  <a:pt x="548217" y="366183"/>
                  <a:pt x="774700" y="0"/>
                  <a:pt x="774700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5494748" y="3731787"/>
            <a:ext cx="7810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Constantia"/>
                <a:cs typeface="Constantia"/>
              </a:rPr>
              <a:t>+ q </a:t>
            </a:r>
            <a:endParaRPr lang="en-US" sz="3200" i="1" dirty="0">
              <a:latin typeface="Constantia"/>
              <a:cs typeface="Constant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47917" y="3687827"/>
            <a:ext cx="455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latin typeface="Constantia"/>
                <a:cs typeface="Constantia"/>
              </a:rPr>
              <a:t>-1</a:t>
            </a:r>
            <a:endParaRPr lang="en-US" sz="2400" i="1" dirty="0">
              <a:latin typeface="Constantia"/>
              <a:cs typeface="Constantia"/>
            </a:endParaRPr>
          </a:p>
        </p:txBody>
      </p:sp>
      <p:sp>
        <p:nvSpPr>
          <p:cNvPr id="36" name="Freeform 35"/>
          <p:cNvSpPr/>
          <p:nvPr/>
        </p:nvSpPr>
        <p:spPr>
          <a:xfrm rot="10800000">
            <a:off x="6503678" y="4485677"/>
            <a:ext cx="774700" cy="368318"/>
          </a:xfrm>
          <a:custGeom>
            <a:avLst/>
            <a:gdLst>
              <a:gd name="connsiteX0" fmla="*/ 0 w 774700"/>
              <a:gd name="connsiteY0" fmla="*/ 12700 h 368318"/>
              <a:gd name="connsiteX1" fmla="*/ 419100 w 774700"/>
              <a:gd name="connsiteY1" fmla="*/ 368300 h 368318"/>
              <a:gd name="connsiteX2" fmla="*/ 774700 w 774700"/>
              <a:gd name="connsiteY2" fmla="*/ 0 h 368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4700" h="368318">
                <a:moveTo>
                  <a:pt x="0" y="12700"/>
                </a:moveTo>
                <a:cubicBezTo>
                  <a:pt x="144991" y="191558"/>
                  <a:pt x="289983" y="370417"/>
                  <a:pt x="419100" y="368300"/>
                </a:cubicBezTo>
                <a:cubicBezTo>
                  <a:pt x="548217" y="366183"/>
                  <a:pt x="774700" y="0"/>
                  <a:pt x="774700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 rot="10800000">
            <a:off x="6459228" y="2970925"/>
            <a:ext cx="1054836" cy="1287127"/>
          </a:xfrm>
          <a:custGeom>
            <a:avLst/>
            <a:gdLst>
              <a:gd name="connsiteX0" fmla="*/ 0 w 1054836"/>
              <a:gd name="connsiteY0" fmla="*/ 1287127 h 1287127"/>
              <a:gd name="connsiteX1" fmla="*/ 406400 w 1054836"/>
              <a:gd name="connsiteY1" fmla="*/ 753727 h 1287127"/>
              <a:gd name="connsiteX2" fmla="*/ 152400 w 1054836"/>
              <a:gd name="connsiteY2" fmla="*/ 410827 h 1287127"/>
              <a:gd name="connsiteX3" fmla="*/ 457200 w 1054836"/>
              <a:gd name="connsiteY3" fmla="*/ 29827 h 1287127"/>
              <a:gd name="connsiteX4" fmla="*/ 812800 w 1054836"/>
              <a:gd name="connsiteY4" fmla="*/ 67927 h 1287127"/>
              <a:gd name="connsiteX5" fmla="*/ 1054100 w 1054836"/>
              <a:gd name="connsiteY5" fmla="*/ 410827 h 1287127"/>
              <a:gd name="connsiteX6" fmla="*/ 736600 w 1054836"/>
              <a:gd name="connsiteY6" fmla="*/ 766427 h 1287127"/>
              <a:gd name="connsiteX7" fmla="*/ 1003300 w 1054836"/>
              <a:gd name="connsiteY7" fmla="*/ 1274427 h 1287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4836" h="1287127">
                <a:moveTo>
                  <a:pt x="0" y="1287127"/>
                </a:moveTo>
                <a:cubicBezTo>
                  <a:pt x="190500" y="1093452"/>
                  <a:pt x="381000" y="899777"/>
                  <a:pt x="406400" y="753727"/>
                </a:cubicBezTo>
                <a:cubicBezTo>
                  <a:pt x="431800" y="607677"/>
                  <a:pt x="143933" y="531477"/>
                  <a:pt x="152400" y="410827"/>
                </a:cubicBezTo>
                <a:cubicBezTo>
                  <a:pt x="160867" y="290177"/>
                  <a:pt x="347133" y="86977"/>
                  <a:pt x="457200" y="29827"/>
                </a:cubicBezTo>
                <a:cubicBezTo>
                  <a:pt x="567267" y="-27323"/>
                  <a:pt x="713317" y="4427"/>
                  <a:pt x="812800" y="67927"/>
                </a:cubicBezTo>
                <a:cubicBezTo>
                  <a:pt x="912283" y="131427"/>
                  <a:pt x="1066800" y="294410"/>
                  <a:pt x="1054100" y="410827"/>
                </a:cubicBezTo>
                <a:cubicBezTo>
                  <a:pt x="1041400" y="527244"/>
                  <a:pt x="745067" y="622494"/>
                  <a:pt x="736600" y="766427"/>
                </a:cubicBezTo>
                <a:cubicBezTo>
                  <a:pt x="728133" y="910360"/>
                  <a:pt x="1003300" y="1274427"/>
                  <a:pt x="1003300" y="1274427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514064" y="3777979"/>
            <a:ext cx="36754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Constantia"/>
                <a:cs typeface="Constantia"/>
              </a:rPr>
              <a:t>+</a:t>
            </a:r>
            <a:endParaRPr lang="en-US" sz="3200" i="1" dirty="0">
              <a:latin typeface="Constantia"/>
              <a:cs typeface="Constantia"/>
            </a:endParaRPr>
          </a:p>
        </p:txBody>
      </p:sp>
      <p:sp>
        <p:nvSpPr>
          <p:cNvPr id="39" name="Freeform 38"/>
          <p:cNvSpPr/>
          <p:nvPr/>
        </p:nvSpPr>
        <p:spPr>
          <a:xfrm rot="10800000">
            <a:off x="8022870" y="4536459"/>
            <a:ext cx="774700" cy="368318"/>
          </a:xfrm>
          <a:custGeom>
            <a:avLst/>
            <a:gdLst>
              <a:gd name="connsiteX0" fmla="*/ 0 w 774700"/>
              <a:gd name="connsiteY0" fmla="*/ 12700 h 368318"/>
              <a:gd name="connsiteX1" fmla="*/ 419100 w 774700"/>
              <a:gd name="connsiteY1" fmla="*/ 368300 h 368318"/>
              <a:gd name="connsiteX2" fmla="*/ 774700 w 774700"/>
              <a:gd name="connsiteY2" fmla="*/ 0 h 368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4700" h="368318">
                <a:moveTo>
                  <a:pt x="0" y="12700"/>
                </a:moveTo>
                <a:cubicBezTo>
                  <a:pt x="144991" y="191558"/>
                  <a:pt x="289983" y="370417"/>
                  <a:pt x="419100" y="368300"/>
                </a:cubicBezTo>
                <a:cubicBezTo>
                  <a:pt x="548217" y="366183"/>
                  <a:pt x="774700" y="0"/>
                  <a:pt x="774700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8022870" y="3069636"/>
            <a:ext cx="774700" cy="368318"/>
          </a:xfrm>
          <a:custGeom>
            <a:avLst/>
            <a:gdLst>
              <a:gd name="connsiteX0" fmla="*/ 0 w 774700"/>
              <a:gd name="connsiteY0" fmla="*/ 12700 h 368318"/>
              <a:gd name="connsiteX1" fmla="*/ 419100 w 774700"/>
              <a:gd name="connsiteY1" fmla="*/ 368300 h 368318"/>
              <a:gd name="connsiteX2" fmla="*/ 774700 w 774700"/>
              <a:gd name="connsiteY2" fmla="*/ 0 h 368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4700" h="368318">
                <a:moveTo>
                  <a:pt x="0" y="12700"/>
                </a:moveTo>
                <a:cubicBezTo>
                  <a:pt x="144991" y="191558"/>
                  <a:pt x="289983" y="370417"/>
                  <a:pt x="419100" y="368300"/>
                </a:cubicBezTo>
                <a:cubicBezTo>
                  <a:pt x="548217" y="366183"/>
                  <a:pt x="774700" y="0"/>
                  <a:pt x="774700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8020987" y="3709856"/>
            <a:ext cx="851521" cy="649918"/>
          </a:xfrm>
          <a:custGeom>
            <a:avLst/>
            <a:gdLst>
              <a:gd name="connsiteX0" fmla="*/ 381325 w 851521"/>
              <a:gd name="connsiteY0" fmla="*/ 1139 h 649918"/>
              <a:gd name="connsiteX1" fmla="*/ 851225 w 851521"/>
              <a:gd name="connsiteY1" fmla="*/ 267839 h 649918"/>
              <a:gd name="connsiteX2" fmla="*/ 444825 w 851521"/>
              <a:gd name="connsiteY2" fmla="*/ 648839 h 649918"/>
              <a:gd name="connsiteX3" fmla="*/ 325 w 851521"/>
              <a:gd name="connsiteY3" fmla="*/ 369439 h 649918"/>
              <a:gd name="connsiteX4" fmla="*/ 381325 w 851521"/>
              <a:gd name="connsiteY4" fmla="*/ 1139 h 649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521" h="649918">
                <a:moveTo>
                  <a:pt x="381325" y="1139"/>
                </a:moveTo>
                <a:cubicBezTo>
                  <a:pt x="523142" y="-15794"/>
                  <a:pt x="840642" y="159889"/>
                  <a:pt x="851225" y="267839"/>
                </a:cubicBezTo>
                <a:cubicBezTo>
                  <a:pt x="861808" y="375789"/>
                  <a:pt x="586642" y="631906"/>
                  <a:pt x="444825" y="648839"/>
                </a:cubicBezTo>
                <a:cubicBezTo>
                  <a:pt x="303008" y="665772"/>
                  <a:pt x="10908" y="479506"/>
                  <a:pt x="325" y="369439"/>
                </a:cubicBezTo>
                <a:cubicBezTo>
                  <a:pt x="-10258" y="259372"/>
                  <a:pt x="239508" y="18072"/>
                  <a:pt x="381325" y="1139"/>
                </a:cubicBezTo>
                <a:close/>
              </a:path>
            </a:pathLst>
          </a:cu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663732" y="5791200"/>
            <a:ext cx="5715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latin typeface="Constantia"/>
                <a:cs typeface="Constantia"/>
              </a:rPr>
              <a:t>=</a:t>
            </a:r>
            <a:endParaRPr lang="en-US" sz="3200" i="1" dirty="0">
              <a:latin typeface="Constantia"/>
              <a:cs typeface="Constantia"/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2711450" y="5143500"/>
            <a:ext cx="280443" cy="1689100"/>
          </a:xfrm>
          <a:custGeom>
            <a:avLst/>
            <a:gdLst>
              <a:gd name="connsiteX0" fmla="*/ 0 w 280443"/>
              <a:gd name="connsiteY0" fmla="*/ 1689100 h 1689100"/>
              <a:gd name="connsiteX1" fmla="*/ 279400 w 280443"/>
              <a:gd name="connsiteY1" fmla="*/ 1219200 h 1689100"/>
              <a:gd name="connsiteX2" fmla="*/ 101600 w 280443"/>
              <a:gd name="connsiteY2" fmla="*/ 749300 h 1689100"/>
              <a:gd name="connsiteX3" fmla="*/ 279400 w 280443"/>
              <a:gd name="connsiteY3" fmla="*/ 393700 h 1689100"/>
              <a:gd name="connsiteX4" fmla="*/ 38100 w 280443"/>
              <a:gd name="connsiteY4" fmla="*/ 0 h 1689100"/>
              <a:gd name="connsiteX5" fmla="*/ 38100 w 280443"/>
              <a:gd name="connsiteY5" fmla="*/ 0 h 168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0443" h="1689100">
                <a:moveTo>
                  <a:pt x="0" y="1689100"/>
                </a:moveTo>
                <a:cubicBezTo>
                  <a:pt x="131233" y="1532466"/>
                  <a:pt x="262467" y="1375833"/>
                  <a:pt x="279400" y="1219200"/>
                </a:cubicBezTo>
                <a:cubicBezTo>
                  <a:pt x="296333" y="1062567"/>
                  <a:pt x="101600" y="886883"/>
                  <a:pt x="101600" y="749300"/>
                </a:cubicBezTo>
                <a:cubicBezTo>
                  <a:pt x="101600" y="611717"/>
                  <a:pt x="289983" y="518583"/>
                  <a:pt x="279400" y="393700"/>
                </a:cubicBezTo>
                <a:cubicBezTo>
                  <a:pt x="268817" y="268817"/>
                  <a:pt x="38100" y="0"/>
                  <a:pt x="38100" y="0"/>
                </a:cubicBezTo>
                <a:lnTo>
                  <a:pt x="3810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3244850" y="5026605"/>
            <a:ext cx="304800" cy="1805995"/>
          </a:xfrm>
          <a:custGeom>
            <a:avLst/>
            <a:gdLst>
              <a:gd name="connsiteX0" fmla="*/ 304800 w 304800"/>
              <a:gd name="connsiteY0" fmla="*/ 1805995 h 1805995"/>
              <a:gd name="connsiteX1" fmla="*/ 50800 w 304800"/>
              <a:gd name="connsiteY1" fmla="*/ 1297995 h 1805995"/>
              <a:gd name="connsiteX2" fmla="*/ 241300 w 304800"/>
              <a:gd name="connsiteY2" fmla="*/ 904295 h 1805995"/>
              <a:gd name="connsiteX3" fmla="*/ 0 w 304800"/>
              <a:gd name="connsiteY3" fmla="*/ 561395 h 1805995"/>
              <a:gd name="connsiteX4" fmla="*/ 241300 w 304800"/>
              <a:gd name="connsiteY4" fmla="*/ 53395 h 1805995"/>
              <a:gd name="connsiteX5" fmla="*/ 241300 w 304800"/>
              <a:gd name="connsiteY5" fmla="*/ 15295 h 1805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800" h="1805995">
                <a:moveTo>
                  <a:pt x="304800" y="1805995"/>
                </a:moveTo>
                <a:cubicBezTo>
                  <a:pt x="183091" y="1627136"/>
                  <a:pt x="61383" y="1448278"/>
                  <a:pt x="50800" y="1297995"/>
                </a:cubicBezTo>
                <a:cubicBezTo>
                  <a:pt x="40217" y="1147712"/>
                  <a:pt x="249767" y="1027062"/>
                  <a:pt x="241300" y="904295"/>
                </a:cubicBezTo>
                <a:cubicBezTo>
                  <a:pt x="232833" y="781528"/>
                  <a:pt x="0" y="703212"/>
                  <a:pt x="0" y="561395"/>
                </a:cubicBezTo>
                <a:cubicBezTo>
                  <a:pt x="0" y="419578"/>
                  <a:pt x="201083" y="144412"/>
                  <a:pt x="241300" y="53395"/>
                </a:cubicBezTo>
                <a:cubicBezTo>
                  <a:pt x="281517" y="-37622"/>
                  <a:pt x="241300" y="15295"/>
                  <a:pt x="241300" y="15295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218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8" grpId="0" animBg="1"/>
      <p:bldP spid="29" grpId="0"/>
      <p:bldP spid="32" grpId="0" animBg="1"/>
      <p:bldP spid="33" grpId="0" animBg="1"/>
      <p:bldP spid="34" grpId="0"/>
      <p:bldP spid="35" grpId="0"/>
      <p:bldP spid="36" grpId="0" animBg="1"/>
      <p:bldP spid="37" grpId="0" animBg="1"/>
      <p:bldP spid="38" grpId="0"/>
      <p:bldP spid="39" grpId="0" animBg="1"/>
      <p:bldP spid="40" grpId="0" animBg="1"/>
      <p:bldP spid="2" grpId="0" animBg="1"/>
      <p:bldP spid="27" grpId="0"/>
      <p:bldP spid="30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2800" y="355600"/>
            <a:ext cx="647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#3:</a:t>
            </a:r>
            <a:endParaRPr lang="en-US" sz="2400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1524000" y="254000"/>
            <a:ext cx="1727200" cy="17970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2197100" y="254000"/>
            <a:ext cx="12700" cy="9696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222500" y="1498600"/>
            <a:ext cx="0" cy="5524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188200" y="1828800"/>
            <a:ext cx="558800" cy="444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305050" y="817265"/>
            <a:ext cx="139700" cy="1187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679700" y="1092200"/>
            <a:ext cx="1143000" cy="9588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5905500" y="355600"/>
            <a:ext cx="1841500" cy="19177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7086600" y="1284585"/>
            <a:ext cx="0" cy="9887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061200" y="355600"/>
            <a:ext cx="0" cy="5524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448300" y="400050"/>
            <a:ext cx="1143000" cy="9588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826250" y="1524000"/>
            <a:ext cx="139700" cy="1187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485900" y="254000"/>
            <a:ext cx="558800" cy="444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216400" y="936030"/>
            <a:ext cx="6477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Calisto MT"/>
                <a:cs typeface="Calisto MT"/>
              </a:rPr>
              <a:t>=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65200" y="2488168"/>
            <a:ext cx="73801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Solutions of this can be found by taking a </a:t>
            </a:r>
            <a:r>
              <a:rPr lang="en-US" sz="2400" dirty="0" smtClean="0">
                <a:solidFill>
                  <a:srgbClr val="FF0000"/>
                </a:solidFill>
              </a:rPr>
              <a:t>limit of the YBE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cxnSp>
        <p:nvCxnSpPr>
          <p:cNvPr id="45" name="Straight Connector 44"/>
          <p:cNvCxnSpPr/>
          <p:nvPr/>
        </p:nvCxnSpPr>
        <p:spPr>
          <a:xfrm>
            <a:off x="1380021" y="3204011"/>
            <a:ext cx="0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854819" y="3204011"/>
            <a:ext cx="2434481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854820" y="3169084"/>
            <a:ext cx="2434480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380021" y="3204011"/>
            <a:ext cx="0" cy="17748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032089" y="4778783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onstantia"/>
                <a:cs typeface="Constantia"/>
              </a:rPr>
              <a:t>u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380021" y="3680183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v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676402" y="4280348"/>
            <a:ext cx="787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onstantia"/>
                <a:cs typeface="Constantia"/>
              </a:rPr>
              <a:t>u + v 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52" name="Oval 51"/>
          <p:cNvSpPr/>
          <p:nvPr/>
        </p:nvSpPr>
        <p:spPr>
          <a:xfrm flipH="1">
            <a:off x="1303686" y="3533306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 flipH="1">
            <a:off x="1955327" y="4080293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 flipH="1">
            <a:off x="1315372" y="4594912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5287119" y="3194374"/>
            <a:ext cx="2434481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5287120" y="3159447"/>
            <a:ext cx="2434480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7196621" y="3159447"/>
            <a:ext cx="8286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887262" y="3655460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onstantia"/>
                <a:cs typeface="Constantia"/>
              </a:rPr>
              <a:t>u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234723" y="4778783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v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108702" y="4270711"/>
            <a:ext cx="876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onstantia"/>
                <a:cs typeface="Constantia"/>
              </a:rPr>
              <a:t>u + v 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61" name="Oval 60"/>
          <p:cNvSpPr/>
          <p:nvPr/>
        </p:nvSpPr>
        <p:spPr>
          <a:xfrm flipH="1">
            <a:off x="7116345" y="3509092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62" name="Oval 61"/>
          <p:cNvSpPr/>
          <p:nvPr/>
        </p:nvSpPr>
        <p:spPr>
          <a:xfrm flipH="1">
            <a:off x="6387627" y="4070656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 flipH="1">
            <a:off x="7108059" y="4578995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216400" y="3855515"/>
            <a:ext cx="5490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latin typeface="Constantia"/>
                <a:cs typeface="Constantia"/>
              </a:rPr>
              <a:t>=</a:t>
            </a:r>
            <a:endParaRPr lang="en-US" sz="3600" i="1" dirty="0">
              <a:latin typeface="Constantia"/>
              <a:cs typeface="Constantia"/>
            </a:endParaRPr>
          </a:p>
        </p:txBody>
      </p:sp>
      <p:cxnSp>
        <p:nvCxnSpPr>
          <p:cNvPr id="65" name="Straight Connector 64"/>
          <p:cNvCxnSpPr/>
          <p:nvPr/>
        </p:nvCxnSpPr>
        <p:spPr>
          <a:xfrm flipV="1">
            <a:off x="913342" y="5557681"/>
            <a:ext cx="9144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913342" y="5557681"/>
            <a:ext cx="368300" cy="368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1535642" y="6167281"/>
            <a:ext cx="292100" cy="304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1895701" y="5603196"/>
            <a:ext cx="5490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latin typeface="Constantia"/>
                <a:cs typeface="Constantia"/>
              </a:rPr>
              <a:t>=</a:t>
            </a:r>
            <a:endParaRPr lang="en-US" sz="3600" i="1" dirty="0">
              <a:latin typeface="Constantia"/>
              <a:cs typeface="Constantia"/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 flipH="1" flipV="1">
            <a:off x="4991100" y="5540622"/>
            <a:ext cx="9144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V="1">
            <a:off x="5092700" y="6131171"/>
            <a:ext cx="266700" cy="3238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613400" y="5548911"/>
            <a:ext cx="292100" cy="332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662998" y="5456865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6662998" y="5456865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Oval 85"/>
          <p:cNvSpPr/>
          <p:nvPr/>
        </p:nvSpPr>
        <p:spPr>
          <a:xfrm flipH="1">
            <a:off x="7098604" y="5897006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graphicFrame>
        <p:nvGraphicFramePr>
          <p:cNvPr id="87" name="Object 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1500513"/>
              </p:ext>
            </p:extLst>
          </p:nvPr>
        </p:nvGraphicFramePr>
        <p:xfrm>
          <a:off x="6849308" y="6170614"/>
          <a:ext cx="657225" cy="342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9" name="Equation" r:id="rId3" imgW="292100" imgH="152400" progId="Equation.DSMT4">
                  <p:embed/>
                </p:oleObj>
              </mc:Choice>
              <mc:Fallback>
                <p:oleObj name="Equation" r:id="rId3" imgW="292100" imgH="15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49308" y="6170614"/>
                        <a:ext cx="657225" cy="3428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" name="TextBox 89"/>
          <p:cNvSpPr txBox="1"/>
          <p:nvPr/>
        </p:nvSpPr>
        <p:spPr>
          <a:xfrm>
            <a:off x="6050451" y="5607727"/>
            <a:ext cx="5490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latin typeface="Constantia"/>
                <a:cs typeface="Constantia"/>
              </a:rPr>
              <a:t>=</a:t>
            </a:r>
            <a:endParaRPr lang="en-US" sz="3600" i="1" dirty="0">
              <a:latin typeface="Constantia"/>
              <a:cs typeface="Constantia"/>
            </a:endParaRPr>
          </a:p>
        </p:txBody>
      </p:sp>
      <p:cxnSp>
        <p:nvCxnSpPr>
          <p:cNvPr id="91" name="Straight Connector 90"/>
          <p:cNvCxnSpPr/>
          <p:nvPr/>
        </p:nvCxnSpPr>
        <p:spPr>
          <a:xfrm>
            <a:off x="2502182" y="5508449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V="1">
            <a:off x="2502182" y="5508449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Oval 92"/>
          <p:cNvSpPr/>
          <p:nvPr/>
        </p:nvSpPr>
        <p:spPr>
          <a:xfrm flipH="1">
            <a:off x="2937788" y="5948590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graphicFrame>
        <p:nvGraphicFramePr>
          <p:cNvPr id="94" name="Object 9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9123735"/>
              </p:ext>
            </p:extLst>
          </p:nvPr>
        </p:nvGraphicFramePr>
        <p:xfrm>
          <a:off x="2789238" y="6221413"/>
          <a:ext cx="457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0" name="Equation" r:id="rId5" imgW="203200" imgH="152400" progId="Equation.DSMT4">
                  <p:embed/>
                </p:oleObj>
              </mc:Choice>
              <mc:Fallback>
                <p:oleObj name="Equation" r:id="rId5" imgW="203200" imgH="15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89238" y="6221413"/>
                        <a:ext cx="4572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40625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9" grpId="0"/>
      <p:bldP spid="50" grpId="0"/>
      <p:bldP spid="51" grpId="0"/>
      <p:bldP spid="52" grpId="0" animBg="1"/>
      <p:bldP spid="53" grpId="0" animBg="1"/>
      <p:bldP spid="54" grpId="0" animBg="1"/>
      <p:bldP spid="58" grpId="0"/>
      <p:bldP spid="59" grpId="0"/>
      <p:bldP spid="60" grpId="0"/>
      <p:bldP spid="61" grpId="0" animBg="1"/>
      <p:bldP spid="62" grpId="0" animBg="1"/>
      <p:bldP spid="63" grpId="0" animBg="1"/>
      <p:bldP spid="64" grpId="0"/>
      <p:bldP spid="70" grpId="0"/>
      <p:bldP spid="86" grpId="0" animBg="1"/>
      <p:bldP spid="90" grpId="0"/>
      <p:bldP spid="9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3100" y="186034"/>
            <a:ext cx="5335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One extremely important subtlety:  Need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1650" y="949738"/>
            <a:ext cx="5763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#1:</a:t>
            </a:r>
            <a:endParaRPr lang="en-US" sz="2400" dirty="0"/>
          </a:p>
        </p:txBody>
      </p:sp>
      <p:sp>
        <p:nvSpPr>
          <p:cNvPr id="5" name="Freeform 4"/>
          <p:cNvSpPr/>
          <p:nvPr/>
        </p:nvSpPr>
        <p:spPr>
          <a:xfrm>
            <a:off x="1739900" y="831428"/>
            <a:ext cx="716898" cy="1302094"/>
          </a:xfrm>
          <a:custGeom>
            <a:avLst/>
            <a:gdLst>
              <a:gd name="connsiteX0" fmla="*/ 0 w 950166"/>
              <a:gd name="connsiteY0" fmla="*/ 1588029 h 1588029"/>
              <a:gd name="connsiteX1" fmla="*/ 520700 w 950166"/>
              <a:gd name="connsiteY1" fmla="*/ 1054629 h 1588029"/>
              <a:gd name="connsiteX2" fmla="*/ 914400 w 950166"/>
              <a:gd name="connsiteY2" fmla="*/ 572029 h 1588029"/>
              <a:gd name="connsiteX3" fmla="*/ 901700 w 950166"/>
              <a:gd name="connsiteY3" fmla="*/ 381529 h 1588029"/>
              <a:gd name="connsiteX4" fmla="*/ 647700 w 950166"/>
              <a:gd name="connsiteY4" fmla="*/ 529 h 1588029"/>
              <a:gd name="connsiteX5" fmla="*/ 215900 w 950166"/>
              <a:gd name="connsiteY5" fmla="*/ 470429 h 1588029"/>
              <a:gd name="connsiteX6" fmla="*/ 469900 w 950166"/>
              <a:gd name="connsiteY6" fmla="*/ 851429 h 1588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0166" h="1588029">
                <a:moveTo>
                  <a:pt x="0" y="1588029"/>
                </a:moveTo>
                <a:cubicBezTo>
                  <a:pt x="184150" y="1405995"/>
                  <a:pt x="368300" y="1223962"/>
                  <a:pt x="520700" y="1054629"/>
                </a:cubicBezTo>
                <a:cubicBezTo>
                  <a:pt x="673100" y="885296"/>
                  <a:pt x="850900" y="684212"/>
                  <a:pt x="914400" y="572029"/>
                </a:cubicBezTo>
                <a:cubicBezTo>
                  <a:pt x="977900" y="459846"/>
                  <a:pt x="946150" y="476779"/>
                  <a:pt x="901700" y="381529"/>
                </a:cubicBezTo>
                <a:cubicBezTo>
                  <a:pt x="857250" y="286279"/>
                  <a:pt x="762000" y="-14288"/>
                  <a:pt x="647700" y="529"/>
                </a:cubicBezTo>
                <a:cubicBezTo>
                  <a:pt x="533400" y="15346"/>
                  <a:pt x="245533" y="328612"/>
                  <a:pt x="215900" y="470429"/>
                </a:cubicBezTo>
                <a:cubicBezTo>
                  <a:pt x="186267" y="612246"/>
                  <a:pt x="469900" y="851429"/>
                  <a:pt x="469900" y="851429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292728" y="1703791"/>
            <a:ext cx="334868" cy="3429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11643" y="1119015"/>
            <a:ext cx="50828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smtClean="0">
                <a:latin typeface="Constantia"/>
                <a:cs typeface="Constantia"/>
              </a:rPr>
              <a:t>=</a:t>
            </a:r>
            <a:endParaRPr lang="en-US" sz="3200" i="1" dirty="0">
              <a:latin typeface="Constantia"/>
              <a:cs typeface="Constantia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4508500" y="949738"/>
            <a:ext cx="1003300" cy="1016158"/>
          </a:xfrm>
          <a:custGeom>
            <a:avLst/>
            <a:gdLst>
              <a:gd name="connsiteX0" fmla="*/ 0 w 1003300"/>
              <a:gd name="connsiteY0" fmla="*/ 990758 h 1016158"/>
              <a:gd name="connsiteX1" fmla="*/ 190500 w 1003300"/>
              <a:gd name="connsiteY1" fmla="*/ 241458 h 1016158"/>
              <a:gd name="connsiteX2" fmla="*/ 520700 w 1003300"/>
              <a:gd name="connsiteY2" fmla="*/ 158 h 1016158"/>
              <a:gd name="connsiteX3" fmla="*/ 838200 w 1003300"/>
              <a:gd name="connsiteY3" fmla="*/ 266858 h 1016158"/>
              <a:gd name="connsiteX4" fmla="*/ 1003300 w 1003300"/>
              <a:gd name="connsiteY4" fmla="*/ 1016158 h 1016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300" h="1016158">
                <a:moveTo>
                  <a:pt x="0" y="990758"/>
                </a:moveTo>
                <a:cubicBezTo>
                  <a:pt x="51858" y="698658"/>
                  <a:pt x="103717" y="406558"/>
                  <a:pt x="190500" y="241458"/>
                </a:cubicBezTo>
                <a:cubicBezTo>
                  <a:pt x="277283" y="76358"/>
                  <a:pt x="412750" y="-4075"/>
                  <a:pt x="520700" y="158"/>
                </a:cubicBezTo>
                <a:cubicBezTo>
                  <a:pt x="628650" y="4391"/>
                  <a:pt x="757767" y="97525"/>
                  <a:pt x="838200" y="266858"/>
                </a:cubicBezTo>
                <a:cubicBezTo>
                  <a:pt x="918633" y="436191"/>
                  <a:pt x="1003300" y="1016158"/>
                  <a:pt x="1003300" y="1016158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05420" y="2612251"/>
            <a:ext cx="1686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But instead:</a:t>
            </a:r>
            <a:endParaRPr lang="en-US" sz="2400" dirty="0"/>
          </a:p>
        </p:txBody>
      </p:sp>
      <p:sp>
        <p:nvSpPr>
          <p:cNvPr id="14" name="Freeform 13"/>
          <p:cNvSpPr/>
          <p:nvPr/>
        </p:nvSpPr>
        <p:spPr>
          <a:xfrm>
            <a:off x="1892300" y="2570547"/>
            <a:ext cx="797766" cy="1457067"/>
          </a:xfrm>
          <a:custGeom>
            <a:avLst/>
            <a:gdLst>
              <a:gd name="connsiteX0" fmla="*/ 0 w 950166"/>
              <a:gd name="connsiteY0" fmla="*/ 1588029 h 1588029"/>
              <a:gd name="connsiteX1" fmla="*/ 520700 w 950166"/>
              <a:gd name="connsiteY1" fmla="*/ 1054629 h 1588029"/>
              <a:gd name="connsiteX2" fmla="*/ 914400 w 950166"/>
              <a:gd name="connsiteY2" fmla="*/ 572029 h 1588029"/>
              <a:gd name="connsiteX3" fmla="*/ 901700 w 950166"/>
              <a:gd name="connsiteY3" fmla="*/ 381529 h 1588029"/>
              <a:gd name="connsiteX4" fmla="*/ 647700 w 950166"/>
              <a:gd name="connsiteY4" fmla="*/ 529 h 1588029"/>
              <a:gd name="connsiteX5" fmla="*/ 215900 w 950166"/>
              <a:gd name="connsiteY5" fmla="*/ 470429 h 1588029"/>
              <a:gd name="connsiteX6" fmla="*/ 469900 w 950166"/>
              <a:gd name="connsiteY6" fmla="*/ 851429 h 1588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0166" h="1588029">
                <a:moveTo>
                  <a:pt x="0" y="1588029"/>
                </a:moveTo>
                <a:cubicBezTo>
                  <a:pt x="184150" y="1405995"/>
                  <a:pt x="368300" y="1223962"/>
                  <a:pt x="520700" y="1054629"/>
                </a:cubicBezTo>
                <a:cubicBezTo>
                  <a:pt x="673100" y="885296"/>
                  <a:pt x="850900" y="684212"/>
                  <a:pt x="914400" y="572029"/>
                </a:cubicBezTo>
                <a:cubicBezTo>
                  <a:pt x="977900" y="459846"/>
                  <a:pt x="946150" y="476779"/>
                  <a:pt x="901700" y="381529"/>
                </a:cubicBezTo>
                <a:cubicBezTo>
                  <a:pt x="857250" y="286279"/>
                  <a:pt x="762000" y="-14288"/>
                  <a:pt x="647700" y="529"/>
                </a:cubicBezTo>
                <a:cubicBezTo>
                  <a:pt x="533400" y="15346"/>
                  <a:pt x="245533" y="328612"/>
                  <a:pt x="215900" y="470429"/>
                </a:cubicBezTo>
                <a:cubicBezTo>
                  <a:pt x="186267" y="612246"/>
                  <a:pt x="469900" y="851429"/>
                  <a:pt x="469900" y="851429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596498" y="3621214"/>
            <a:ext cx="357934" cy="406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Freeform 17"/>
          <p:cNvSpPr/>
          <p:nvPr/>
        </p:nvSpPr>
        <p:spPr>
          <a:xfrm>
            <a:off x="4108082" y="2679582"/>
            <a:ext cx="1054836" cy="1287127"/>
          </a:xfrm>
          <a:custGeom>
            <a:avLst/>
            <a:gdLst>
              <a:gd name="connsiteX0" fmla="*/ 0 w 1054836"/>
              <a:gd name="connsiteY0" fmla="*/ 1287127 h 1287127"/>
              <a:gd name="connsiteX1" fmla="*/ 406400 w 1054836"/>
              <a:gd name="connsiteY1" fmla="*/ 753727 h 1287127"/>
              <a:gd name="connsiteX2" fmla="*/ 152400 w 1054836"/>
              <a:gd name="connsiteY2" fmla="*/ 410827 h 1287127"/>
              <a:gd name="connsiteX3" fmla="*/ 457200 w 1054836"/>
              <a:gd name="connsiteY3" fmla="*/ 29827 h 1287127"/>
              <a:gd name="connsiteX4" fmla="*/ 812800 w 1054836"/>
              <a:gd name="connsiteY4" fmla="*/ 67927 h 1287127"/>
              <a:gd name="connsiteX5" fmla="*/ 1054100 w 1054836"/>
              <a:gd name="connsiteY5" fmla="*/ 410827 h 1287127"/>
              <a:gd name="connsiteX6" fmla="*/ 736600 w 1054836"/>
              <a:gd name="connsiteY6" fmla="*/ 766427 h 1287127"/>
              <a:gd name="connsiteX7" fmla="*/ 1003300 w 1054836"/>
              <a:gd name="connsiteY7" fmla="*/ 1274427 h 1287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54836" h="1287127">
                <a:moveTo>
                  <a:pt x="0" y="1287127"/>
                </a:moveTo>
                <a:cubicBezTo>
                  <a:pt x="190500" y="1093452"/>
                  <a:pt x="381000" y="899777"/>
                  <a:pt x="406400" y="753727"/>
                </a:cubicBezTo>
                <a:cubicBezTo>
                  <a:pt x="431800" y="607677"/>
                  <a:pt x="143933" y="531477"/>
                  <a:pt x="152400" y="410827"/>
                </a:cubicBezTo>
                <a:cubicBezTo>
                  <a:pt x="160867" y="290177"/>
                  <a:pt x="347133" y="86977"/>
                  <a:pt x="457200" y="29827"/>
                </a:cubicBezTo>
                <a:cubicBezTo>
                  <a:pt x="567267" y="-27323"/>
                  <a:pt x="713317" y="4427"/>
                  <a:pt x="812800" y="67927"/>
                </a:cubicBezTo>
                <a:cubicBezTo>
                  <a:pt x="912283" y="131427"/>
                  <a:pt x="1066800" y="294410"/>
                  <a:pt x="1054100" y="410827"/>
                </a:cubicBezTo>
                <a:cubicBezTo>
                  <a:pt x="1041400" y="527244"/>
                  <a:pt x="745067" y="622494"/>
                  <a:pt x="736600" y="766427"/>
                </a:cubicBezTo>
                <a:cubicBezTo>
                  <a:pt x="728133" y="910360"/>
                  <a:pt x="1003300" y="1274427"/>
                  <a:pt x="1003300" y="1274427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5574885"/>
              </p:ext>
            </p:extLst>
          </p:nvPr>
        </p:nvGraphicFramePr>
        <p:xfrm>
          <a:off x="3222272" y="2979864"/>
          <a:ext cx="997656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9" name="Equation" r:id="rId3" imgW="355600" imgH="228600" progId="Equation.DSMT4">
                  <p:embed/>
                </p:oleObj>
              </mc:Choice>
              <mc:Fallback>
                <p:oleObj name="Equation" r:id="rId3" imgW="355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22272" y="2979864"/>
                        <a:ext cx="997656" cy="641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7982972"/>
              </p:ext>
            </p:extLst>
          </p:nvPr>
        </p:nvGraphicFramePr>
        <p:xfrm>
          <a:off x="5256213" y="3037014"/>
          <a:ext cx="1069975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0" name="Equation" r:id="rId5" imgW="381000" imgH="228600" progId="Equation.DSMT4">
                  <p:embed/>
                </p:oleObj>
              </mc:Choice>
              <mc:Fallback>
                <p:oleObj name="Equation" r:id="rId5" imgW="3810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256213" y="3037014"/>
                        <a:ext cx="1069975" cy="641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Freeform 20"/>
          <p:cNvSpPr/>
          <p:nvPr/>
        </p:nvSpPr>
        <p:spPr>
          <a:xfrm rot="10800000">
            <a:off x="6328071" y="3585673"/>
            <a:ext cx="774700" cy="368318"/>
          </a:xfrm>
          <a:custGeom>
            <a:avLst/>
            <a:gdLst>
              <a:gd name="connsiteX0" fmla="*/ 0 w 774700"/>
              <a:gd name="connsiteY0" fmla="*/ 12700 h 368318"/>
              <a:gd name="connsiteX1" fmla="*/ 419100 w 774700"/>
              <a:gd name="connsiteY1" fmla="*/ 368300 h 368318"/>
              <a:gd name="connsiteX2" fmla="*/ 774700 w 774700"/>
              <a:gd name="connsiteY2" fmla="*/ 0 h 368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4700" h="368318">
                <a:moveTo>
                  <a:pt x="0" y="12700"/>
                </a:moveTo>
                <a:cubicBezTo>
                  <a:pt x="144991" y="191558"/>
                  <a:pt x="289983" y="370417"/>
                  <a:pt x="419100" y="368300"/>
                </a:cubicBezTo>
                <a:cubicBezTo>
                  <a:pt x="548217" y="366183"/>
                  <a:pt x="774700" y="0"/>
                  <a:pt x="774700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6326188" y="2759070"/>
            <a:ext cx="851521" cy="649918"/>
          </a:xfrm>
          <a:custGeom>
            <a:avLst/>
            <a:gdLst>
              <a:gd name="connsiteX0" fmla="*/ 381325 w 851521"/>
              <a:gd name="connsiteY0" fmla="*/ 1139 h 649918"/>
              <a:gd name="connsiteX1" fmla="*/ 851225 w 851521"/>
              <a:gd name="connsiteY1" fmla="*/ 267839 h 649918"/>
              <a:gd name="connsiteX2" fmla="*/ 444825 w 851521"/>
              <a:gd name="connsiteY2" fmla="*/ 648839 h 649918"/>
              <a:gd name="connsiteX3" fmla="*/ 325 w 851521"/>
              <a:gd name="connsiteY3" fmla="*/ 369439 h 649918"/>
              <a:gd name="connsiteX4" fmla="*/ 381325 w 851521"/>
              <a:gd name="connsiteY4" fmla="*/ 1139 h 649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1521" h="649918">
                <a:moveTo>
                  <a:pt x="381325" y="1139"/>
                </a:moveTo>
                <a:cubicBezTo>
                  <a:pt x="523142" y="-15794"/>
                  <a:pt x="840642" y="159889"/>
                  <a:pt x="851225" y="267839"/>
                </a:cubicBezTo>
                <a:cubicBezTo>
                  <a:pt x="861808" y="375789"/>
                  <a:pt x="586642" y="631906"/>
                  <a:pt x="444825" y="648839"/>
                </a:cubicBezTo>
                <a:cubicBezTo>
                  <a:pt x="303008" y="665772"/>
                  <a:pt x="10908" y="479506"/>
                  <a:pt x="325" y="369439"/>
                </a:cubicBezTo>
                <a:cubicBezTo>
                  <a:pt x="-10258" y="259372"/>
                  <a:pt x="239508" y="18072"/>
                  <a:pt x="381325" y="1139"/>
                </a:cubicBezTo>
                <a:close/>
              </a:path>
            </a:pathLst>
          </a:cu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511825"/>
              </p:ext>
            </p:extLst>
          </p:nvPr>
        </p:nvGraphicFramePr>
        <p:xfrm>
          <a:off x="3044825" y="4434014"/>
          <a:ext cx="1425575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1" name="Equation" r:id="rId7" imgW="508000" imgH="228600" progId="Equation.DSMT4">
                  <p:embed/>
                </p:oleObj>
              </mc:Choice>
              <mc:Fallback>
                <p:oleObj name="Equation" r:id="rId7" imgW="5080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44825" y="4434014"/>
                        <a:ext cx="1425575" cy="641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Freeform 24"/>
          <p:cNvSpPr/>
          <p:nvPr/>
        </p:nvSpPr>
        <p:spPr>
          <a:xfrm>
            <a:off x="4470400" y="4109848"/>
            <a:ext cx="1003300" cy="1016158"/>
          </a:xfrm>
          <a:custGeom>
            <a:avLst/>
            <a:gdLst>
              <a:gd name="connsiteX0" fmla="*/ 0 w 1003300"/>
              <a:gd name="connsiteY0" fmla="*/ 990758 h 1016158"/>
              <a:gd name="connsiteX1" fmla="*/ 190500 w 1003300"/>
              <a:gd name="connsiteY1" fmla="*/ 241458 h 1016158"/>
              <a:gd name="connsiteX2" fmla="*/ 520700 w 1003300"/>
              <a:gd name="connsiteY2" fmla="*/ 158 h 1016158"/>
              <a:gd name="connsiteX3" fmla="*/ 838200 w 1003300"/>
              <a:gd name="connsiteY3" fmla="*/ 266858 h 1016158"/>
              <a:gd name="connsiteX4" fmla="*/ 1003300 w 1003300"/>
              <a:gd name="connsiteY4" fmla="*/ 1016158 h 1016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300" h="1016158">
                <a:moveTo>
                  <a:pt x="0" y="990758"/>
                </a:moveTo>
                <a:cubicBezTo>
                  <a:pt x="51858" y="698658"/>
                  <a:pt x="103717" y="406558"/>
                  <a:pt x="190500" y="241458"/>
                </a:cubicBezTo>
                <a:cubicBezTo>
                  <a:pt x="277283" y="76358"/>
                  <a:pt x="412750" y="-4075"/>
                  <a:pt x="520700" y="158"/>
                </a:cubicBezTo>
                <a:cubicBezTo>
                  <a:pt x="628650" y="4391"/>
                  <a:pt x="757767" y="97525"/>
                  <a:pt x="838200" y="266858"/>
                </a:cubicBezTo>
                <a:cubicBezTo>
                  <a:pt x="918633" y="436191"/>
                  <a:pt x="1003300" y="1016158"/>
                  <a:pt x="1003300" y="1016158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196670" y="5293668"/>
            <a:ext cx="856633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 have a topological invariant, make each link a </a:t>
            </a:r>
            <a:r>
              <a:rPr lang="en-US" sz="2400" dirty="0" smtClean="0">
                <a:solidFill>
                  <a:srgbClr val="FF0000"/>
                </a:solidFill>
              </a:rPr>
              <a:t>ribbon</a:t>
            </a:r>
            <a:r>
              <a:rPr lang="en-US" sz="2400" dirty="0" smtClean="0"/>
              <a:t>, and </a:t>
            </a:r>
            <a:r>
              <a:rPr lang="en-US" sz="2400" dirty="0" smtClean="0">
                <a:solidFill>
                  <a:srgbClr val="FF0000"/>
                </a:solidFill>
              </a:rPr>
              <a:t>keep track of twists</a:t>
            </a:r>
            <a:r>
              <a:rPr lang="en-US" sz="2400" dirty="0" smtClean="0"/>
              <a:t>. Then multiply by           </a:t>
            </a:r>
            <a:r>
              <a:rPr lang="en-US" sz="2400" dirty="0" smtClean="0"/>
              <a:t>, </a:t>
            </a:r>
            <a:r>
              <a:rPr lang="en-US" sz="2400" dirty="0" smtClean="0"/>
              <a:t>where</a:t>
            </a:r>
            <a:br>
              <a:rPr lang="en-US" sz="2400" dirty="0" smtClean="0"/>
            </a:br>
            <a:r>
              <a:rPr lang="en-US" sz="2400" dirty="0" smtClean="0"/>
              <a:t>                       </a:t>
            </a:r>
            <a:r>
              <a:rPr lang="en-US" sz="2400" i="1" dirty="0" smtClean="0">
                <a:latin typeface="Constantia"/>
                <a:cs typeface="Constantia"/>
              </a:rPr>
              <a:t>w= </a:t>
            </a:r>
            <a:r>
              <a:rPr lang="en-US" sz="2400" dirty="0" smtClean="0"/>
              <a:t>#(signed twists) = writhe.</a:t>
            </a:r>
            <a:endParaRPr lang="en-US" sz="2400" dirty="0"/>
          </a:p>
        </p:txBody>
      </p:sp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2007943"/>
              </p:ext>
            </p:extLst>
          </p:nvPr>
        </p:nvGraphicFramePr>
        <p:xfrm>
          <a:off x="4319588" y="5603796"/>
          <a:ext cx="735012" cy="529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2" name="Equation" r:id="rId9" imgW="317500" imgH="228600" progId="Equation.DSMT4">
                  <p:embed/>
                </p:oleObj>
              </mc:Choice>
              <mc:Fallback>
                <p:oleObj name="Equation" r:id="rId9" imgW="3175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319588" y="5603796"/>
                        <a:ext cx="735012" cy="529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7176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8" grpId="0" animBg="1"/>
      <p:bldP spid="21" grpId="0" animBg="1"/>
      <p:bldP spid="22" grpId="0" animBg="1"/>
      <p:bldP spid="25" grpId="0" animBg="1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114300"/>
            <a:ext cx="85979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solidFill>
                  <a:srgbClr val="FF6600"/>
                </a:solidFill>
              </a:rPr>
              <a:t>And now for something newer:</a:t>
            </a:r>
            <a:br>
              <a:rPr lang="en-US" sz="3200" dirty="0" smtClean="0">
                <a:solidFill>
                  <a:srgbClr val="FF6600"/>
                </a:solidFill>
              </a:rPr>
            </a:br>
            <a:r>
              <a:rPr lang="en-US" sz="3200" dirty="0" smtClean="0">
                <a:solidFill>
                  <a:srgbClr val="0000FF"/>
                </a:solidFill>
              </a:rPr>
              <a:t> discrete </a:t>
            </a:r>
            <a:r>
              <a:rPr lang="en-US" sz="3200" dirty="0" err="1" smtClean="0">
                <a:solidFill>
                  <a:srgbClr val="0000FF"/>
                </a:solidFill>
              </a:rPr>
              <a:t>holmorphicity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52563"/>
            <a:ext cx="8229600" cy="522763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An operator </a:t>
            </a:r>
            <a:r>
              <a:rPr lang="en-US" sz="2400" i="1" dirty="0" smtClean="0">
                <a:latin typeface="Constantia"/>
                <a:cs typeface="Constantia"/>
              </a:rPr>
              <a:t>O(z)</a:t>
            </a:r>
            <a:r>
              <a:rPr lang="en-US" sz="2400" dirty="0" smtClean="0"/>
              <a:t> in some two-dimensional lattice model is </a:t>
            </a:r>
            <a:r>
              <a:rPr lang="en-US" sz="2400" dirty="0" smtClean="0">
                <a:solidFill>
                  <a:srgbClr val="0000FF"/>
                </a:solidFill>
              </a:rPr>
              <a:t>discrete holomorphic </a:t>
            </a:r>
            <a:r>
              <a:rPr lang="en-US" sz="2400" dirty="0" smtClean="0"/>
              <a:t>if its expectation values obey the </a:t>
            </a:r>
            <a:r>
              <a:rPr lang="en-US" sz="2400" dirty="0" smtClean="0">
                <a:solidFill>
                  <a:srgbClr val="008000"/>
                </a:solidFill>
              </a:rPr>
              <a:t>lattice Cauchy-Riemann equations</a:t>
            </a:r>
            <a:r>
              <a:rPr lang="en-US" sz="2400" dirty="0" smtClean="0"/>
              <a:t>, i.e. around a closed path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An example is the fermion operator in the </a:t>
            </a:r>
            <a:r>
              <a:rPr lang="en-US" sz="2400" dirty="0" err="1" smtClean="0"/>
              <a:t>Ising</a:t>
            </a:r>
            <a:r>
              <a:rPr lang="en-US" sz="2400" dirty="0" smtClean="0"/>
              <a:t> model.</a:t>
            </a:r>
          </a:p>
          <a:p>
            <a:endParaRPr lang="en-US" sz="2400" dirty="0" smtClean="0"/>
          </a:p>
          <a:p>
            <a:r>
              <a:rPr lang="en-US" sz="2400" dirty="0" smtClean="0"/>
              <a:t>Smirnov et al have </a:t>
            </a:r>
            <a:r>
              <a:rPr lang="en-US" sz="2400" dirty="0" smtClean="0"/>
              <a:t>exploited this to </a:t>
            </a:r>
            <a:r>
              <a:rPr lang="en-US" sz="2400" dirty="0" smtClean="0">
                <a:solidFill>
                  <a:srgbClr val="0000FF"/>
                </a:solidFill>
              </a:rPr>
              <a:t>prove</a:t>
            </a:r>
            <a:r>
              <a:rPr lang="en-US" sz="2400" dirty="0" smtClean="0"/>
              <a:t> conformal invariance of the continuum limit </a:t>
            </a:r>
            <a:r>
              <a:rPr lang="en-US" sz="2400" dirty="0" smtClean="0"/>
              <a:t>of the </a:t>
            </a:r>
            <a:r>
              <a:rPr lang="en-US" sz="2400" dirty="0" err="1" smtClean="0"/>
              <a:t>Ising</a:t>
            </a:r>
            <a:r>
              <a:rPr lang="en-US" sz="2400" dirty="0" smtClean="0"/>
              <a:t> model.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err="1" smtClean="0"/>
              <a:t>Cardy</a:t>
            </a:r>
            <a:r>
              <a:rPr lang="en-US" sz="2400" dirty="0" smtClean="0"/>
              <a:t> and collaborators have found such discrete holomorphic operators in </a:t>
            </a:r>
            <a:r>
              <a:rPr lang="en-US" sz="2400" dirty="0" smtClean="0">
                <a:solidFill>
                  <a:srgbClr val="008000"/>
                </a:solidFill>
              </a:rPr>
              <a:t>many </a:t>
            </a:r>
            <a:r>
              <a:rPr lang="en-US" sz="2400" dirty="0" err="1" smtClean="0">
                <a:solidFill>
                  <a:srgbClr val="008000"/>
                </a:solidFill>
              </a:rPr>
              <a:t>integrable</a:t>
            </a:r>
            <a:r>
              <a:rPr lang="en-US" sz="2400" dirty="0" smtClean="0">
                <a:solidFill>
                  <a:srgbClr val="008000"/>
                </a:solidFill>
              </a:rPr>
              <a:t> lattice models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9054489"/>
              </p:ext>
            </p:extLst>
          </p:nvPr>
        </p:nvGraphicFramePr>
        <p:xfrm>
          <a:off x="3238499" y="2755900"/>
          <a:ext cx="2812143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2" name="Equation" r:id="rId3" imgW="1181100" imgH="266700" progId="Equation.DSMT4">
                  <p:embed/>
                </p:oleObj>
              </mc:Choice>
              <mc:Fallback>
                <p:oleObj name="Equation" r:id="rId3" imgW="1181100" imgH="266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8499" y="2755900"/>
                        <a:ext cx="2812143" cy="63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17441" y="6488668"/>
            <a:ext cx="7767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800000"/>
                </a:solidFill>
              </a:rPr>
              <a:t>Riva and </a:t>
            </a:r>
            <a:r>
              <a:rPr lang="en-US" dirty="0" err="1" smtClean="0">
                <a:solidFill>
                  <a:srgbClr val="800000"/>
                </a:solidFill>
              </a:rPr>
              <a:t>Cardy</a:t>
            </a:r>
            <a:r>
              <a:rPr lang="en-US" dirty="0" smtClean="0">
                <a:solidFill>
                  <a:srgbClr val="800000"/>
                </a:solidFill>
              </a:rPr>
              <a:t>; </a:t>
            </a:r>
            <a:r>
              <a:rPr lang="en-US" dirty="0" err="1" smtClean="0">
                <a:solidFill>
                  <a:srgbClr val="800000"/>
                </a:solidFill>
              </a:rPr>
              <a:t>Rajabpour</a:t>
            </a:r>
            <a:r>
              <a:rPr lang="en-US" dirty="0" smtClean="0">
                <a:solidFill>
                  <a:srgbClr val="800000"/>
                </a:solidFill>
              </a:rPr>
              <a:t> and </a:t>
            </a:r>
            <a:r>
              <a:rPr lang="en-US" dirty="0" err="1" smtClean="0">
                <a:solidFill>
                  <a:srgbClr val="800000"/>
                </a:solidFill>
              </a:rPr>
              <a:t>Cardy</a:t>
            </a:r>
            <a:r>
              <a:rPr lang="en-US" dirty="0" smtClean="0">
                <a:solidFill>
                  <a:srgbClr val="800000"/>
                </a:solidFill>
              </a:rPr>
              <a:t>; </a:t>
            </a:r>
            <a:r>
              <a:rPr lang="en-US" dirty="0" err="1" smtClean="0">
                <a:solidFill>
                  <a:srgbClr val="800000"/>
                </a:solidFill>
              </a:rPr>
              <a:t>Ikhlef</a:t>
            </a:r>
            <a:r>
              <a:rPr lang="en-US" dirty="0" smtClean="0">
                <a:solidFill>
                  <a:srgbClr val="800000"/>
                </a:solidFill>
              </a:rPr>
              <a:t> and </a:t>
            </a:r>
            <a:r>
              <a:rPr lang="en-US" dirty="0" err="1" smtClean="0">
                <a:solidFill>
                  <a:srgbClr val="800000"/>
                </a:solidFill>
              </a:rPr>
              <a:t>Cardy</a:t>
            </a:r>
            <a:r>
              <a:rPr lang="en-US" dirty="0" smtClean="0">
                <a:solidFill>
                  <a:srgbClr val="800000"/>
                </a:solidFill>
              </a:rPr>
              <a:t>; </a:t>
            </a:r>
            <a:r>
              <a:rPr lang="en-US" dirty="0" err="1" smtClean="0">
                <a:solidFill>
                  <a:srgbClr val="800000"/>
                </a:solidFill>
              </a:rPr>
              <a:t>Ikhlef</a:t>
            </a:r>
            <a:r>
              <a:rPr lang="en-US" dirty="0" smtClean="0">
                <a:solidFill>
                  <a:srgbClr val="800000"/>
                </a:solidFill>
              </a:rPr>
              <a:t>, Fendley and </a:t>
            </a:r>
            <a:r>
              <a:rPr lang="en-US" dirty="0" err="1" smtClean="0">
                <a:solidFill>
                  <a:srgbClr val="800000"/>
                </a:solidFill>
              </a:rPr>
              <a:t>Cardy</a:t>
            </a:r>
            <a:endParaRPr lang="en-US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066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000" y="533400"/>
            <a:ext cx="86372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Cardy</a:t>
            </a:r>
            <a:r>
              <a:rPr lang="en-US" sz="2400" dirty="0" smtClean="0"/>
              <a:t> et al also </a:t>
            </a:r>
            <a:r>
              <a:rPr lang="en-US" sz="2400" dirty="0" smtClean="0">
                <a:solidFill>
                  <a:srgbClr val="0000FF"/>
                </a:solidFill>
              </a:rPr>
              <a:t>reversed the order of the logic </a:t>
            </a:r>
            <a:r>
              <a:rPr lang="en-US" sz="2400" dirty="0" smtClean="0"/>
              <a:t>in an interesting way.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21950" y="1397000"/>
            <a:ext cx="83693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They did not require a priori that the Boltzmann weights satisfy the YBE. In looking for a discrete </a:t>
            </a:r>
            <a:r>
              <a:rPr lang="en-US" sz="2400" dirty="0" err="1" smtClean="0"/>
              <a:t>holmorphic</a:t>
            </a:r>
            <a:r>
              <a:rPr lang="en-US" sz="2400" dirty="0" smtClean="0"/>
              <a:t> operator, the requirement that the closed-path sum vanish is then a </a:t>
            </a:r>
            <a:r>
              <a:rPr lang="en-US" sz="2400" dirty="0" smtClean="0">
                <a:solidFill>
                  <a:srgbClr val="FF0000"/>
                </a:solidFill>
              </a:rPr>
              <a:t>linear condition on the Boltzmann weights</a:t>
            </a:r>
            <a:r>
              <a:rPr lang="en-US" sz="2400" dirty="0" smtClean="0"/>
              <a:t>. </a:t>
            </a:r>
          </a:p>
          <a:p>
            <a:endParaRPr lang="en-US" sz="2400" dirty="0"/>
          </a:p>
          <a:p>
            <a:r>
              <a:rPr lang="en-US" sz="2400" dirty="0" smtClean="0"/>
              <a:t>In all the examples studied, they found that the solution of the the linear equation gives weights </a:t>
            </a:r>
            <a:r>
              <a:rPr lang="en-US" sz="2400" dirty="0" smtClean="0">
                <a:solidFill>
                  <a:srgbClr val="FF0000"/>
                </a:solidFill>
              </a:rPr>
              <a:t>also gives a solution to the YBE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440412" y="4778783"/>
            <a:ext cx="0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15210" y="4778783"/>
            <a:ext cx="2434481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915211" y="4743856"/>
            <a:ext cx="2434480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440412" y="4778783"/>
            <a:ext cx="0" cy="17748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92480" y="6353555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onstantia"/>
                <a:cs typeface="Constantia"/>
              </a:rPr>
              <a:t>u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0412" y="5254955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6793" y="5855120"/>
            <a:ext cx="787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onstantia"/>
                <a:cs typeface="Constantia"/>
              </a:rPr>
              <a:t>u + v 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13" name="Oval 12"/>
          <p:cNvSpPr/>
          <p:nvPr/>
        </p:nvSpPr>
        <p:spPr>
          <a:xfrm flipH="1">
            <a:off x="1364077" y="5108078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flipH="1">
            <a:off x="2015718" y="5655065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 flipH="1">
            <a:off x="1375763" y="6169684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5347510" y="4769146"/>
            <a:ext cx="2434481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347511" y="4734219"/>
            <a:ext cx="2434480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7257012" y="4734219"/>
            <a:ext cx="8286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947653" y="5230232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onstantia"/>
                <a:cs typeface="Constantia"/>
              </a:rPr>
              <a:t>u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95114" y="6353555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v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69093" y="5845483"/>
            <a:ext cx="876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onstantia"/>
                <a:cs typeface="Constantia"/>
              </a:rPr>
              <a:t>u + v 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22" name="Oval 21"/>
          <p:cNvSpPr/>
          <p:nvPr/>
        </p:nvSpPr>
        <p:spPr>
          <a:xfrm flipH="1">
            <a:off x="7176736" y="5083864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 flipH="1">
            <a:off x="6448018" y="5645428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 flipH="1">
            <a:off x="7168450" y="6153767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76791" y="5430287"/>
            <a:ext cx="5490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latin typeface="Constantia"/>
                <a:cs typeface="Constantia"/>
              </a:rPr>
              <a:t>=</a:t>
            </a:r>
            <a:endParaRPr lang="en-US" sz="3600" i="1" dirty="0">
              <a:latin typeface="Constantia"/>
              <a:cs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4122410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 animBg="1"/>
      <p:bldP spid="14" grpId="0" animBg="1"/>
      <p:bldP spid="15" grpId="0" animBg="1"/>
      <p:bldP spid="19" grpId="0"/>
      <p:bldP spid="20" grpId="0"/>
      <p:bldP spid="21" grpId="0"/>
      <p:bldP spid="22" grpId="0" animBg="1"/>
      <p:bldP spid="23" grpId="0" animBg="1"/>
      <p:bldP spid="24" grpId="0" animBg="1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How is discrete </a:t>
            </a:r>
            <a:r>
              <a:rPr lang="en-US" sz="3200" dirty="0" err="1" smtClean="0">
                <a:solidFill>
                  <a:srgbClr val="0000FF"/>
                </a:solidFill>
              </a:rPr>
              <a:t>holmorphicity</a:t>
            </a:r>
            <a:r>
              <a:rPr lang="en-US" sz="3200" dirty="0" smtClean="0">
                <a:solidFill>
                  <a:srgbClr val="0000FF"/>
                </a:solidFill>
              </a:rPr>
              <a:t> </a:t>
            </a:r>
            <a:br>
              <a:rPr lang="en-US" sz="3200" dirty="0" smtClean="0">
                <a:solidFill>
                  <a:srgbClr val="0000FF"/>
                </a:solidFill>
              </a:rPr>
            </a:br>
            <a:r>
              <a:rPr lang="en-US" sz="3200" dirty="0" smtClean="0">
                <a:solidFill>
                  <a:srgbClr val="0000FF"/>
                </a:solidFill>
              </a:rPr>
              <a:t>related to </a:t>
            </a:r>
            <a:r>
              <a:rPr lang="en-US" sz="3200" dirty="0" err="1" smtClean="0">
                <a:solidFill>
                  <a:srgbClr val="0000FF"/>
                </a:solidFill>
              </a:rPr>
              <a:t>integrability</a:t>
            </a:r>
            <a:r>
              <a:rPr lang="en-US" sz="3200" dirty="0" smtClean="0">
                <a:solidFill>
                  <a:srgbClr val="0000FF"/>
                </a:solidFill>
              </a:rPr>
              <a:t>?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41500"/>
            <a:ext cx="795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We </a:t>
            </a:r>
            <a:r>
              <a:rPr lang="en-US" sz="2400" dirty="0"/>
              <a:t>saw </a:t>
            </a:r>
            <a:r>
              <a:rPr lang="en-US" sz="2400" dirty="0" smtClean="0"/>
              <a:t>how </a:t>
            </a:r>
            <a:r>
              <a:rPr lang="en-US" sz="2400" dirty="0" err="1" smtClean="0"/>
              <a:t>integrability</a:t>
            </a:r>
            <a:r>
              <a:rPr lang="en-US" sz="2400" dirty="0" smtClean="0"/>
              <a:t> is related to topology via knot/link invariants and the Yang-Baxter equation.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946400"/>
            <a:ext cx="79502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However, solutions of the YBE </a:t>
            </a:r>
            <a:r>
              <a:rPr lang="en-US" sz="2400" dirty="0" smtClean="0">
                <a:solidFill>
                  <a:srgbClr val="FF0000"/>
                </a:solidFill>
              </a:rPr>
              <a:t>depend on a parameter, the angle </a:t>
            </a:r>
            <a:r>
              <a:rPr lang="en-US" sz="2400" i="1" dirty="0" smtClean="0">
                <a:solidFill>
                  <a:srgbClr val="FF0000"/>
                </a:solidFill>
                <a:latin typeface="Constantia"/>
                <a:cs typeface="Constantia"/>
              </a:rPr>
              <a:t>u</a:t>
            </a:r>
            <a:r>
              <a:rPr lang="en-US" sz="2400" dirty="0" smtClean="0"/>
              <a:t>. One must ``</a:t>
            </a:r>
            <a:r>
              <a:rPr lang="en-US" sz="2400" dirty="0" err="1" smtClean="0"/>
              <a:t>Baxterize</a:t>
            </a:r>
            <a:r>
              <a:rPr lang="en-US" sz="2400" dirty="0" smtClean="0"/>
              <a:t>’’ the knot invariant to obtain the Boltzmann weights.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08000" y="4368800"/>
            <a:ext cx="795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 will explain how discrete </a:t>
            </a:r>
            <a:r>
              <a:rPr lang="en-US" sz="2400" dirty="0" err="1" smtClean="0"/>
              <a:t>holomorphicity</a:t>
            </a:r>
            <a:r>
              <a:rPr lang="en-US" sz="2400" dirty="0" smtClean="0"/>
              <a:t> not only </a:t>
            </a:r>
            <a:r>
              <a:rPr lang="en-US" sz="2400" dirty="0" err="1" smtClean="0"/>
              <a:t>Baxterizes</a:t>
            </a:r>
            <a:r>
              <a:rPr lang="en-US" sz="2400" dirty="0" smtClean="0"/>
              <a:t> the knot invariant by solving </a:t>
            </a:r>
            <a:r>
              <a:rPr lang="en-US" sz="2400" dirty="0" smtClean="0">
                <a:solidFill>
                  <a:srgbClr val="008000"/>
                </a:solidFill>
              </a:rPr>
              <a:t>linear equations</a:t>
            </a:r>
            <a:r>
              <a:rPr lang="en-US" sz="2400" dirty="0" smtClean="0"/>
              <a:t>, but does so in a </a:t>
            </a:r>
            <a:r>
              <a:rPr lang="en-US" sz="2400" dirty="0" smtClean="0">
                <a:solidFill>
                  <a:srgbClr val="008000"/>
                </a:solidFill>
              </a:rPr>
              <a:t>very natural fashion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 smtClean="0"/>
              <a:t>This allows the results to be extended to </a:t>
            </a:r>
            <a:r>
              <a:rPr lang="en-US" sz="2400" dirty="0" smtClean="0">
                <a:solidFill>
                  <a:srgbClr val="008000"/>
                </a:solidFill>
              </a:rPr>
              <a:t>many many </a:t>
            </a:r>
            <a:r>
              <a:rPr lang="en-US" sz="2400" dirty="0" err="1" smtClean="0">
                <a:solidFill>
                  <a:srgbClr val="008000"/>
                </a:solidFill>
              </a:rPr>
              <a:t>integrable</a:t>
            </a:r>
            <a:r>
              <a:rPr lang="en-US" sz="2400" dirty="0" smtClean="0">
                <a:solidFill>
                  <a:srgbClr val="008000"/>
                </a:solidFill>
              </a:rPr>
              <a:t> models</a:t>
            </a:r>
            <a:r>
              <a:rPr lang="en-US" sz="2400" dirty="0" smtClean="0"/>
              <a:t>, and a general proof is likely.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7377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66700" y="2611438"/>
            <a:ext cx="85852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Discrete </a:t>
            </a:r>
            <a:r>
              <a:rPr lang="en-US" sz="3200" dirty="0" err="1" smtClean="0">
                <a:solidFill>
                  <a:srgbClr val="0000FF"/>
                </a:solidFill>
              </a:rPr>
              <a:t>holmorphicity</a:t>
            </a:r>
            <a:r>
              <a:rPr lang="en-US" sz="3200" dirty="0" smtClean="0">
                <a:solidFill>
                  <a:srgbClr val="0000FF"/>
                </a:solidFill>
              </a:rPr>
              <a:t>  + braiding  =  </a:t>
            </a:r>
            <a:r>
              <a:rPr lang="en-US" sz="3200" dirty="0" err="1" smtClean="0">
                <a:solidFill>
                  <a:srgbClr val="0000FF"/>
                </a:solidFill>
              </a:rPr>
              <a:t>integrability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35700" y="2768600"/>
            <a:ext cx="291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152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2100" y="206801"/>
            <a:ext cx="840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 key connection comes from looking at the way the discretely holomorphic operators are defined. They have a string attached:</a:t>
            </a:r>
            <a:endParaRPr lang="en-US" sz="2400" dirty="0"/>
          </a:p>
        </p:txBody>
      </p:sp>
      <p:pic>
        <p:nvPicPr>
          <p:cNvPr id="4" name="Picture 3" descr="l-FPL-On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19" y="1630933"/>
            <a:ext cx="3369169" cy="27194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8000" y="5207000"/>
            <a:ext cx="7706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 </a:t>
            </a:r>
            <a:r>
              <a:rPr lang="en-US" sz="2400" dirty="0" err="1" smtClean="0"/>
              <a:t>Ising</a:t>
            </a:r>
            <a:r>
              <a:rPr lang="en-US" sz="2400" dirty="0" smtClean="0"/>
              <a:t>, this is the familiar Jordan-Wigner string of spin flips.</a:t>
            </a:r>
            <a:endParaRPr lang="en-US" sz="2400" dirty="0"/>
          </a:p>
        </p:txBody>
      </p:sp>
      <p:sp>
        <p:nvSpPr>
          <p:cNvPr id="9" name="Freeform 8"/>
          <p:cNvSpPr/>
          <p:nvPr/>
        </p:nvSpPr>
        <p:spPr>
          <a:xfrm>
            <a:off x="1977789" y="2581708"/>
            <a:ext cx="1460513" cy="1971350"/>
          </a:xfrm>
          <a:custGeom>
            <a:avLst/>
            <a:gdLst>
              <a:gd name="connsiteX0" fmla="*/ 571500 w 1460513"/>
              <a:gd name="connsiteY0" fmla="*/ 193350 h 1971350"/>
              <a:gd name="connsiteX1" fmla="*/ 749300 w 1460513"/>
              <a:gd name="connsiteY1" fmla="*/ 66350 h 1971350"/>
              <a:gd name="connsiteX2" fmla="*/ 1384300 w 1460513"/>
              <a:gd name="connsiteY2" fmla="*/ 53650 h 1971350"/>
              <a:gd name="connsiteX3" fmla="*/ 1409700 w 1460513"/>
              <a:gd name="connsiteY3" fmla="*/ 764850 h 1971350"/>
              <a:gd name="connsiteX4" fmla="*/ 1409700 w 1460513"/>
              <a:gd name="connsiteY4" fmla="*/ 1349050 h 1971350"/>
              <a:gd name="connsiteX5" fmla="*/ 736600 w 1460513"/>
              <a:gd name="connsiteY5" fmla="*/ 1399850 h 1971350"/>
              <a:gd name="connsiteX6" fmla="*/ 50800 w 1460513"/>
              <a:gd name="connsiteY6" fmla="*/ 1374450 h 1971350"/>
              <a:gd name="connsiteX7" fmla="*/ 50800 w 1460513"/>
              <a:gd name="connsiteY7" fmla="*/ 1971350 h 1971350"/>
              <a:gd name="connsiteX8" fmla="*/ 50800 w 1460513"/>
              <a:gd name="connsiteY8" fmla="*/ 1971350 h 1971350"/>
              <a:gd name="connsiteX9" fmla="*/ 50800 w 1460513"/>
              <a:gd name="connsiteY9" fmla="*/ 1971350 h 197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460513" h="1971350">
                <a:moveTo>
                  <a:pt x="571500" y="193350"/>
                </a:moveTo>
                <a:cubicBezTo>
                  <a:pt x="592666" y="141491"/>
                  <a:pt x="613833" y="89633"/>
                  <a:pt x="749300" y="66350"/>
                </a:cubicBezTo>
                <a:cubicBezTo>
                  <a:pt x="884767" y="43067"/>
                  <a:pt x="1274233" y="-62767"/>
                  <a:pt x="1384300" y="53650"/>
                </a:cubicBezTo>
                <a:cubicBezTo>
                  <a:pt x="1494367" y="170067"/>
                  <a:pt x="1405467" y="548950"/>
                  <a:pt x="1409700" y="764850"/>
                </a:cubicBezTo>
                <a:cubicBezTo>
                  <a:pt x="1413933" y="980750"/>
                  <a:pt x="1521883" y="1243217"/>
                  <a:pt x="1409700" y="1349050"/>
                </a:cubicBezTo>
                <a:cubicBezTo>
                  <a:pt x="1297517" y="1454883"/>
                  <a:pt x="963083" y="1395617"/>
                  <a:pt x="736600" y="1399850"/>
                </a:cubicBezTo>
                <a:cubicBezTo>
                  <a:pt x="510117" y="1404083"/>
                  <a:pt x="165100" y="1279200"/>
                  <a:pt x="50800" y="1374450"/>
                </a:cubicBezTo>
                <a:cubicBezTo>
                  <a:pt x="-63500" y="1469700"/>
                  <a:pt x="50800" y="1971350"/>
                  <a:pt x="50800" y="1971350"/>
                </a:cubicBezTo>
                <a:lnTo>
                  <a:pt x="50800" y="1971350"/>
                </a:lnTo>
                <a:lnTo>
                  <a:pt x="50800" y="1971350"/>
                </a:lnTo>
              </a:path>
            </a:pathLst>
          </a:custGeom>
          <a:ln w="28575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3366FF"/>
                </a:solidFill>
              </a:ln>
            </a:endParaRPr>
          </a:p>
        </p:txBody>
      </p:sp>
      <p:sp>
        <p:nvSpPr>
          <p:cNvPr id="10" name="4-Point Star 9"/>
          <p:cNvSpPr/>
          <p:nvPr/>
        </p:nvSpPr>
        <p:spPr>
          <a:xfrm>
            <a:off x="2352439" y="2549958"/>
            <a:ext cx="393700" cy="444500"/>
          </a:xfrm>
          <a:prstGeom prst="star4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4-Point Star 10"/>
          <p:cNvSpPr/>
          <p:nvPr/>
        </p:nvSpPr>
        <p:spPr>
          <a:xfrm>
            <a:off x="5514739" y="2867167"/>
            <a:ext cx="393700" cy="444500"/>
          </a:xfrm>
          <a:prstGeom prst="star4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908439" y="2771267"/>
            <a:ext cx="27910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labels the operator </a:t>
            </a:r>
            <a:r>
              <a:rPr lang="en-US" sz="2000" i="1" dirty="0" smtClean="0">
                <a:latin typeface="Constantia"/>
                <a:cs typeface="Constantia"/>
              </a:rPr>
              <a:t>O(z)</a:t>
            </a:r>
          </a:p>
          <a:p>
            <a:r>
              <a:rPr lang="en-US" sz="2000" dirty="0" smtClean="0"/>
              <a:t>acting at point </a:t>
            </a:r>
            <a:r>
              <a:rPr lang="en-US" sz="2000" i="1" dirty="0" smtClean="0">
                <a:latin typeface="Constantia"/>
                <a:cs typeface="Constantia"/>
              </a:rPr>
              <a:t>z</a:t>
            </a:r>
            <a:r>
              <a:rPr lang="en-US" sz="2000" dirty="0" smtClean="0"/>
              <a:t>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88193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-Point Star 2"/>
          <p:cNvSpPr/>
          <p:nvPr/>
        </p:nvSpPr>
        <p:spPr>
          <a:xfrm>
            <a:off x="1433920" y="1825767"/>
            <a:ext cx="393700" cy="444500"/>
          </a:xfrm>
          <a:prstGeom prst="star4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31800" y="226367"/>
            <a:ext cx="8394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expectation value                 is independent of the string’s path except for the </a:t>
            </a:r>
            <a:r>
              <a:rPr lang="en-US" sz="2400" dirty="0" smtClean="0">
                <a:solidFill>
                  <a:srgbClr val="FF0000"/>
                </a:solidFill>
              </a:rPr>
              <a:t>total winding angle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8747188"/>
              </p:ext>
            </p:extLst>
          </p:nvPr>
        </p:nvGraphicFramePr>
        <p:xfrm>
          <a:off x="3346450" y="226367"/>
          <a:ext cx="1047750" cy="493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7" name="Equation" r:id="rId3" imgW="431800" imgH="203200" progId="Equation.DSMT4">
                  <p:embed/>
                </p:oleObj>
              </mc:Choice>
              <mc:Fallback>
                <p:oleObj name="Equation" r:id="rId3" imgW="4318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46450" y="226367"/>
                        <a:ext cx="1047750" cy="4930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1800" y="3238500"/>
            <a:ext cx="77588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Picking up a phase under rotation of        </a:t>
            </a:r>
            <a:r>
              <a:rPr lang="en-US" sz="2400" dirty="0" smtClean="0"/>
              <a:t>is characteristic </a:t>
            </a:r>
            <a:r>
              <a:rPr lang="en-US" sz="2400" dirty="0" smtClean="0"/>
              <a:t>of a</a:t>
            </a:r>
          </a:p>
          <a:p>
            <a:r>
              <a:rPr lang="en-US" sz="2400" dirty="0" smtClean="0"/>
              <a:t>holomorphic object of </a:t>
            </a:r>
            <a:r>
              <a:rPr lang="en-US" sz="2400" dirty="0" smtClean="0">
                <a:solidFill>
                  <a:srgbClr val="008000"/>
                </a:solidFill>
              </a:rPr>
              <a:t>``dimension’’ </a:t>
            </a:r>
            <a:r>
              <a:rPr lang="en-US" sz="2400" i="1" dirty="0" smtClean="0">
                <a:solidFill>
                  <a:srgbClr val="008000"/>
                </a:solidFill>
                <a:latin typeface="Constantia"/>
                <a:cs typeface="Constantia"/>
              </a:rPr>
              <a:t>h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7" name="Freeform 6"/>
          <p:cNvSpPr/>
          <p:nvPr/>
        </p:nvSpPr>
        <p:spPr>
          <a:xfrm>
            <a:off x="652633" y="1289654"/>
            <a:ext cx="3137373" cy="1576618"/>
          </a:xfrm>
          <a:custGeom>
            <a:avLst/>
            <a:gdLst>
              <a:gd name="connsiteX0" fmla="*/ 978373 w 3137373"/>
              <a:gd name="connsiteY0" fmla="*/ 831246 h 1576618"/>
              <a:gd name="connsiteX1" fmla="*/ 1549873 w 3137373"/>
              <a:gd name="connsiteY1" fmla="*/ 843946 h 1576618"/>
              <a:gd name="connsiteX2" fmla="*/ 1892773 w 3137373"/>
              <a:gd name="connsiteY2" fmla="*/ 1288446 h 1576618"/>
              <a:gd name="connsiteX3" fmla="*/ 1346673 w 3137373"/>
              <a:gd name="connsiteY3" fmla="*/ 1542446 h 1576618"/>
              <a:gd name="connsiteX4" fmla="*/ 533873 w 3137373"/>
              <a:gd name="connsiteY4" fmla="*/ 1542446 h 1576618"/>
              <a:gd name="connsiteX5" fmla="*/ 102073 w 3137373"/>
              <a:gd name="connsiteY5" fmla="*/ 1250346 h 1576618"/>
              <a:gd name="connsiteX6" fmla="*/ 38573 w 3137373"/>
              <a:gd name="connsiteY6" fmla="*/ 805846 h 1576618"/>
              <a:gd name="connsiteX7" fmla="*/ 597373 w 3137373"/>
              <a:gd name="connsiteY7" fmla="*/ 56546 h 1576618"/>
              <a:gd name="connsiteX8" fmla="*/ 1321273 w 3137373"/>
              <a:gd name="connsiteY8" fmla="*/ 107346 h 1576618"/>
              <a:gd name="connsiteX9" fmla="*/ 2146773 w 3137373"/>
              <a:gd name="connsiteY9" fmla="*/ 539146 h 1576618"/>
              <a:gd name="connsiteX10" fmla="*/ 2565873 w 3137373"/>
              <a:gd name="connsiteY10" fmla="*/ 767746 h 1576618"/>
              <a:gd name="connsiteX11" fmla="*/ 3137373 w 3137373"/>
              <a:gd name="connsiteY11" fmla="*/ 805846 h 1576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37373" h="1576618">
                <a:moveTo>
                  <a:pt x="978373" y="831246"/>
                </a:moveTo>
                <a:cubicBezTo>
                  <a:pt x="1187923" y="799496"/>
                  <a:pt x="1397473" y="767746"/>
                  <a:pt x="1549873" y="843946"/>
                </a:cubicBezTo>
                <a:cubicBezTo>
                  <a:pt x="1702273" y="920146"/>
                  <a:pt x="1926640" y="1172029"/>
                  <a:pt x="1892773" y="1288446"/>
                </a:cubicBezTo>
                <a:cubicBezTo>
                  <a:pt x="1858906" y="1404863"/>
                  <a:pt x="1573156" y="1500113"/>
                  <a:pt x="1346673" y="1542446"/>
                </a:cubicBezTo>
                <a:cubicBezTo>
                  <a:pt x="1120190" y="1584779"/>
                  <a:pt x="741306" y="1591129"/>
                  <a:pt x="533873" y="1542446"/>
                </a:cubicBezTo>
                <a:cubicBezTo>
                  <a:pt x="326440" y="1493763"/>
                  <a:pt x="184623" y="1373113"/>
                  <a:pt x="102073" y="1250346"/>
                </a:cubicBezTo>
                <a:cubicBezTo>
                  <a:pt x="19523" y="1127579"/>
                  <a:pt x="-43977" y="1004813"/>
                  <a:pt x="38573" y="805846"/>
                </a:cubicBezTo>
                <a:cubicBezTo>
                  <a:pt x="121123" y="606879"/>
                  <a:pt x="383590" y="172963"/>
                  <a:pt x="597373" y="56546"/>
                </a:cubicBezTo>
                <a:cubicBezTo>
                  <a:pt x="811156" y="-59871"/>
                  <a:pt x="1063040" y="26913"/>
                  <a:pt x="1321273" y="107346"/>
                </a:cubicBezTo>
                <a:cubicBezTo>
                  <a:pt x="1579506" y="187779"/>
                  <a:pt x="1939340" y="429079"/>
                  <a:pt x="2146773" y="539146"/>
                </a:cubicBezTo>
                <a:cubicBezTo>
                  <a:pt x="2354206" y="649213"/>
                  <a:pt x="2400773" y="723296"/>
                  <a:pt x="2565873" y="767746"/>
                </a:cubicBezTo>
                <a:cubicBezTo>
                  <a:pt x="2730973" y="812196"/>
                  <a:pt x="3137373" y="805846"/>
                  <a:pt x="3137373" y="805846"/>
                </a:cubicBezTo>
              </a:path>
            </a:pathLst>
          </a:custGeom>
          <a:ln w="28575" cmpd="sng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8000"/>
                </a:solidFill>
              </a:ln>
              <a:solidFill>
                <a:srgbClr val="3366FF"/>
              </a:solidFill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435146"/>
              </p:ext>
            </p:extLst>
          </p:nvPr>
        </p:nvGraphicFramePr>
        <p:xfrm>
          <a:off x="4394200" y="1651000"/>
          <a:ext cx="170656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8" name="Equation" r:id="rId5" imgW="457200" imgH="190500" progId="Equation.DSMT4">
                  <p:embed/>
                </p:oleObj>
              </mc:Choice>
              <mc:Fallback>
                <p:oleObj name="Equation" r:id="rId5" imgW="457200" imgH="1905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94200" y="1651000"/>
                        <a:ext cx="1706563" cy="71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4-Point Star 8"/>
          <p:cNvSpPr/>
          <p:nvPr/>
        </p:nvSpPr>
        <p:spPr>
          <a:xfrm>
            <a:off x="6183720" y="1978167"/>
            <a:ext cx="393700" cy="444500"/>
          </a:xfrm>
          <a:prstGeom prst="star4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6477000" y="2146300"/>
            <a:ext cx="1955800" cy="101600"/>
          </a:xfrm>
          <a:custGeom>
            <a:avLst/>
            <a:gdLst>
              <a:gd name="connsiteX0" fmla="*/ 0 w 1955800"/>
              <a:gd name="connsiteY0" fmla="*/ 50800 h 101600"/>
              <a:gd name="connsiteX1" fmla="*/ 1104900 w 1955800"/>
              <a:gd name="connsiteY1" fmla="*/ 0 h 101600"/>
              <a:gd name="connsiteX2" fmla="*/ 1104900 w 1955800"/>
              <a:gd name="connsiteY2" fmla="*/ 0 h 101600"/>
              <a:gd name="connsiteX3" fmla="*/ 1955800 w 1955800"/>
              <a:gd name="connsiteY3" fmla="*/ 101600 h 101600"/>
              <a:gd name="connsiteX4" fmla="*/ 1955800 w 1955800"/>
              <a:gd name="connsiteY4" fmla="*/ 101600 h 10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5800" h="101600">
                <a:moveTo>
                  <a:pt x="0" y="50800"/>
                </a:moveTo>
                <a:lnTo>
                  <a:pt x="1104900" y="0"/>
                </a:lnTo>
                <a:lnTo>
                  <a:pt x="1104900" y="0"/>
                </a:lnTo>
                <a:lnTo>
                  <a:pt x="1955800" y="101600"/>
                </a:lnTo>
                <a:lnTo>
                  <a:pt x="1955800" y="101600"/>
                </a:ln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7601337"/>
              </p:ext>
            </p:extLst>
          </p:nvPr>
        </p:nvGraphicFramePr>
        <p:xfrm>
          <a:off x="5035550" y="3276600"/>
          <a:ext cx="527050" cy="380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9" name="Equation" r:id="rId7" imgW="228600" imgH="165100" progId="Equation.DSMT4">
                  <p:embed/>
                </p:oleObj>
              </mc:Choice>
              <mc:Fallback>
                <p:oleObj name="Equation" r:id="rId7" imgW="228600" imgH="1651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035550" y="3276600"/>
                        <a:ext cx="527050" cy="3806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08000" y="4317303"/>
            <a:ext cx="8394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It is also characteristic of the </a:t>
            </a:r>
            <a:r>
              <a:rPr lang="en-US" sz="2400" dirty="0" smtClean="0">
                <a:solidFill>
                  <a:srgbClr val="FF0000"/>
                </a:solidFill>
              </a:rPr>
              <a:t>twisting of a ribbon</a:t>
            </a:r>
            <a:r>
              <a:rPr lang="en-US" sz="2400" dirty="0"/>
              <a:t>!</a:t>
            </a:r>
          </a:p>
        </p:txBody>
      </p:sp>
      <p:sp>
        <p:nvSpPr>
          <p:cNvPr id="13" name="Freeform 12"/>
          <p:cNvSpPr/>
          <p:nvPr/>
        </p:nvSpPr>
        <p:spPr>
          <a:xfrm>
            <a:off x="2485081" y="5042401"/>
            <a:ext cx="716898" cy="1302094"/>
          </a:xfrm>
          <a:custGeom>
            <a:avLst/>
            <a:gdLst>
              <a:gd name="connsiteX0" fmla="*/ 0 w 950166"/>
              <a:gd name="connsiteY0" fmla="*/ 1588029 h 1588029"/>
              <a:gd name="connsiteX1" fmla="*/ 520700 w 950166"/>
              <a:gd name="connsiteY1" fmla="*/ 1054629 h 1588029"/>
              <a:gd name="connsiteX2" fmla="*/ 914400 w 950166"/>
              <a:gd name="connsiteY2" fmla="*/ 572029 h 1588029"/>
              <a:gd name="connsiteX3" fmla="*/ 901700 w 950166"/>
              <a:gd name="connsiteY3" fmla="*/ 381529 h 1588029"/>
              <a:gd name="connsiteX4" fmla="*/ 647700 w 950166"/>
              <a:gd name="connsiteY4" fmla="*/ 529 h 1588029"/>
              <a:gd name="connsiteX5" fmla="*/ 215900 w 950166"/>
              <a:gd name="connsiteY5" fmla="*/ 470429 h 1588029"/>
              <a:gd name="connsiteX6" fmla="*/ 469900 w 950166"/>
              <a:gd name="connsiteY6" fmla="*/ 851429 h 1588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0166" h="1588029">
                <a:moveTo>
                  <a:pt x="0" y="1588029"/>
                </a:moveTo>
                <a:cubicBezTo>
                  <a:pt x="184150" y="1405995"/>
                  <a:pt x="368300" y="1223962"/>
                  <a:pt x="520700" y="1054629"/>
                </a:cubicBezTo>
                <a:cubicBezTo>
                  <a:pt x="673100" y="885296"/>
                  <a:pt x="850900" y="684212"/>
                  <a:pt x="914400" y="572029"/>
                </a:cubicBezTo>
                <a:cubicBezTo>
                  <a:pt x="977900" y="459846"/>
                  <a:pt x="946150" y="476779"/>
                  <a:pt x="901700" y="381529"/>
                </a:cubicBezTo>
                <a:cubicBezTo>
                  <a:pt x="857250" y="286279"/>
                  <a:pt x="762000" y="-14288"/>
                  <a:pt x="647700" y="529"/>
                </a:cubicBezTo>
                <a:cubicBezTo>
                  <a:pt x="533400" y="15346"/>
                  <a:pt x="245533" y="328612"/>
                  <a:pt x="215900" y="470429"/>
                </a:cubicBezTo>
                <a:cubicBezTo>
                  <a:pt x="186267" y="612246"/>
                  <a:pt x="469900" y="851429"/>
                  <a:pt x="469900" y="851429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9985382"/>
              </p:ext>
            </p:extLst>
          </p:nvPr>
        </p:nvGraphicFramePr>
        <p:xfrm>
          <a:off x="3790006" y="5455467"/>
          <a:ext cx="1425575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20" name="Equation" r:id="rId9" imgW="508000" imgH="228600" progId="Equation.DSMT4">
                  <p:embed/>
                </p:oleObj>
              </mc:Choice>
              <mc:Fallback>
                <p:oleObj name="Equation" r:id="rId9" imgW="5080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790006" y="5455467"/>
                        <a:ext cx="1425575" cy="641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 14"/>
          <p:cNvSpPr/>
          <p:nvPr/>
        </p:nvSpPr>
        <p:spPr>
          <a:xfrm>
            <a:off x="5215581" y="5328337"/>
            <a:ext cx="1003300" cy="1016158"/>
          </a:xfrm>
          <a:custGeom>
            <a:avLst/>
            <a:gdLst>
              <a:gd name="connsiteX0" fmla="*/ 0 w 1003300"/>
              <a:gd name="connsiteY0" fmla="*/ 990758 h 1016158"/>
              <a:gd name="connsiteX1" fmla="*/ 190500 w 1003300"/>
              <a:gd name="connsiteY1" fmla="*/ 241458 h 1016158"/>
              <a:gd name="connsiteX2" fmla="*/ 520700 w 1003300"/>
              <a:gd name="connsiteY2" fmla="*/ 158 h 1016158"/>
              <a:gd name="connsiteX3" fmla="*/ 838200 w 1003300"/>
              <a:gd name="connsiteY3" fmla="*/ 266858 h 1016158"/>
              <a:gd name="connsiteX4" fmla="*/ 1003300 w 1003300"/>
              <a:gd name="connsiteY4" fmla="*/ 1016158 h 1016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300" h="1016158">
                <a:moveTo>
                  <a:pt x="0" y="990758"/>
                </a:moveTo>
                <a:cubicBezTo>
                  <a:pt x="51858" y="698658"/>
                  <a:pt x="103717" y="406558"/>
                  <a:pt x="190500" y="241458"/>
                </a:cubicBezTo>
                <a:cubicBezTo>
                  <a:pt x="277283" y="76358"/>
                  <a:pt x="412750" y="-4075"/>
                  <a:pt x="520700" y="158"/>
                </a:cubicBezTo>
                <a:cubicBezTo>
                  <a:pt x="628650" y="4391"/>
                  <a:pt x="757767" y="97525"/>
                  <a:pt x="838200" y="266858"/>
                </a:cubicBezTo>
                <a:cubicBezTo>
                  <a:pt x="918633" y="436191"/>
                  <a:pt x="1003300" y="1016158"/>
                  <a:pt x="1003300" y="1016158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973770" y="5925328"/>
            <a:ext cx="334868" cy="3429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239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938"/>
            <a:ext cx="8229600" cy="85566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Outline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Integrability</a:t>
            </a:r>
            <a:r>
              <a:rPr lang="en-US" sz="2400" dirty="0" smtClean="0"/>
              <a:t> and the Yang-Baxter </a:t>
            </a:r>
            <a:r>
              <a:rPr lang="en-US" sz="2400" dirty="0" smtClean="0"/>
              <a:t>equation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Knot and link invariants such as the Jones </a:t>
            </a:r>
            <a:r>
              <a:rPr lang="en-US" sz="2400" dirty="0" smtClean="0"/>
              <a:t>polynomial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Discrete </a:t>
            </a:r>
            <a:r>
              <a:rPr lang="en-US" sz="2400" dirty="0" err="1" smtClean="0"/>
              <a:t>holomorphicity</a:t>
            </a:r>
            <a:r>
              <a:rPr lang="en-US" sz="2400" dirty="0" smtClean="0"/>
              <a:t> of lattice </a:t>
            </a:r>
            <a:r>
              <a:rPr lang="en-US" sz="2400" dirty="0" smtClean="0"/>
              <a:t>operators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CFT/</a:t>
            </a:r>
            <a:r>
              <a:rPr lang="en-US" sz="2400" dirty="0" err="1" smtClean="0"/>
              <a:t>anyon</a:t>
            </a:r>
            <a:r>
              <a:rPr lang="en-US" sz="2400" dirty="0" smtClean="0"/>
              <a:t>/TQFT </a:t>
            </a:r>
            <a:r>
              <a:rPr lang="en-US" sz="2400" dirty="0" smtClean="0"/>
              <a:t>physics; MTC mathematics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>
                <a:solidFill>
                  <a:srgbClr val="FF0000"/>
                </a:solidFill>
              </a:rPr>
              <a:t>Using discrete </a:t>
            </a:r>
            <a:r>
              <a:rPr lang="en-US" sz="2400" dirty="0" err="1" smtClean="0">
                <a:solidFill>
                  <a:srgbClr val="FF0000"/>
                </a:solidFill>
              </a:rPr>
              <a:t>holomorphicity</a:t>
            </a:r>
            <a:r>
              <a:rPr lang="en-US" sz="2400" dirty="0" smtClean="0">
                <a:solidFill>
                  <a:srgbClr val="FF0000"/>
                </a:solidFill>
              </a:rPr>
              <a:t> to turn topological invariants into </a:t>
            </a:r>
            <a:r>
              <a:rPr lang="en-US" sz="2400" dirty="0" err="1" smtClean="0">
                <a:solidFill>
                  <a:srgbClr val="FF0000"/>
                </a:solidFill>
              </a:rPr>
              <a:t>integrable</a:t>
            </a:r>
            <a:r>
              <a:rPr lang="en-US" sz="2400" dirty="0" smtClean="0">
                <a:solidFill>
                  <a:srgbClr val="FF0000"/>
                </a:solidFill>
              </a:rPr>
              <a:t> Boltzmann weights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Or perhaps using topology to derive discrete </a:t>
            </a:r>
            <a:r>
              <a:rPr lang="en-US" sz="2400" dirty="0" err="1" smtClean="0">
                <a:solidFill>
                  <a:srgbClr val="FF0000"/>
                </a:solidFill>
              </a:rPr>
              <a:t>holomorphicity</a:t>
            </a:r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09030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0133" y="2064603"/>
            <a:ext cx="79712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rules were systematized by </a:t>
            </a:r>
            <a:r>
              <a:rPr lang="en-US" sz="2400" dirty="0" smtClean="0">
                <a:solidFill>
                  <a:srgbClr val="800000"/>
                </a:solidFill>
              </a:rPr>
              <a:t>Moore and </a:t>
            </a:r>
            <a:r>
              <a:rPr lang="en-US" sz="2400" dirty="0" err="1" smtClean="0">
                <a:solidFill>
                  <a:srgbClr val="800000"/>
                </a:solidFill>
              </a:rPr>
              <a:t>Seiberg</a:t>
            </a:r>
            <a:r>
              <a:rPr lang="en-US" sz="2400" dirty="0" smtClean="0">
                <a:solidFill>
                  <a:srgbClr val="800000"/>
                </a:solidFill>
              </a:rPr>
              <a:t> </a:t>
            </a:r>
            <a:r>
              <a:rPr lang="en-US" sz="2400" dirty="0" smtClean="0"/>
              <a:t>in order to</a:t>
            </a:r>
            <a:br>
              <a:rPr lang="en-US" sz="2400" dirty="0" smtClean="0"/>
            </a:br>
            <a:r>
              <a:rPr lang="en-US" sz="2400" dirty="0" smtClean="0"/>
              <a:t>understand </a:t>
            </a:r>
            <a:r>
              <a:rPr lang="en-US" sz="2400" dirty="0" smtClean="0">
                <a:solidFill>
                  <a:srgbClr val="0000FF"/>
                </a:solidFill>
              </a:rPr>
              <a:t>chiral operators </a:t>
            </a:r>
            <a:r>
              <a:rPr lang="en-US" sz="2400" dirty="0" smtClean="0"/>
              <a:t>in 2D </a:t>
            </a:r>
            <a:r>
              <a:rPr lang="en-US" sz="2400" dirty="0" smtClean="0">
                <a:solidFill>
                  <a:srgbClr val="0000FF"/>
                </a:solidFill>
              </a:rPr>
              <a:t>conformal field theory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pic>
        <p:nvPicPr>
          <p:cNvPr id="3" name="Picture 2" descr="1-s2.0-0370269389908976-main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62" b="52804"/>
          <a:stretch/>
        </p:blipFill>
        <p:spPr>
          <a:xfrm>
            <a:off x="0" y="2857500"/>
            <a:ext cx="8840097" cy="4000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0133" y="215900"/>
            <a:ext cx="807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To make this correspondence precise, we need to understand</a:t>
            </a:r>
          </a:p>
          <a:p>
            <a:r>
              <a:rPr lang="en-US" sz="2400" dirty="0"/>
              <a:t>m</a:t>
            </a:r>
            <a:r>
              <a:rPr lang="en-US" sz="2400" dirty="0" smtClean="0"/>
              <a:t>ore about the algebraic structure underlying braiding.</a:t>
            </a:r>
          </a:p>
          <a:p>
            <a:endParaRPr lang="en-US" sz="2400" dirty="0"/>
          </a:p>
          <a:p>
            <a:r>
              <a:rPr lang="en-US" sz="2400" dirty="0" smtClean="0"/>
              <a:t>Luckily, this is understood extremely well.</a:t>
            </a:r>
          </a:p>
        </p:txBody>
      </p:sp>
    </p:spTree>
    <p:extLst>
      <p:ext uri="{BB962C8B-B14F-4D97-AF65-F5344CB8AC3E}">
        <p14:creationId xmlns:p14="http://schemas.microsoft.com/office/powerpoint/2010/main" val="282844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2300" y="647700"/>
            <a:ext cx="787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 the math world, the relevant structure is called a </a:t>
            </a:r>
            <a:r>
              <a:rPr lang="en-US" sz="2400" dirty="0" smtClean="0">
                <a:solidFill>
                  <a:srgbClr val="008000"/>
                </a:solidFill>
              </a:rPr>
              <a:t>modular tensor category</a:t>
            </a:r>
            <a:r>
              <a:rPr lang="en-US" sz="24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2300" y="2789029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 its original context, a </a:t>
            </a:r>
            <a:r>
              <a:rPr lang="en-US" sz="2400" dirty="0" smtClean="0">
                <a:solidFill>
                  <a:srgbClr val="008000"/>
                </a:solidFill>
              </a:rPr>
              <a:t>rational conformal field theory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22300" y="1879600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 mathematical physics, a </a:t>
            </a:r>
            <a:r>
              <a:rPr lang="en-US" sz="2400" dirty="0" smtClean="0">
                <a:solidFill>
                  <a:srgbClr val="008000"/>
                </a:solidFill>
              </a:rPr>
              <a:t>topological quantum field theory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22299" y="3835400"/>
            <a:ext cx="7721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Or nowadays, </a:t>
            </a:r>
            <a:r>
              <a:rPr lang="en-US" sz="2400" dirty="0" smtClean="0">
                <a:solidFill>
                  <a:srgbClr val="008000"/>
                </a:solidFill>
              </a:rPr>
              <a:t>consistent braiding and fusing relations</a:t>
            </a:r>
            <a:r>
              <a:rPr lang="en-US" sz="2400" dirty="0" smtClean="0"/>
              <a:t> for </a:t>
            </a:r>
            <a:br>
              <a:rPr lang="en-US" sz="2400" dirty="0" smtClean="0"/>
            </a:br>
            <a:r>
              <a:rPr lang="en-US" sz="2400" dirty="0" err="1" smtClean="0">
                <a:solidFill>
                  <a:srgbClr val="FF0000"/>
                </a:solidFill>
              </a:rPr>
              <a:t>anyons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22300" y="5350301"/>
            <a:ext cx="72059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There are now many explicit examples of this structure.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07216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635" y="181401"/>
            <a:ext cx="78783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An </a:t>
            </a:r>
            <a:r>
              <a:rPr lang="en-US" sz="2400" dirty="0" err="1" smtClean="0">
                <a:solidFill>
                  <a:srgbClr val="FF0000"/>
                </a:solidFill>
              </a:rPr>
              <a:t>anyon</a:t>
            </a:r>
            <a:r>
              <a:rPr lang="en-US" sz="2400" dirty="0" smtClean="0"/>
              <a:t> is a particle in two spatial dimensions with statistics</a:t>
            </a:r>
          </a:p>
          <a:p>
            <a:r>
              <a:rPr lang="en-US" sz="2400" dirty="0" smtClean="0"/>
              <a:t>generalizing bosons and fermions.</a:t>
            </a:r>
            <a:endParaRPr lang="en-US" sz="2400" dirty="0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457200" y="2006602"/>
            <a:ext cx="4038600" cy="533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en-US" sz="2400" dirty="0" smtClean="0"/>
              <a:t>From above:</a:t>
            </a:r>
            <a:endParaRPr lang="en-US" sz="2400" dirty="0"/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4648200" y="2019304"/>
            <a:ext cx="40386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en-US" sz="2400" dirty="0" smtClean="0"/>
              <a:t>In </a:t>
            </a:r>
            <a:r>
              <a:rPr lang="en-US" sz="2400" dirty="0" err="1" smtClean="0"/>
              <a:t>spacetime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7" name="Oval 6"/>
          <p:cNvSpPr/>
          <p:nvPr/>
        </p:nvSpPr>
        <p:spPr>
          <a:xfrm>
            <a:off x="762000" y="3810000"/>
            <a:ext cx="457200" cy="4572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971800" y="3810000"/>
            <a:ext cx="457200" cy="4572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181600" y="5969001"/>
            <a:ext cx="457200" cy="4572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848600" y="5969001"/>
            <a:ext cx="457200" cy="4572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 flipH="1" flipV="1">
            <a:off x="5295900" y="5016501"/>
            <a:ext cx="1295400" cy="106680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 flipV="1">
            <a:off x="4991100" y="3111501"/>
            <a:ext cx="3200400" cy="281940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7010400" y="2997201"/>
            <a:ext cx="1295400" cy="114300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6635" y="1268969"/>
            <a:ext cx="7030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Exchanging two particles gives a braid in 3d </a:t>
            </a:r>
            <a:r>
              <a:rPr lang="en-US" sz="2400" dirty="0" err="1"/>
              <a:t>spacetime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8932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4 1.11111E-6 L 0.05868 0.08194 C 0.07274 0.10069 0.09375 0.11111 0.11562 0.11111 C 0.14062 0.11111 0.16059 0.10069 0.17465 0.08194 L 0.24166 1.11111E-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5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-0.06701 -0.08218 C -0.08108 -0.10093 -0.10208 -0.11111 -0.12396 -0.11111 C -0.14896 -0.11111 -0.16892 -0.10093 -0.18299 -0.08218 L -0.25 1.11111E-6 " pathEditMode="relative" rAng="0" ptsTypes="FffFF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-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30834 -0.4888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00" y="-244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325 -0.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00" y="-2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1800" y="304800"/>
            <a:ext cx="78790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For </a:t>
            </a:r>
            <a:r>
              <a:rPr lang="en-US" sz="2400" dirty="0" err="1" smtClean="0">
                <a:solidFill>
                  <a:srgbClr val="008000"/>
                </a:solidFill>
              </a:rPr>
              <a:t>abelian</a:t>
            </a:r>
            <a:r>
              <a:rPr lang="en-US" sz="2400" dirty="0" smtClean="0">
                <a:solidFill>
                  <a:srgbClr val="008000"/>
                </a:solidFill>
              </a:rPr>
              <a:t> </a:t>
            </a:r>
            <a:r>
              <a:rPr lang="en-US" sz="2400" dirty="0" err="1" smtClean="0">
                <a:solidFill>
                  <a:srgbClr val="008000"/>
                </a:solidFill>
              </a:rPr>
              <a:t>anyons</a:t>
            </a:r>
            <a:r>
              <a:rPr lang="en-US" sz="2400" dirty="0" smtClean="0"/>
              <a:t>, the wave function picks up a </a:t>
            </a:r>
            <a:r>
              <a:rPr lang="en-US" sz="2400" dirty="0" smtClean="0">
                <a:solidFill>
                  <a:srgbClr val="008000"/>
                </a:solidFill>
              </a:rPr>
              <a:t>phase</a:t>
            </a:r>
            <a:r>
              <a:rPr lang="en-US" sz="2400" dirty="0" smtClean="0"/>
              <a:t> under </a:t>
            </a:r>
          </a:p>
          <a:p>
            <a:r>
              <a:rPr lang="en-US" sz="2400" dirty="0" smtClean="0"/>
              <a:t>braiding/exchange: </a:t>
            </a:r>
            <a:endParaRPr lang="en-US" sz="24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0679475"/>
              </p:ext>
            </p:extLst>
          </p:nvPr>
        </p:nvGraphicFramePr>
        <p:xfrm>
          <a:off x="3379788" y="1860550"/>
          <a:ext cx="1635125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1" name="Equation" r:id="rId3" imgW="495300" imgH="228600" progId="Equation.DSMT4">
                  <p:embed/>
                </p:oleObj>
              </mc:Choice>
              <mc:Fallback>
                <p:oleObj name="Equation" r:id="rId3" imgW="4953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79788" y="1860550"/>
                        <a:ext cx="1635125" cy="75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7"/>
          <p:cNvSpPr/>
          <p:nvPr/>
        </p:nvSpPr>
        <p:spPr>
          <a:xfrm>
            <a:off x="1607163" y="1936750"/>
            <a:ext cx="879059" cy="1206500"/>
          </a:xfrm>
          <a:custGeom>
            <a:avLst/>
            <a:gdLst>
              <a:gd name="connsiteX0" fmla="*/ 0 w 879059"/>
              <a:gd name="connsiteY0" fmla="*/ 1206500 h 1206500"/>
              <a:gd name="connsiteX1" fmla="*/ 812800 w 879059"/>
              <a:gd name="connsiteY1" fmla="*/ 381000 h 1206500"/>
              <a:gd name="connsiteX2" fmla="*/ 812800 w 879059"/>
              <a:gd name="connsiteY2" fmla="*/ 127000 h 1206500"/>
              <a:gd name="connsiteX3" fmla="*/ 660400 w 879059"/>
              <a:gd name="connsiteY3" fmla="*/ 0 h 1206500"/>
              <a:gd name="connsiteX4" fmla="*/ 660400 w 879059"/>
              <a:gd name="connsiteY4" fmla="*/ 0 h 1206500"/>
              <a:gd name="connsiteX5" fmla="*/ 660400 w 879059"/>
              <a:gd name="connsiteY5" fmla="*/ 0 h 120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9059" h="1206500">
                <a:moveTo>
                  <a:pt x="0" y="1206500"/>
                </a:moveTo>
                <a:cubicBezTo>
                  <a:pt x="338666" y="883708"/>
                  <a:pt x="677333" y="560917"/>
                  <a:pt x="812800" y="381000"/>
                </a:cubicBezTo>
                <a:cubicBezTo>
                  <a:pt x="948267" y="201083"/>
                  <a:pt x="838200" y="190500"/>
                  <a:pt x="812800" y="127000"/>
                </a:cubicBezTo>
                <a:cubicBezTo>
                  <a:pt x="787400" y="63500"/>
                  <a:pt x="660400" y="0"/>
                  <a:pt x="660400" y="0"/>
                </a:cubicBezTo>
                <a:lnTo>
                  <a:pt x="660400" y="0"/>
                </a:lnTo>
                <a:lnTo>
                  <a:pt x="660400" y="0"/>
                </a:ln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8000"/>
                </a:solidFill>
              </a:ln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2222500" y="2825750"/>
            <a:ext cx="330200" cy="317500"/>
          </a:xfrm>
          <a:custGeom>
            <a:avLst/>
            <a:gdLst>
              <a:gd name="connsiteX0" fmla="*/ 330200 w 330200"/>
              <a:gd name="connsiteY0" fmla="*/ 317500 h 317500"/>
              <a:gd name="connsiteX1" fmla="*/ 0 w 330200"/>
              <a:gd name="connsiteY1" fmla="*/ 0 h 31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0200" h="317500">
                <a:moveTo>
                  <a:pt x="330200" y="317500"/>
                </a:moveTo>
                <a:lnTo>
                  <a:pt x="0" y="0"/>
                </a:ln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8000"/>
                </a:solidFill>
              </a:ln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607163" y="1346200"/>
            <a:ext cx="323237" cy="27940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Freeform 19"/>
          <p:cNvSpPr/>
          <p:nvPr/>
        </p:nvSpPr>
        <p:spPr>
          <a:xfrm>
            <a:off x="1647778" y="1333500"/>
            <a:ext cx="943022" cy="1282700"/>
          </a:xfrm>
          <a:custGeom>
            <a:avLst/>
            <a:gdLst>
              <a:gd name="connsiteX0" fmla="*/ 282622 w 943022"/>
              <a:gd name="connsiteY0" fmla="*/ 1155700 h 1155700"/>
              <a:gd name="connsiteX1" fmla="*/ 3222 w 943022"/>
              <a:gd name="connsiteY1" fmla="*/ 889000 h 1155700"/>
              <a:gd name="connsiteX2" fmla="*/ 447722 w 943022"/>
              <a:gd name="connsiteY2" fmla="*/ 419100 h 1155700"/>
              <a:gd name="connsiteX3" fmla="*/ 943022 w 943022"/>
              <a:gd name="connsiteY3" fmla="*/ 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3022" h="1155700">
                <a:moveTo>
                  <a:pt x="282622" y="1155700"/>
                </a:moveTo>
                <a:cubicBezTo>
                  <a:pt x="129163" y="1083733"/>
                  <a:pt x="-24295" y="1011767"/>
                  <a:pt x="3222" y="889000"/>
                </a:cubicBezTo>
                <a:cubicBezTo>
                  <a:pt x="30739" y="766233"/>
                  <a:pt x="291089" y="567267"/>
                  <a:pt x="447722" y="419100"/>
                </a:cubicBezTo>
                <a:cubicBezTo>
                  <a:pt x="604355" y="270933"/>
                  <a:pt x="943022" y="0"/>
                  <a:pt x="943022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8000"/>
                </a:solidFill>
              </a:ln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6273800" y="1333500"/>
            <a:ext cx="0" cy="180975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397500" y="1346200"/>
            <a:ext cx="0" cy="180975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469094" y="3205202"/>
            <a:ext cx="1313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onstantia"/>
                <a:cs typeface="Constantia"/>
              </a:rPr>
              <a:t>a               b</a:t>
            </a:r>
            <a:endParaRPr lang="en-US" i="1" dirty="0">
              <a:latin typeface="Constantia"/>
              <a:cs typeface="Constant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66394" y="3205202"/>
            <a:ext cx="1293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onstantia"/>
                <a:cs typeface="Constantia"/>
              </a:rPr>
              <a:t>a               b</a:t>
            </a:r>
            <a:endParaRPr lang="en-US" i="1" dirty="0">
              <a:latin typeface="Constantia"/>
              <a:cs typeface="Constant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19300" y="3490436"/>
            <a:ext cx="4007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onstantia"/>
                <a:cs typeface="Constantia"/>
              </a:rPr>
              <a:t>a</a:t>
            </a:r>
            <a:r>
              <a:rPr lang="en-US" dirty="0" smtClean="0"/>
              <a:t> and </a:t>
            </a:r>
            <a:r>
              <a:rPr lang="en-US" i="1" dirty="0" smtClean="0">
                <a:latin typeface="Constantia"/>
                <a:cs typeface="Constantia"/>
              </a:rPr>
              <a:t>b</a:t>
            </a:r>
            <a:r>
              <a:rPr lang="en-US" dirty="0" smtClean="0"/>
              <a:t> label different </a:t>
            </a:r>
            <a:r>
              <a:rPr lang="en-US" dirty="0" smtClean="0">
                <a:solidFill>
                  <a:srgbClr val="008000"/>
                </a:solidFill>
              </a:rPr>
              <a:t>species</a:t>
            </a:r>
            <a:r>
              <a:rPr lang="en-US" dirty="0" smtClean="0"/>
              <a:t> of </a:t>
            </a:r>
            <a:r>
              <a:rPr lang="en-US" dirty="0" err="1" smtClean="0"/>
              <a:t>anyons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431800" y="4222767"/>
            <a:ext cx="7982624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For </a:t>
            </a:r>
            <a:r>
              <a:rPr lang="en-US" sz="2400" dirty="0" smtClean="0">
                <a:solidFill>
                  <a:srgbClr val="FF0000"/>
                </a:solidFill>
              </a:rPr>
              <a:t>non-</a:t>
            </a:r>
            <a:r>
              <a:rPr lang="en-US" sz="2400" dirty="0" err="1">
                <a:solidFill>
                  <a:srgbClr val="FF0000"/>
                </a:solidFill>
              </a:rPr>
              <a:t>A</a:t>
            </a:r>
            <a:r>
              <a:rPr lang="en-US" sz="2400" dirty="0" err="1" smtClean="0">
                <a:solidFill>
                  <a:srgbClr val="FF0000"/>
                </a:solidFill>
              </a:rPr>
              <a:t>belian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anyons</a:t>
            </a:r>
            <a:r>
              <a:rPr lang="en-US" sz="2400" dirty="0" smtClean="0"/>
              <a:t>, braiding/exchange can cause the</a:t>
            </a:r>
            <a:br>
              <a:rPr lang="en-US" sz="2400" dirty="0" smtClean="0"/>
            </a:br>
            <a:r>
              <a:rPr lang="en-US" sz="2400" dirty="0" smtClean="0"/>
              <a:t>system to </a:t>
            </a:r>
            <a:r>
              <a:rPr lang="en-US" sz="2400" dirty="0" smtClean="0">
                <a:solidFill>
                  <a:srgbClr val="FF0000"/>
                </a:solidFill>
              </a:rPr>
              <a:t>change states</a:t>
            </a:r>
            <a:r>
              <a:rPr lang="en-US" sz="2400" dirty="0" smtClean="0"/>
              <a:t>, i.e. yield a linear combination as with</a:t>
            </a:r>
            <a:br>
              <a:rPr lang="en-US" sz="2400" dirty="0" smtClean="0"/>
            </a:br>
            <a:r>
              <a:rPr lang="en-US" sz="2400" dirty="0" smtClean="0"/>
              <a:t>the link invariants: </a:t>
            </a:r>
            <a:endParaRPr lang="en-US" sz="2400" dirty="0"/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863599" y="5659281"/>
            <a:ext cx="9144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863599" y="5659281"/>
            <a:ext cx="368300" cy="368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485899" y="6268881"/>
            <a:ext cx="292100" cy="304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4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3473865"/>
              </p:ext>
            </p:extLst>
          </p:nvPr>
        </p:nvGraphicFramePr>
        <p:xfrm>
          <a:off x="2324099" y="5675156"/>
          <a:ext cx="1448858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2" name="Equation" r:id="rId5" imgW="469900" imgH="228600" progId="Equation.DSMT4">
                  <p:embed/>
                </p:oleObj>
              </mc:Choice>
              <mc:Fallback>
                <p:oleObj name="Equation" r:id="rId5" imgW="4699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24099" y="5675156"/>
                        <a:ext cx="1448858" cy="70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Freeform 44"/>
          <p:cNvSpPr/>
          <p:nvPr/>
        </p:nvSpPr>
        <p:spPr>
          <a:xfrm>
            <a:off x="3707726" y="5435795"/>
            <a:ext cx="369926" cy="1158925"/>
          </a:xfrm>
          <a:custGeom>
            <a:avLst/>
            <a:gdLst>
              <a:gd name="connsiteX0" fmla="*/ 0 w 369926"/>
              <a:gd name="connsiteY0" fmla="*/ 1158925 h 1158925"/>
              <a:gd name="connsiteX1" fmla="*/ 369891 w 369926"/>
              <a:gd name="connsiteY1" fmla="*/ 616449 h 1158925"/>
              <a:gd name="connsiteX2" fmla="*/ 24660 w 369926"/>
              <a:gd name="connsiteY2" fmla="*/ 0 h 1158925"/>
              <a:gd name="connsiteX3" fmla="*/ 24660 w 369926"/>
              <a:gd name="connsiteY3" fmla="*/ 0 h 1158925"/>
              <a:gd name="connsiteX4" fmla="*/ 24660 w 369926"/>
              <a:gd name="connsiteY4" fmla="*/ 0 h 115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926" h="1158925">
                <a:moveTo>
                  <a:pt x="0" y="1158925"/>
                </a:moveTo>
                <a:cubicBezTo>
                  <a:pt x="182890" y="984264"/>
                  <a:pt x="365781" y="809603"/>
                  <a:pt x="369891" y="616449"/>
                </a:cubicBezTo>
                <a:cubicBezTo>
                  <a:pt x="374001" y="423295"/>
                  <a:pt x="24660" y="0"/>
                  <a:pt x="24660" y="0"/>
                </a:cubicBezTo>
                <a:lnTo>
                  <a:pt x="24660" y="0"/>
                </a:lnTo>
                <a:lnTo>
                  <a:pt x="2466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4331847" y="5435796"/>
            <a:ext cx="395946" cy="1183570"/>
          </a:xfrm>
          <a:custGeom>
            <a:avLst/>
            <a:gdLst>
              <a:gd name="connsiteX0" fmla="*/ 247990 w 346627"/>
              <a:gd name="connsiteY0" fmla="*/ 0 h 1195912"/>
              <a:gd name="connsiteX1" fmla="*/ 1396 w 346627"/>
              <a:gd name="connsiteY1" fmla="*/ 628778 h 1195912"/>
              <a:gd name="connsiteX2" fmla="*/ 346627 w 346627"/>
              <a:gd name="connsiteY2" fmla="*/ 1195912 h 1195912"/>
              <a:gd name="connsiteX3" fmla="*/ 346627 w 346627"/>
              <a:gd name="connsiteY3" fmla="*/ 1195912 h 119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627" h="1195912">
                <a:moveTo>
                  <a:pt x="247990" y="0"/>
                </a:moveTo>
                <a:cubicBezTo>
                  <a:pt x="116473" y="214729"/>
                  <a:pt x="-15043" y="429459"/>
                  <a:pt x="1396" y="628778"/>
                </a:cubicBezTo>
                <a:cubicBezTo>
                  <a:pt x="17835" y="828097"/>
                  <a:pt x="346627" y="1195912"/>
                  <a:pt x="346627" y="1195912"/>
                </a:cubicBezTo>
                <a:lnTo>
                  <a:pt x="346627" y="1195912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6574717" y="6145848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 rot="10800000">
            <a:off x="6574717" y="5343377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0501543"/>
              </p:ext>
            </p:extLst>
          </p:nvPr>
        </p:nvGraphicFramePr>
        <p:xfrm>
          <a:off x="4940298" y="5678496"/>
          <a:ext cx="1634419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13" name="Equation" r:id="rId7" imgW="520700" imgH="228600" progId="Equation.DSMT4">
                  <p:embed/>
                </p:oleObj>
              </mc:Choice>
              <mc:Fallback>
                <p:oleObj name="Equation" r:id="rId7" imgW="5207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940298" y="5678496"/>
                        <a:ext cx="1634419" cy="717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0606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5" grpId="0" animBg="1"/>
      <p:bldP spid="46" grpId="0" animBg="1"/>
      <p:bldP spid="47" grpId="0" animBg="1"/>
      <p:bldP spid="4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22238"/>
            <a:ext cx="85979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0000FF"/>
                </a:solidFill>
              </a:rPr>
              <a:t>Rules we need for </a:t>
            </a:r>
            <a:br>
              <a:rPr lang="en-US" sz="3600" dirty="0" smtClean="0">
                <a:solidFill>
                  <a:srgbClr val="0000FF"/>
                </a:solidFill>
              </a:rPr>
            </a:br>
            <a:r>
              <a:rPr lang="en-US" sz="3600" dirty="0" smtClean="0">
                <a:solidFill>
                  <a:srgbClr val="0000FF"/>
                </a:solidFill>
              </a:rPr>
              <a:t>RCFT/MTC/TQFT/</a:t>
            </a:r>
            <a:r>
              <a:rPr lang="en-US" sz="3600" dirty="0" err="1" smtClean="0">
                <a:solidFill>
                  <a:srgbClr val="0000FF"/>
                </a:solidFill>
              </a:rPr>
              <a:t>anyons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173" y="1450537"/>
            <a:ext cx="7861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1)  The behavior under </a:t>
            </a:r>
            <a:r>
              <a:rPr lang="en-US" sz="2400" dirty="0" smtClean="0">
                <a:solidFill>
                  <a:srgbClr val="FF0000"/>
                </a:solidFill>
              </a:rPr>
              <a:t>fusion</a:t>
            </a:r>
            <a:r>
              <a:rPr lang="en-US" sz="2400" dirty="0" smtClean="0"/>
              <a:t>, i.e. how a </a:t>
            </a:r>
            <a:r>
              <a:rPr lang="en-US" sz="2400" dirty="0" smtClean="0">
                <a:solidFill>
                  <a:srgbClr val="008000"/>
                </a:solidFill>
              </a:rPr>
              <a:t>combination</a:t>
            </a:r>
            <a:r>
              <a:rPr lang="en-US" sz="2400" dirty="0" smtClean="0"/>
              <a:t> of </a:t>
            </a:r>
            <a:r>
              <a:rPr lang="en-US" sz="2400" dirty="0" err="1" smtClean="0"/>
              <a:t>anyons</a:t>
            </a:r>
            <a:r>
              <a:rPr lang="en-US" sz="2400" dirty="0" smtClean="0"/>
              <a:t> braids</a:t>
            </a:r>
            <a:r>
              <a:rPr lang="en-US" sz="2400" dirty="0"/>
              <a:t>. Represent this fusion by a </a:t>
            </a:r>
            <a:r>
              <a:rPr lang="en-US" sz="2400" dirty="0" smtClean="0"/>
              <a:t>vertex</a:t>
            </a:r>
            <a:r>
              <a:rPr lang="en-US" sz="2400" dirty="0"/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254500" y="3267829"/>
            <a:ext cx="520700" cy="5461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3810000" y="3267829"/>
            <a:ext cx="444500" cy="54610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54500" y="2628384"/>
            <a:ext cx="0" cy="63944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046823" y="2177711"/>
            <a:ext cx="415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94647" y="3813929"/>
            <a:ext cx="415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75200" y="3813929"/>
            <a:ext cx="415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854" y="4280932"/>
            <a:ext cx="836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2) </a:t>
            </a:r>
            <a:r>
              <a:rPr lang="en-US" sz="2400" dirty="0" smtClean="0">
                <a:solidFill>
                  <a:srgbClr val="0000FF"/>
                </a:solidFill>
              </a:rPr>
              <a:t>spin/conformal dimension</a:t>
            </a:r>
            <a:r>
              <a:rPr lang="en-US" sz="2400" dirty="0" smtClean="0"/>
              <a:t>      of each type of </a:t>
            </a:r>
            <a:r>
              <a:rPr lang="en-US" sz="2400" dirty="0" err="1" smtClean="0"/>
              <a:t>anyon</a:t>
            </a:r>
            <a:r>
              <a:rPr lang="en-US" sz="2400" dirty="0" smtClean="0"/>
              <a:t>/operator:</a:t>
            </a:r>
            <a:endParaRPr lang="en-US" sz="2400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1591857"/>
              </p:ext>
            </p:extLst>
          </p:nvPr>
        </p:nvGraphicFramePr>
        <p:xfrm>
          <a:off x="3780123" y="4280932"/>
          <a:ext cx="397272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7" name="Equation" r:id="rId3" imgW="165100" imgH="203200" progId="Equation.DSMT4">
                  <p:embed/>
                </p:oleObj>
              </mc:Choice>
              <mc:Fallback>
                <p:oleObj name="Equation" r:id="rId3" imgW="1651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80123" y="4280932"/>
                        <a:ext cx="397272" cy="48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Connector 12"/>
          <p:cNvCxnSpPr/>
          <p:nvPr/>
        </p:nvCxnSpPr>
        <p:spPr>
          <a:xfrm flipH="1">
            <a:off x="6362701" y="4837684"/>
            <a:ext cx="660399" cy="711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239682" y="4824984"/>
            <a:ext cx="347382" cy="3144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2704661" y="5396484"/>
            <a:ext cx="330639" cy="746220"/>
          </a:xfrm>
          <a:custGeom>
            <a:avLst/>
            <a:gdLst>
              <a:gd name="connsiteX0" fmla="*/ 0 w 330639"/>
              <a:gd name="connsiteY0" fmla="*/ 635000 h 635000"/>
              <a:gd name="connsiteX1" fmla="*/ 330200 w 330639"/>
              <a:gd name="connsiteY1" fmla="*/ 317500 h 635000"/>
              <a:gd name="connsiteX2" fmla="*/ 76200 w 330639"/>
              <a:gd name="connsiteY2" fmla="*/ 0 h 63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0639" h="635000">
                <a:moveTo>
                  <a:pt x="0" y="635000"/>
                </a:moveTo>
                <a:cubicBezTo>
                  <a:pt x="158750" y="529166"/>
                  <a:pt x="317500" y="423333"/>
                  <a:pt x="330200" y="317500"/>
                </a:cubicBezTo>
                <a:cubicBezTo>
                  <a:pt x="342900" y="211667"/>
                  <a:pt x="76200" y="0"/>
                  <a:pt x="76200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2272339" y="4837684"/>
            <a:ext cx="864561" cy="1308100"/>
          </a:xfrm>
          <a:custGeom>
            <a:avLst/>
            <a:gdLst>
              <a:gd name="connsiteX0" fmla="*/ 420061 w 864561"/>
              <a:gd name="connsiteY0" fmla="*/ 1308100 h 1308100"/>
              <a:gd name="connsiteX1" fmla="*/ 13661 w 864561"/>
              <a:gd name="connsiteY1" fmla="*/ 939800 h 1308100"/>
              <a:gd name="connsiteX2" fmla="*/ 864561 w 864561"/>
              <a:gd name="connsiteY2" fmla="*/ 0 h 130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4561" h="1308100">
                <a:moveTo>
                  <a:pt x="420061" y="1308100"/>
                </a:moveTo>
                <a:cubicBezTo>
                  <a:pt x="179819" y="1232958"/>
                  <a:pt x="-60422" y="1157817"/>
                  <a:pt x="13661" y="939800"/>
                </a:cubicBezTo>
                <a:cubicBezTo>
                  <a:pt x="87744" y="721783"/>
                  <a:pt x="864561" y="0"/>
                  <a:pt x="864561" y="0"/>
                </a:cubicBezTo>
              </a:path>
            </a:pathLst>
          </a:cu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362701" y="5548884"/>
            <a:ext cx="0" cy="77470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92400" y="6145784"/>
            <a:ext cx="0" cy="572516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791200" y="4837684"/>
            <a:ext cx="571501" cy="711200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894006"/>
              </p:ext>
            </p:extLst>
          </p:nvPr>
        </p:nvGraphicFramePr>
        <p:xfrm>
          <a:off x="3721100" y="5375386"/>
          <a:ext cx="2268714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" name="Equation" r:id="rId5" imgW="749300" imgH="228600" progId="Equation.DSMT4">
                  <p:embed/>
                </p:oleObj>
              </mc:Choice>
              <mc:Fallback>
                <p:oleObj name="Equation" r:id="rId5" imgW="7493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21100" y="5375386"/>
                        <a:ext cx="2268714" cy="692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810266" y="4692150"/>
            <a:ext cx="35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38991" y="4742597"/>
            <a:ext cx="344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56864" y="6487652"/>
            <a:ext cx="358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220466" y="4691134"/>
            <a:ext cx="35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b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46209" y="4653018"/>
            <a:ext cx="344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c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83668" y="6348968"/>
            <a:ext cx="358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863299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8500" y="1449040"/>
            <a:ext cx="7361360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Even in the </a:t>
            </a:r>
            <a:r>
              <a:rPr lang="en-US" sz="2400" dirty="0" err="1" smtClean="0"/>
              <a:t>Abelian</a:t>
            </a:r>
            <a:r>
              <a:rPr lang="en-US" sz="2400" dirty="0" smtClean="0"/>
              <a:t> case, fusing is non-trivial.</a:t>
            </a:r>
          </a:p>
          <a:p>
            <a:endParaRPr lang="en-US" sz="2400" dirty="0" smtClean="0"/>
          </a:p>
          <a:p>
            <a:r>
              <a:rPr lang="en-US" sz="2400" dirty="0" smtClean="0"/>
              <a:t>For example, when braiding two identical ``</a:t>
            </a:r>
            <a:r>
              <a:rPr lang="en-US" sz="2400" dirty="0" err="1" smtClean="0">
                <a:solidFill>
                  <a:srgbClr val="008000"/>
                </a:solidFill>
              </a:rPr>
              <a:t>semions</a:t>
            </a:r>
            <a:r>
              <a:rPr lang="en-US" sz="2400" dirty="0" smtClean="0"/>
              <a:t>’’, the</a:t>
            </a:r>
          </a:p>
          <a:p>
            <a:r>
              <a:rPr lang="en-US" sz="2400" dirty="0" smtClean="0"/>
              <a:t>wave function picks up a factor of </a:t>
            </a:r>
            <a:r>
              <a:rPr lang="en-US" sz="2400" i="1" dirty="0" err="1" smtClean="0">
                <a:latin typeface="Constantia"/>
                <a:cs typeface="Constantia"/>
              </a:rPr>
              <a:t>i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 smtClean="0"/>
              <a:t>When a </a:t>
            </a:r>
            <a:r>
              <a:rPr lang="en-US" sz="2400" dirty="0" smtClean="0">
                <a:solidFill>
                  <a:srgbClr val="008000"/>
                </a:solidFill>
              </a:rPr>
              <a:t>pair</a:t>
            </a:r>
            <a:r>
              <a:rPr lang="en-US" sz="2400" dirty="0" smtClean="0"/>
              <a:t> of </a:t>
            </a:r>
            <a:r>
              <a:rPr lang="en-US" sz="2400" dirty="0" err="1" smtClean="0"/>
              <a:t>semions</a:t>
            </a:r>
            <a:r>
              <a:rPr lang="en-US" sz="2400" dirty="0" smtClean="0"/>
              <a:t> is braided with another pair, the </a:t>
            </a:r>
          </a:p>
          <a:p>
            <a:r>
              <a:rPr lang="en-US" sz="2400" dirty="0" err="1" smtClean="0"/>
              <a:t>wavefunction</a:t>
            </a:r>
            <a:r>
              <a:rPr lang="en-US" sz="2400" dirty="0" smtClean="0"/>
              <a:t> picks up a factor of              .</a:t>
            </a:r>
          </a:p>
          <a:p>
            <a:endParaRPr lang="en-US" sz="2400" dirty="0"/>
          </a:p>
          <a:p>
            <a:r>
              <a:rPr lang="en-US" sz="2400" dirty="0" smtClean="0"/>
              <a:t>Two </a:t>
            </a:r>
            <a:r>
              <a:rPr lang="en-US" sz="2400" dirty="0" err="1" smtClean="0"/>
              <a:t>semions</a:t>
            </a:r>
            <a:r>
              <a:rPr lang="en-US" sz="2400" dirty="0" smtClean="0"/>
              <a:t> make a boson! 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2958950"/>
              </p:ext>
            </p:extLst>
          </p:nvPr>
        </p:nvGraphicFramePr>
        <p:xfrm>
          <a:off x="4988721" y="3636158"/>
          <a:ext cx="825501" cy="4269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0" name="Equation" r:id="rId3" imgW="368300" imgH="190500" progId="Equation.DSMT4">
                  <p:embed/>
                </p:oleObj>
              </mc:Choice>
              <mc:Fallback>
                <p:oleObj name="Equation" r:id="rId3" imgW="368300" imgH="1905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88721" y="3636158"/>
                        <a:ext cx="825501" cy="4269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6070600" y="5328859"/>
            <a:ext cx="520700" cy="54610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626100" y="5328859"/>
            <a:ext cx="444500" cy="54610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070600" y="4689414"/>
            <a:ext cx="0" cy="63944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24999" y="5912027"/>
            <a:ext cx="1291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onstantia"/>
                <a:cs typeface="Constantia"/>
              </a:rPr>
              <a:t>S               </a:t>
            </a:r>
            <a:r>
              <a:rPr lang="en-US" i="1" dirty="0">
                <a:latin typeface="Constantia"/>
                <a:cs typeface="Constantia"/>
              </a:rPr>
              <a:t>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62923" y="4238741"/>
            <a:ext cx="4153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B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6033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00FF"/>
                </a:solidFill>
              </a:rPr>
              <a:t>Fusion</a:t>
            </a:r>
            <a:endParaRPr lang="en-US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028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2567"/>
            <a:ext cx="83819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 the non-</a:t>
            </a:r>
            <a:r>
              <a:rPr lang="en-US" sz="2400" dirty="0" err="1" smtClean="0"/>
              <a:t>Abelian</a:t>
            </a:r>
            <a:r>
              <a:rPr lang="en-US" sz="2400" dirty="0" smtClean="0"/>
              <a:t> case, </a:t>
            </a:r>
            <a:r>
              <a:rPr lang="en-US" sz="2400" dirty="0" smtClean="0">
                <a:solidFill>
                  <a:srgbClr val="0000FF"/>
                </a:solidFill>
              </a:rPr>
              <a:t>fusion</a:t>
            </a:r>
            <a:r>
              <a:rPr lang="en-US" sz="2400" dirty="0" smtClean="0"/>
              <a:t> is a straightforward generalization</a:t>
            </a:r>
          </a:p>
          <a:p>
            <a:r>
              <a:rPr lang="en-US" sz="2400" dirty="0" smtClean="0"/>
              <a:t> of </a:t>
            </a:r>
            <a:r>
              <a:rPr lang="en-US" sz="2400" dirty="0" err="1" smtClean="0">
                <a:solidFill>
                  <a:srgbClr val="0000FF"/>
                </a:solidFill>
              </a:rPr>
              <a:t>tensoring</a:t>
            </a:r>
            <a:r>
              <a:rPr lang="en-US" sz="2400" dirty="0" smtClean="0">
                <a:solidFill>
                  <a:srgbClr val="0000FF"/>
                </a:solidFill>
              </a:rPr>
              <a:t> representations </a:t>
            </a:r>
            <a:r>
              <a:rPr lang="en-US" sz="2400" dirty="0" smtClean="0"/>
              <a:t>of Lie algebras.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1559867"/>
            <a:ext cx="7789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For the Jones polynomial/CPL, this is akin to spin-1/2 of </a:t>
            </a:r>
            <a:r>
              <a:rPr lang="en-US" sz="2400" dirty="0" err="1" smtClean="0"/>
              <a:t>sl</a:t>
            </a:r>
            <a:r>
              <a:rPr lang="en-US" sz="2400" dirty="0" smtClean="0"/>
              <a:t>(2):</a:t>
            </a:r>
            <a:endParaRPr lang="en-US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3172193"/>
              </p:ext>
            </p:extLst>
          </p:nvPr>
        </p:nvGraphicFramePr>
        <p:xfrm>
          <a:off x="2444750" y="2184400"/>
          <a:ext cx="3829050" cy="10598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6" name="Equation" r:id="rId3" imgW="1422400" imgH="393700" progId="Equation.DSMT4">
                  <p:embed/>
                </p:oleObj>
              </mc:Choice>
              <mc:Fallback>
                <p:oleObj name="Equation" r:id="rId3" imgW="14224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44750" y="2184400"/>
                        <a:ext cx="3829050" cy="10598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6159500" y="3746500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5740400" y="3746500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159500" y="3244226"/>
            <a:ext cx="0" cy="502274"/>
          </a:xfrm>
          <a:prstGeom prst="line">
            <a:avLst/>
          </a:prstGeom>
          <a:ln w="5715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914900" y="3746500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4495800" y="3746500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83803" y="4572000"/>
            <a:ext cx="8304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Two ways to tensor four spin-1/2 particles into an overall singlet:</a:t>
            </a:r>
            <a:endParaRPr lang="en-US" sz="2400" dirty="0"/>
          </a:p>
        </p:txBody>
      </p:sp>
      <p:cxnSp>
        <p:nvCxnSpPr>
          <p:cNvPr id="38" name="Straight Connector 37"/>
          <p:cNvCxnSpPr/>
          <p:nvPr/>
        </p:nvCxnSpPr>
        <p:spPr>
          <a:xfrm>
            <a:off x="2717800" y="5234632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3136900" y="5234632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136900" y="6168706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2717800" y="6168706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136900" y="5666432"/>
            <a:ext cx="0" cy="502274"/>
          </a:xfrm>
          <a:prstGeom prst="line">
            <a:avLst/>
          </a:prstGeom>
          <a:ln w="5715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019800" y="6168706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5600700" y="6168706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588000" y="5234632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6007100" y="5234632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814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914400" y="468577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H="1">
            <a:off x="1333500" y="468577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333500" y="1402651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914400" y="1402651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333500" y="900377"/>
            <a:ext cx="0" cy="502274"/>
          </a:xfrm>
          <a:prstGeom prst="line">
            <a:avLst/>
          </a:prstGeom>
          <a:ln w="5715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64311" y="28833"/>
            <a:ext cx="4952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Relating this to the original loop basis:</a:t>
            </a:r>
            <a:endParaRPr lang="en-US" sz="2400" dirty="0"/>
          </a:p>
        </p:txBody>
      </p:sp>
      <p:sp>
        <p:nvSpPr>
          <p:cNvPr id="9" name="Freeform 8"/>
          <p:cNvSpPr/>
          <p:nvPr/>
        </p:nvSpPr>
        <p:spPr>
          <a:xfrm>
            <a:off x="3681753" y="532077"/>
            <a:ext cx="369926" cy="1158925"/>
          </a:xfrm>
          <a:custGeom>
            <a:avLst/>
            <a:gdLst>
              <a:gd name="connsiteX0" fmla="*/ 0 w 369926"/>
              <a:gd name="connsiteY0" fmla="*/ 1158925 h 1158925"/>
              <a:gd name="connsiteX1" fmla="*/ 369891 w 369926"/>
              <a:gd name="connsiteY1" fmla="*/ 616449 h 1158925"/>
              <a:gd name="connsiteX2" fmla="*/ 24660 w 369926"/>
              <a:gd name="connsiteY2" fmla="*/ 0 h 1158925"/>
              <a:gd name="connsiteX3" fmla="*/ 24660 w 369926"/>
              <a:gd name="connsiteY3" fmla="*/ 0 h 1158925"/>
              <a:gd name="connsiteX4" fmla="*/ 24660 w 369926"/>
              <a:gd name="connsiteY4" fmla="*/ 0 h 115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926" h="1158925">
                <a:moveTo>
                  <a:pt x="0" y="1158925"/>
                </a:moveTo>
                <a:cubicBezTo>
                  <a:pt x="182890" y="984264"/>
                  <a:pt x="365781" y="809603"/>
                  <a:pt x="369891" y="616449"/>
                </a:cubicBezTo>
                <a:cubicBezTo>
                  <a:pt x="374001" y="423295"/>
                  <a:pt x="24660" y="0"/>
                  <a:pt x="24660" y="0"/>
                </a:cubicBezTo>
                <a:lnTo>
                  <a:pt x="24660" y="0"/>
                </a:lnTo>
                <a:lnTo>
                  <a:pt x="2466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305874" y="532078"/>
            <a:ext cx="395946" cy="1183570"/>
          </a:xfrm>
          <a:custGeom>
            <a:avLst/>
            <a:gdLst>
              <a:gd name="connsiteX0" fmla="*/ 247990 w 346627"/>
              <a:gd name="connsiteY0" fmla="*/ 0 h 1195912"/>
              <a:gd name="connsiteX1" fmla="*/ 1396 w 346627"/>
              <a:gd name="connsiteY1" fmla="*/ 628778 h 1195912"/>
              <a:gd name="connsiteX2" fmla="*/ 346627 w 346627"/>
              <a:gd name="connsiteY2" fmla="*/ 1195912 h 1195912"/>
              <a:gd name="connsiteX3" fmla="*/ 346627 w 346627"/>
              <a:gd name="connsiteY3" fmla="*/ 1195912 h 119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627" h="1195912">
                <a:moveTo>
                  <a:pt x="247990" y="0"/>
                </a:moveTo>
                <a:cubicBezTo>
                  <a:pt x="116473" y="214729"/>
                  <a:pt x="-15043" y="429459"/>
                  <a:pt x="1396" y="628778"/>
                </a:cubicBezTo>
                <a:cubicBezTo>
                  <a:pt x="17835" y="828097"/>
                  <a:pt x="346627" y="1195912"/>
                  <a:pt x="346627" y="1195912"/>
                </a:cubicBezTo>
                <a:lnTo>
                  <a:pt x="346627" y="1195912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9397216"/>
              </p:ext>
            </p:extLst>
          </p:nvPr>
        </p:nvGraphicFramePr>
        <p:xfrm>
          <a:off x="5201166" y="4717623"/>
          <a:ext cx="1009134" cy="1009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6" name="Equation" r:id="rId3" imgW="393700" imgH="393700" progId="Equation.DSMT4">
                  <p:embed/>
                </p:oleObj>
              </mc:Choice>
              <mc:Fallback>
                <p:oleObj name="Equation" r:id="rId3" imgW="3937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01166" y="4717623"/>
                        <a:ext cx="1009134" cy="10091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6708523"/>
              </p:ext>
            </p:extLst>
          </p:nvPr>
        </p:nvGraphicFramePr>
        <p:xfrm>
          <a:off x="2432050" y="901964"/>
          <a:ext cx="59055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7" name="Equation" r:id="rId5" imgW="152400" imgH="114300" progId="Equation.DSMT4">
                  <p:embed/>
                </p:oleObj>
              </mc:Choice>
              <mc:Fallback>
                <p:oleObj name="Equation" r:id="rId5" imgW="152400" imgH="1143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32050" y="901964"/>
                        <a:ext cx="590550" cy="442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Freeform 25"/>
          <p:cNvSpPr/>
          <p:nvPr/>
        </p:nvSpPr>
        <p:spPr>
          <a:xfrm>
            <a:off x="6551953" y="1279059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 rot="10800000">
            <a:off x="6551953" y="586357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066800" y="4717623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1104900" y="4285823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485900" y="5651697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1066800" y="5651697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485900" y="5149423"/>
            <a:ext cx="0" cy="502274"/>
          </a:xfrm>
          <a:prstGeom prst="line">
            <a:avLst/>
          </a:prstGeom>
          <a:ln w="5715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473200" y="4285823"/>
            <a:ext cx="4699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1524000" y="4717623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2749233"/>
              </p:ext>
            </p:extLst>
          </p:nvPr>
        </p:nvGraphicFramePr>
        <p:xfrm>
          <a:off x="2584450" y="5117049"/>
          <a:ext cx="59055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8" name="Equation" r:id="rId7" imgW="152400" imgH="114300" progId="Equation.DSMT4">
                  <p:embed/>
                </p:oleObj>
              </mc:Choice>
              <mc:Fallback>
                <p:oleObj name="Equation" r:id="rId7" imgW="152400" imgH="1143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84450" y="5117049"/>
                        <a:ext cx="590550" cy="442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Freeform 40"/>
          <p:cNvSpPr/>
          <p:nvPr/>
        </p:nvSpPr>
        <p:spPr>
          <a:xfrm>
            <a:off x="3771145" y="4285823"/>
            <a:ext cx="1092955" cy="1811948"/>
          </a:xfrm>
          <a:custGeom>
            <a:avLst/>
            <a:gdLst>
              <a:gd name="connsiteX0" fmla="*/ 755 w 1092955"/>
              <a:gd name="connsiteY0" fmla="*/ 1906687 h 1906687"/>
              <a:gd name="connsiteX1" fmla="*/ 318255 w 1092955"/>
              <a:gd name="connsiteY1" fmla="*/ 1449487 h 1906687"/>
              <a:gd name="connsiteX2" fmla="*/ 381755 w 1092955"/>
              <a:gd name="connsiteY2" fmla="*/ 1017687 h 1906687"/>
              <a:gd name="connsiteX3" fmla="*/ 755 w 1092955"/>
              <a:gd name="connsiteY3" fmla="*/ 522387 h 1906687"/>
              <a:gd name="connsiteX4" fmla="*/ 496055 w 1092955"/>
              <a:gd name="connsiteY4" fmla="*/ 1687 h 1906687"/>
              <a:gd name="connsiteX5" fmla="*/ 1054855 w 1092955"/>
              <a:gd name="connsiteY5" fmla="*/ 382687 h 1906687"/>
              <a:gd name="connsiteX6" fmla="*/ 711955 w 1092955"/>
              <a:gd name="connsiteY6" fmla="*/ 1093887 h 1906687"/>
              <a:gd name="connsiteX7" fmla="*/ 750055 w 1092955"/>
              <a:gd name="connsiteY7" fmla="*/ 1385987 h 1906687"/>
              <a:gd name="connsiteX8" fmla="*/ 1092955 w 1092955"/>
              <a:gd name="connsiteY8" fmla="*/ 1830487 h 1906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2955" h="1906687">
                <a:moveTo>
                  <a:pt x="755" y="1906687"/>
                </a:moveTo>
                <a:cubicBezTo>
                  <a:pt x="127755" y="1752170"/>
                  <a:pt x="254755" y="1597654"/>
                  <a:pt x="318255" y="1449487"/>
                </a:cubicBezTo>
                <a:cubicBezTo>
                  <a:pt x="381755" y="1301320"/>
                  <a:pt x="434672" y="1172204"/>
                  <a:pt x="381755" y="1017687"/>
                </a:cubicBezTo>
                <a:cubicBezTo>
                  <a:pt x="328838" y="863170"/>
                  <a:pt x="-18295" y="691720"/>
                  <a:pt x="755" y="522387"/>
                </a:cubicBezTo>
                <a:cubicBezTo>
                  <a:pt x="19805" y="353054"/>
                  <a:pt x="320372" y="24970"/>
                  <a:pt x="496055" y="1687"/>
                </a:cubicBezTo>
                <a:cubicBezTo>
                  <a:pt x="671738" y="-21596"/>
                  <a:pt x="1018872" y="200654"/>
                  <a:pt x="1054855" y="382687"/>
                </a:cubicBezTo>
                <a:cubicBezTo>
                  <a:pt x="1090838" y="564720"/>
                  <a:pt x="762755" y="926670"/>
                  <a:pt x="711955" y="1093887"/>
                </a:cubicBezTo>
                <a:cubicBezTo>
                  <a:pt x="661155" y="1261104"/>
                  <a:pt x="686555" y="1263220"/>
                  <a:pt x="750055" y="1385987"/>
                </a:cubicBezTo>
                <a:cubicBezTo>
                  <a:pt x="813555" y="1508754"/>
                  <a:pt x="1092955" y="1830487"/>
                  <a:pt x="1092955" y="1830487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6704353" y="5511572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6832565" y="4293489"/>
            <a:ext cx="1066845" cy="814500"/>
          </a:xfrm>
          <a:custGeom>
            <a:avLst/>
            <a:gdLst>
              <a:gd name="connsiteX0" fmla="*/ 546135 w 1066845"/>
              <a:gd name="connsiteY0" fmla="*/ 813682 h 814500"/>
              <a:gd name="connsiteX1" fmla="*/ 1066835 w 1066845"/>
              <a:gd name="connsiteY1" fmla="*/ 445382 h 814500"/>
              <a:gd name="connsiteX2" fmla="*/ 558835 w 1066845"/>
              <a:gd name="connsiteY2" fmla="*/ 882 h 814500"/>
              <a:gd name="connsiteX3" fmla="*/ 35 w 1066845"/>
              <a:gd name="connsiteY3" fmla="*/ 343782 h 814500"/>
              <a:gd name="connsiteX4" fmla="*/ 546135 w 1066845"/>
              <a:gd name="connsiteY4" fmla="*/ 813682 h 8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845" h="814500">
                <a:moveTo>
                  <a:pt x="546135" y="813682"/>
                </a:moveTo>
                <a:cubicBezTo>
                  <a:pt x="723935" y="830615"/>
                  <a:pt x="1064718" y="580849"/>
                  <a:pt x="1066835" y="445382"/>
                </a:cubicBezTo>
                <a:cubicBezTo>
                  <a:pt x="1068952" y="309915"/>
                  <a:pt x="736635" y="17815"/>
                  <a:pt x="558835" y="882"/>
                </a:cubicBezTo>
                <a:cubicBezTo>
                  <a:pt x="381035" y="-16051"/>
                  <a:pt x="4268" y="214665"/>
                  <a:pt x="35" y="343782"/>
                </a:cubicBezTo>
                <a:cubicBezTo>
                  <a:pt x="-4198" y="472899"/>
                  <a:pt x="368335" y="796749"/>
                  <a:pt x="546135" y="813682"/>
                </a:cubicBezTo>
                <a:close/>
              </a:path>
            </a:pathLst>
          </a:cu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8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4964617"/>
              </p:ext>
            </p:extLst>
          </p:nvPr>
        </p:nvGraphicFramePr>
        <p:xfrm>
          <a:off x="5353566" y="681868"/>
          <a:ext cx="1009134" cy="1009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99" name="Equation" r:id="rId8" imgW="393700" imgH="393700" progId="Equation.DSMT4">
                  <p:embed/>
                </p:oleObj>
              </mc:Choice>
              <mc:Fallback>
                <p:oleObj name="Equation" r:id="rId8" imgW="3937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53566" y="681868"/>
                        <a:ext cx="1009134" cy="10091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774429" y="3343870"/>
            <a:ext cx="6554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So spin 1 and spin 0 are orthogonal in the sense of:</a:t>
            </a:r>
            <a:endParaRPr lang="en-US" sz="2400" dirty="0"/>
          </a:p>
        </p:txBody>
      </p:sp>
      <p:graphicFrame>
        <p:nvGraphicFramePr>
          <p:cNvPr id="50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4166714"/>
              </p:ext>
            </p:extLst>
          </p:nvPr>
        </p:nvGraphicFramePr>
        <p:xfrm>
          <a:off x="2704345" y="6307435"/>
          <a:ext cx="10668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0" name="Equation" r:id="rId9" imgW="355600" imgH="190500" progId="Equation.DSMT4">
                  <p:embed/>
                </p:oleObj>
              </mc:Choice>
              <mc:Fallback>
                <p:oleObj name="Equation" r:id="rId9" imgW="355600" imgH="1905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04345" y="6307435"/>
                        <a:ext cx="1066800" cy="571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Freeform 50"/>
          <p:cNvSpPr/>
          <p:nvPr/>
        </p:nvSpPr>
        <p:spPr>
          <a:xfrm>
            <a:off x="3495001" y="2785588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 rot="10800000">
            <a:off x="3495001" y="2092886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692074" y="2191780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>
            <a:off x="1711173" y="2191780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711173" y="2634693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679374" y="2623580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1111174" y="2623580"/>
            <a:ext cx="599999" cy="0"/>
          </a:xfrm>
          <a:prstGeom prst="line">
            <a:avLst/>
          </a:prstGeom>
          <a:ln w="5715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0695149"/>
              </p:ext>
            </p:extLst>
          </p:nvPr>
        </p:nvGraphicFramePr>
        <p:xfrm>
          <a:off x="2492299" y="2413236"/>
          <a:ext cx="59055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1" name="Equation" r:id="rId11" imgW="152400" imgH="114300" progId="Equation.DSMT4">
                  <p:embed/>
                </p:oleObj>
              </mc:Choice>
              <mc:Fallback>
                <p:oleObj name="Equation" r:id="rId11" imgW="152400" imgH="1143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92299" y="2413236"/>
                        <a:ext cx="590550" cy="442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1970505"/>
              </p:ext>
            </p:extLst>
          </p:nvPr>
        </p:nvGraphicFramePr>
        <p:xfrm>
          <a:off x="5357045" y="2105480"/>
          <a:ext cx="1009134" cy="1009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02" name="Equation" r:id="rId12" imgW="393700" imgH="393700" progId="Equation.DSMT4">
                  <p:embed/>
                </p:oleObj>
              </mc:Choice>
              <mc:Fallback>
                <p:oleObj name="Equation" r:id="rId12" imgW="3937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57045" y="2105480"/>
                        <a:ext cx="1009134" cy="10091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Freeform 60"/>
          <p:cNvSpPr/>
          <p:nvPr/>
        </p:nvSpPr>
        <p:spPr>
          <a:xfrm>
            <a:off x="6780663" y="2105479"/>
            <a:ext cx="369926" cy="1158925"/>
          </a:xfrm>
          <a:custGeom>
            <a:avLst/>
            <a:gdLst>
              <a:gd name="connsiteX0" fmla="*/ 0 w 369926"/>
              <a:gd name="connsiteY0" fmla="*/ 1158925 h 1158925"/>
              <a:gd name="connsiteX1" fmla="*/ 369891 w 369926"/>
              <a:gd name="connsiteY1" fmla="*/ 616449 h 1158925"/>
              <a:gd name="connsiteX2" fmla="*/ 24660 w 369926"/>
              <a:gd name="connsiteY2" fmla="*/ 0 h 1158925"/>
              <a:gd name="connsiteX3" fmla="*/ 24660 w 369926"/>
              <a:gd name="connsiteY3" fmla="*/ 0 h 1158925"/>
              <a:gd name="connsiteX4" fmla="*/ 24660 w 369926"/>
              <a:gd name="connsiteY4" fmla="*/ 0 h 115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926" h="1158925">
                <a:moveTo>
                  <a:pt x="0" y="1158925"/>
                </a:moveTo>
                <a:cubicBezTo>
                  <a:pt x="182890" y="984264"/>
                  <a:pt x="365781" y="809603"/>
                  <a:pt x="369891" y="616449"/>
                </a:cubicBezTo>
                <a:cubicBezTo>
                  <a:pt x="374001" y="423295"/>
                  <a:pt x="24660" y="0"/>
                  <a:pt x="24660" y="0"/>
                </a:cubicBezTo>
                <a:lnTo>
                  <a:pt x="24660" y="0"/>
                </a:lnTo>
                <a:lnTo>
                  <a:pt x="2466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>
            <a:off x="7404784" y="2105480"/>
            <a:ext cx="395946" cy="1183570"/>
          </a:xfrm>
          <a:custGeom>
            <a:avLst/>
            <a:gdLst>
              <a:gd name="connsiteX0" fmla="*/ 247990 w 346627"/>
              <a:gd name="connsiteY0" fmla="*/ 0 h 1195912"/>
              <a:gd name="connsiteX1" fmla="*/ 1396 w 346627"/>
              <a:gd name="connsiteY1" fmla="*/ 628778 h 1195912"/>
              <a:gd name="connsiteX2" fmla="*/ 346627 w 346627"/>
              <a:gd name="connsiteY2" fmla="*/ 1195912 h 1195912"/>
              <a:gd name="connsiteX3" fmla="*/ 346627 w 346627"/>
              <a:gd name="connsiteY3" fmla="*/ 1195912 h 119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627" h="1195912">
                <a:moveTo>
                  <a:pt x="247990" y="0"/>
                </a:moveTo>
                <a:cubicBezTo>
                  <a:pt x="116473" y="214729"/>
                  <a:pt x="-15043" y="429459"/>
                  <a:pt x="1396" y="628778"/>
                </a:cubicBezTo>
                <a:cubicBezTo>
                  <a:pt x="17835" y="828097"/>
                  <a:pt x="346627" y="1195912"/>
                  <a:pt x="346627" y="1195912"/>
                </a:cubicBezTo>
                <a:lnTo>
                  <a:pt x="346627" y="1195912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21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7" grpId="0" animBg="1"/>
      <p:bldP spid="4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779644" y="379517"/>
            <a:ext cx="7229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</a:t>
            </a:r>
            <a:r>
              <a:rPr lang="en-US" sz="2400" i="1" dirty="0" smtClean="0">
                <a:solidFill>
                  <a:srgbClr val="0000FF"/>
                </a:solidFill>
                <a:latin typeface="Constantia"/>
                <a:cs typeface="Constantia"/>
              </a:rPr>
              <a:t>F</a:t>
            </a:r>
            <a:r>
              <a:rPr lang="en-US" sz="2400" dirty="0" smtClean="0">
                <a:solidFill>
                  <a:srgbClr val="0000FF"/>
                </a:solidFill>
              </a:rPr>
              <a:t> matrix </a:t>
            </a:r>
            <a:r>
              <a:rPr lang="en-US" sz="2400" dirty="0" smtClean="0"/>
              <a:t>governs this </a:t>
            </a:r>
            <a:r>
              <a:rPr lang="en-US" sz="2400" dirty="0">
                <a:solidFill>
                  <a:srgbClr val="0000FF"/>
                </a:solidFill>
              </a:rPr>
              <a:t>change of basis</a:t>
            </a:r>
            <a:r>
              <a:rPr lang="en-US" sz="2400" dirty="0" smtClean="0"/>
              <a:t>. </a:t>
            </a:r>
            <a:r>
              <a:rPr lang="en-US" sz="2400" dirty="0"/>
              <a:t>For</a:t>
            </a:r>
            <a:r>
              <a:rPr lang="en-US" sz="2400" dirty="0" smtClean="0"/>
              <a:t> Jones/CPL, </a:t>
            </a:r>
            <a:endParaRPr lang="en-US" sz="24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6103060" y="1399646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6522160" y="1399646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522160" y="2333720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6103060" y="2333720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2160" y="1831446"/>
            <a:ext cx="0" cy="502274"/>
          </a:xfrm>
          <a:prstGeom prst="line">
            <a:avLst/>
          </a:prstGeom>
          <a:ln w="5715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375252" y="3503600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2394351" y="3503600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394351" y="3946513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1362552" y="3935400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794352" y="3935400"/>
            <a:ext cx="599999" cy="0"/>
          </a:xfrm>
          <a:prstGeom prst="line">
            <a:avLst/>
          </a:prstGeom>
          <a:ln w="5715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369103" y="2082583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2356403" y="1665890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360007" y="1650783"/>
            <a:ext cx="4699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410807" y="2082583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4159117"/>
              </p:ext>
            </p:extLst>
          </p:nvPr>
        </p:nvGraphicFramePr>
        <p:xfrm>
          <a:off x="3036559" y="3671888"/>
          <a:ext cx="8572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8" name="Equation" r:id="rId3" imgW="330200" imgH="203200" progId="Equation.DSMT4">
                  <p:embed/>
                </p:oleObj>
              </mc:Choice>
              <mc:Fallback>
                <p:oleObj name="Equation" r:id="rId3" imgW="3302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36559" y="3671888"/>
                        <a:ext cx="857250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5035073"/>
              </p:ext>
            </p:extLst>
          </p:nvPr>
        </p:nvGraphicFramePr>
        <p:xfrm>
          <a:off x="3086100" y="1831446"/>
          <a:ext cx="889001" cy="526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9" name="Equation" r:id="rId5" imgW="342900" imgH="203200" progId="Equation.DSMT4">
                  <p:embed/>
                </p:oleObj>
              </mc:Choice>
              <mc:Fallback>
                <p:oleObj name="Equation" r:id="rId5" imgW="3429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86100" y="1831446"/>
                        <a:ext cx="889001" cy="5268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" name="Straight Connector 30"/>
          <p:cNvCxnSpPr/>
          <p:nvPr/>
        </p:nvCxnSpPr>
        <p:spPr>
          <a:xfrm>
            <a:off x="3924301" y="1494662"/>
            <a:ext cx="4699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3975101" y="2333720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394201" y="2333720"/>
            <a:ext cx="4699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380254" y="1492350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03212"/>
              </p:ext>
            </p:extLst>
          </p:nvPr>
        </p:nvGraphicFramePr>
        <p:xfrm>
          <a:off x="5245810" y="3686154"/>
          <a:ext cx="82550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0" name="Equation" r:id="rId7" imgW="317500" imgH="203200" progId="Equation.DSMT4">
                  <p:embed/>
                </p:oleObj>
              </mc:Choice>
              <mc:Fallback>
                <p:oleObj name="Equation" r:id="rId7" imgW="3175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245810" y="3686154"/>
                        <a:ext cx="825500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6" name="Straight Connector 35"/>
          <p:cNvCxnSpPr/>
          <p:nvPr/>
        </p:nvCxnSpPr>
        <p:spPr>
          <a:xfrm>
            <a:off x="3989729" y="3359880"/>
            <a:ext cx="4699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4040529" y="4198938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459629" y="4198938"/>
            <a:ext cx="4699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4445682" y="3357568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103060" y="3254354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6522160" y="3254354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522160" y="4188428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6103060" y="4188428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522160" y="3686154"/>
            <a:ext cx="0" cy="502274"/>
          </a:xfrm>
          <a:prstGeom prst="line">
            <a:avLst/>
          </a:prstGeom>
          <a:ln w="5715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438874"/>
              </p:ext>
            </p:extLst>
          </p:nvPr>
        </p:nvGraphicFramePr>
        <p:xfrm>
          <a:off x="5245810" y="1819058"/>
          <a:ext cx="85725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1" name="Equation" r:id="rId9" imgW="330200" imgH="203200" progId="Equation.DSMT4">
                  <p:embed/>
                </p:oleObj>
              </mc:Choice>
              <mc:Fallback>
                <p:oleObj name="Equation" r:id="rId9" imgW="3302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245810" y="1819058"/>
                        <a:ext cx="857250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5641730"/>
              </p:ext>
            </p:extLst>
          </p:nvPr>
        </p:nvGraphicFramePr>
        <p:xfrm>
          <a:off x="2356403" y="5045122"/>
          <a:ext cx="3929111" cy="1355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2" name="Equation" r:id="rId11" imgW="1803400" imgH="622300" progId="Equation.DSMT4">
                  <p:embed/>
                </p:oleObj>
              </mc:Choice>
              <mc:Fallback>
                <p:oleObj name="Equation" r:id="rId11" imgW="1803400" imgH="6223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356403" y="5045122"/>
                        <a:ext cx="3929111" cy="13558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93464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/>
          <p:cNvCxnSpPr/>
          <p:nvPr/>
        </p:nvCxnSpPr>
        <p:spPr>
          <a:xfrm flipH="1">
            <a:off x="6362701" y="1231563"/>
            <a:ext cx="660399" cy="711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2239682" y="1218863"/>
            <a:ext cx="347382" cy="3144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Freeform 36"/>
          <p:cNvSpPr/>
          <p:nvPr/>
        </p:nvSpPr>
        <p:spPr>
          <a:xfrm>
            <a:off x="2704661" y="1790363"/>
            <a:ext cx="330639" cy="746220"/>
          </a:xfrm>
          <a:custGeom>
            <a:avLst/>
            <a:gdLst>
              <a:gd name="connsiteX0" fmla="*/ 0 w 330639"/>
              <a:gd name="connsiteY0" fmla="*/ 635000 h 635000"/>
              <a:gd name="connsiteX1" fmla="*/ 330200 w 330639"/>
              <a:gd name="connsiteY1" fmla="*/ 317500 h 635000"/>
              <a:gd name="connsiteX2" fmla="*/ 76200 w 330639"/>
              <a:gd name="connsiteY2" fmla="*/ 0 h 63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0639" h="635000">
                <a:moveTo>
                  <a:pt x="0" y="635000"/>
                </a:moveTo>
                <a:cubicBezTo>
                  <a:pt x="158750" y="529166"/>
                  <a:pt x="317500" y="423333"/>
                  <a:pt x="330200" y="317500"/>
                </a:cubicBezTo>
                <a:cubicBezTo>
                  <a:pt x="342900" y="211667"/>
                  <a:pt x="76200" y="0"/>
                  <a:pt x="76200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2272339" y="1231563"/>
            <a:ext cx="864561" cy="1308100"/>
          </a:xfrm>
          <a:custGeom>
            <a:avLst/>
            <a:gdLst>
              <a:gd name="connsiteX0" fmla="*/ 420061 w 864561"/>
              <a:gd name="connsiteY0" fmla="*/ 1308100 h 1308100"/>
              <a:gd name="connsiteX1" fmla="*/ 13661 w 864561"/>
              <a:gd name="connsiteY1" fmla="*/ 939800 h 1308100"/>
              <a:gd name="connsiteX2" fmla="*/ 864561 w 864561"/>
              <a:gd name="connsiteY2" fmla="*/ 0 h 130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4561" h="1308100">
                <a:moveTo>
                  <a:pt x="420061" y="1308100"/>
                </a:moveTo>
                <a:cubicBezTo>
                  <a:pt x="179819" y="1232958"/>
                  <a:pt x="-60422" y="1157817"/>
                  <a:pt x="13661" y="939800"/>
                </a:cubicBezTo>
                <a:cubicBezTo>
                  <a:pt x="87744" y="721783"/>
                  <a:pt x="864561" y="0"/>
                  <a:pt x="864561" y="0"/>
                </a:cubicBezTo>
              </a:path>
            </a:pathLst>
          </a:cu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6362701" y="1942763"/>
            <a:ext cx="0" cy="774700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692400" y="2539663"/>
            <a:ext cx="0" cy="572516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791200" y="1231563"/>
            <a:ext cx="571501" cy="711200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8802679"/>
              </p:ext>
            </p:extLst>
          </p:nvPr>
        </p:nvGraphicFramePr>
        <p:xfrm>
          <a:off x="3721100" y="1769265"/>
          <a:ext cx="2268714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1" name="Equation" r:id="rId3" imgW="749300" imgH="228600" progId="Equation.DSMT4">
                  <p:embed/>
                </p:oleObj>
              </mc:Choice>
              <mc:Fallback>
                <p:oleObj name="Equation" r:id="rId3" imgW="7493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21100" y="1769265"/>
                        <a:ext cx="2268714" cy="692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1810266" y="1086029"/>
            <a:ext cx="35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b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138991" y="1136476"/>
            <a:ext cx="344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c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256864" y="2881531"/>
            <a:ext cx="358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a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220466" y="1085013"/>
            <a:ext cx="35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b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446209" y="1046897"/>
            <a:ext cx="344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c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183668" y="2742847"/>
            <a:ext cx="358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a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44500" y="3659832"/>
            <a:ext cx="858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Take </a:t>
            </a:r>
            <a:r>
              <a:rPr lang="en-US" sz="2400" i="1" dirty="0" smtClean="0">
                <a:latin typeface="Constantia"/>
                <a:cs typeface="Constantia"/>
              </a:rPr>
              <a:t>a</a:t>
            </a:r>
            <a:r>
              <a:rPr lang="en-US" sz="2400" dirty="0" smtClean="0"/>
              <a:t> to be the identity to get the behavior under a </a:t>
            </a:r>
            <a:r>
              <a:rPr lang="en-US" sz="2400" dirty="0" smtClean="0">
                <a:solidFill>
                  <a:srgbClr val="FF0000"/>
                </a:solidFill>
              </a:rPr>
              <a:t>twist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50" name="Freeform 49"/>
          <p:cNvSpPr/>
          <p:nvPr/>
        </p:nvSpPr>
        <p:spPr>
          <a:xfrm>
            <a:off x="2637983" y="5045076"/>
            <a:ext cx="1538378" cy="1177924"/>
          </a:xfrm>
          <a:custGeom>
            <a:avLst/>
            <a:gdLst>
              <a:gd name="connsiteX0" fmla="*/ 0 w 1538378"/>
              <a:gd name="connsiteY0" fmla="*/ 1177924 h 1177924"/>
              <a:gd name="connsiteX1" fmla="*/ 431800 w 1538378"/>
              <a:gd name="connsiteY1" fmla="*/ 441324 h 1177924"/>
              <a:gd name="connsiteX2" fmla="*/ 1003300 w 1538378"/>
              <a:gd name="connsiteY2" fmla="*/ 9524 h 1177924"/>
              <a:gd name="connsiteX3" fmla="*/ 1409700 w 1538378"/>
              <a:gd name="connsiteY3" fmla="*/ 174624 h 1177924"/>
              <a:gd name="connsiteX4" fmla="*/ 1524000 w 1538378"/>
              <a:gd name="connsiteY4" fmla="*/ 542924 h 1177924"/>
              <a:gd name="connsiteX5" fmla="*/ 1130300 w 1538378"/>
              <a:gd name="connsiteY5" fmla="*/ 860424 h 1177924"/>
              <a:gd name="connsiteX6" fmla="*/ 622300 w 1538378"/>
              <a:gd name="connsiteY6" fmla="*/ 517524 h 117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38378" h="1177924">
                <a:moveTo>
                  <a:pt x="0" y="1177924"/>
                </a:moveTo>
                <a:cubicBezTo>
                  <a:pt x="132291" y="906990"/>
                  <a:pt x="264583" y="636057"/>
                  <a:pt x="431800" y="441324"/>
                </a:cubicBezTo>
                <a:cubicBezTo>
                  <a:pt x="599017" y="246591"/>
                  <a:pt x="840317" y="53974"/>
                  <a:pt x="1003300" y="9524"/>
                </a:cubicBezTo>
                <a:cubicBezTo>
                  <a:pt x="1166283" y="-34926"/>
                  <a:pt x="1322917" y="85724"/>
                  <a:pt x="1409700" y="174624"/>
                </a:cubicBezTo>
                <a:cubicBezTo>
                  <a:pt x="1496483" y="263524"/>
                  <a:pt x="1570567" y="428624"/>
                  <a:pt x="1524000" y="542924"/>
                </a:cubicBezTo>
                <a:cubicBezTo>
                  <a:pt x="1477433" y="657224"/>
                  <a:pt x="1280583" y="864657"/>
                  <a:pt x="1130300" y="860424"/>
                </a:cubicBezTo>
                <a:cubicBezTo>
                  <a:pt x="980017" y="856191"/>
                  <a:pt x="622300" y="517524"/>
                  <a:pt x="622300" y="517524"/>
                </a:cubicBezTo>
              </a:path>
            </a:pathLst>
          </a:cu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90"/>
                </a:solidFill>
              </a:ln>
            </a:endParaRPr>
          </a:p>
        </p:txBody>
      </p:sp>
      <p:sp>
        <p:nvSpPr>
          <p:cNvPr id="51" name="Freeform 50"/>
          <p:cNvSpPr/>
          <p:nvPr/>
        </p:nvSpPr>
        <p:spPr>
          <a:xfrm>
            <a:off x="2425700" y="4533900"/>
            <a:ext cx="558800" cy="698500"/>
          </a:xfrm>
          <a:custGeom>
            <a:avLst/>
            <a:gdLst>
              <a:gd name="connsiteX0" fmla="*/ 558800 w 558800"/>
              <a:gd name="connsiteY0" fmla="*/ 698500 h 698500"/>
              <a:gd name="connsiteX1" fmla="*/ 203200 w 558800"/>
              <a:gd name="connsiteY1" fmla="*/ 368300 h 698500"/>
              <a:gd name="connsiteX2" fmla="*/ 203200 w 558800"/>
              <a:gd name="connsiteY2" fmla="*/ 368300 h 698500"/>
              <a:gd name="connsiteX3" fmla="*/ 0 w 558800"/>
              <a:gd name="connsiteY3" fmla="*/ 0 h 698500"/>
              <a:gd name="connsiteX4" fmla="*/ 0 w 558800"/>
              <a:gd name="connsiteY4" fmla="*/ 0 h 69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800" h="698500">
                <a:moveTo>
                  <a:pt x="558800" y="698500"/>
                </a:moveTo>
                <a:lnTo>
                  <a:pt x="203200" y="368300"/>
                </a:lnTo>
                <a:lnTo>
                  <a:pt x="203200" y="36830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90"/>
                </a:solidFill>
              </a:ln>
            </a:endParaRPr>
          </a:p>
        </p:txBody>
      </p:sp>
      <p:graphicFrame>
        <p:nvGraphicFramePr>
          <p:cNvPr id="52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0369318"/>
              </p:ext>
            </p:extLst>
          </p:nvPr>
        </p:nvGraphicFramePr>
        <p:xfrm>
          <a:off x="4915416" y="5156200"/>
          <a:ext cx="230505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2" name="Equation" r:id="rId5" imgW="762000" imgH="228600" progId="Equation.DSMT4">
                  <p:embed/>
                </p:oleObj>
              </mc:Choice>
              <mc:Fallback>
                <p:oleObj name="Equation" r:id="rId5" imgW="7620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15416" y="5156200"/>
                        <a:ext cx="2305050" cy="692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4" name="Straight Connector 53"/>
          <p:cNvCxnSpPr/>
          <p:nvPr/>
        </p:nvCxnSpPr>
        <p:spPr>
          <a:xfrm>
            <a:off x="7578644" y="4533900"/>
            <a:ext cx="0" cy="1689100"/>
          </a:xfrm>
          <a:prstGeom prst="line">
            <a:avLst/>
          </a:prstGeom>
          <a:ln>
            <a:solidFill>
              <a:srgbClr val="00009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itle 5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2259"/>
          </a:xfrm>
        </p:spPr>
        <p:txBody>
          <a:bodyPr>
            <a:noAutofit/>
          </a:bodyPr>
          <a:lstStyle/>
          <a:p>
            <a:r>
              <a:rPr lang="en-US" sz="3600" dirty="0"/>
              <a:t>The </a:t>
            </a:r>
            <a:r>
              <a:rPr lang="en-US" sz="3600" dirty="0">
                <a:solidFill>
                  <a:srgbClr val="0000FF"/>
                </a:solidFill>
              </a:rPr>
              <a:t>spin/conformal dimension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58" name="TextBox 57"/>
          <p:cNvSpPr txBox="1"/>
          <p:nvPr/>
        </p:nvSpPr>
        <p:spPr>
          <a:xfrm>
            <a:off x="2228886" y="6223000"/>
            <a:ext cx="35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b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399555" y="6223000"/>
            <a:ext cx="35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890955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" y="109538"/>
            <a:ext cx="8585200" cy="1143000"/>
          </a:xfrm>
        </p:spPr>
        <p:txBody>
          <a:bodyPr>
            <a:noAutofit/>
          </a:bodyPr>
          <a:lstStyle/>
          <a:p>
            <a:r>
              <a:rPr lang="en-US" sz="3600" dirty="0" err="1" smtClean="0">
                <a:solidFill>
                  <a:srgbClr val="3366FF"/>
                </a:solidFill>
              </a:rPr>
              <a:t>Integrability</a:t>
            </a:r>
            <a:r>
              <a:rPr lang="en-US" sz="3600" dirty="0" smtClean="0">
                <a:solidFill>
                  <a:srgbClr val="3366FF"/>
                </a:solidFill>
              </a:rPr>
              <a:t> from the Yang-Baxter equation</a:t>
            </a:r>
            <a:endParaRPr lang="en-US" sz="3600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9128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Boltzmann weights of a two-dimensional classical </a:t>
            </a:r>
            <a:r>
              <a:rPr lang="en-US" sz="2400" dirty="0" err="1" smtClean="0"/>
              <a:t>integrable</a:t>
            </a:r>
            <a:r>
              <a:rPr lang="en-US" sz="2400" dirty="0" smtClean="0"/>
              <a:t> model typically satisfy the </a:t>
            </a:r>
            <a:r>
              <a:rPr lang="en-US" sz="2400" dirty="0" smtClean="0">
                <a:solidFill>
                  <a:srgbClr val="3366FF"/>
                </a:solidFill>
              </a:rPr>
              <a:t>Yang-Baxter equation</a:t>
            </a:r>
            <a:r>
              <a:rPr lang="en-US" sz="2400" dirty="0" smtClean="0"/>
              <a:t>. 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It is a </a:t>
            </a:r>
            <a:r>
              <a:rPr lang="en-US" sz="2400" dirty="0" smtClean="0">
                <a:solidFill>
                  <a:srgbClr val="008000"/>
                </a:solidFill>
              </a:rPr>
              <a:t>functional</a:t>
            </a:r>
            <a:r>
              <a:rPr lang="en-US" sz="2400" dirty="0" smtClean="0"/>
              <a:t> equation; the Boltzmann weights must depend on the </a:t>
            </a:r>
            <a:r>
              <a:rPr lang="en-US" sz="2400" dirty="0" smtClean="0">
                <a:solidFill>
                  <a:srgbClr val="008000"/>
                </a:solidFill>
              </a:rPr>
              <a:t>anisotropy/spectral/rapidity </a:t>
            </a:r>
            <a:r>
              <a:rPr lang="en-US" sz="2400" dirty="0" smtClean="0"/>
              <a:t>parameter </a:t>
            </a:r>
            <a:r>
              <a:rPr lang="en-US" sz="2400" i="1" dirty="0" smtClean="0">
                <a:solidFill>
                  <a:srgbClr val="008000"/>
                </a:solidFill>
              </a:rPr>
              <a:t>u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Its consequence is that </a:t>
            </a:r>
            <a:r>
              <a:rPr lang="en-US" sz="2400" dirty="0" smtClean="0">
                <a:solidFill>
                  <a:srgbClr val="FF0000"/>
                </a:solidFill>
              </a:rPr>
              <a:t>transfer matrices at different </a:t>
            </a:r>
            <a:r>
              <a:rPr lang="en-US" sz="2400" i="1" dirty="0" smtClean="0">
                <a:solidFill>
                  <a:srgbClr val="FF0000"/>
                </a:solidFill>
              </a:rPr>
              <a:t>u </a:t>
            </a:r>
            <a:r>
              <a:rPr lang="en-US" sz="2400" dirty="0" smtClean="0">
                <a:solidFill>
                  <a:srgbClr val="FF0000"/>
                </a:solidFill>
              </a:rPr>
              <a:t>commute</a:t>
            </a:r>
            <a:r>
              <a:rPr lang="en-US" sz="2400" dirty="0" smtClean="0"/>
              <a:t>, thus ensuring the existence of the conserved currents necessary for </a:t>
            </a:r>
            <a:r>
              <a:rPr lang="en-US" sz="2400" dirty="0" err="1" smtClean="0"/>
              <a:t>integrability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46902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30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The braid matrix follows from F and h: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300" y="1813867"/>
            <a:ext cx="3400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</a:t>
            </a:r>
            <a:r>
              <a:rPr lang="en-US" sz="2400" i="1" dirty="0" smtClean="0">
                <a:latin typeface="Constantia"/>
                <a:cs typeface="Constantia"/>
              </a:rPr>
              <a:t>F</a:t>
            </a:r>
            <a:r>
              <a:rPr lang="en-US" sz="2400" dirty="0" smtClean="0"/>
              <a:t> matrices in general: </a:t>
            </a:r>
            <a:endParaRPr lang="en-US" sz="2400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3989388" y="2552700"/>
            <a:ext cx="4572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081588" y="2552700"/>
            <a:ext cx="3937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446588" y="2552700"/>
            <a:ext cx="635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052888" y="1917700"/>
            <a:ext cx="3937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081588" y="1917700"/>
            <a:ext cx="4572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630774" y="2552700"/>
            <a:ext cx="358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onstantia"/>
                <a:cs typeface="Constantia"/>
              </a:rPr>
              <a:t>a</a:t>
            </a:r>
            <a:endParaRPr lang="en-US" i="1" dirty="0">
              <a:latin typeface="Constantia"/>
              <a:cs typeface="Constanti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86686" y="2368034"/>
            <a:ext cx="35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b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7486686" y="2753783"/>
            <a:ext cx="3937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048500" y="1587500"/>
            <a:ext cx="3937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454900" y="2222500"/>
            <a:ext cx="31786" cy="571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6997700" y="2794000"/>
            <a:ext cx="4572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7442200" y="1587500"/>
            <a:ext cx="457200" cy="6880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1117" y="3388783"/>
            <a:ext cx="1893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Schematically </a:t>
            </a:r>
            <a:endParaRPr lang="en-US" sz="2400" dirty="0"/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309563" y="4808556"/>
            <a:ext cx="914400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09563" y="4808556"/>
            <a:ext cx="368300" cy="3683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931863" y="5418156"/>
            <a:ext cx="292100" cy="304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1121594"/>
              </p:ext>
            </p:extLst>
          </p:nvPr>
        </p:nvGraphicFramePr>
        <p:xfrm>
          <a:off x="4381500" y="360680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3" name="Equation" r:id="rId3" imgW="114300" imgH="165100" progId="Equation.DSMT4">
                  <p:embed/>
                </p:oleObj>
              </mc:Choice>
              <mc:Fallback>
                <p:oleObj name="Equation" r:id="rId3" imgW="114300" imgH="1651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81500" y="360680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5930013"/>
              </p:ext>
            </p:extLst>
          </p:nvPr>
        </p:nvGraphicFramePr>
        <p:xfrm>
          <a:off x="5653088" y="2197100"/>
          <a:ext cx="165576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4" name="Equation" r:id="rId5" imgW="635000" imgH="355600" progId="Equation.DSMT4">
                  <p:embed/>
                </p:oleObj>
              </mc:Choice>
              <mc:Fallback>
                <p:oleObj name="Equation" r:id="rId5" imgW="635000" imgH="355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53088" y="2197100"/>
                        <a:ext cx="1655762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296816"/>
              </p:ext>
            </p:extLst>
          </p:nvPr>
        </p:nvGraphicFramePr>
        <p:xfrm>
          <a:off x="3433764" y="4840619"/>
          <a:ext cx="1935162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5" name="Equation" r:id="rId7" imgW="673100" imgH="266700" progId="Equation.DSMT4">
                  <p:embed/>
                </p:oleObj>
              </mc:Choice>
              <mc:Fallback>
                <p:oleObj name="Equation" r:id="rId7" imgW="673100" imgH="266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33764" y="4840619"/>
                        <a:ext cx="1935162" cy="766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1" name="Straight Connector 40"/>
          <p:cNvCxnSpPr/>
          <p:nvPr/>
        </p:nvCxnSpPr>
        <p:spPr>
          <a:xfrm flipV="1">
            <a:off x="2355852" y="5837256"/>
            <a:ext cx="566401" cy="5432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922253" y="5837256"/>
            <a:ext cx="511511" cy="5432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922253" y="5176856"/>
            <a:ext cx="0" cy="660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Freeform 49"/>
          <p:cNvSpPr/>
          <p:nvPr/>
        </p:nvSpPr>
        <p:spPr>
          <a:xfrm>
            <a:off x="2493964" y="4096726"/>
            <a:ext cx="863600" cy="1104900"/>
          </a:xfrm>
          <a:custGeom>
            <a:avLst/>
            <a:gdLst>
              <a:gd name="connsiteX0" fmla="*/ 354735 w 735735"/>
              <a:gd name="connsiteY0" fmla="*/ 1104900 h 1104900"/>
              <a:gd name="connsiteX1" fmla="*/ 11835 w 735735"/>
              <a:gd name="connsiteY1" fmla="*/ 800100 h 1104900"/>
              <a:gd name="connsiteX2" fmla="*/ 735735 w 735735"/>
              <a:gd name="connsiteY2" fmla="*/ 0 h 1104900"/>
              <a:gd name="connsiteX3" fmla="*/ 735735 w 735735"/>
              <a:gd name="connsiteY3" fmla="*/ 0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5735" h="1104900">
                <a:moveTo>
                  <a:pt x="354735" y="1104900"/>
                </a:moveTo>
                <a:cubicBezTo>
                  <a:pt x="151535" y="1044575"/>
                  <a:pt x="-51665" y="984250"/>
                  <a:pt x="11835" y="800100"/>
                </a:cubicBezTo>
                <a:cubicBezTo>
                  <a:pt x="75335" y="615950"/>
                  <a:pt x="735735" y="0"/>
                  <a:pt x="735735" y="0"/>
                </a:cubicBezTo>
                <a:lnTo>
                  <a:pt x="735735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2925764" y="4577094"/>
            <a:ext cx="393941" cy="622300"/>
          </a:xfrm>
          <a:custGeom>
            <a:avLst/>
            <a:gdLst>
              <a:gd name="connsiteX0" fmla="*/ 0 w 393941"/>
              <a:gd name="connsiteY0" fmla="*/ 622300 h 622300"/>
              <a:gd name="connsiteX1" fmla="*/ 393700 w 393941"/>
              <a:gd name="connsiteY1" fmla="*/ 406400 h 622300"/>
              <a:gd name="connsiteX2" fmla="*/ 63500 w 393941"/>
              <a:gd name="connsiteY2" fmla="*/ 0 h 622300"/>
              <a:gd name="connsiteX3" fmla="*/ 63500 w 393941"/>
              <a:gd name="connsiteY3" fmla="*/ 0 h 622300"/>
              <a:gd name="connsiteX4" fmla="*/ 63500 w 393941"/>
              <a:gd name="connsiteY4" fmla="*/ 0 h 62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3941" h="622300">
                <a:moveTo>
                  <a:pt x="0" y="622300"/>
                </a:moveTo>
                <a:cubicBezTo>
                  <a:pt x="191558" y="566208"/>
                  <a:pt x="383117" y="510117"/>
                  <a:pt x="393700" y="406400"/>
                </a:cubicBezTo>
                <a:cubicBezTo>
                  <a:pt x="404283" y="302683"/>
                  <a:pt x="63500" y="0"/>
                  <a:pt x="63500" y="0"/>
                </a:cubicBezTo>
                <a:lnTo>
                  <a:pt x="63500" y="0"/>
                </a:lnTo>
                <a:lnTo>
                  <a:pt x="6350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2578101" y="4094494"/>
            <a:ext cx="342900" cy="279400"/>
          </a:xfrm>
          <a:custGeom>
            <a:avLst/>
            <a:gdLst>
              <a:gd name="connsiteX0" fmla="*/ 342900 w 342900"/>
              <a:gd name="connsiteY0" fmla="*/ 279400 h 279400"/>
              <a:gd name="connsiteX1" fmla="*/ 0 w 342900"/>
              <a:gd name="connsiteY1" fmla="*/ 0 h 27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2900" h="279400">
                <a:moveTo>
                  <a:pt x="342900" y="279400"/>
                </a:moveTo>
                <a:lnTo>
                  <a:pt x="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4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5261416"/>
              </p:ext>
            </p:extLst>
          </p:nvPr>
        </p:nvGraphicFramePr>
        <p:xfrm>
          <a:off x="1336677" y="4839826"/>
          <a:ext cx="1277937" cy="76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6" name="Equation" r:id="rId9" imgW="444500" imgH="266700" progId="Equation.DSMT4">
                  <p:embed/>
                </p:oleObj>
              </mc:Choice>
              <mc:Fallback>
                <p:oleObj name="Equation" r:id="rId9" imgW="444500" imgH="266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336677" y="4839826"/>
                        <a:ext cx="1277937" cy="766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6" name="Straight Connector 55"/>
          <p:cNvCxnSpPr/>
          <p:nvPr/>
        </p:nvCxnSpPr>
        <p:spPr>
          <a:xfrm>
            <a:off x="5629312" y="5566371"/>
            <a:ext cx="3937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5191126" y="4400088"/>
            <a:ext cx="3937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5597526" y="5035088"/>
            <a:ext cx="31786" cy="571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5140326" y="5606588"/>
            <a:ext cx="4572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5584826" y="4400088"/>
            <a:ext cx="457200" cy="6880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8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6926530"/>
              </p:ext>
            </p:extLst>
          </p:nvPr>
        </p:nvGraphicFramePr>
        <p:xfrm>
          <a:off x="5653088" y="4899025"/>
          <a:ext cx="2154238" cy="76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7" name="Equation" r:id="rId11" imgW="749300" imgH="266700" progId="Equation.DSMT4">
                  <p:embed/>
                </p:oleObj>
              </mc:Choice>
              <mc:Fallback>
                <p:oleObj name="Equation" r:id="rId11" imgW="749300" imgH="266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653088" y="4899025"/>
                        <a:ext cx="2154238" cy="766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8" name="Straight Connector 47"/>
          <p:cNvCxnSpPr/>
          <p:nvPr/>
        </p:nvCxnSpPr>
        <p:spPr>
          <a:xfrm flipH="1">
            <a:off x="7504149" y="5348288"/>
            <a:ext cx="4572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8596349" y="5348288"/>
            <a:ext cx="3937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961349" y="5348288"/>
            <a:ext cx="635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7567649" y="4713288"/>
            <a:ext cx="3937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8596349" y="4713288"/>
            <a:ext cx="457200" cy="635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884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FF"/>
                </a:solidFill>
              </a:rPr>
              <a:t>P</a:t>
            </a:r>
            <a:r>
              <a:rPr lang="en-US" dirty="0" smtClean="0">
                <a:solidFill>
                  <a:srgbClr val="0000FF"/>
                </a:solidFill>
              </a:rPr>
              <a:t>utting all this together to get a discrete holomorphic operator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Picture 3" descr="l-FPL-On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631" y="2330179"/>
            <a:ext cx="2903378" cy="23434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0500" y="1689100"/>
            <a:ext cx="7377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</a:t>
            </a:r>
            <a:r>
              <a:rPr lang="en-US" sz="2400" dirty="0" smtClean="0"/>
              <a:t>attice models in terms of geometric degrees of freedom: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359426" y="5989172"/>
            <a:ext cx="5527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(topological weight) x (local weights)</a:t>
            </a:r>
            <a:endParaRPr lang="en-US" sz="28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4133008"/>
              </p:ext>
            </p:extLst>
          </p:nvPr>
        </p:nvGraphicFramePr>
        <p:xfrm>
          <a:off x="1521226" y="5921048"/>
          <a:ext cx="838200" cy="67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7" name="Equation" r:id="rId4" imgW="330200" imgH="266700" progId="Equation.DSMT4">
                  <p:embed/>
                </p:oleObj>
              </mc:Choice>
              <mc:Fallback>
                <p:oleObj name="Equation" r:id="rId4" imgW="330200" imgH="266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1226" y="5921048"/>
                        <a:ext cx="838200" cy="677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78950" y="6444645"/>
            <a:ext cx="817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graphs</a:t>
            </a:r>
            <a:endParaRPr lang="en-US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6309525"/>
              </p:ext>
            </p:extLst>
          </p:nvPr>
        </p:nvGraphicFramePr>
        <p:xfrm>
          <a:off x="1154113" y="4826447"/>
          <a:ext cx="314325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8" name="Equation" r:id="rId6" imgW="1143000" imgH="266700" progId="Equation.DSMT4">
                  <p:embed/>
                </p:oleObj>
              </mc:Choice>
              <mc:Fallback>
                <p:oleObj name="Equation" r:id="rId6" imgW="1143000" imgH="266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54113" y="4826447"/>
                        <a:ext cx="3143250" cy="733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612676" y="5437089"/>
            <a:ext cx="2510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ompletely packed 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769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A</a:t>
            </a:r>
            <a:r>
              <a:rPr lang="en-US" sz="3200" dirty="0" smtClean="0"/>
              <a:t> discrete holomorphic operator is </a:t>
            </a:r>
            <a:r>
              <a:rPr lang="en-US" sz="3200" dirty="0" smtClean="0">
                <a:solidFill>
                  <a:srgbClr val="0000FF"/>
                </a:solidFill>
              </a:rPr>
              <a:t>defined </a:t>
            </a:r>
            <a:r>
              <a:rPr lang="en-US" sz="3200" dirty="0" smtClean="0"/>
              <a:t>by modifying the </a:t>
            </a:r>
            <a:r>
              <a:rPr lang="en-US" sz="3200" dirty="0" smtClean="0">
                <a:solidFill>
                  <a:srgbClr val="0000FF"/>
                </a:solidFill>
              </a:rPr>
              <a:t>topological</a:t>
            </a:r>
            <a:r>
              <a:rPr lang="en-US" sz="3200" dirty="0" smtClean="0"/>
              <a:t> part</a:t>
            </a:r>
            <a:endParaRPr lang="en-US" sz="32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2099022"/>
              </p:ext>
            </p:extLst>
          </p:nvPr>
        </p:nvGraphicFramePr>
        <p:xfrm>
          <a:off x="143872" y="1143000"/>
          <a:ext cx="3538538" cy="1144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9" name="Equation" r:id="rId3" imgW="1219200" imgH="393700" progId="Equation.DSMT4">
                  <p:embed/>
                </p:oleObj>
              </mc:Choice>
              <mc:Fallback>
                <p:oleObj name="Equation" r:id="rId3" imgW="12192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3872" y="1143000"/>
                        <a:ext cx="3538538" cy="1144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l-FPL-On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730" y="2274459"/>
            <a:ext cx="3597769" cy="2903984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3860800" y="3170080"/>
            <a:ext cx="1092200" cy="1828800"/>
          </a:xfrm>
          <a:custGeom>
            <a:avLst/>
            <a:gdLst>
              <a:gd name="connsiteX0" fmla="*/ 0 w 1092200"/>
              <a:gd name="connsiteY0" fmla="*/ 1828800 h 1828800"/>
              <a:gd name="connsiteX1" fmla="*/ 203200 w 1092200"/>
              <a:gd name="connsiteY1" fmla="*/ 1600200 h 1828800"/>
              <a:gd name="connsiteX2" fmla="*/ 215900 w 1092200"/>
              <a:gd name="connsiteY2" fmla="*/ 901700 h 1828800"/>
              <a:gd name="connsiteX3" fmla="*/ 203200 w 1092200"/>
              <a:gd name="connsiteY3" fmla="*/ 177800 h 1828800"/>
              <a:gd name="connsiteX4" fmla="*/ 889000 w 1092200"/>
              <a:gd name="connsiteY4" fmla="*/ 190500 h 1828800"/>
              <a:gd name="connsiteX5" fmla="*/ 1092200 w 1092200"/>
              <a:gd name="connsiteY5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200" h="1828800">
                <a:moveTo>
                  <a:pt x="0" y="1828800"/>
                </a:moveTo>
                <a:cubicBezTo>
                  <a:pt x="83608" y="1791758"/>
                  <a:pt x="167217" y="1754717"/>
                  <a:pt x="203200" y="1600200"/>
                </a:cubicBezTo>
                <a:cubicBezTo>
                  <a:pt x="239183" y="1445683"/>
                  <a:pt x="215900" y="1138767"/>
                  <a:pt x="215900" y="901700"/>
                </a:cubicBezTo>
                <a:cubicBezTo>
                  <a:pt x="215900" y="664633"/>
                  <a:pt x="91017" y="296333"/>
                  <a:pt x="203200" y="177800"/>
                </a:cubicBezTo>
                <a:cubicBezTo>
                  <a:pt x="315383" y="59267"/>
                  <a:pt x="740833" y="220133"/>
                  <a:pt x="889000" y="190500"/>
                </a:cubicBezTo>
                <a:cubicBezTo>
                  <a:pt x="1037167" y="160867"/>
                  <a:pt x="1092200" y="0"/>
                  <a:pt x="1092200" y="0"/>
                </a:cubicBezTo>
              </a:path>
            </a:pathLst>
          </a:custGeom>
          <a:ln w="3810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4-Point Star 5"/>
          <p:cNvSpPr/>
          <p:nvPr/>
        </p:nvSpPr>
        <p:spPr>
          <a:xfrm>
            <a:off x="4774610" y="3030380"/>
            <a:ext cx="356779" cy="333233"/>
          </a:xfrm>
          <a:prstGeom prst="star4">
            <a:avLst>
              <a:gd name="adj" fmla="val 0"/>
            </a:avLst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4-Point Star 6"/>
          <p:cNvSpPr/>
          <p:nvPr/>
        </p:nvSpPr>
        <p:spPr>
          <a:xfrm>
            <a:off x="3682410" y="4857910"/>
            <a:ext cx="356779" cy="333233"/>
          </a:xfrm>
          <a:prstGeom prst="star4">
            <a:avLst>
              <a:gd name="adj" fmla="val 0"/>
            </a:avLst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771900" y="4998880"/>
            <a:ext cx="41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Constantia"/>
                <a:cs typeface="Constantia"/>
              </a:rPr>
              <a:t>z</a:t>
            </a:r>
            <a:endParaRPr lang="en-US" i="1" dirty="0">
              <a:latin typeface="Constantia"/>
              <a:cs typeface="Constant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1039" y="2800748"/>
            <a:ext cx="41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60800" y="1385511"/>
            <a:ext cx="4720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Eval</a:t>
            </a:r>
            <a:r>
              <a:rPr lang="en-US" sz="2800" dirty="0" smtClean="0"/>
              <a:t>(3d graph) x (local weights)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3043599" y="1918256"/>
            <a:ext cx="817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graphs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43872" y="5588000"/>
            <a:ext cx="87895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Take the string to come out of the plane, and use the braiding/fusing</a:t>
            </a:r>
            <a:br>
              <a:rPr lang="en-US" sz="2400" dirty="0" smtClean="0"/>
            </a:br>
            <a:r>
              <a:rPr lang="en-US" sz="2400" dirty="0" smtClean="0"/>
              <a:t>rules of the MTC/CFT/TQFT/</a:t>
            </a:r>
            <a:r>
              <a:rPr lang="en-US" sz="2400" dirty="0" err="1" smtClean="0"/>
              <a:t>anyons</a:t>
            </a:r>
            <a:r>
              <a:rPr lang="en-US" sz="2400" dirty="0" smtClean="0"/>
              <a:t> to evaluate the graph.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44880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352800" y="2148692"/>
            <a:ext cx="0" cy="616377"/>
          </a:xfrm>
          <a:prstGeom prst="line">
            <a:avLst/>
          </a:prstGeom>
          <a:ln w="5715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16880" y="508000"/>
            <a:ext cx="79029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For CPL/Potts, this rule is simple: the weight is zero unless the</a:t>
            </a:r>
            <a:br>
              <a:rPr lang="en-US" sz="2400" dirty="0" smtClean="0"/>
            </a:br>
            <a:r>
              <a:rPr lang="en-US" sz="2400" dirty="0" smtClean="0"/>
              <a:t>string connects two points on the same loop.</a:t>
            </a:r>
            <a:endParaRPr lang="en-US" sz="2400" dirty="0"/>
          </a:p>
        </p:txBody>
      </p:sp>
      <p:sp>
        <p:nvSpPr>
          <p:cNvPr id="6" name="Freeform 5"/>
          <p:cNvSpPr/>
          <p:nvPr/>
        </p:nvSpPr>
        <p:spPr>
          <a:xfrm>
            <a:off x="3022586" y="1533154"/>
            <a:ext cx="647714" cy="622332"/>
          </a:xfrm>
          <a:custGeom>
            <a:avLst/>
            <a:gdLst>
              <a:gd name="connsiteX0" fmla="*/ 330214 w 647714"/>
              <a:gd name="connsiteY0" fmla="*/ 622315 h 622332"/>
              <a:gd name="connsiteX1" fmla="*/ 647714 w 647714"/>
              <a:gd name="connsiteY1" fmla="*/ 330215 h 622332"/>
              <a:gd name="connsiteX2" fmla="*/ 330214 w 647714"/>
              <a:gd name="connsiteY2" fmla="*/ 15 h 622332"/>
              <a:gd name="connsiteX3" fmla="*/ 14 w 647714"/>
              <a:gd name="connsiteY3" fmla="*/ 317515 h 622332"/>
              <a:gd name="connsiteX4" fmla="*/ 330214 w 647714"/>
              <a:gd name="connsiteY4" fmla="*/ 622315 h 622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7714" h="622332">
                <a:moveTo>
                  <a:pt x="330214" y="622315"/>
                </a:moveTo>
                <a:cubicBezTo>
                  <a:pt x="438164" y="624432"/>
                  <a:pt x="647714" y="433932"/>
                  <a:pt x="647714" y="330215"/>
                </a:cubicBezTo>
                <a:cubicBezTo>
                  <a:pt x="647714" y="226498"/>
                  <a:pt x="438164" y="2132"/>
                  <a:pt x="330214" y="15"/>
                </a:cubicBezTo>
                <a:cubicBezTo>
                  <a:pt x="222264" y="-2102"/>
                  <a:pt x="2131" y="215915"/>
                  <a:pt x="14" y="317515"/>
                </a:cubicBezTo>
                <a:cubicBezTo>
                  <a:pt x="-2103" y="419115"/>
                  <a:pt x="222264" y="620198"/>
                  <a:pt x="330214" y="622315"/>
                </a:cubicBezTo>
                <a:close/>
              </a:path>
            </a:pathLst>
          </a:cu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3048000" y="2739650"/>
            <a:ext cx="647700" cy="177819"/>
          </a:xfrm>
          <a:custGeom>
            <a:avLst/>
            <a:gdLst>
              <a:gd name="connsiteX0" fmla="*/ 0 w 647700"/>
              <a:gd name="connsiteY0" fmla="*/ 177819 h 177819"/>
              <a:gd name="connsiteX1" fmla="*/ 304800 w 647700"/>
              <a:gd name="connsiteY1" fmla="*/ 19 h 177819"/>
              <a:gd name="connsiteX2" fmla="*/ 647700 w 647700"/>
              <a:gd name="connsiteY2" fmla="*/ 165119 h 177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7700" h="177819">
                <a:moveTo>
                  <a:pt x="0" y="177819"/>
                </a:moveTo>
                <a:cubicBezTo>
                  <a:pt x="98425" y="89977"/>
                  <a:pt x="196850" y="2136"/>
                  <a:pt x="304800" y="19"/>
                </a:cubicBezTo>
                <a:cubicBezTo>
                  <a:pt x="412750" y="-2098"/>
                  <a:pt x="647700" y="165119"/>
                  <a:pt x="647700" y="165119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7935240"/>
              </p:ext>
            </p:extLst>
          </p:nvPr>
        </p:nvGraphicFramePr>
        <p:xfrm>
          <a:off x="4267200" y="1984019"/>
          <a:ext cx="889000" cy="561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2" name="Equation" r:id="rId3" imgW="241300" imgH="152400" progId="Equation.DSMT4">
                  <p:embed/>
                </p:oleObj>
              </mc:Choice>
              <mc:Fallback>
                <p:oleObj name="Equation" r:id="rId3" imgW="241300" imgH="15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67200" y="1984019"/>
                        <a:ext cx="889000" cy="5614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42280" y="3454400"/>
            <a:ext cx="70681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Moreover, the 3d rules also mean that the </a:t>
            </a:r>
            <a:r>
              <a:rPr lang="en-US" sz="2400" dirty="0" err="1" smtClean="0"/>
              <a:t>correlator</a:t>
            </a:r>
            <a:r>
              <a:rPr lang="en-US" sz="2400" dirty="0" smtClean="0"/>
              <a:t> is</a:t>
            </a:r>
            <a:r>
              <a:rPr lang="en-US" sz="2400" dirty="0" smtClean="0">
                <a:solidFill>
                  <a:srgbClr val="FF0000"/>
                </a:solidFill>
              </a:rPr>
              <a:t/>
            </a:r>
            <a:br>
              <a:rPr lang="en-US" sz="2400" dirty="0" smtClean="0">
                <a:solidFill>
                  <a:srgbClr val="FF0000"/>
                </a:solidFill>
              </a:rPr>
            </a:br>
            <a:r>
              <a:rPr lang="en-US" sz="2400" dirty="0" smtClean="0">
                <a:solidFill>
                  <a:srgbClr val="0000FF"/>
                </a:solidFill>
              </a:rPr>
              <a:t>independent of the string path </a:t>
            </a:r>
            <a:r>
              <a:rPr lang="en-US" sz="2400" dirty="0" smtClean="0"/>
              <a:t>unless there is a </a:t>
            </a:r>
            <a:r>
              <a:rPr lang="en-US" sz="2400" dirty="0" smtClean="0">
                <a:solidFill>
                  <a:srgbClr val="0000FF"/>
                </a:solidFill>
              </a:rPr>
              <a:t>twist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sp>
        <p:nvSpPr>
          <p:cNvPr id="10" name="Freeform 9"/>
          <p:cNvSpPr/>
          <p:nvPr/>
        </p:nvSpPr>
        <p:spPr>
          <a:xfrm>
            <a:off x="2637983" y="5045076"/>
            <a:ext cx="1538378" cy="1177924"/>
          </a:xfrm>
          <a:custGeom>
            <a:avLst/>
            <a:gdLst>
              <a:gd name="connsiteX0" fmla="*/ 0 w 1538378"/>
              <a:gd name="connsiteY0" fmla="*/ 1177924 h 1177924"/>
              <a:gd name="connsiteX1" fmla="*/ 431800 w 1538378"/>
              <a:gd name="connsiteY1" fmla="*/ 441324 h 1177924"/>
              <a:gd name="connsiteX2" fmla="*/ 1003300 w 1538378"/>
              <a:gd name="connsiteY2" fmla="*/ 9524 h 1177924"/>
              <a:gd name="connsiteX3" fmla="*/ 1409700 w 1538378"/>
              <a:gd name="connsiteY3" fmla="*/ 174624 h 1177924"/>
              <a:gd name="connsiteX4" fmla="*/ 1524000 w 1538378"/>
              <a:gd name="connsiteY4" fmla="*/ 542924 h 1177924"/>
              <a:gd name="connsiteX5" fmla="*/ 1130300 w 1538378"/>
              <a:gd name="connsiteY5" fmla="*/ 860424 h 1177924"/>
              <a:gd name="connsiteX6" fmla="*/ 622300 w 1538378"/>
              <a:gd name="connsiteY6" fmla="*/ 517524 h 117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38378" h="1177924">
                <a:moveTo>
                  <a:pt x="0" y="1177924"/>
                </a:moveTo>
                <a:cubicBezTo>
                  <a:pt x="132291" y="906990"/>
                  <a:pt x="264583" y="636057"/>
                  <a:pt x="431800" y="441324"/>
                </a:cubicBezTo>
                <a:cubicBezTo>
                  <a:pt x="599017" y="246591"/>
                  <a:pt x="840317" y="53974"/>
                  <a:pt x="1003300" y="9524"/>
                </a:cubicBezTo>
                <a:cubicBezTo>
                  <a:pt x="1166283" y="-34926"/>
                  <a:pt x="1322917" y="85724"/>
                  <a:pt x="1409700" y="174624"/>
                </a:cubicBezTo>
                <a:cubicBezTo>
                  <a:pt x="1496483" y="263524"/>
                  <a:pt x="1570567" y="428624"/>
                  <a:pt x="1524000" y="542924"/>
                </a:cubicBezTo>
                <a:cubicBezTo>
                  <a:pt x="1477433" y="657224"/>
                  <a:pt x="1280583" y="864657"/>
                  <a:pt x="1130300" y="860424"/>
                </a:cubicBezTo>
                <a:cubicBezTo>
                  <a:pt x="980017" y="856191"/>
                  <a:pt x="622300" y="517524"/>
                  <a:pt x="622300" y="517524"/>
                </a:cubicBezTo>
              </a:path>
            </a:pathLst>
          </a:custGeom>
          <a:ln w="3810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90"/>
                </a:solidFill>
              </a:ln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2425700" y="4533900"/>
            <a:ext cx="558800" cy="698500"/>
          </a:xfrm>
          <a:custGeom>
            <a:avLst/>
            <a:gdLst>
              <a:gd name="connsiteX0" fmla="*/ 558800 w 558800"/>
              <a:gd name="connsiteY0" fmla="*/ 698500 h 698500"/>
              <a:gd name="connsiteX1" fmla="*/ 203200 w 558800"/>
              <a:gd name="connsiteY1" fmla="*/ 368300 h 698500"/>
              <a:gd name="connsiteX2" fmla="*/ 203200 w 558800"/>
              <a:gd name="connsiteY2" fmla="*/ 368300 h 698500"/>
              <a:gd name="connsiteX3" fmla="*/ 0 w 558800"/>
              <a:gd name="connsiteY3" fmla="*/ 0 h 698500"/>
              <a:gd name="connsiteX4" fmla="*/ 0 w 558800"/>
              <a:gd name="connsiteY4" fmla="*/ 0 h 69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800" h="698500">
                <a:moveTo>
                  <a:pt x="558800" y="698500"/>
                </a:moveTo>
                <a:lnTo>
                  <a:pt x="203200" y="368300"/>
                </a:lnTo>
                <a:lnTo>
                  <a:pt x="203200" y="36830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3810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90"/>
                </a:solidFill>
              </a:ln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0726363"/>
              </p:ext>
            </p:extLst>
          </p:nvPr>
        </p:nvGraphicFramePr>
        <p:xfrm>
          <a:off x="4915416" y="5156200"/>
          <a:ext cx="230505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3" name="Equation" r:id="rId5" imgW="762000" imgH="228600" progId="Equation.DSMT4">
                  <p:embed/>
                </p:oleObj>
              </mc:Choice>
              <mc:Fallback>
                <p:oleObj name="Equation" r:id="rId5" imgW="7620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15416" y="5156200"/>
                        <a:ext cx="2305050" cy="692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7578644" y="4533900"/>
            <a:ext cx="0" cy="1689100"/>
          </a:xfrm>
          <a:prstGeom prst="line">
            <a:avLst/>
          </a:prstGeom>
          <a:ln w="38100" cmpd="sng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228886" y="6223000"/>
            <a:ext cx="35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99555" y="6375400"/>
            <a:ext cx="35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Constantia"/>
                <a:cs typeface="Constantia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042548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8500" y="393700"/>
            <a:ext cx="79354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For this operator to be discretely holomorphic, the Boltzmann</a:t>
            </a:r>
          </a:p>
          <a:p>
            <a:r>
              <a:rPr lang="en-US" sz="2400" dirty="0"/>
              <a:t>w</a:t>
            </a:r>
            <a:r>
              <a:rPr lang="en-US" sz="2400" dirty="0" smtClean="0"/>
              <a:t>eights must obey the lattice C-R equation</a:t>
            </a:r>
            <a:endParaRPr lang="en-US" sz="2400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337897" y="1781173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V="1">
            <a:off x="337897" y="1781173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 flipH="1">
            <a:off x="773503" y="2221314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7539" y="2495500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u</a:t>
            </a:r>
            <a:endParaRPr lang="en-US" sz="2000" i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607501" y="1804255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2607501" y="1804255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 flipH="1">
            <a:off x="3043107" y="2244396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37143" y="2518582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u</a:t>
            </a:r>
            <a:endParaRPr lang="en-US" sz="2000" i="1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240256" y="2124379"/>
            <a:ext cx="720762" cy="7943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910614" y="1836778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 flipH="1">
            <a:off x="5346220" y="2276919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40256" y="2551105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u</a:t>
            </a:r>
            <a:endParaRPr lang="en-US" sz="2000" i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7044874" y="1836778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7427276" y="1845877"/>
            <a:ext cx="614798" cy="6936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 flipH="1">
            <a:off x="7480480" y="2276919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74516" y="2751160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u</a:t>
            </a:r>
            <a:endParaRPr lang="en-US" sz="2000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585428" y="4902200"/>
            <a:ext cx="7863000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This is a linear relation, and can be rewritten in terms of the F</a:t>
            </a:r>
            <a:br>
              <a:rPr lang="en-US" sz="2400" dirty="0" smtClean="0"/>
            </a:br>
            <a:r>
              <a:rPr lang="en-US" sz="2400" dirty="0" smtClean="0"/>
              <a:t>matrix and the twist factors. Proving discrete </a:t>
            </a:r>
            <a:r>
              <a:rPr lang="en-US" sz="2400" dirty="0" err="1" smtClean="0"/>
              <a:t>holmorphicity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only </a:t>
            </a:r>
            <a:r>
              <a:rPr lang="en-US" sz="2400" dirty="0" smtClean="0">
                <a:solidFill>
                  <a:srgbClr val="0000FF"/>
                </a:solidFill>
              </a:rPr>
              <a:t>requires showing the resulting determinant is zero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1945462"/>
              </p:ext>
            </p:extLst>
          </p:nvPr>
        </p:nvGraphicFramePr>
        <p:xfrm>
          <a:off x="7824698" y="2127250"/>
          <a:ext cx="1284287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0" name="Equation" r:id="rId3" imgW="495300" imgH="203200" progId="Equation.DSMT4">
                  <p:embed/>
                </p:oleObj>
              </mc:Choice>
              <mc:Fallback>
                <p:oleObj name="Equation" r:id="rId3" imgW="4953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824698" y="2127250"/>
                        <a:ext cx="1284287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304523"/>
              </p:ext>
            </p:extLst>
          </p:nvPr>
        </p:nvGraphicFramePr>
        <p:xfrm>
          <a:off x="1388301" y="2051050"/>
          <a:ext cx="922338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1" name="Equation" r:id="rId5" imgW="355600" imgH="203200" progId="Equation.DSMT4">
                  <p:embed/>
                </p:oleObj>
              </mc:Choice>
              <mc:Fallback>
                <p:oleObj name="Equation" r:id="rId5" imgW="3556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88301" y="2051050"/>
                        <a:ext cx="922338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4816778"/>
              </p:ext>
            </p:extLst>
          </p:nvPr>
        </p:nvGraphicFramePr>
        <p:xfrm>
          <a:off x="3789363" y="2127250"/>
          <a:ext cx="987425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2" name="Equation" r:id="rId7" imgW="381000" imgH="203200" progId="Equation.DSMT4">
                  <p:embed/>
                </p:oleObj>
              </mc:Choice>
              <mc:Fallback>
                <p:oleObj name="Equation" r:id="rId7" imgW="3810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89363" y="2127250"/>
                        <a:ext cx="987425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0260359"/>
              </p:ext>
            </p:extLst>
          </p:nvPr>
        </p:nvGraphicFramePr>
        <p:xfrm>
          <a:off x="5961018" y="2152650"/>
          <a:ext cx="954088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3" name="Equation" r:id="rId9" imgW="368300" imgH="203200" progId="Equation.DSMT4">
                  <p:embed/>
                </p:oleObj>
              </mc:Choice>
              <mc:Fallback>
                <p:oleObj name="Equation" r:id="rId9" imgW="3683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961018" y="2152650"/>
                        <a:ext cx="954088" cy="52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Freeform 28"/>
          <p:cNvSpPr/>
          <p:nvPr/>
        </p:nvSpPr>
        <p:spPr>
          <a:xfrm>
            <a:off x="50800" y="2293901"/>
            <a:ext cx="546100" cy="284199"/>
          </a:xfrm>
          <a:custGeom>
            <a:avLst/>
            <a:gdLst>
              <a:gd name="connsiteX0" fmla="*/ 546100 w 546100"/>
              <a:gd name="connsiteY0" fmla="*/ 284199 h 284199"/>
              <a:gd name="connsiteX1" fmla="*/ 342900 w 546100"/>
              <a:gd name="connsiteY1" fmla="*/ 30199 h 284199"/>
              <a:gd name="connsiteX2" fmla="*/ 0 w 546100"/>
              <a:gd name="connsiteY2" fmla="*/ 4799 h 28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6100" h="284199">
                <a:moveTo>
                  <a:pt x="546100" y="284199"/>
                </a:moveTo>
                <a:cubicBezTo>
                  <a:pt x="490008" y="180482"/>
                  <a:pt x="433917" y="76766"/>
                  <a:pt x="342900" y="30199"/>
                </a:cubicBezTo>
                <a:cubicBezTo>
                  <a:pt x="251883" y="-16368"/>
                  <a:pt x="0" y="4799"/>
                  <a:pt x="0" y="4799"/>
                </a:cubicBezTo>
              </a:path>
            </a:pathLst>
          </a:cu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>
            <a:off x="2175701" y="1977720"/>
            <a:ext cx="584200" cy="146659"/>
          </a:xfrm>
          <a:custGeom>
            <a:avLst/>
            <a:gdLst>
              <a:gd name="connsiteX0" fmla="*/ 584200 w 584200"/>
              <a:gd name="connsiteY0" fmla="*/ 0 h 146659"/>
              <a:gd name="connsiteX1" fmla="*/ 406400 w 584200"/>
              <a:gd name="connsiteY1" fmla="*/ 139700 h 146659"/>
              <a:gd name="connsiteX2" fmla="*/ 0 w 584200"/>
              <a:gd name="connsiteY2" fmla="*/ 127000 h 146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" h="146659">
                <a:moveTo>
                  <a:pt x="584200" y="0"/>
                </a:moveTo>
                <a:cubicBezTo>
                  <a:pt x="543983" y="59266"/>
                  <a:pt x="503767" y="118533"/>
                  <a:pt x="406400" y="139700"/>
                </a:cubicBezTo>
                <a:cubicBezTo>
                  <a:pt x="309033" y="160867"/>
                  <a:pt x="0" y="127000"/>
                  <a:pt x="0" y="127000"/>
                </a:cubicBezTo>
              </a:path>
            </a:pathLst>
          </a:cu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4610100" y="1891796"/>
            <a:ext cx="1092200" cy="259678"/>
          </a:xfrm>
          <a:custGeom>
            <a:avLst/>
            <a:gdLst>
              <a:gd name="connsiteX0" fmla="*/ 1092200 w 1092200"/>
              <a:gd name="connsiteY0" fmla="*/ 191004 h 259678"/>
              <a:gd name="connsiteX1" fmla="*/ 863600 w 1092200"/>
              <a:gd name="connsiteY1" fmla="*/ 504 h 259678"/>
              <a:gd name="connsiteX2" fmla="*/ 304800 w 1092200"/>
              <a:gd name="connsiteY2" fmla="*/ 241804 h 259678"/>
              <a:gd name="connsiteX3" fmla="*/ 0 w 1092200"/>
              <a:gd name="connsiteY3" fmla="*/ 241804 h 259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2200" h="259678">
                <a:moveTo>
                  <a:pt x="1092200" y="191004"/>
                </a:moveTo>
                <a:cubicBezTo>
                  <a:pt x="1043516" y="91520"/>
                  <a:pt x="994833" y="-7963"/>
                  <a:pt x="863600" y="504"/>
                </a:cubicBezTo>
                <a:cubicBezTo>
                  <a:pt x="732367" y="8971"/>
                  <a:pt x="448733" y="201587"/>
                  <a:pt x="304800" y="241804"/>
                </a:cubicBezTo>
                <a:cubicBezTo>
                  <a:pt x="160867" y="282021"/>
                  <a:pt x="0" y="241804"/>
                  <a:pt x="0" y="241804"/>
                </a:cubicBezTo>
              </a:path>
            </a:pathLst>
          </a:cu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/>
        </p:nvCxnSpPr>
        <p:spPr>
          <a:xfrm>
            <a:off x="4910614" y="1781173"/>
            <a:ext cx="113277" cy="1106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Freeform 43"/>
          <p:cNvSpPr/>
          <p:nvPr/>
        </p:nvSpPr>
        <p:spPr>
          <a:xfrm>
            <a:off x="6779806" y="2530397"/>
            <a:ext cx="1003300" cy="226897"/>
          </a:xfrm>
          <a:custGeom>
            <a:avLst/>
            <a:gdLst>
              <a:gd name="connsiteX0" fmla="*/ 1003300 w 1003300"/>
              <a:gd name="connsiteY0" fmla="*/ 85803 h 226897"/>
              <a:gd name="connsiteX1" fmla="*/ 838200 w 1003300"/>
              <a:gd name="connsiteY1" fmla="*/ 225503 h 226897"/>
              <a:gd name="connsiteX2" fmla="*/ 419100 w 1003300"/>
              <a:gd name="connsiteY2" fmla="*/ 9603 h 226897"/>
              <a:gd name="connsiteX3" fmla="*/ 0 w 1003300"/>
              <a:gd name="connsiteY3" fmla="*/ 35003 h 226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300" h="226897">
                <a:moveTo>
                  <a:pt x="1003300" y="85803"/>
                </a:moveTo>
                <a:cubicBezTo>
                  <a:pt x="969433" y="162003"/>
                  <a:pt x="935567" y="238203"/>
                  <a:pt x="838200" y="225503"/>
                </a:cubicBezTo>
                <a:cubicBezTo>
                  <a:pt x="740833" y="212803"/>
                  <a:pt x="558800" y="41353"/>
                  <a:pt x="419100" y="9603"/>
                </a:cubicBezTo>
                <a:cubicBezTo>
                  <a:pt x="279400" y="-22147"/>
                  <a:pt x="0" y="35003"/>
                  <a:pt x="0" y="35003"/>
                </a:cubicBezTo>
              </a:path>
            </a:pathLst>
          </a:cu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/>
          <p:cNvCxnSpPr/>
          <p:nvPr/>
        </p:nvCxnSpPr>
        <p:spPr>
          <a:xfrm flipV="1">
            <a:off x="7135105" y="2665465"/>
            <a:ext cx="180462" cy="2715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3" name="Objec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836273"/>
              </p:ext>
            </p:extLst>
          </p:nvPr>
        </p:nvGraphicFramePr>
        <p:xfrm>
          <a:off x="3749805" y="4040909"/>
          <a:ext cx="435769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4" name="Equation" r:id="rId11" imgW="228600" imgH="203200" progId="Equation.DSMT4">
                  <p:embed/>
                </p:oleObj>
              </mc:Choice>
              <mc:Fallback>
                <p:oleObj name="Equation" r:id="rId11" imgW="2286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749805" y="4040909"/>
                        <a:ext cx="435769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8885813"/>
              </p:ext>
            </p:extLst>
          </p:nvPr>
        </p:nvGraphicFramePr>
        <p:xfrm>
          <a:off x="4757656" y="4040909"/>
          <a:ext cx="48260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5" name="Equation" r:id="rId13" imgW="254000" imgH="203200" progId="Equation.DSMT4">
                  <p:embed/>
                </p:oleObj>
              </mc:Choice>
              <mc:Fallback>
                <p:oleObj name="Equation" r:id="rId13" imgW="2540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757656" y="4040909"/>
                        <a:ext cx="482600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2622533"/>
              </p:ext>
            </p:extLst>
          </p:nvPr>
        </p:nvGraphicFramePr>
        <p:xfrm>
          <a:off x="4679950" y="3163888"/>
          <a:ext cx="461963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6" name="Equation" r:id="rId15" imgW="241300" imgH="203200" progId="Equation.DSMT4">
                  <p:embed/>
                </p:oleObj>
              </mc:Choice>
              <mc:Fallback>
                <p:oleObj name="Equation" r:id="rId15" imgW="2413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679950" y="3163888"/>
                        <a:ext cx="461963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14586"/>
              </p:ext>
            </p:extLst>
          </p:nvPr>
        </p:nvGraphicFramePr>
        <p:xfrm>
          <a:off x="3739428" y="3138570"/>
          <a:ext cx="45878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67" name="Equation" r:id="rId17" imgW="241300" imgH="203200" progId="Equation.DSMT4">
                  <p:embed/>
                </p:oleObj>
              </mc:Choice>
              <mc:Fallback>
                <p:oleObj name="Equation" r:id="rId17" imgW="2413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3739428" y="3138570"/>
                        <a:ext cx="458788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8" name="Straight Arrow Connector 57"/>
          <p:cNvCxnSpPr/>
          <p:nvPr/>
        </p:nvCxnSpPr>
        <p:spPr>
          <a:xfrm flipV="1">
            <a:off x="3967690" y="3286208"/>
            <a:ext cx="401682" cy="457200"/>
          </a:xfrm>
          <a:prstGeom prst="straightConnector1">
            <a:avLst/>
          </a:prstGeom>
          <a:ln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4431535" y="3290970"/>
            <a:ext cx="401682" cy="469900"/>
          </a:xfrm>
          <a:prstGeom prst="straightConnector1">
            <a:avLst/>
          </a:prstGeom>
          <a:ln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H="1">
            <a:off x="4456685" y="3849688"/>
            <a:ext cx="376532" cy="403946"/>
          </a:xfrm>
          <a:prstGeom prst="straightConnector1">
            <a:avLst/>
          </a:prstGeom>
          <a:ln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 flipV="1">
            <a:off x="3946382" y="3849606"/>
            <a:ext cx="379406" cy="384978"/>
          </a:xfrm>
          <a:prstGeom prst="straightConnector1">
            <a:avLst/>
          </a:prstGeom>
          <a:ln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541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400" y="381000"/>
            <a:ext cx="7774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Must use the </a:t>
            </a:r>
            <a:r>
              <a:rPr lang="en-US" sz="2400" i="1" dirty="0" smtClean="0">
                <a:latin typeface="Constantia"/>
                <a:cs typeface="Constantia"/>
              </a:rPr>
              <a:t>F</a:t>
            </a:r>
            <a:r>
              <a:rPr lang="en-US" sz="2400" dirty="0" smtClean="0"/>
              <a:t> matrix to rewrite the Boltzmann weights, e.g.</a:t>
            </a:r>
            <a:endParaRPr lang="en-US" sz="2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006653" y="1363424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1006653" y="1363424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 flipH="1">
            <a:off x="1442259" y="1803565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36295" y="2077751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u</a:t>
            </a:r>
            <a:endParaRPr lang="en-US" sz="2000" i="1" dirty="0"/>
          </a:p>
        </p:txBody>
      </p:sp>
      <p:sp>
        <p:nvSpPr>
          <p:cNvPr id="13" name="Freeform 12"/>
          <p:cNvSpPr/>
          <p:nvPr/>
        </p:nvSpPr>
        <p:spPr>
          <a:xfrm>
            <a:off x="3490695" y="1278621"/>
            <a:ext cx="369926" cy="1158925"/>
          </a:xfrm>
          <a:custGeom>
            <a:avLst/>
            <a:gdLst>
              <a:gd name="connsiteX0" fmla="*/ 0 w 369926"/>
              <a:gd name="connsiteY0" fmla="*/ 1158925 h 1158925"/>
              <a:gd name="connsiteX1" fmla="*/ 369891 w 369926"/>
              <a:gd name="connsiteY1" fmla="*/ 616449 h 1158925"/>
              <a:gd name="connsiteX2" fmla="*/ 24660 w 369926"/>
              <a:gd name="connsiteY2" fmla="*/ 0 h 1158925"/>
              <a:gd name="connsiteX3" fmla="*/ 24660 w 369926"/>
              <a:gd name="connsiteY3" fmla="*/ 0 h 1158925"/>
              <a:gd name="connsiteX4" fmla="*/ 24660 w 369926"/>
              <a:gd name="connsiteY4" fmla="*/ 0 h 115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926" h="1158925">
                <a:moveTo>
                  <a:pt x="0" y="1158925"/>
                </a:moveTo>
                <a:cubicBezTo>
                  <a:pt x="182890" y="984264"/>
                  <a:pt x="365781" y="809603"/>
                  <a:pt x="369891" y="616449"/>
                </a:cubicBezTo>
                <a:cubicBezTo>
                  <a:pt x="374001" y="423295"/>
                  <a:pt x="24660" y="0"/>
                  <a:pt x="24660" y="0"/>
                </a:cubicBezTo>
                <a:lnTo>
                  <a:pt x="24660" y="0"/>
                </a:lnTo>
                <a:lnTo>
                  <a:pt x="2466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4114816" y="1278622"/>
            <a:ext cx="395946" cy="1183570"/>
          </a:xfrm>
          <a:custGeom>
            <a:avLst/>
            <a:gdLst>
              <a:gd name="connsiteX0" fmla="*/ 247990 w 346627"/>
              <a:gd name="connsiteY0" fmla="*/ 0 h 1195912"/>
              <a:gd name="connsiteX1" fmla="*/ 1396 w 346627"/>
              <a:gd name="connsiteY1" fmla="*/ 628778 h 1195912"/>
              <a:gd name="connsiteX2" fmla="*/ 346627 w 346627"/>
              <a:gd name="connsiteY2" fmla="*/ 1195912 h 1195912"/>
              <a:gd name="connsiteX3" fmla="*/ 346627 w 346627"/>
              <a:gd name="connsiteY3" fmla="*/ 1195912 h 119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627" h="1195912">
                <a:moveTo>
                  <a:pt x="247990" y="0"/>
                </a:moveTo>
                <a:cubicBezTo>
                  <a:pt x="116473" y="214729"/>
                  <a:pt x="-15043" y="429459"/>
                  <a:pt x="1396" y="628778"/>
                </a:cubicBezTo>
                <a:cubicBezTo>
                  <a:pt x="17835" y="828097"/>
                  <a:pt x="346627" y="1195912"/>
                  <a:pt x="346627" y="1195912"/>
                </a:cubicBezTo>
                <a:lnTo>
                  <a:pt x="346627" y="1195912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6254772" y="2050229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rot="10800000">
            <a:off x="6254772" y="1357527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185300" y="1583117"/>
            <a:ext cx="16059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Constantia"/>
                <a:cs typeface="Constantia"/>
              </a:rPr>
              <a:t>=      v(u)</a:t>
            </a:r>
            <a:endParaRPr lang="en-US" sz="2800" i="1" dirty="0">
              <a:latin typeface="Constantia"/>
              <a:cs typeface="Constanti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86336" y="1625368"/>
            <a:ext cx="1385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Constantia"/>
                <a:cs typeface="Constantia"/>
              </a:rPr>
              <a:t>+   h(u)</a:t>
            </a:r>
            <a:endParaRPr lang="en-US" sz="2800" i="1" dirty="0">
              <a:latin typeface="Constantia"/>
              <a:cs typeface="Constantia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3319078" y="3024725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738178" y="3024725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738178" y="3958799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3319078" y="3958799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738178" y="3456525"/>
            <a:ext cx="0" cy="502274"/>
          </a:xfrm>
          <a:prstGeom prst="line">
            <a:avLst/>
          </a:prstGeom>
          <a:ln w="5715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Freeform 26"/>
          <p:cNvSpPr/>
          <p:nvPr/>
        </p:nvSpPr>
        <p:spPr>
          <a:xfrm>
            <a:off x="7316736" y="3780201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0800000">
            <a:off x="7316736" y="3087499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4204688"/>
              </p:ext>
            </p:extLst>
          </p:nvPr>
        </p:nvGraphicFramePr>
        <p:xfrm>
          <a:off x="4184688" y="3237275"/>
          <a:ext cx="3159176" cy="892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7" name="Equation" r:id="rId3" imgW="1574800" imgH="444500" progId="Equation.DSMT4">
                  <p:embed/>
                </p:oleObj>
              </mc:Choice>
              <mc:Fallback>
                <p:oleObj name="Equation" r:id="rId3" imgW="1574800" imgH="4445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84688" y="3237275"/>
                        <a:ext cx="3159176" cy="8926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2649094"/>
              </p:ext>
            </p:extLst>
          </p:nvPr>
        </p:nvGraphicFramePr>
        <p:xfrm>
          <a:off x="2275562" y="3318072"/>
          <a:ext cx="1043516" cy="9242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8" name="Equation" r:id="rId5" imgW="444500" imgH="393700" progId="Equation.DSMT4">
                  <p:embed/>
                </p:oleObj>
              </mc:Choice>
              <mc:Fallback>
                <p:oleObj name="Equation" r:id="rId5" imgW="4445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75562" y="3318072"/>
                        <a:ext cx="1043516" cy="9242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8" name="Straight Connector 37"/>
          <p:cNvCxnSpPr/>
          <p:nvPr/>
        </p:nvCxnSpPr>
        <p:spPr>
          <a:xfrm>
            <a:off x="3645152" y="4688425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4064252" y="4688425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064252" y="5622499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3645152" y="5622499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064252" y="5120225"/>
            <a:ext cx="0" cy="502274"/>
          </a:xfrm>
          <a:prstGeom prst="line">
            <a:avLst/>
          </a:prstGeom>
          <a:ln w="5715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Freeform 42"/>
          <p:cNvSpPr/>
          <p:nvPr/>
        </p:nvSpPr>
        <p:spPr>
          <a:xfrm>
            <a:off x="6310846" y="5443901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0800000">
            <a:off x="6310846" y="4751199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0542390"/>
              </p:ext>
            </p:extLst>
          </p:nvPr>
        </p:nvGraphicFramePr>
        <p:xfrm>
          <a:off x="4891882" y="5266101"/>
          <a:ext cx="1198562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9" name="Equation" r:id="rId7" imgW="596900" imgH="203200" progId="Equation.DSMT4">
                  <p:embed/>
                </p:oleObj>
              </mc:Choice>
              <mc:Fallback>
                <p:oleObj name="Equation" r:id="rId7" imgW="5969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91882" y="5266101"/>
                        <a:ext cx="1198562" cy="40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5874721"/>
              </p:ext>
            </p:extLst>
          </p:nvPr>
        </p:nvGraphicFramePr>
        <p:xfrm>
          <a:off x="2281238" y="5219700"/>
          <a:ext cx="143192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20" name="Equation" r:id="rId9" imgW="609600" imgH="190500" progId="Equation.DSMT4">
                  <p:embed/>
                </p:oleObj>
              </mc:Choice>
              <mc:Fallback>
                <p:oleObj name="Equation" r:id="rId9" imgW="609600" imgH="1905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281238" y="5219700"/>
                        <a:ext cx="1431925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4628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501" y="346501"/>
            <a:ext cx="8302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 Now we can use the </a:t>
            </a:r>
            <a:r>
              <a:rPr lang="en-US" sz="2400" i="1" dirty="0" smtClean="0">
                <a:latin typeface="Constantia"/>
                <a:cs typeface="Constantia"/>
              </a:rPr>
              <a:t>F</a:t>
            </a:r>
            <a:r>
              <a:rPr lang="en-US" sz="2400" dirty="0" smtClean="0"/>
              <a:t> matrix and the twist factors to rewrite e.g.</a:t>
            </a:r>
            <a:endParaRPr lang="en-US" sz="2400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576210" y="1302562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V="1">
            <a:off x="576210" y="1302562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 flipH="1">
            <a:off x="1011816" y="1742703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5852" y="2016889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u</a:t>
            </a:r>
            <a:endParaRPr lang="en-US" sz="2000" i="1" dirty="0"/>
          </a:p>
        </p:txBody>
      </p:sp>
      <p:sp>
        <p:nvSpPr>
          <p:cNvPr id="7" name="Freeform 6"/>
          <p:cNvSpPr/>
          <p:nvPr/>
        </p:nvSpPr>
        <p:spPr>
          <a:xfrm>
            <a:off x="289113" y="1815290"/>
            <a:ext cx="546100" cy="284199"/>
          </a:xfrm>
          <a:custGeom>
            <a:avLst/>
            <a:gdLst>
              <a:gd name="connsiteX0" fmla="*/ 546100 w 546100"/>
              <a:gd name="connsiteY0" fmla="*/ 284199 h 284199"/>
              <a:gd name="connsiteX1" fmla="*/ 342900 w 546100"/>
              <a:gd name="connsiteY1" fmla="*/ 30199 h 284199"/>
              <a:gd name="connsiteX2" fmla="*/ 0 w 546100"/>
              <a:gd name="connsiteY2" fmla="*/ 4799 h 28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6100" h="284199">
                <a:moveTo>
                  <a:pt x="546100" y="284199"/>
                </a:moveTo>
                <a:cubicBezTo>
                  <a:pt x="490008" y="180482"/>
                  <a:pt x="433917" y="76766"/>
                  <a:pt x="342900" y="30199"/>
                </a:cubicBezTo>
                <a:cubicBezTo>
                  <a:pt x="251883" y="-16368"/>
                  <a:pt x="0" y="4799"/>
                  <a:pt x="0" y="4799"/>
                </a:cubicBezTo>
              </a:path>
            </a:pathLst>
          </a:cu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3522346" y="1130986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941446" y="1130986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941446" y="2065060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3522346" y="2065060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941446" y="1562786"/>
            <a:ext cx="0" cy="502274"/>
          </a:xfrm>
          <a:prstGeom prst="line">
            <a:avLst/>
          </a:prstGeom>
          <a:ln w="5715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Freeform 12"/>
          <p:cNvSpPr/>
          <p:nvPr/>
        </p:nvSpPr>
        <p:spPr>
          <a:xfrm>
            <a:off x="6188040" y="1886462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 rot="10800000">
            <a:off x="6188040" y="1193760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3328021"/>
              </p:ext>
            </p:extLst>
          </p:nvPr>
        </p:nvGraphicFramePr>
        <p:xfrm>
          <a:off x="4629627" y="1537915"/>
          <a:ext cx="1198562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4" name="Equation" r:id="rId3" imgW="596900" imgH="203200" progId="Equation.DSMT4">
                  <p:embed/>
                </p:oleObj>
              </mc:Choice>
              <mc:Fallback>
                <p:oleObj name="Equation" r:id="rId3" imgW="5969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29627" y="1537915"/>
                        <a:ext cx="1198562" cy="40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3726712"/>
              </p:ext>
            </p:extLst>
          </p:nvPr>
        </p:nvGraphicFramePr>
        <p:xfrm>
          <a:off x="2027966" y="1524883"/>
          <a:ext cx="107315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5" name="Equation" r:id="rId5" imgW="457200" imgH="190500" progId="Equation.DSMT4">
                  <p:embed/>
                </p:oleObj>
              </mc:Choice>
              <mc:Fallback>
                <p:oleObj name="Equation" r:id="rId5" imgW="457200" imgH="1905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27966" y="1524883"/>
                        <a:ext cx="1073150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Freeform 16"/>
          <p:cNvSpPr/>
          <p:nvPr/>
        </p:nvSpPr>
        <p:spPr>
          <a:xfrm>
            <a:off x="3249296" y="1943208"/>
            <a:ext cx="546100" cy="284199"/>
          </a:xfrm>
          <a:custGeom>
            <a:avLst/>
            <a:gdLst>
              <a:gd name="connsiteX0" fmla="*/ 546100 w 546100"/>
              <a:gd name="connsiteY0" fmla="*/ 284199 h 284199"/>
              <a:gd name="connsiteX1" fmla="*/ 342900 w 546100"/>
              <a:gd name="connsiteY1" fmla="*/ 30199 h 284199"/>
              <a:gd name="connsiteX2" fmla="*/ 0 w 546100"/>
              <a:gd name="connsiteY2" fmla="*/ 4799 h 28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6100" h="284199">
                <a:moveTo>
                  <a:pt x="546100" y="284199"/>
                </a:moveTo>
                <a:cubicBezTo>
                  <a:pt x="490008" y="180482"/>
                  <a:pt x="433917" y="76766"/>
                  <a:pt x="342900" y="30199"/>
                </a:cubicBezTo>
                <a:cubicBezTo>
                  <a:pt x="251883" y="-16368"/>
                  <a:pt x="0" y="4799"/>
                  <a:pt x="0" y="4799"/>
                </a:cubicBezTo>
              </a:path>
            </a:pathLst>
          </a:cu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5967638" y="1794347"/>
            <a:ext cx="546100" cy="284199"/>
          </a:xfrm>
          <a:custGeom>
            <a:avLst/>
            <a:gdLst>
              <a:gd name="connsiteX0" fmla="*/ 546100 w 546100"/>
              <a:gd name="connsiteY0" fmla="*/ 284199 h 284199"/>
              <a:gd name="connsiteX1" fmla="*/ 342900 w 546100"/>
              <a:gd name="connsiteY1" fmla="*/ 30199 h 284199"/>
              <a:gd name="connsiteX2" fmla="*/ 0 w 546100"/>
              <a:gd name="connsiteY2" fmla="*/ 4799 h 28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6100" h="284199">
                <a:moveTo>
                  <a:pt x="546100" y="284199"/>
                </a:moveTo>
                <a:cubicBezTo>
                  <a:pt x="490008" y="180482"/>
                  <a:pt x="433917" y="76766"/>
                  <a:pt x="342900" y="30199"/>
                </a:cubicBezTo>
                <a:cubicBezTo>
                  <a:pt x="251883" y="-16368"/>
                  <a:pt x="0" y="4799"/>
                  <a:pt x="0" y="4799"/>
                </a:cubicBezTo>
              </a:path>
            </a:pathLst>
          </a:cu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2294376" y="3262824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2713476" y="3262824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713476" y="4196898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2294376" y="4196898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Freeform 29"/>
          <p:cNvSpPr/>
          <p:nvPr/>
        </p:nvSpPr>
        <p:spPr>
          <a:xfrm>
            <a:off x="7653740" y="4022685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0800000">
            <a:off x="7653740" y="3329983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2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752932"/>
              </p:ext>
            </p:extLst>
          </p:nvPr>
        </p:nvGraphicFramePr>
        <p:xfrm>
          <a:off x="6082376" y="3689413"/>
          <a:ext cx="1198562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6" name="Equation" r:id="rId7" imgW="596900" imgH="203200" progId="Equation.DSMT4">
                  <p:embed/>
                </p:oleObj>
              </mc:Choice>
              <mc:Fallback>
                <p:oleObj name="Equation" r:id="rId7" imgW="5969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82376" y="3689413"/>
                        <a:ext cx="1198562" cy="40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Freeform 32"/>
          <p:cNvSpPr/>
          <p:nvPr/>
        </p:nvSpPr>
        <p:spPr>
          <a:xfrm flipV="1">
            <a:off x="2021326" y="3739061"/>
            <a:ext cx="692150" cy="313145"/>
          </a:xfrm>
          <a:custGeom>
            <a:avLst/>
            <a:gdLst>
              <a:gd name="connsiteX0" fmla="*/ 546100 w 546100"/>
              <a:gd name="connsiteY0" fmla="*/ 284199 h 284199"/>
              <a:gd name="connsiteX1" fmla="*/ 342900 w 546100"/>
              <a:gd name="connsiteY1" fmla="*/ 30199 h 284199"/>
              <a:gd name="connsiteX2" fmla="*/ 0 w 546100"/>
              <a:gd name="connsiteY2" fmla="*/ 4799 h 28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6100" h="284199">
                <a:moveTo>
                  <a:pt x="546100" y="284199"/>
                </a:moveTo>
                <a:cubicBezTo>
                  <a:pt x="490008" y="180482"/>
                  <a:pt x="433917" y="76766"/>
                  <a:pt x="342900" y="30199"/>
                </a:cubicBezTo>
                <a:cubicBezTo>
                  <a:pt x="251883" y="-16368"/>
                  <a:pt x="0" y="4799"/>
                  <a:pt x="0" y="4799"/>
                </a:cubicBezTo>
              </a:path>
            </a:pathLst>
          </a:cu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7433337" y="3930570"/>
            <a:ext cx="832497" cy="92115"/>
          </a:xfrm>
          <a:custGeom>
            <a:avLst/>
            <a:gdLst>
              <a:gd name="connsiteX0" fmla="*/ 546100 w 546100"/>
              <a:gd name="connsiteY0" fmla="*/ 284199 h 284199"/>
              <a:gd name="connsiteX1" fmla="*/ 342900 w 546100"/>
              <a:gd name="connsiteY1" fmla="*/ 30199 h 284199"/>
              <a:gd name="connsiteX2" fmla="*/ 0 w 546100"/>
              <a:gd name="connsiteY2" fmla="*/ 4799 h 28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6100" h="284199">
                <a:moveTo>
                  <a:pt x="546100" y="284199"/>
                </a:moveTo>
                <a:cubicBezTo>
                  <a:pt x="490008" y="180482"/>
                  <a:pt x="433917" y="76766"/>
                  <a:pt x="342900" y="30199"/>
                </a:cubicBezTo>
                <a:cubicBezTo>
                  <a:pt x="251883" y="-16368"/>
                  <a:pt x="0" y="4799"/>
                  <a:pt x="0" y="4799"/>
                </a:cubicBezTo>
              </a:path>
            </a:pathLst>
          </a:cu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516320"/>
              </p:ext>
            </p:extLst>
          </p:nvPr>
        </p:nvGraphicFramePr>
        <p:xfrm>
          <a:off x="552424" y="3613110"/>
          <a:ext cx="1430337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7" name="Equation" r:id="rId8" imgW="609600" imgH="203200" progId="Equation.DSMT4">
                  <p:embed/>
                </p:oleObj>
              </mc:Choice>
              <mc:Fallback>
                <p:oleObj name="Equation" r:id="rId8" imgW="6096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2424" y="3613110"/>
                        <a:ext cx="1430337" cy="476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243677"/>
              </p:ext>
            </p:extLst>
          </p:nvPr>
        </p:nvGraphicFramePr>
        <p:xfrm>
          <a:off x="3227865" y="3642421"/>
          <a:ext cx="1401762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8" name="Equation" r:id="rId10" imgW="596900" imgH="203200" progId="Equation.DSMT4">
                  <p:embed/>
                </p:oleObj>
              </mc:Choice>
              <mc:Fallback>
                <p:oleObj name="Equation" r:id="rId10" imgW="5969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227865" y="3642421"/>
                        <a:ext cx="1401762" cy="477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7" name="Straight Connector 36"/>
          <p:cNvCxnSpPr/>
          <p:nvPr/>
        </p:nvCxnSpPr>
        <p:spPr>
          <a:xfrm>
            <a:off x="5046056" y="3208225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5465156" y="3208225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465156" y="4142299"/>
            <a:ext cx="4064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5046056" y="4142299"/>
            <a:ext cx="419100" cy="431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465156" y="3640025"/>
            <a:ext cx="0" cy="502274"/>
          </a:xfrm>
          <a:prstGeom prst="line">
            <a:avLst/>
          </a:prstGeom>
          <a:ln w="5715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Freeform 41"/>
          <p:cNvSpPr/>
          <p:nvPr/>
        </p:nvSpPr>
        <p:spPr>
          <a:xfrm flipV="1">
            <a:off x="4773006" y="3921086"/>
            <a:ext cx="692150" cy="99362"/>
          </a:xfrm>
          <a:custGeom>
            <a:avLst/>
            <a:gdLst>
              <a:gd name="connsiteX0" fmla="*/ 546100 w 546100"/>
              <a:gd name="connsiteY0" fmla="*/ 284199 h 284199"/>
              <a:gd name="connsiteX1" fmla="*/ 342900 w 546100"/>
              <a:gd name="connsiteY1" fmla="*/ 30199 h 284199"/>
              <a:gd name="connsiteX2" fmla="*/ 0 w 546100"/>
              <a:gd name="connsiteY2" fmla="*/ 4799 h 284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6100" h="284199">
                <a:moveTo>
                  <a:pt x="546100" y="284199"/>
                </a:moveTo>
                <a:cubicBezTo>
                  <a:pt x="490008" y="180482"/>
                  <a:pt x="433917" y="76766"/>
                  <a:pt x="342900" y="30199"/>
                </a:cubicBezTo>
                <a:cubicBezTo>
                  <a:pt x="251883" y="-16368"/>
                  <a:pt x="0" y="4799"/>
                  <a:pt x="0" y="4799"/>
                </a:cubicBezTo>
              </a:path>
            </a:pathLst>
          </a:custGeom>
          <a:ln w="38100" cmpd="sng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355071" y="5275469"/>
            <a:ext cx="8508158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 All four terms in the lattice C-R equation can be rewritten in terms</a:t>
            </a:r>
            <a:br>
              <a:rPr lang="en-US" sz="2400" dirty="0" smtClean="0"/>
            </a:br>
            <a:r>
              <a:rPr lang="en-US" sz="2400" dirty="0" smtClean="0"/>
              <a:t>of these </a:t>
            </a:r>
            <a:r>
              <a:rPr lang="en-US" sz="2400" dirty="0" smtClean="0">
                <a:solidFill>
                  <a:srgbClr val="0000FF"/>
                </a:solidFill>
              </a:rPr>
              <a:t>last three graphs</a:t>
            </a:r>
            <a:r>
              <a:rPr lang="en-US" sz="2400" dirty="0" smtClean="0"/>
              <a:t>. Each coefficient of these graphs must</a:t>
            </a:r>
            <a:br>
              <a:rPr lang="en-US" sz="2400" dirty="0" smtClean="0"/>
            </a:br>
            <a:r>
              <a:rPr lang="en-US" sz="2400" dirty="0" smtClean="0"/>
              <a:t>vanish. So </a:t>
            </a:r>
            <a:r>
              <a:rPr lang="en-US" sz="2400" dirty="0" smtClean="0">
                <a:solidFill>
                  <a:srgbClr val="FF0000"/>
                </a:solidFill>
              </a:rPr>
              <a:t>three linear equations, one unknown</a:t>
            </a:r>
            <a:r>
              <a:rPr lang="en-US" sz="2400" dirty="0" smtClean="0"/>
              <a:t>…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97554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780814"/>
              </p:ext>
            </p:extLst>
          </p:nvPr>
        </p:nvGraphicFramePr>
        <p:xfrm>
          <a:off x="3016250" y="1252538"/>
          <a:ext cx="30353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4" name="Equation" r:id="rId3" imgW="1206500" imgH="444500" progId="Equation.DSMT4">
                  <p:embed/>
                </p:oleObj>
              </mc:Choice>
              <mc:Fallback>
                <p:oleObj name="Equation" r:id="rId3" imgW="1206500" imgH="4445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16250" y="1252538"/>
                        <a:ext cx="303530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1501" y="346501"/>
            <a:ext cx="8317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Of course there is a solution (this is a rewriting of known results):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97138" y="5096301"/>
            <a:ext cx="7857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Because the         depend on the lattice angle, the Boltzmann weights must also. It turns out </a:t>
            </a:r>
            <a:r>
              <a:rPr lang="en-US" sz="2400" i="1" dirty="0" smtClean="0">
                <a:solidFill>
                  <a:srgbClr val="0000FF"/>
                </a:solidFill>
                <a:latin typeface="Constantia"/>
                <a:cs typeface="Constantia"/>
              </a:rPr>
              <a:t>u</a:t>
            </a:r>
            <a:r>
              <a:rPr lang="en-US" sz="2400" dirty="0" smtClean="0">
                <a:solidFill>
                  <a:srgbClr val="0000FF"/>
                </a:solidFill>
              </a:rPr>
              <a:t> is exactly that angle</a:t>
            </a:r>
            <a:r>
              <a:rPr lang="en-US" sz="2400" dirty="0" smtClean="0"/>
              <a:t>!</a:t>
            </a:r>
            <a:endParaRPr lang="en-US" sz="2400" dirty="0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707262"/>
              </p:ext>
            </p:extLst>
          </p:nvPr>
        </p:nvGraphicFramePr>
        <p:xfrm>
          <a:off x="2089623" y="5096301"/>
          <a:ext cx="5143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5" name="Equation" r:id="rId5" imgW="228600" imgH="203200" progId="Equation.DSMT4">
                  <p:embed/>
                </p:oleObj>
              </mc:Choice>
              <mc:Fallback>
                <p:oleObj name="Equation" r:id="rId5" imgW="2286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089623" y="5096301"/>
                        <a:ext cx="51435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89000" y="5973464"/>
            <a:ext cx="2149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800000"/>
                </a:solidFill>
              </a:rPr>
              <a:t>Rajabpour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>
                <a:solidFill>
                  <a:srgbClr val="800000"/>
                </a:solidFill>
              </a:rPr>
              <a:t>and </a:t>
            </a:r>
            <a:r>
              <a:rPr lang="en-US" dirty="0" err="1" smtClean="0">
                <a:solidFill>
                  <a:srgbClr val="800000"/>
                </a:solidFill>
              </a:rPr>
              <a:t>Cardy</a:t>
            </a:r>
            <a:endParaRPr lang="en-US" dirty="0">
              <a:solidFill>
                <a:srgbClr val="800000"/>
              </a:solidFill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1712574"/>
              </p:ext>
            </p:extLst>
          </p:nvPr>
        </p:nvGraphicFramePr>
        <p:xfrm>
          <a:off x="3749805" y="4644585"/>
          <a:ext cx="435769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6" name="Equation" r:id="rId7" imgW="228600" imgH="203200" progId="Equation.DSMT4">
                  <p:embed/>
                </p:oleObj>
              </mc:Choice>
              <mc:Fallback>
                <p:oleObj name="Equation" r:id="rId7" imgW="2286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49805" y="4644585"/>
                        <a:ext cx="435769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0490294"/>
              </p:ext>
            </p:extLst>
          </p:nvPr>
        </p:nvGraphicFramePr>
        <p:xfrm>
          <a:off x="4757656" y="4644585"/>
          <a:ext cx="482600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7" name="Equation" r:id="rId9" imgW="254000" imgH="203200" progId="Equation.DSMT4">
                  <p:embed/>
                </p:oleObj>
              </mc:Choice>
              <mc:Fallback>
                <p:oleObj name="Equation" r:id="rId9" imgW="2540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757656" y="4644585"/>
                        <a:ext cx="482600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8934703"/>
              </p:ext>
            </p:extLst>
          </p:nvPr>
        </p:nvGraphicFramePr>
        <p:xfrm>
          <a:off x="4679950" y="3767564"/>
          <a:ext cx="461963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8" name="Equation" r:id="rId11" imgW="241300" imgH="203200" progId="Equation.DSMT4">
                  <p:embed/>
                </p:oleObj>
              </mc:Choice>
              <mc:Fallback>
                <p:oleObj name="Equation" r:id="rId11" imgW="2413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679950" y="3767564"/>
                        <a:ext cx="461963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295493"/>
              </p:ext>
            </p:extLst>
          </p:nvPr>
        </p:nvGraphicFramePr>
        <p:xfrm>
          <a:off x="3739428" y="3742246"/>
          <a:ext cx="45878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9" name="Equation" r:id="rId13" imgW="241300" imgH="203200" progId="Equation.DSMT4">
                  <p:embed/>
                </p:oleObj>
              </mc:Choice>
              <mc:Fallback>
                <p:oleObj name="Equation" r:id="rId13" imgW="2413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739428" y="3742246"/>
                        <a:ext cx="458788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Arrow Connector 17"/>
          <p:cNvCxnSpPr/>
          <p:nvPr/>
        </p:nvCxnSpPr>
        <p:spPr>
          <a:xfrm flipV="1">
            <a:off x="3967690" y="3889884"/>
            <a:ext cx="401682" cy="457200"/>
          </a:xfrm>
          <a:prstGeom prst="straightConnector1">
            <a:avLst/>
          </a:prstGeom>
          <a:ln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431535" y="3894646"/>
            <a:ext cx="401682" cy="469900"/>
          </a:xfrm>
          <a:prstGeom prst="straightConnector1">
            <a:avLst/>
          </a:prstGeom>
          <a:ln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4456685" y="4453364"/>
            <a:ext cx="376532" cy="403946"/>
          </a:xfrm>
          <a:prstGeom prst="straightConnector1">
            <a:avLst/>
          </a:prstGeom>
          <a:ln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3946382" y="4453282"/>
            <a:ext cx="379406" cy="384978"/>
          </a:xfrm>
          <a:prstGeom prst="straightConnector1">
            <a:avLst/>
          </a:prstGeom>
          <a:ln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89000" y="839062"/>
            <a:ext cx="3211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800000"/>
                </a:solidFill>
              </a:rPr>
              <a:t>Riva and </a:t>
            </a:r>
            <a:r>
              <a:rPr lang="en-US" dirty="0" err="1" smtClean="0">
                <a:solidFill>
                  <a:srgbClr val="800000"/>
                </a:solidFill>
              </a:rPr>
              <a:t>Cardy</a:t>
            </a:r>
            <a:r>
              <a:rPr lang="en-US" dirty="0" smtClean="0">
                <a:solidFill>
                  <a:srgbClr val="800000"/>
                </a:solidFill>
              </a:rPr>
              <a:t>; </a:t>
            </a:r>
            <a:r>
              <a:rPr lang="en-US" dirty="0" err="1" smtClean="0">
                <a:solidFill>
                  <a:srgbClr val="800000"/>
                </a:solidFill>
              </a:rPr>
              <a:t>Ikhlef</a:t>
            </a:r>
            <a:r>
              <a:rPr lang="en-US" dirty="0" smtClean="0">
                <a:solidFill>
                  <a:srgbClr val="800000"/>
                </a:solidFill>
              </a:rPr>
              <a:t> and </a:t>
            </a:r>
            <a:r>
              <a:rPr lang="en-US" dirty="0" err="1" smtClean="0">
                <a:solidFill>
                  <a:srgbClr val="800000"/>
                </a:solidFill>
              </a:rPr>
              <a:t>Cardy</a:t>
            </a:r>
            <a:endParaRPr lang="en-US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7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00FF"/>
                </a:solidFill>
              </a:rPr>
              <a:t>So what good is all this?</a:t>
            </a:r>
            <a:endParaRPr lang="en-US" sz="40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70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Provides a systematic way of understanding the known cases, and allows for a substantial generalization of known discrete holomorphic operators. </a:t>
            </a: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For example, a </a:t>
            </a:r>
            <a:r>
              <a:rPr lang="en-US" sz="2400" dirty="0" err="1" smtClean="0"/>
              <a:t>d.h</a:t>
            </a:r>
            <a:r>
              <a:rPr lang="en-US" sz="2400" dirty="0" smtClean="0"/>
              <a:t>. op can be found in </a:t>
            </a:r>
            <a:r>
              <a:rPr lang="en-US" sz="2400" dirty="0" err="1" smtClean="0"/>
              <a:t>integrable</a:t>
            </a:r>
            <a:r>
              <a:rPr lang="en-US" sz="2400" dirty="0" smtClean="0"/>
              <a:t> models based on </a:t>
            </a:r>
            <a:r>
              <a:rPr lang="en-US" sz="2400" dirty="0"/>
              <a:t>BMW algebras (completely packed models with ``nets’’ made from vector representations of A,B,C,D quantum-group algebras)</a:t>
            </a:r>
            <a:r>
              <a:rPr lang="en-US" sz="2400" dirty="0" smtClean="0"/>
              <a:t>.</a:t>
            </a:r>
          </a:p>
          <a:p>
            <a:endParaRPr lang="en-US" sz="2400" dirty="0" smtClean="0"/>
          </a:p>
          <a:p>
            <a:r>
              <a:rPr lang="en-US" sz="2400" dirty="0" smtClean="0"/>
              <a:t>Allows </a:t>
            </a:r>
            <a:r>
              <a:rPr lang="en-US" sz="2400" dirty="0" err="1" smtClean="0"/>
              <a:t>d.h</a:t>
            </a:r>
            <a:r>
              <a:rPr lang="en-US" sz="2400" dirty="0" smtClean="0"/>
              <a:t>. ops to be found in height models (RSOS </a:t>
            </a:r>
            <a:r>
              <a:rPr lang="en-US" sz="2400" dirty="0" err="1" smtClean="0"/>
              <a:t>etc</a:t>
            </a:r>
            <a:r>
              <a:rPr lang="en-US" sz="2400" dirty="0" smtClean="0"/>
              <a:t>), not just loop ones.</a:t>
            </a:r>
          </a:p>
          <a:p>
            <a:endParaRPr lang="en-US" sz="2400" dirty="0"/>
          </a:p>
          <a:p>
            <a:r>
              <a:rPr lang="en-US" sz="2400" dirty="0" smtClean="0"/>
              <a:t>Brings topology into the story in an illuminating way.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04097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8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Next steps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28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Combine holomorphic (</a:t>
            </a:r>
            <a:r>
              <a:rPr lang="en-US" sz="2400" dirty="0" smtClean="0">
                <a:solidFill>
                  <a:srgbClr val="008000"/>
                </a:solidFill>
              </a:rPr>
              <a:t>over the plane</a:t>
            </a:r>
            <a:r>
              <a:rPr lang="en-US" sz="2400" dirty="0" smtClean="0"/>
              <a:t>) operators with </a:t>
            </a:r>
            <a:r>
              <a:rPr lang="en-US" sz="2400" dirty="0" err="1" smtClean="0"/>
              <a:t>antiholomorphic</a:t>
            </a:r>
            <a:r>
              <a:rPr lang="en-US" sz="2400" dirty="0" smtClean="0"/>
              <a:t> (</a:t>
            </a:r>
            <a:r>
              <a:rPr lang="en-US" sz="2400" dirty="0" smtClean="0">
                <a:solidFill>
                  <a:srgbClr val="008000"/>
                </a:solidFill>
              </a:rPr>
              <a:t>under the plane</a:t>
            </a:r>
            <a:r>
              <a:rPr lang="en-US" sz="2400" dirty="0" smtClean="0"/>
              <a:t>) to get the </a:t>
            </a:r>
            <a:r>
              <a:rPr lang="en-US" sz="2400" dirty="0" smtClean="0">
                <a:solidFill>
                  <a:srgbClr val="FF0000"/>
                </a:solidFill>
              </a:rPr>
              <a:t>lattice analog of CFT primary fields</a:t>
            </a:r>
            <a:r>
              <a:rPr lang="en-US" sz="2400" dirty="0" smtClean="0"/>
              <a:t>. This explains and potentially extends old work by </a:t>
            </a:r>
            <a:r>
              <a:rPr lang="en-US" sz="2400" dirty="0" err="1" smtClean="0"/>
              <a:t>Pasquier</a:t>
            </a:r>
            <a:r>
              <a:rPr lang="en-US" sz="2400" dirty="0" smtClean="0"/>
              <a:t>: can the fusion algebra be seen on the lattice?</a:t>
            </a:r>
          </a:p>
          <a:p>
            <a:endParaRPr lang="en-US" sz="2400" dirty="0"/>
          </a:p>
          <a:p>
            <a:r>
              <a:rPr lang="en-US" sz="2400" dirty="0" smtClean="0"/>
              <a:t>There are lots of known MTC/TQFT/CFT/</a:t>
            </a:r>
            <a:r>
              <a:rPr lang="en-US" sz="2400" dirty="0" err="1" smtClean="0"/>
              <a:t>anyon</a:t>
            </a:r>
            <a:r>
              <a:rPr lang="en-US" sz="2400" dirty="0" smtClean="0"/>
              <a:t> theories. Can an </a:t>
            </a:r>
            <a:r>
              <a:rPr lang="en-US" sz="2400" dirty="0" err="1" smtClean="0"/>
              <a:t>integrable</a:t>
            </a:r>
            <a:r>
              <a:rPr lang="en-US" sz="2400" dirty="0" smtClean="0"/>
              <a:t> model be found for </a:t>
            </a:r>
            <a:r>
              <a:rPr lang="en-US" sz="2400" dirty="0" smtClean="0">
                <a:solidFill>
                  <a:srgbClr val="008000"/>
                </a:solidFill>
              </a:rPr>
              <a:t>each of them</a:t>
            </a:r>
            <a:r>
              <a:rPr lang="en-US" sz="2400" dirty="0" smtClean="0"/>
              <a:t>? Each has multiple vertices, so can a </a:t>
            </a:r>
            <a:r>
              <a:rPr lang="en-US" sz="2400" dirty="0" err="1" smtClean="0"/>
              <a:t>integrable</a:t>
            </a:r>
            <a:r>
              <a:rPr lang="en-US" sz="2400" dirty="0" smtClean="0"/>
              <a:t> model be found for </a:t>
            </a:r>
            <a:r>
              <a:rPr lang="en-US" sz="2400" dirty="0" smtClean="0">
                <a:solidFill>
                  <a:srgbClr val="008000"/>
                </a:solidFill>
              </a:rPr>
              <a:t>each vertex </a:t>
            </a:r>
            <a:r>
              <a:rPr lang="en-US" sz="2400" dirty="0" smtClean="0"/>
              <a:t>?!?</a:t>
            </a:r>
          </a:p>
          <a:p>
            <a:endParaRPr lang="en-US" sz="2400" dirty="0"/>
          </a:p>
          <a:p>
            <a:r>
              <a:rPr lang="en-US" sz="2400" dirty="0" smtClean="0"/>
              <a:t>Is the full MTC structure necessary, or </a:t>
            </a:r>
            <a:r>
              <a:rPr lang="en-US" sz="2400" dirty="0" smtClean="0">
                <a:solidFill>
                  <a:srgbClr val="008000"/>
                </a:solidFill>
              </a:rPr>
              <a:t>are there more</a:t>
            </a:r>
            <a:r>
              <a:rPr lang="en-US" sz="2400" dirty="0" smtClean="0"/>
              <a:t>?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29843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134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The completely packed loop model/</a:t>
            </a:r>
            <a:br>
              <a:rPr lang="en-US" sz="3200" dirty="0" smtClean="0">
                <a:solidFill>
                  <a:srgbClr val="0000FF"/>
                </a:solidFill>
              </a:rPr>
            </a:br>
            <a:r>
              <a:rPr lang="en-US" sz="3200" dirty="0" smtClean="0">
                <a:solidFill>
                  <a:srgbClr val="0000FF"/>
                </a:solidFill>
              </a:rPr>
              <a:t> Q-state Potts model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338529"/>
            <a:ext cx="8229600" cy="1173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Every link of the square lattice is covered by non-crossing loops; the only degrees of freedom are how they avoid at each vertex.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7" name="Picture 6" descr="l-FPL-On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631" y="2330179"/>
            <a:ext cx="2903378" cy="2343498"/>
          </a:xfrm>
          <a:prstGeom prst="rect">
            <a:avLst/>
          </a:prstGeom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673919"/>
              </p:ext>
            </p:extLst>
          </p:nvPr>
        </p:nvGraphicFramePr>
        <p:xfrm>
          <a:off x="3209925" y="4851400"/>
          <a:ext cx="2779713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2" name="Equation" r:id="rId4" imgW="977900" imgH="266700" progId="Equation.DSMT4">
                  <p:embed/>
                </p:oleObj>
              </mc:Choice>
              <mc:Fallback>
                <p:oleObj name="Equation" r:id="rId4" imgW="977900" imgH="266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09925" y="4851400"/>
                        <a:ext cx="2779713" cy="758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" y="5822969"/>
            <a:ext cx="8229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latin typeface="Constantia"/>
                <a:cs typeface="Constantia"/>
              </a:rPr>
              <a:t>d</a:t>
            </a:r>
            <a:r>
              <a:rPr lang="en-US" sz="2400" dirty="0" smtClean="0"/>
              <a:t> is the weight per </a:t>
            </a:r>
            <a:r>
              <a:rPr lang="en-US" sz="2400" dirty="0" smtClean="0">
                <a:solidFill>
                  <a:srgbClr val="008000"/>
                </a:solidFill>
              </a:rPr>
              <a:t>loop</a:t>
            </a:r>
            <a:r>
              <a:rPr lang="en-US" sz="2400" dirty="0" smtClean="0"/>
              <a:t>, </a:t>
            </a:r>
            <a:r>
              <a:rPr lang="en-US" sz="2400" i="1" dirty="0" smtClean="0">
                <a:latin typeface="Constantia"/>
                <a:cs typeface="Constantia"/>
              </a:rPr>
              <a:t>v(u)</a:t>
            </a:r>
            <a:r>
              <a:rPr lang="en-US" sz="2400" dirty="0" smtClean="0"/>
              <a:t> the weight per </a:t>
            </a:r>
            <a:r>
              <a:rPr lang="en-US" sz="2400" dirty="0" smtClean="0">
                <a:solidFill>
                  <a:srgbClr val="008000"/>
                </a:solidFill>
              </a:rPr>
              <a:t>vertical avoidance</a:t>
            </a:r>
            <a:r>
              <a:rPr lang="en-US" sz="2400" dirty="0" smtClean="0"/>
              <a:t>, </a:t>
            </a:r>
            <a:r>
              <a:rPr lang="en-US" sz="2400" i="1" dirty="0" smtClean="0">
                <a:latin typeface="Constantia"/>
                <a:cs typeface="Constantia"/>
              </a:rPr>
              <a:t>h(u)</a:t>
            </a:r>
            <a:r>
              <a:rPr lang="en-US" sz="2400" dirty="0" smtClean="0"/>
              <a:t> the weight per </a:t>
            </a:r>
            <a:r>
              <a:rPr lang="en-US" sz="2400" dirty="0" smtClean="0">
                <a:solidFill>
                  <a:srgbClr val="008000"/>
                </a:solidFill>
              </a:rPr>
              <a:t>horizontal avoidance</a:t>
            </a:r>
            <a:r>
              <a:rPr lang="en-US" sz="2400" dirty="0" smtClean="0"/>
              <a:t>. </a:t>
            </a:r>
            <a:endParaRPr lang="en-US" sz="2400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7794128"/>
              </p:ext>
            </p:extLst>
          </p:nvPr>
        </p:nvGraphicFramePr>
        <p:xfrm>
          <a:off x="1473807" y="5038075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3" name="Equation" r:id="rId6" imgW="114300" imgH="165100" progId="Equation.DSMT4">
                  <p:embed/>
                </p:oleObj>
              </mc:Choice>
              <mc:Fallback>
                <p:oleObj name="Equation" r:id="rId6" imgW="114300" imgH="1651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73807" y="5038075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7588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953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00FF"/>
                </a:solidFill>
              </a:rPr>
              <a:t>Getting more speculative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600" y="1435100"/>
            <a:ext cx="8585200" cy="4902200"/>
          </a:xfrm>
        </p:spPr>
        <p:txBody>
          <a:bodyPr>
            <a:normAutofit/>
          </a:bodyPr>
          <a:lstStyle/>
          <a:p>
            <a:r>
              <a:rPr lang="en-US" sz="2400" dirty="0"/>
              <a:t>May enable more of the ``nicer’’ </a:t>
            </a:r>
            <a:r>
              <a:rPr lang="en-US" sz="2400" dirty="0" err="1"/>
              <a:t>d.h</a:t>
            </a:r>
            <a:r>
              <a:rPr lang="en-US" sz="2400" dirty="0"/>
              <a:t>. ops to be </a:t>
            </a:r>
            <a:r>
              <a:rPr lang="en-US" sz="2400" dirty="0" smtClean="0"/>
              <a:t>found, aiding in the attempt to prove conformal invariance (</a:t>
            </a:r>
            <a:r>
              <a:rPr lang="en-US" sz="2400" dirty="0" smtClean="0">
                <a:solidFill>
                  <a:srgbClr val="008000"/>
                </a:solidFill>
              </a:rPr>
              <a:t>simple currents</a:t>
            </a:r>
            <a:r>
              <a:rPr lang="en-US" sz="2400" dirty="0" smtClean="0"/>
              <a:t>?).</a:t>
            </a:r>
          </a:p>
          <a:p>
            <a:endParaRPr lang="en-US" sz="2400" dirty="0"/>
          </a:p>
          <a:p>
            <a:r>
              <a:rPr lang="en-US" sz="2400" dirty="0" smtClean="0"/>
              <a:t>Provide more candidates for some </a:t>
            </a:r>
            <a:r>
              <a:rPr lang="en-US" sz="2400" dirty="0" smtClean="0">
                <a:solidFill>
                  <a:srgbClr val="008000"/>
                </a:solidFill>
              </a:rPr>
              <a:t>generalization of SLE</a:t>
            </a:r>
          </a:p>
          <a:p>
            <a:endParaRPr lang="en-US" sz="2400" dirty="0"/>
          </a:p>
          <a:p>
            <a:r>
              <a:rPr lang="en-US" sz="2400" dirty="0" smtClean="0"/>
              <a:t>Starting to get at the questions: Why does SLE apply to </a:t>
            </a:r>
            <a:r>
              <a:rPr lang="en-US" sz="2400" dirty="0" err="1" smtClean="0"/>
              <a:t>integrable</a:t>
            </a:r>
            <a:r>
              <a:rPr lang="en-US" sz="2400" dirty="0" smtClean="0"/>
              <a:t> lattice models? What does geometry have to do with </a:t>
            </a:r>
            <a:r>
              <a:rPr lang="en-US" sz="2400" dirty="0" err="1" smtClean="0"/>
              <a:t>integrability</a:t>
            </a:r>
            <a:r>
              <a:rPr lang="en-US" sz="2400" dirty="0" smtClean="0"/>
              <a:t>? </a:t>
            </a:r>
          </a:p>
          <a:p>
            <a:endParaRPr lang="en-US" sz="2400" dirty="0"/>
          </a:p>
          <a:p>
            <a:r>
              <a:rPr lang="en-US" sz="2400" dirty="0" smtClean="0"/>
              <a:t>And the mother of them all: What is really the reason why </a:t>
            </a:r>
            <a:r>
              <a:rPr lang="en-US" sz="2400" dirty="0" err="1" smtClean="0"/>
              <a:t>integrable</a:t>
            </a:r>
            <a:r>
              <a:rPr lang="en-US" sz="2400" dirty="0" smtClean="0"/>
              <a:t> models work? 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04867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161" y="50834"/>
            <a:ext cx="8062610" cy="739739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0000FF"/>
                </a:solidFill>
              </a:rPr>
              <a:t>The Boltzmann weights, pictorially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225" y="951514"/>
            <a:ext cx="8229600" cy="558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Picture the Boltzmann weights on the square lattice as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7501421" y="790573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7501421" y="790573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 flipH="1">
            <a:off x="7937027" y="1230714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31063" y="1504900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u</a:t>
            </a:r>
            <a:endParaRPr lang="en-US" sz="2000" i="1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677011" y="2862024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677011" y="2862024"/>
            <a:ext cx="1050404" cy="10819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 flipH="1">
            <a:off x="1112617" y="3302165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6653" y="3576351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u</a:t>
            </a:r>
            <a:endParaRPr lang="en-US" sz="2000" i="1" dirty="0"/>
          </a:p>
        </p:txBody>
      </p:sp>
      <p:sp>
        <p:nvSpPr>
          <p:cNvPr id="32" name="Freeform 31"/>
          <p:cNvSpPr/>
          <p:nvPr/>
        </p:nvSpPr>
        <p:spPr>
          <a:xfrm>
            <a:off x="3681753" y="2792890"/>
            <a:ext cx="369926" cy="1158925"/>
          </a:xfrm>
          <a:custGeom>
            <a:avLst/>
            <a:gdLst>
              <a:gd name="connsiteX0" fmla="*/ 0 w 369926"/>
              <a:gd name="connsiteY0" fmla="*/ 1158925 h 1158925"/>
              <a:gd name="connsiteX1" fmla="*/ 369891 w 369926"/>
              <a:gd name="connsiteY1" fmla="*/ 616449 h 1158925"/>
              <a:gd name="connsiteX2" fmla="*/ 24660 w 369926"/>
              <a:gd name="connsiteY2" fmla="*/ 0 h 1158925"/>
              <a:gd name="connsiteX3" fmla="*/ 24660 w 369926"/>
              <a:gd name="connsiteY3" fmla="*/ 0 h 1158925"/>
              <a:gd name="connsiteX4" fmla="*/ 24660 w 369926"/>
              <a:gd name="connsiteY4" fmla="*/ 0 h 1158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926" h="1158925">
                <a:moveTo>
                  <a:pt x="0" y="1158925"/>
                </a:moveTo>
                <a:cubicBezTo>
                  <a:pt x="182890" y="984264"/>
                  <a:pt x="365781" y="809603"/>
                  <a:pt x="369891" y="616449"/>
                </a:cubicBezTo>
                <a:cubicBezTo>
                  <a:pt x="374001" y="423295"/>
                  <a:pt x="24660" y="0"/>
                  <a:pt x="24660" y="0"/>
                </a:cubicBezTo>
                <a:lnTo>
                  <a:pt x="24660" y="0"/>
                </a:lnTo>
                <a:lnTo>
                  <a:pt x="2466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4305874" y="2792891"/>
            <a:ext cx="395946" cy="1183570"/>
          </a:xfrm>
          <a:custGeom>
            <a:avLst/>
            <a:gdLst>
              <a:gd name="connsiteX0" fmla="*/ 247990 w 346627"/>
              <a:gd name="connsiteY0" fmla="*/ 0 h 1195912"/>
              <a:gd name="connsiteX1" fmla="*/ 1396 w 346627"/>
              <a:gd name="connsiteY1" fmla="*/ 628778 h 1195912"/>
              <a:gd name="connsiteX2" fmla="*/ 346627 w 346627"/>
              <a:gd name="connsiteY2" fmla="*/ 1195912 h 1195912"/>
              <a:gd name="connsiteX3" fmla="*/ 346627 w 346627"/>
              <a:gd name="connsiteY3" fmla="*/ 1195912 h 119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627" h="1195912">
                <a:moveTo>
                  <a:pt x="247990" y="0"/>
                </a:moveTo>
                <a:cubicBezTo>
                  <a:pt x="116473" y="214729"/>
                  <a:pt x="-15043" y="429459"/>
                  <a:pt x="1396" y="628778"/>
                </a:cubicBezTo>
                <a:cubicBezTo>
                  <a:pt x="17835" y="828097"/>
                  <a:pt x="346627" y="1195912"/>
                  <a:pt x="346627" y="1195912"/>
                </a:cubicBezTo>
                <a:lnTo>
                  <a:pt x="346627" y="1195912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6445830" y="3564498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 rot="10800000">
            <a:off x="6445830" y="2871796"/>
            <a:ext cx="1245298" cy="430369"/>
          </a:xfrm>
          <a:custGeom>
            <a:avLst/>
            <a:gdLst>
              <a:gd name="connsiteX0" fmla="*/ 0 w 986374"/>
              <a:gd name="connsiteY0" fmla="*/ 616537 h 616537"/>
              <a:gd name="connsiteX1" fmla="*/ 542506 w 986374"/>
              <a:gd name="connsiteY1" fmla="*/ 87 h 616537"/>
              <a:gd name="connsiteX2" fmla="*/ 986374 w 986374"/>
              <a:gd name="connsiteY2" fmla="*/ 567221 h 616537"/>
              <a:gd name="connsiteX3" fmla="*/ 986374 w 986374"/>
              <a:gd name="connsiteY3" fmla="*/ 567221 h 616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6374" h="616537">
                <a:moveTo>
                  <a:pt x="0" y="616537"/>
                </a:moveTo>
                <a:cubicBezTo>
                  <a:pt x="189055" y="312421"/>
                  <a:pt x="378110" y="8306"/>
                  <a:pt x="542506" y="87"/>
                </a:cubicBezTo>
                <a:cubicBezTo>
                  <a:pt x="706902" y="-8132"/>
                  <a:pt x="986374" y="567221"/>
                  <a:pt x="986374" y="567221"/>
                </a:cubicBezTo>
                <a:lnTo>
                  <a:pt x="986374" y="567221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2122358" y="3114686"/>
            <a:ext cx="16059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Constantia"/>
                <a:cs typeface="Constantia"/>
              </a:rPr>
              <a:t>=      v(u)</a:t>
            </a:r>
            <a:endParaRPr lang="en-US" sz="2800" i="1" dirty="0">
              <a:latin typeface="Constantia"/>
              <a:cs typeface="Constanti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077394" y="3139637"/>
            <a:ext cx="13854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Constantia"/>
                <a:cs typeface="Constantia"/>
              </a:rPr>
              <a:t>+   h(u)</a:t>
            </a:r>
            <a:endParaRPr lang="en-US" sz="2800" i="1" dirty="0">
              <a:latin typeface="Constantia"/>
              <a:cs typeface="Constantia"/>
            </a:endParaRPr>
          </a:p>
        </p:txBody>
      </p:sp>
      <p:sp>
        <p:nvSpPr>
          <p:cNvPr id="45" name="Content Placeholder 2"/>
          <p:cNvSpPr txBox="1">
            <a:spLocks/>
          </p:cNvSpPr>
          <p:nvPr/>
        </p:nvSpPr>
        <p:spPr>
          <a:xfrm>
            <a:off x="322225" y="2158430"/>
            <a:ext cx="8229600" cy="558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/>
              <a:t>s</a:t>
            </a:r>
            <a:r>
              <a:rPr lang="en-US" sz="2400" dirty="0" smtClean="0"/>
              <a:t>o for the completely packed loop model</a:t>
            </a:r>
            <a:endParaRPr lang="en-US" sz="2400" dirty="0"/>
          </a:p>
        </p:txBody>
      </p:sp>
      <p:graphicFrame>
        <p:nvGraphicFramePr>
          <p:cNvPr id="46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2036169"/>
              </p:ext>
            </p:extLst>
          </p:nvPr>
        </p:nvGraphicFramePr>
        <p:xfrm>
          <a:off x="1289741" y="4634004"/>
          <a:ext cx="967636" cy="5529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" name="Equation" r:id="rId4" imgW="266700" imgH="152400" progId="Equation.DSMT4">
                  <p:embed/>
                </p:oleObj>
              </mc:Choice>
              <mc:Fallback>
                <p:oleObj name="Equation" r:id="rId4" imgW="266700" imgH="15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89741" y="4634004"/>
                        <a:ext cx="967636" cy="5529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2548966" y="4679639"/>
            <a:ext cx="6948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eval</a:t>
            </a:r>
            <a:endParaRPr lang="en-US" sz="2400" dirty="0"/>
          </a:p>
        </p:txBody>
      </p:sp>
      <p:cxnSp>
        <p:nvCxnSpPr>
          <p:cNvPr id="55" name="Straight Connector 54"/>
          <p:cNvCxnSpPr/>
          <p:nvPr/>
        </p:nvCxnSpPr>
        <p:spPr>
          <a:xfrm>
            <a:off x="3783085" y="4448807"/>
            <a:ext cx="0" cy="11409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4305874" y="4448807"/>
            <a:ext cx="0" cy="11409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4780606" y="4432675"/>
            <a:ext cx="0" cy="11409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5242603" y="4432675"/>
            <a:ext cx="0" cy="114099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521374" y="4572097"/>
            <a:ext cx="208159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3405646" y="5007335"/>
            <a:ext cx="22541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3574762" y="5461540"/>
            <a:ext cx="2085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 flipH="1">
            <a:off x="3681753" y="4495123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 flipH="1">
            <a:off x="3694523" y="4885468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 flipH="1">
            <a:off x="3694523" y="5375994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69" name="Oval 68"/>
          <p:cNvSpPr/>
          <p:nvPr/>
        </p:nvSpPr>
        <p:spPr>
          <a:xfrm flipH="1">
            <a:off x="4217312" y="5368632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70" name="Oval 69"/>
          <p:cNvSpPr/>
          <p:nvPr/>
        </p:nvSpPr>
        <p:spPr>
          <a:xfrm flipH="1">
            <a:off x="4687466" y="5380961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71" name="Oval 70"/>
          <p:cNvSpPr/>
          <p:nvPr/>
        </p:nvSpPr>
        <p:spPr>
          <a:xfrm flipH="1">
            <a:off x="5148151" y="5368632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72" name="Oval 71"/>
          <p:cNvSpPr/>
          <p:nvPr/>
        </p:nvSpPr>
        <p:spPr>
          <a:xfrm flipH="1">
            <a:off x="4217312" y="4885468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73" name="Oval 72"/>
          <p:cNvSpPr/>
          <p:nvPr/>
        </p:nvSpPr>
        <p:spPr>
          <a:xfrm flipH="1">
            <a:off x="4687466" y="4887343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74" name="Oval 73"/>
          <p:cNvSpPr/>
          <p:nvPr/>
        </p:nvSpPr>
        <p:spPr>
          <a:xfrm flipH="1">
            <a:off x="4208615" y="4495123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75" name="Oval 74"/>
          <p:cNvSpPr/>
          <p:nvPr/>
        </p:nvSpPr>
        <p:spPr>
          <a:xfrm flipH="1">
            <a:off x="5154041" y="4495123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76" name="Oval 75"/>
          <p:cNvSpPr/>
          <p:nvPr/>
        </p:nvSpPr>
        <p:spPr>
          <a:xfrm flipH="1">
            <a:off x="5154041" y="4912093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77" name="Oval 76"/>
          <p:cNvSpPr/>
          <p:nvPr/>
        </p:nvSpPr>
        <p:spPr>
          <a:xfrm flipH="1">
            <a:off x="4687466" y="4495123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79" name="Freeform 78"/>
          <p:cNvSpPr/>
          <p:nvPr/>
        </p:nvSpPr>
        <p:spPr>
          <a:xfrm>
            <a:off x="3247782" y="4203983"/>
            <a:ext cx="283799" cy="1639756"/>
          </a:xfrm>
          <a:custGeom>
            <a:avLst/>
            <a:gdLst>
              <a:gd name="connsiteX0" fmla="*/ 246810 w 283799"/>
              <a:gd name="connsiteY0" fmla="*/ 0 h 1639756"/>
              <a:gd name="connsiteX1" fmla="*/ 216 w 283799"/>
              <a:gd name="connsiteY1" fmla="*/ 764398 h 1639756"/>
              <a:gd name="connsiteX2" fmla="*/ 283799 w 283799"/>
              <a:gd name="connsiteY2" fmla="*/ 1639756 h 1639756"/>
              <a:gd name="connsiteX3" fmla="*/ 283799 w 283799"/>
              <a:gd name="connsiteY3" fmla="*/ 1639756 h 1639756"/>
              <a:gd name="connsiteX4" fmla="*/ 283799 w 283799"/>
              <a:gd name="connsiteY4" fmla="*/ 1639756 h 1639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799" h="1639756">
                <a:moveTo>
                  <a:pt x="246810" y="0"/>
                </a:moveTo>
                <a:cubicBezTo>
                  <a:pt x="120430" y="245552"/>
                  <a:pt x="-5949" y="491105"/>
                  <a:pt x="216" y="764398"/>
                </a:cubicBezTo>
                <a:cubicBezTo>
                  <a:pt x="6381" y="1037691"/>
                  <a:pt x="283799" y="1639756"/>
                  <a:pt x="283799" y="1639756"/>
                </a:cubicBezTo>
                <a:lnTo>
                  <a:pt x="283799" y="1639756"/>
                </a:lnTo>
                <a:lnTo>
                  <a:pt x="283799" y="1639756"/>
                </a:lnTo>
              </a:path>
            </a:pathLst>
          </a:custGeom>
          <a:ln w="285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 flipH="1">
            <a:off x="5677376" y="4176103"/>
            <a:ext cx="283367" cy="1639756"/>
          </a:xfrm>
          <a:custGeom>
            <a:avLst/>
            <a:gdLst>
              <a:gd name="connsiteX0" fmla="*/ 246810 w 283799"/>
              <a:gd name="connsiteY0" fmla="*/ 0 h 1639756"/>
              <a:gd name="connsiteX1" fmla="*/ 216 w 283799"/>
              <a:gd name="connsiteY1" fmla="*/ 764398 h 1639756"/>
              <a:gd name="connsiteX2" fmla="*/ 283799 w 283799"/>
              <a:gd name="connsiteY2" fmla="*/ 1639756 h 1639756"/>
              <a:gd name="connsiteX3" fmla="*/ 283799 w 283799"/>
              <a:gd name="connsiteY3" fmla="*/ 1639756 h 1639756"/>
              <a:gd name="connsiteX4" fmla="*/ 283799 w 283799"/>
              <a:gd name="connsiteY4" fmla="*/ 1639756 h 1639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799" h="1639756">
                <a:moveTo>
                  <a:pt x="246810" y="0"/>
                </a:moveTo>
                <a:cubicBezTo>
                  <a:pt x="120430" y="245552"/>
                  <a:pt x="-5949" y="491105"/>
                  <a:pt x="216" y="764398"/>
                </a:cubicBezTo>
                <a:cubicBezTo>
                  <a:pt x="6381" y="1037691"/>
                  <a:pt x="283799" y="1639756"/>
                  <a:pt x="283799" y="1639756"/>
                </a:cubicBezTo>
                <a:lnTo>
                  <a:pt x="283799" y="1639756"/>
                </a:lnTo>
                <a:lnTo>
                  <a:pt x="283799" y="1639756"/>
                </a:lnTo>
              </a:path>
            </a:pathLst>
          </a:custGeom>
          <a:ln w="285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/>
          <p:cNvSpPr txBox="1"/>
          <p:nvPr/>
        </p:nvSpPr>
        <p:spPr>
          <a:xfrm>
            <a:off x="457200" y="5880726"/>
            <a:ext cx="7734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</a:t>
            </a:r>
            <a:r>
              <a:rPr lang="en-US" sz="2400" dirty="0" smtClean="0"/>
              <a:t>here </a:t>
            </a:r>
            <a:r>
              <a:rPr lang="en-US" sz="2400" dirty="0" err="1" smtClean="0"/>
              <a:t>eval</a:t>
            </a:r>
            <a:r>
              <a:rPr lang="en-US" sz="2400" dirty="0" smtClean="0"/>
              <a:t> means to expand out each vertex, and sum over all loop configurations with weights                        . </a:t>
            </a:r>
            <a:endParaRPr lang="en-US" sz="2400" dirty="0"/>
          </a:p>
        </p:txBody>
      </p:sp>
      <p:graphicFrame>
        <p:nvGraphicFramePr>
          <p:cNvPr id="85" name="Object 8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1008723"/>
              </p:ext>
            </p:extLst>
          </p:nvPr>
        </p:nvGraphicFramePr>
        <p:xfrm>
          <a:off x="5077395" y="6139940"/>
          <a:ext cx="1501206" cy="523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2" name="Equation" r:id="rId6" imgW="546100" imgH="190500" progId="Equation.DSMT4">
                  <p:embed/>
                </p:oleObj>
              </mc:Choice>
              <mc:Fallback>
                <p:oleObj name="Equation" r:id="rId6" imgW="546100" imgH="1905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77395" y="6139940"/>
                        <a:ext cx="1501206" cy="5236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904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300" y="3815211"/>
            <a:ext cx="8229600" cy="257289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Ising</a:t>
            </a:r>
            <a:r>
              <a:rPr lang="en-US" sz="2400" dirty="0" smtClean="0"/>
              <a:t>/Q-state Potts models in their </a:t>
            </a:r>
            <a:r>
              <a:rPr lang="en-US" sz="2400" dirty="0" smtClean="0">
                <a:solidFill>
                  <a:srgbClr val="008000"/>
                </a:solidFill>
              </a:rPr>
              <a:t>FK expansion</a:t>
            </a:r>
          </a:p>
          <a:p>
            <a:endParaRPr lang="en-US" sz="2400" dirty="0"/>
          </a:p>
          <a:p>
            <a:r>
              <a:rPr lang="en-US" sz="2400" dirty="0" err="1" smtClean="0"/>
              <a:t>Ising</a:t>
            </a:r>
            <a:r>
              <a:rPr lang="en-US" sz="2400" dirty="0" smtClean="0"/>
              <a:t>/</a:t>
            </a:r>
            <a:r>
              <a:rPr lang="en-US" sz="2400" dirty="0" err="1" smtClean="0"/>
              <a:t>parafermion</a:t>
            </a:r>
            <a:r>
              <a:rPr lang="en-US" sz="2400" dirty="0" smtClean="0"/>
              <a:t> models in their </a:t>
            </a:r>
            <a:r>
              <a:rPr lang="en-US" sz="2400" dirty="0" smtClean="0">
                <a:solidFill>
                  <a:srgbClr val="008000"/>
                </a:solidFill>
              </a:rPr>
              <a:t>domain wall expansion</a:t>
            </a:r>
          </a:p>
          <a:p>
            <a:endParaRPr lang="en-US" sz="2400" dirty="0" smtClean="0"/>
          </a:p>
          <a:p>
            <a:r>
              <a:rPr lang="en-US" sz="2400" dirty="0" smtClean="0"/>
              <a:t>Height/RSOS models based on </a:t>
            </a:r>
            <a:r>
              <a:rPr lang="en-US" sz="2400" dirty="0" smtClean="0">
                <a:solidFill>
                  <a:srgbClr val="008000"/>
                </a:solidFill>
              </a:rPr>
              <a:t>quantum-group/braid algebras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387108" y="307529"/>
            <a:ext cx="83697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Many (all critical </a:t>
            </a:r>
            <a:r>
              <a:rPr lang="en-US" sz="3200" dirty="0" err="1" smtClean="0">
                <a:solidFill>
                  <a:srgbClr val="0000FF"/>
                </a:solidFill>
              </a:rPr>
              <a:t>integrable</a:t>
            </a:r>
            <a:r>
              <a:rPr lang="en-US" sz="3200" dirty="0" smtClean="0">
                <a:solidFill>
                  <a:srgbClr val="0000FF"/>
                </a:solidFill>
              </a:rPr>
              <a:t>?) lattice models</a:t>
            </a:r>
            <a:br>
              <a:rPr lang="en-US" sz="3200" dirty="0" smtClean="0">
                <a:solidFill>
                  <a:srgbClr val="0000FF"/>
                </a:solidFill>
              </a:rPr>
            </a:br>
            <a:r>
              <a:rPr lang="en-US" sz="3200" dirty="0" smtClean="0">
                <a:solidFill>
                  <a:srgbClr val="0000FF"/>
                </a:solidFill>
              </a:rPr>
              <a:t>can be written in a geometrical/topological form 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9426" y="2639547"/>
            <a:ext cx="5527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(topological weight) x (local weights)</a:t>
            </a:r>
            <a:endParaRPr lang="en-US" sz="28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3574625"/>
              </p:ext>
            </p:extLst>
          </p:nvPr>
        </p:nvGraphicFramePr>
        <p:xfrm>
          <a:off x="1521226" y="2571423"/>
          <a:ext cx="838200" cy="67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2" name="Equation" r:id="rId3" imgW="330200" imgH="266700" progId="Equation.DSMT4">
                  <p:embed/>
                </p:oleObj>
              </mc:Choice>
              <mc:Fallback>
                <p:oleObj name="Equation" r:id="rId3" imgW="330200" imgH="266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1226" y="2571423"/>
                        <a:ext cx="838200" cy="677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678950" y="3095020"/>
            <a:ext cx="817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graphs</a:t>
            </a:r>
            <a:endParaRPr lang="en-US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5807532"/>
              </p:ext>
            </p:extLst>
          </p:nvPr>
        </p:nvGraphicFramePr>
        <p:xfrm>
          <a:off x="1154113" y="1476822"/>
          <a:ext cx="314325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Equation" r:id="rId5" imgW="1143000" imgH="266700" progId="Equation.DSMT4">
                  <p:embed/>
                </p:oleObj>
              </mc:Choice>
              <mc:Fallback>
                <p:oleObj name="Equation" r:id="rId5" imgW="1143000" imgH="266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54113" y="1476822"/>
                        <a:ext cx="3143250" cy="733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612676" y="2087464"/>
            <a:ext cx="2510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ompletely packed 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325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062610" cy="739739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00FF"/>
                </a:solidFill>
              </a:rPr>
              <a:t>The </a:t>
            </a:r>
            <a:r>
              <a:rPr lang="en-US" sz="3600" dirty="0" smtClean="0">
                <a:solidFill>
                  <a:srgbClr val="0000FF"/>
                </a:solidFill>
              </a:rPr>
              <a:t>YBE</a:t>
            </a:r>
            <a:r>
              <a:rPr lang="en-US" sz="4000" dirty="0" smtClean="0">
                <a:solidFill>
                  <a:srgbClr val="0000FF"/>
                </a:solidFill>
              </a:rPr>
              <a:t>, pictorially</a:t>
            </a:r>
            <a:endParaRPr lang="en-US" sz="4000" dirty="0">
              <a:solidFill>
                <a:srgbClr val="0000FF"/>
              </a:solidFill>
            </a:endParaRPr>
          </a:p>
        </p:txBody>
      </p:sp>
      <p:sp>
        <p:nvSpPr>
          <p:cNvPr id="45" name="Content Placeholder 2"/>
          <p:cNvSpPr txBox="1">
            <a:spLocks/>
          </p:cNvSpPr>
          <p:nvPr/>
        </p:nvSpPr>
        <p:spPr>
          <a:xfrm>
            <a:off x="457200" y="913830"/>
            <a:ext cx="7610077" cy="558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 smtClean="0"/>
              <a:t>Sums of products of three Boltzmann weights must obey</a:t>
            </a:r>
            <a:endParaRPr lang="en-US" sz="2400" dirty="0"/>
          </a:p>
        </p:txBody>
      </p:sp>
      <p:cxnSp>
        <p:nvCxnSpPr>
          <p:cNvPr id="44" name="Straight Connector 43"/>
          <p:cNvCxnSpPr/>
          <p:nvPr/>
        </p:nvCxnSpPr>
        <p:spPr>
          <a:xfrm>
            <a:off x="1329221" y="1629137"/>
            <a:ext cx="0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804019" y="1629137"/>
            <a:ext cx="2434481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804020" y="1594210"/>
            <a:ext cx="2434480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329221" y="1629137"/>
            <a:ext cx="0" cy="17748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981289" y="3203909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onstantia"/>
                <a:cs typeface="Constantia"/>
              </a:rPr>
              <a:t>u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359392" y="2262686"/>
            <a:ext cx="5753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u’</a:t>
            </a:r>
            <a:endParaRPr lang="en-US" sz="2000" i="1" dirty="0"/>
          </a:p>
        </p:txBody>
      </p:sp>
      <p:sp>
        <p:nvSpPr>
          <p:cNvPr id="61" name="TextBox 60"/>
          <p:cNvSpPr txBox="1"/>
          <p:nvPr/>
        </p:nvSpPr>
        <p:spPr>
          <a:xfrm>
            <a:off x="1625602" y="2775102"/>
            <a:ext cx="787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onstantia"/>
                <a:cs typeface="Constantia"/>
              </a:rPr>
              <a:t>u + u’ 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65" name="Oval 64"/>
          <p:cNvSpPr/>
          <p:nvPr/>
        </p:nvSpPr>
        <p:spPr>
          <a:xfrm flipH="1">
            <a:off x="1252886" y="1958432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78" name="Oval 77"/>
          <p:cNvSpPr/>
          <p:nvPr/>
        </p:nvSpPr>
        <p:spPr>
          <a:xfrm flipH="1">
            <a:off x="1904527" y="2505419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 flipH="1">
            <a:off x="1264572" y="3020038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cxnSp>
        <p:nvCxnSpPr>
          <p:cNvPr id="86" name="Straight Connector 85"/>
          <p:cNvCxnSpPr/>
          <p:nvPr/>
        </p:nvCxnSpPr>
        <p:spPr>
          <a:xfrm>
            <a:off x="5236319" y="1619500"/>
            <a:ext cx="2434481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5236320" y="1584573"/>
            <a:ext cx="2434480" cy="19272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7154107" y="1584573"/>
            <a:ext cx="0" cy="201944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6836462" y="2080586"/>
            <a:ext cx="3601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onstantia"/>
                <a:cs typeface="Constantia"/>
              </a:rPr>
              <a:t>u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183923" y="3311745"/>
            <a:ext cx="486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u</a:t>
            </a:r>
            <a:r>
              <a:rPr lang="en-US" sz="2000" i="1" dirty="0" smtClean="0"/>
              <a:t>’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057902" y="2774975"/>
            <a:ext cx="876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latin typeface="Constantia"/>
                <a:cs typeface="Constantia"/>
              </a:rPr>
              <a:t>u + u’ </a:t>
            </a:r>
            <a:endParaRPr lang="en-US" sz="2000" i="1" dirty="0">
              <a:latin typeface="Constantia"/>
              <a:cs typeface="Constantia"/>
            </a:endParaRPr>
          </a:p>
        </p:txBody>
      </p:sp>
      <p:sp>
        <p:nvSpPr>
          <p:cNvPr id="92" name="Oval 91"/>
          <p:cNvSpPr/>
          <p:nvPr/>
        </p:nvSpPr>
        <p:spPr>
          <a:xfrm flipH="1">
            <a:off x="7065545" y="1934218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93" name="Oval 92"/>
          <p:cNvSpPr/>
          <p:nvPr/>
        </p:nvSpPr>
        <p:spPr>
          <a:xfrm flipH="1">
            <a:off x="6336827" y="2495782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94" name="Oval 93"/>
          <p:cNvSpPr/>
          <p:nvPr/>
        </p:nvSpPr>
        <p:spPr>
          <a:xfrm flipH="1">
            <a:off x="7057259" y="3004121"/>
            <a:ext cx="177124" cy="171091"/>
          </a:xfrm>
          <a:prstGeom prst="ellipse">
            <a:avLst/>
          </a:prstGeom>
          <a:solidFill>
            <a:srgbClr val="80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8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65600" y="2280641"/>
            <a:ext cx="5490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 smtClean="0">
                <a:latin typeface="Constantia"/>
                <a:cs typeface="Constantia"/>
              </a:rPr>
              <a:t>=</a:t>
            </a:r>
            <a:endParaRPr lang="en-US" sz="3600" i="1" dirty="0">
              <a:latin typeface="Constantia"/>
              <a:cs typeface="Constantia"/>
            </a:endParaRPr>
          </a:p>
        </p:txBody>
      </p:sp>
      <p:sp>
        <p:nvSpPr>
          <p:cNvPr id="96" name="Content Placeholder 2"/>
          <p:cNvSpPr txBox="1">
            <a:spLocks/>
          </p:cNvSpPr>
          <p:nvPr/>
        </p:nvSpPr>
        <p:spPr>
          <a:xfrm>
            <a:off x="457200" y="3888793"/>
            <a:ext cx="5971205" cy="558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dirty="0"/>
              <a:t>w</a:t>
            </a:r>
            <a:r>
              <a:rPr lang="en-US" sz="2400" dirty="0" smtClean="0"/>
              <a:t>here I no longer write the </a:t>
            </a:r>
            <a:r>
              <a:rPr lang="en-US" sz="2400" dirty="0" err="1" smtClean="0"/>
              <a:t>eval</a:t>
            </a:r>
            <a:r>
              <a:rPr lang="en-US" sz="2400" dirty="0" smtClean="0"/>
              <a:t>( ).</a:t>
            </a:r>
            <a:endParaRPr lang="en-US" sz="2400" dirty="0"/>
          </a:p>
        </p:txBody>
      </p:sp>
      <p:sp>
        <p:nvSpPr>
          <p:cNvPr id="97" name="Content Placeholder 2"/>
          <p:cNvSpPr txBox="1">
            <a:spLocks/>
          </p:cNvSpPr>
          <p:nvPr/>
        </p:nvSpPr>
        <p:spPr>
          <a:xfrm>
            <a:off x="448131" y="4748413"/>
            <a:ext cx="7907319" cy="7746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i="1" dirty="0" smtClean="0">
                <a:latin typeface="Constantia"/>
                <a:cs typeface="Constantia"/>
              </a:rPr>
              <a:t>u</a:t>
            </a:r>
            <a:r>
              <a:rPr lang="en-US" sz="2400" dirty="0" smtClean="0"/>
              <a:t> and </a:t>
            </a:r>
            <a:r>
              <a:rPr lang="en-US" sz="2400" i="1" dirty="0">
                <a:latin typeface="Constantia"/>
                <a:cs typeface="Constantia"/>
              </a:rPr>
              <a:t>u</a:t>
            </a:r>
            <a:r>
              <a:rPr lang="en-US" sz="2400" i="1" dirty="0" smtClean="0">
                <a:latin typeface="Constantia"/>
                <a:cs typeface="Constantia"/>
              </a:rPr>
              <a:t>’</a:t>
            </a:r>
            <a:r>
              <a:rPr lang="en-US" sz="2400" dirty="0" smtClean="0"/>
              <a:t> have changed </a:t>
            </a:r>
            <a:r>
              <a:rPr lang="en-US" sz="2400" dirty="0" smtClean="0"/>
              <a:t>places</a:t>
            </a:r>
            <a:r>
              <a:rPr lang="en-US" sz="2400" dirty="0" smtClean="0"/>
              <a:t>; this leads to </a:t>
            </a:r>
            <a:r>
              <a:rPr lang="en-US" sz="2400" dirty="0" smtClean="0">
                <a:solidFill>
                  <a:srgbClr val="008000"/>
                </a:solidFill>
              </a:rPr>
              <a:t>commuting transfer matrices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448131" y="5969000"/>
            <a:ext cx="7946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This equation is consistent with thinking of </a:t>
            </a:r>
            <a:r>
              <a:rPr lang="en-US" sz="2400" i="1" dirty="0" smtClean="0">
                <a:latin typeface="Constantia"/>
                <a:cs typeface="Constantia"/>
              </a:rPr>
              <a:t>u</a:t>
            </a:r>
            <a:r>
              <a:rPr lang="en-US" sz="2400" dirty="0" smtClean="0"/>
              <a:t> and </a:t>
            </a:r>
            <a:r>
              <a:rPr lang="en-US" sz="2400" i="1" dirty="0" smtClean="0">
                <a:latin typeface="Constantia"/>
                <a:cs typeface="Constantia"/>
              </a:rPr>
              <a:t>u’</a:t>
            </a:r>
            <a:r>
              <a:rPr lang="en-US" sz="2400" dirty="0" smtClean="0"/>
              <a:t> as </a:t>
            </a:r>
            <a:r>
              <a:rPr lang="en-US" sz="2400" dirty="0" smtClean="0">
                <a:solidFill>
                  <a:srgbClr val="008000"/>
                </a:solidFill>
              </a:rPr>
              <a:t>angles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8650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00FF"/>
                </a:solidFill>
              </a:rPr>
              <a:t>The YBE for completely packed loops</a:t>
            </a:r>
            <a:endParaRPr lang="en-US" sz="3600" dirty="0">
              <a:solidFill>
                <a:srgbClr val="0000FF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2549598"/>
              </p:ext>
            </p:extLst>
          </p:nvPr>
        </p:nvGraphicFramePr>
        <p:xfrm>
          <a:off x="1333499" y="2212976"/>
          <a:ext cx="1643303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8" name="Equation" r:id="rId3" imgW="774700" imgH="419100" progId="Equation.DSMT4">
                  <p:embed/>
                </p:oleObj>
              </mc:Choice>
              <mc:Fallback>
                <p:oleObj name="Equation" r:id="rId3" imgW="774700" imgH="4191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3499" y="2212976"/>
                        <a:ext cx="1643303" cy="88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00100" y="1189038"/>
            <a:ext cx="75876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Plugging the Boltzmann weights into the YBE gives (wildly</a:t>
            </a:r>
            <a:br>
              <a:rPr lang="en-US" sz="2400" dirty="0" smtClean="0"/>
            </a:br>
            <a:r>
              <a:rPr lang="en-US" sz="2400" dirty="0" smtClean="0"/>
              <a:t> </a:t>
            </a:r>
            <a:r>
              <a:rPr lang="en-US" sz="2400" dirty="0" err="1" smtClean="0"/>
              <a:t>overconstrained</a:t>
            </a:r>
            <a:r>
              <a:rPr lang="en-US" sz="2400" dirty="0" smtClean="0"/>
              <a:t>) </a:t>
            </a:r>
            <a:r>
              <a:rPr lang="en-US" sz="2400" dirty="0" smtClean="0">
                <a:solidFill>
                  <a:srgbClr val="008000"/>
                </a:solidFill>
              </a:rPr>
              <a:t>functional equations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00100" y="2374900"/>
            <a:ext cx="5839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Let                         . Then after a bit of algebra </a:t>
            </a:r>
            <a:endParaRPr lang="en-US" sz="24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1372099"/>
              </p:ext>
            </p:extLst>
          </p:nvPr>
        </p:nvGraphicFramePr>
        <p:xfrm>
          <a:off x="122238" y="3165475"/>
          <a:ext cx="8802687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9" name="Equation" r:id="rId5" imgW="3848100" imgH="203200" progId="Equation.DSMT4">
                  <p:embed/>
                </p:oleObj>
              </mc:Choice>
              <mc:Fallback>
                <p:oleObj name="Equation" r:id="rId5" imgW="3848100" imgH="203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2238" y="3165475"/>
                        <a:ext cx="8802687" cy="465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76300" y="4061767"/>
            <a:ext cx="7182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Parametrize</a:t>
            </a:r>
            <a:r>
              <a:rPr lang="en-US" sz="2400" dirty="0" smtClean="0"/>
              <a:t> the weight per loop by                          . Then</a:t>
            </a:r>
            <a:endParaRPr lang="en-US" sz="2400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8511244"/>
              </p:ext>
            </p:extLst>
          </p:nvPr>
        </p:nvGraphicFramePr>
        <p:xfrm>
          <a:off x="5476236" y="4034482"/>
          <a:ext cx="1629833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0" name="Equation" r:id="rId7" imgW="762000" imgH="228600" progId="Equation.DSMT4">
                  <p:embed/>
                </p:oleObj>
              </mc:Choice>
              <mc:Fallback>
                <p:oleObj name="Equation" r:id="rId7" imgW="7620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76236" y="4034482"/>
                        <a:ext cx="1629833" cy="48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6195773"/>
              </p:ext>
            </p:extLst>
          </p:nvPr>
        </p:nvGraphicFramePr>
        <p:xfrm>
          <a:off x="2736849" y="4523432"/>
          <a:ext cx="3034531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1" name="Equation" r:id="rId9" imgW="1206500" imgH="419100" progId="Equation.DSMT4">
                  <p:embed/>
                </p:oleObj>
              </mc:Choice>
              <mc:Fallback>
                <p:oleObj name="Equation" r:id="rId9" imgW="1206500" imgH="4191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36849" y="4523432"/>
                        <a:ext cx="3034531" cy="1054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5969000"/>
            <a:ext cx="9209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How does something so simple arise from such a complicated equation?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207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"/>
            <a:ext cx="8597900" cy="11430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FF6600"/>
                </a:solidFill>
              </a:rPr>
              <a:t>And now for something completely similar:</a:t>
            </a:r>
            <a:br>
              <a:rPr lang="en-US" sz="3600" dirty="0" smtClean="0">
                <a:solidFill>
                  <a:srgbClr val="FF6600"/>
                </a:solidFill>
              </a:rPr>
            </a:br>
            <a:r>
              <a:rPr lang="en-US" sz="3600" dirty="0" smtClean="0">
                <a:solidFill>
                  <a:srgbClr val="0000FF"/>
                </a:solidFill>
              </a:rPr>
              <a:t> knot and link invariants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A knot or link invariant such as the </a:t>
            </a:r>
            <a:r>
              <a:rPr lang="en-US" sz="2400" dirty="0" smtClean="0">
                <a:solidFill>
                  <a:srgbClr val="008000"/>
                </a:solidFill>
              </a:rPr>
              <a:t>Jones polynomial </a:t>
            </a:r>
            <a:r>
              <a:rPr lang="en-US" sz="2400" dirty="0" smtClean="0"/>
              <a:t>depends only on the topology of the knot.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To compute, project the knot/link onto the plane:</a:t>
            </a:r>
            <a:endParaRPr lang="en-US" sz="2400" dirty="0"/>
          </a:p>
        </p:txBody>
      </p:sp>
      <p:sp>
        <p:nvSpPr>
          <p:cNvPr id="4" name="Freeform 3"/>
          <p:cNvSpPr/>
          <p:nvPr/>
        </p:nvSpPr>
        <p:spPr>
          <a:xfrm>
            <a:off x="1689100" y="3746500"/>
            <a:ext cx="2283232" cy="1685966"/>
          </a:xfrm>
          <a:custGeom>
            <a:avLst/>
            <a:gdLst>
              <a:gd name="connsiteX0" fmla="*/ 0 w 2283232"/>
              <a:gd name="connsiteY0" fmla="*/ 1219200 h 1685966"/>
              <a:gd name="connsiteX1" fmla="*/ 355600 w 2283232"/>
              <a:gd name="connsiteY1" fmla="*/ 1524000 h 1685966"/>
              <a:gd name="connsiteX2" fmla="*/ 1130300 w 2283232"/>
              <a:gd name="connsiteY2" fmla="*/ 1676400 h 1685966"/>
              <a:gd name="connsiteX3" fmla="*/ 2044700 w 2283232"/>
              <a:gd name="connsiteY3" fmla="*/ 1257300 h 1685966"/>
              <a:gd name="connsiteX4" fmla="*/ 2260600 w 2283232"/>
              <a:gd name="connsiteY4" fmla="*/ 317500 h 1685966"/>
              <a:gd name="connsiteX5" fmla="*/ 1625600 w 2283232"/>
              <a:gd name="connsiteY5" fmla="*/ 0 h 1685966"/>
              <a:gd name="connsiteX6" fmla="*/ 1625600 w 2283232"/>
              <a:gd name="connsiteY6" fmla="*/ 0 h 1685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83232" h="1685966">
                <a:moveTo>
                  <a:pt x="0" y="1219200"/>
                </a:moveTo>
                <a:cubicBezTo>
                  <a:pt x="83608" y="1333500"/>
                  <a:pt x="167217" y="1447800"/>
                  <a:pt x="355600" y="1524000"/>
                </a:cubicBezTo>
                <a:cubicBezTo>
                  <a:pt x="543983" y="1600200"/>
                  <a:pt x="848783" y="1720850"/>
                  <a:pt x="1130300" y="1676400"/>
                </a:cubicBezTo>
                <a:cubicBezTo>
                  <a:pt x="1411817" y="1631950"/>
                  <a:pt x="1856317" y="1483783"/>
                  <a:pt x="2044700" y="1257300"/>
                </a:cubicBezTo>
                <a:cubicBezTo>
                  <a:pt x="2233083" y="1030817"/>
                  <a:pt x="2330450" y="527050"/>
                  <a:pt x="2260600" y="317500"/>
                </a:cubicBezTo>
                <a:cubicBezTo>
                  <a:pt x="2190750" y="107950"/>
                  <a:pt x="1625600" y="0"/>
                  <a:pt x="1625600" y="0"/>
                </a:cubicBezTo>
                <a:lnTo>
                  <a:pt x="1625600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2946400" y="3443982"/>
            <a:ext cx="2483118" cy="1788418"/>
          </a:xfrm>
          <a:custGeom>
            <a:avLst/>
            <a:gdLst>
              <a:gd name="connsiteX0" fmla="*/ 0 w 2483118"/>
              <a:gd name="connsiteY0" fmla="*/ 708918 h 1788418"/>
              <a:gd name="connsiteX1" fmla="*/ 292100 w 2483118"/>
              <a:gd name="connsiteY1" fmla="*/ 35818 h 1788418"/>
              <a:gd name="connsiteX2" fmla="*/ 1193800 w 2483118"/>
              <a:gd name="connsiteY2" fmla="*/ 86618 h 1788418"/>
              <a:gd name="connsiteX3" fmla="*/ 1193800 w 2483118"/>
              <a:gd name="connsiteY3" fmla="*/ 86618 h 1788418"/>
              <a:gd name="connsiteX4" fmla="*/ 1778000 w 2483118"/>
              <a:gd name="connsiteY4" fmla="*/ 226318 h 1788418"/>
              <a:gd name="connsiteX5" fmla="*/ 2425700 w 2483118"/>
              <a:gd name="connsiteY5" fmla="*/ 886718 h 1788418"/>
              <a:gd name="connsiteX6" fmla="*/ 2451100 w 2483118"/>
              <a:gd name="connsiteY6" fmla="*/ 1382018 h 1788418"/>
              <a:gd name="connsiteX7" fmla="*/ 2451100 w 2483118"/>
              <a:gd name="connsiteY7" fmla="*/ 1382018 h 1788418"/>
              <a:gd name="connsiteX8" fmla="*/ 2209800 w 2483118"/>
              <a:gd name="connsiteY8" fmla="*/ 1788418 h 1788418"/>
              <a:gd name="connsiteX9" fmla="*/ 2209800 w 2483118"/>
              <a:gd name="connsiteY9" fmla="*/ 1788418 h 1788418"/>
              <a:gd name="connsiteX10" fmla="*/ 2209800 w 2483118"/>
              <a:gd name="connsiteY10" fmla="*/ 1788418 h 1788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83118" h="1788418">
                <a:moveTo>
                  <a:pt x="0" y="708918"/>
                </a:moveTo>
                <a:cubicBezTo>
                  <a:pt x="46566" y="424226"/>
                  <a:pt x="93133" y="139535"/>
                  <a:pt x="292100" y="35818"/>
                </a:cubicBezTo>
                <a:cubicBezTo>
                  <a:pt x="491067" y="-67899"/>
                  <a:pt x="1193800" y="86618"/>
                  <a:pt x="1193800" y="86618"/>
                </a:cubicBezTo>
                <a:lnTo>
                  <a:pt x="1193800" y="86618"/>
                </a:lnTo>
                <a:cubicBezTo>
                  <a:pt x="1291167" y="109901"/>
                  <a:pt x="1572683" y="92968"/>
                  <a:pt x="1778000" y="226318"/>
                </a:cubicBezTo>
                <a:cubicBezTo>
                  <a:pt x="1983317" y="359668"/>
                  <a:pt x="2313517" y="694101"/>
                  <a:pt x="2425700" y="886718"/>
                </a:cubicBezTo>
                <a:cubicBezTo>
                  <a:pt x="2537883" y="1079335"/>
                  <a:pt x="2451100" y="1382018"/>
                  <a:pt x="2451100" y="1382018"/>
                </a:cubicBezTo>
                <a:lnTo>
                  <a:pt x="2451100" y="1382018"/>
                </a:lnTo>
                <a:lnTo>
                  <a:pt x="2209800" y="1788418"/>
                </a:lnTo>
                <a:lnTo>
                  <a:pt x="2209800" y="1788418"/>
                </a:lnTo>
                <a:lnTo>
                  <a:pt x="2209800" y="1788418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3957376" y="4878273"/>
            <a:ext cx="1427424" cy="773227"/>
          </a:xfrm>
          <a:custGeom>
            <a:avLst/>
            <a:gdLst>
              <a:gd name="connsiteX0" fmla="*/ 1427424 w 1427424"/>
              <a:gd name="connsiteY0" fmla="*/ 773227 h 773227"/>
              <a:gd name="connsiteX1" fmla="*/ 132024 w 1427424"/>
              <a:gd name="connsiteY1" fmla="*/ 62027 h 773227"/>
              <a:gd name="connsiteX2" fmla="*/ 43124 w 1427424"/>
              <a:gd name="connsiteY2" fmla="*/ 36627 h 773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7424" h="773227">
                <a:moveTo>
                  <a:pt x="1427424" y="773227"/>
                </a:moveTo>
                <a:lnTo>
                  <a:pt x="132024" y="62027"/>
                </a:lnTo>
                <a:cubicBezTo>
                  <a:pt x="-98693" y="-60740"/>
                  <a:pt x="43124" y="36627"/>
                  <a:pt x="43124" y="36627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345448" y="4181091"/>
            <a:ext cx="3518652" cy="1753930"/>
          </a:xfrm>
          <a:custGeom>
            <a:avLst/>
            <a:gdLst>
              <a:gd name="connsiteX0" fmla="*/ 2388352 w 3518652"/>
              <a:gd name="connsiteY0" fmla="*/ 556009 h 1753930"/>
              <a:gd name="connsiteX1" fmla="*/ 1283452 w 3518652"/>
              <a:gd name="connsiteY1" fmla="*/ 9909 h 1753930"/>
              <a:gd name="connsiteX2" fmla="*/ 826252 w 3518652"/>
              <a:gd name="connsiteY2" fmla="*/ 225809 h 1753930"/>
              <a:gd name="connsiteX3" fmla="*/ 318252 w 3518652"/>
              <a:gd name="connsiteY3" fmla="*/ 505209 h 1753930"/>
              <a:gd name="connsiteX4" fmla="*/ 752 w 3518652"/>
              <a:gd name="connsiteY4" fmla="*/ 771909 h 1753930"/>
              <a:gd name="connsiteX5" fmla="*/ 267452 w 3518652"/>
              <a:gd name="connsiteY5" fmla="*/ 1495809 h 1753930"/>
              <a:gd name="connsiteX6" fmla="*/ 1283452 w 3518652"/>
              <a:gd name="connsiteY6" fmla="*/ 1749809 h 1753930"/>
              <a:gd name="connsiteX7" fmla="*/ 2705852 w 3518652"/>
              <a:gd name="connsiteY7" fmla="*/ 1635509 h 1753930"/>
              <a:gd name="connsiteX8" fmla="*/ 3518652 w 3518652"/>
              <a:gd name="connsiteY8" fmla="*/ 1406909 h 1753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18652" h="1753930">
                <a:moveTo>
                  <a:pt x="2388352" y="556009"/>
                </a:moveTo>
                <a:cubicBezTo>
                  <a:pt x="1966077" y="310475"/>
                  <a:pt x="1543802" y="64942"/>
                  <a:pt x="1283452" y="9909"/>
                </a:cubicBezTo>
                <a:cubicBezTo>
                  <a:pt x="1023102" y="-45124"/>
                  <a:pt x="987119" y="143259"/>
                  <a:pt x="826252" y="225809"/>
                </a:cubicBezTo>
                <a:cubicBezTo>
                  <a:pt x="665385" y="308359"/>
                  <a:pt x="455835" y="414192"/>
                  <a:pt x="318252" y="505209"/>
                </a:cubicBezTo>
                <a:cubicBezTo>
                  <a:pt x="180669" y="596226"/>
                  <a:pt x="9219" y="606809"/>
                  <a:pt x="752" y="771909"/>
                </a:cubicBezTo>
                <a:cubicBezTo>
                  <a:pt x="-7715" y="937009"/>
                  <a:pt x="53669" y="1332826"/>
                  <a:pt x="267452" y="1495809"/>
                </a:cubicBezTo>
                <a:cubicBezTo>
                  <a:pt x="481235" y="1658792"/>
                  <a:pt x="877052" y="1726526"/>
                  <a:pt x="1283452" y="1749809"/>
                </a:cubicBezTo>
                <a:cubicBezTo>
                  <a:pt x="1689852" y="1773092"/>
                  <a:pt x="2333319" y="1692659"/>
                  <a:pt x="2705852" y="1635509"/>
                </a:cubicBezTo>
                <a:cubicBezTo>
                  <a:pt x="3078385" y="1578359"/>
                  <a:pt x="3518652" y="1406909"/>
                  <a:pt x="3518652" y="1406909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536700" y="3650268"/>
            <a:ext cx="1308100" cy="845532"/>
          </a:xfrm>
          <a:custGeom>
            <a:avLst/>
            <a:gdLst>
              <a:gd name="connsiteX0" fmla="*/ 1308100 w 1308100"/>
              <a:gd name="connsiteY0" fmla="*/ 7332 h 845532"/>
              <a:gd name="connsiteX1" fmla="*/ 406400 w 1308100"/>
              <a:gd name="connsiteY1" fmla="*/ 121632 h 845532"/>
              <a:gd name="connsiteX2" fmla="*/ 0 w 1308100"/>
              <a:gd name="connsiteY2" fmla="*/ 845532 h 845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8100" h="845532">
                <a:moveTo>
                  <a:pt x="1308100" y="7332"/>
                </a:moveTo>
                <a:cubicBezTo>
                  <a:pt x="966258" y="-5368"/>
                  <a:pt x="624417" y="-18068"/>
                  <a:pt x="406400" y="121632"/>
                </a:cubicBezTo>
                <a:cubicBezTo>
                  <a:pt x="188383" y="261332"/>
                  <a:pt x="0" y="845532"/>
                  <a:pt x="0" y="845532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919589" y="4508500"/>
            <a:ext cx="103011" cy="723900"/>
          </a:xfrm>
          <a:custGeom>
            <a:avLst/>
            <a:gdLst>
              <a:gd name="connsiteX0" fmla="*/ 1411 w 103011"/>
              <a:gd name="connsiteY0" fmla="*/ 0 h 723900"/>
              <a:gd name="connsiteX1" fmla="*/ 14111 w 103011"/>
              <a:gd name="connsiteY1" fmla="*/ 558800 h 723900"/>
              <a:gd name="connsiteX2" fmla="*/ 103011 w 103011"/>
              <a:gd name="connsiteY2" fmla="*/ 72390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011" h="723900">
                <a:moveTo>
                  <a:pt x="1411" y="0"/>
                </a:moveTo>
                <a:cubicBezTo>
                  <a:pt x="-706" y="219075"/>
                  <a:pt x="-2822" y="438150"/>
                  <a:pt x="14111" y="558800"/>
                </a:cubicBezTo>
                <a:cubicBezTo>
                  <a:pt x="31044" y="679450"/>
                  <a:pt x="103011" y="723900"/>
                  <a:pt x="103011" y="7239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238500" y="5473700"/>
            <a:ext cx="317500" cy="317500"/>
          </a:xfrm>
          <a:custGeom>
            <a:avLst/>
            <a:gdLst>
              <a:gd name="connsiteX0" fmla="*/ 0 w 317500"/>
              <a:gd name="connsiteY0" fmla="*/ 0 h 317500"/>
              <a:gd name="connsiteX1" fmla="*/ 317500 w 317500"/>
              <a:gd name="connsiteY1" fmla="*/ 317500 h 317500"/>
              <a:gd name="connsiteX2" fmla="*/ 317500 w 317500"/>
              <a:gd name="connsiteY2" fmla="*/ 317500 h 317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7500" h="317500">
                <a:moveTo>
                  <a:pt x="0" y="0"/>
                </a:moveTo>
                <a:lnTo>
                  <a:pt x="317500" y="317500"/>
                </a:lnTo>
                <a:lnTo>
                  <a:pt x="317500" y="31750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3759200" y="5664200"/>
            <a:ext cx="2440185" cy="993586"/>
          </a:xfrm>
          <a:custGeom>
            <a:avLst/>
            <a:gdLst>
              <a:gd name="connsiteX0" fmla="*/ 0 w 2440185"/>
              <a:gd name="connsiteY0" fmla="*/ 431800 h 993586"/>
              <a:gd name="connsiteX1" fmla="*/ 1460500 w 2440185"/>
              <a:gd name="connsiteY1" fmla="*/ 977900 h 993586"/>
              <a:gd name="connsiteX2" fmla="*/ 2362200 w 2440185"/>
              <a:gd name="connsiteY2" fmla="*/ 787400 h 993586"/>
              <a:gd name="connsiteX3" fmla="*/ 2336800 w 2440185"/>
              <a:gd name="connsiteY3" fmla="*/ 190500 h 993586"/>
              <a:gd name="connsiteX4" fmla="*/ 1866900 w 2440185"/>
              <a:gd name="connsiteY4" fmla="*/ 88900 h 993586"/>
              <a:gd name="connsiteX5" fmla="*/ 1600200 w 2440185"/>
              <a:gd name="connsiteY5" fmla="*/ 0 h 993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40185" h="993586">
                <a:moveTo>
                  <a:pt x="0" y="431800"/>
                </a:moveTo>
                <a:cubicBezTo>
                  <a:pt x="533400" y="675216"/>
                  <a:pt x="1066800" y="918633"/>
                  <a:pt x="1460500" y="977900"/>
                </a:cubicBezTo>
                <a:cubicBezTo>
                  <a:pt x="1854200" y="1037167"/>
                  <a:pt x="2216150" y="918633"/>
                  <a:pt x="2362200" y="787400"/>
                </a:cubicBezTo>
                <a:cubicBezTo>
                  <a:pt x="2508250" y="656167"/>
                  <a:pt x="2419350" y="306917"/>
                  <a:pt x="2336800" y="190500"/>
                </a:cubicBezTo>
                <a:cubicBezTo>
                  <a:pt x="2254250" y="74083"/>
                  <a:pt x="1989667" y="120650"/>
                  <a:pt x="1866900" y="88900"/>
                </a:cubicBezTo>
                <a:cubicBezTo>
                  <a:pt x="1744133" y="57150"/>
                  <a:pt x="1600200" y="0"/>
                  <a:pt x="1600200" y="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6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4951</TotalTime>
  <Words>1948</Words>
  <Application>Microsoft Macintosh PowerPoint</Application>
  <PresentationFormat>On-screen Show (4:3)</PresentationFormat>
  <Paragraphs>265</Paragraphs>
  <Slides>40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Office Theme</vt:lpstr>
      <vt:lpstr>Equation</vt:lpstr>
      <vt:lpstr>MathType 6.0 Equation</vt:lpstr>
      <vt:lpstr>Taming the Integrable Zoo</vt:lpstr>
      <vt:lpstr>Outline</vt:lpstr>
      <vt:lpstr>Integrability from the Yang-Baxter equation</vt:lpstr>
      <vt:lpstr>The completely packed loop model/  Q-state Potts model</vt:lpstr>
      <vt:lpstr>The Boltzmann weights, pictorially</vt:lpstr>
      <vt:lpstr>Many (all critical integrable?) lattice models can be written in a geometrical/topological form </vt:lpstr>
      <vt:lpstr>The YBE, pictorially</vt:lpstr>
      <vt:lpstr>The YBE for completely packed loops</vt:lpstr>
      <vt:lpstr>And now for something completely similar:  knot and link invariants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is discrete holmorphicity  related to integrability?</vt:lpstr>
      <vt:lpstr>Discrete holmorphicity  + braiding  =  integrability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Rules we need for  RCFT/MTC/TQFT/anyons</vt:lpstr>
      <vt:lpstr>Fusion</vt:lpstr>
      <vt:lpstr>PowerPoint Presentation</vt:lpstr>
      <vt:lpstr>PowerPoint Presentation</vt:lpstr>
      <vt:lpstr>PowerPoint Presentation</vt:lpstr>
      <vt:lpstr>The spin/conformal dimension </vt:lpstr>
      <vt:lpstr>The braid matrix follows from F and h:</vt:lpstr>
      <vt:lpstr>Putting all this together to get a discrete holomorphic operator</vt:lpstr>
      <vt:lpstr>A discrete holomorphic operator is defined by modifying the topological part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 what good is all this?</vt:lpstr>
      <vt:lpstr>Next steps</vt:lpstr>
      <vt:lpstr>Getting more speculative</vt:lpstr>
    </vt:vector>
  </TitlesOfParts>
  <Company>University of Virginia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Taming the Conformal Zoo</dc:title>
  <dc:creator>Paul Fendley</dc:creator>
  <cp:lastModifiedBy>Paul Fendley</cp:lastModifiedBy>
  <cp:revision>119</cp:revision>
  <dcterms:created xsi:type="dcterms:W3CDTF">2012-03-24T13:27:55Z</dcterms:created>
  <dcterms:modified xsi:type="dcterms:W3CDTF">2012-03-29T20:38:56Z</dcterms:modified>
</cp:coreProperties>
</file>