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57" r:id="rId4"/>
    <p:sldId id="260" r:id="rId5"/>
    <p:sldId id="259" r:id="rId6"/>
    <p:sldId id="261" r:id="rId7"/>
    <p:sldId id="262" r:id="rId8"/>
    <p:sldId id="281" r:id="rId9"/>
    <p:sldId id="263" r:id="rId10"/>
    <p:sldId id="258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  <p:sldId id="274" r:id="rId20"/>
    <p:sldId id="276" r:id="rId21"/>
    <p:sldId id="275" r:id="rId22"/>
    <p:sldId id="277" r:id="rId23"/>
    <p:sldId id="279" r:id="rId24"/>
    <p:sldId id="285" r:id="rId25"/>
    <p:sldId id="278" r:id="rId26"/>
    <p:sldId id="280" r:id="rId27"/>
    <p:sldId id="282" r:id="rId28"/>
    <p:sldId id="283" r:id="rId29"/>
    <p:sldId id="284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0.emf"/><Relationship Id="rId2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1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97B55-33A9-8C4B-BC7A-806550702F76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DDF42-A758-4F48-87B1-2EAA50AA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1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DDF42-A758-4F48-87B1-2EAA50AA3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DDF42-A758-4F48-87B1-2EAA50AA33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3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7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A4FA-DB96-D840-9FF0-CA8BA848024D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3B21-FAA8-0B44-8083-E65D18CC4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oleObject" Target="../embeddings/oleObject4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6.bin"/><Relationship Id="rId8" Type="http://schemas.openxmlformats.org/officeDocument/2006/relationships/oleObject" Target="../embeddings/oleObject37.bin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4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48.emf"/><Relationship Id="rId5" Type="http://schemas.openxmlformats.org/officeDocument/2006/relationships/image" Target="../media/image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5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6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9" Type="http://schemas.openxmlformats.org/officeDocument/2006/relationships/image" Target="../media/image63.emf"/><Relationship Id="rId10" Type="http://schemas.openxmlformats.org/officeDocument/2006/relationships/oleObject" Target="../embeddings/oleObject74.bin"/><Relationship Id="rId11" Type="http://schemas.openxmlformats.org/officeDocument/2006/relationships/image" Target="../media/image6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9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80.bin"/><Relationship Id="rId14" Type="http://schemas.openxmlformats.org/officeDocument/2006/relationships/image" Target="../media/image5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5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675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Taming the </a:t>
            </a:r>
            <a:r>
              <a:rPr lang="en-US" smtClean="0">
                <a:solidFill>
                  <a:srgbClr val="0000FF"/>
                </a:solidFill>
              </a:rPr>
              <a:t>Integrable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Zoo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316"/>
            <a:ext cx="6400800" cy="1752600"/>
          </a:xfrm>
        </p:spPr>
        <p:txBody>
          <a:bodyPr/>
          <a:lstStyle/>
          <a:p>
            <a:r>
              <a:rPr lang="en-US" dirty="0" smtClean="0"/>
              <a:t>Paul Fendley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996" y="2206782"/>
            <a:ext cx="8046204" cy="965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</a:t>
            </a:r>
            <a:r>
              <a:rPr lang="en-US" sz="4000" dirty="0" smtClean="0"/>
              <a:t>r:</a:t>
            </a:r>
            <a:r>
              <a:rPr lang="en-US" sz="4000" dirty="0" smtClean="0">
                <a:solidFill>
                  <a:srgbClr val="0000FF"/>
                </a:solidFill>
              </a:rPr>
              <a:t>   </a:t>
            </a:r>
            <a:r>
              <a:rPr lang="en-US" sz="4000" dirty="0" smtClean="0">
                <a:solidFill>
                  <a:srgbClr val="008000"/>
                </a:solidFill>
              </a:rPr>
              <a:t>Discrete </a:t>
            </a:r>
            <a:r>
              <a:rPr lang="en-US" sz="4000" dirty="0" err="1" smtClean="0">
                <a:solidFill>
                  <a:srgbClr val="008000"/>
                </a:solidFill>
              </a:rPr>
              <a:t>Holomophicity</a:t>
            </a:r>
            <a:r>
              <a:rPr lang="en-US" sz="4000" dirty="0" smtClean="0">
                <a:solidFill>
                  <a:srgbClr val="008000"/>
                </a:solidFill>
              </a:rPr>
              <a:t> from </a:t>
            </a:r>
            <a:r>
              <a:rPr lang="en-US" sz="4000" dirty="0" smtClean="0">
                <a:solidFill>
                  <a:srgbClr val="008000"/>
                </a:solidFill>
              </a:rPr>
              <a:t>Topology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4396" y="2812223"/>
            <a:ext cx="8046204" cy="819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9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/>
          </p:cNvSpPr>
          <p:nvPr/>
        </p:nvSpPr>
        <p:spPr>
          <a:xfrm>
            <a:off x="787399" y="482600"/>
            <a:ext cx="775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``resolve’’ each over/undercrossing and turn each knot/link into a </a:t>
            </a:r>
            <a:r>
              <a:rPr lang="en-US" sz="2400" dirty="0" smtClean="0">
                <a:solidFill>
                  <a:srgbClr val="FF0000"/>
                </a:solidFill>
              </a:rPr>
              <a:t>sum</a:t>
            </a:r>
            <a:r>
              <a:rPr lang="en-US" sz="2400" dirty="0" smtClean="0"/>
              <a:t> over </a:t>
            </a:r>
            <a:r>
              <a:rPr lang="en-US" sz="2400" dirty="0" smtClean="0">
                <a:solidFill>
                  <a:srgbClr val="FF0000"/>
                </a:solidFill>
              </a:rPr>
              <a:t>planar graphs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7400" y="1339192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Jones polynomial: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63599" y="223028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599" y="2230281"/>
            <a:ext cx="368300" cy="36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85899" y="2839881"/>
            <a:ext cx="2921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52253"/>
              </p:ext>
            </p:extLst>
          </p:nvPr>
        </p:nvGraphicFramePr>
        <p:xfrm>
          <a:off x="2324099" y="2246156"/>
          <a:ext cx="144885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Equation" r:id="rId3" imgW="469900" imgH="228600" progId="Equation.DSMT4">
                  <p:embed/>
                </p:oleObj>
              </mc:Choice>
              <mc:Fallback>
                <p:oleObj name="Equation" r:id="rId3" imgW="469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099" y="2246156"/>
                        <a:ext cx="1448858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>
            <a:off x="3707726" y="2006795"/>
            <a:ext cx="369926" cy="1158925"/>
          </a:xfrm>
          <a:custGeom>
            <a:avLst/>
            <a:gdLst>
              <a:gd name="connsiteX0" fmla="*/ 0 w 369926"/>
              <a:gd name="connsiteY0" fmla="*/ 1158925 h 1158925"/>
              <a:gd name="connsiteX1" fmla="*/ 369891 w 369926"/>
              <a:gd name="connsiteY1" fmla="*/ 616449 h 1158925"/>
              <a:gd name="connsiteX2" fmla="*/ 24660 w 369926"/>
              <a:gd name="connsiteY2" fmla="*/ 0 h 1158925"/>
              <a:gd name="connsiteX3" fmla="*/ 24660 w 369926"/>
              <a:gd name="connsiteY3" fmla="*/ 0 h 1158925"/>
              <a:gd name="connsiteX4" fmla="*/ 24660 w 369926"/>
              <a:gd name="connsiteY4" fmla="*/ 0 h 1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6" h="1158925">
                <a:moveTo>
                  <a:pt x="0" y="1158925"/>
                </a:moveTo>
                <a:cubicBezTo>
                  <a:pt x="182890" y="984264"/>
                  <a:pt x="365781" y="809603"/>
                  <a:pt x="369891" y="616449"/>
                </a:cubicBezTo>
                <a:cubicBezTo>
                  <a:pt x="374001" y="423295"/>
                  <a:pt x="24660" y="0"/>
                  <a:pt x="24660" y="0"/>
                </a:cubicBezTo>
                <a:lnTo>
                  <a:pt x="24660" y="0"/>
                </a:lnTo>
                <a:lnTo>
                  <a:pt x="2466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31847" y="2006796"/>
            <a:ext cx="395946" cy="1183570"/>
          </a:xfrm>
          <a:custGeom>
            <a:avLst/>
            <a:gdLst>
              <a:gd name="connsiteX0" fmla="*/ 247990 w 346627"/>
              <a:gd name="connsiteY0" fmla="*/ 0 h 1195912"/>
              <a:gd name="connsiteX1" fmla="*/ 1396 w 346627"/>
              <a:gd name="connsiteY1" fmla="*/ 628778 h 1195912"/>
              <a:gd name="connsiteX2" fmla="*/ 346627 w 346627"/>
              <a:gd name="connsiteY2" fmla="*/ 1195912 h 1195912"/>
              <a:gd name="connsiteX3" fmla="*/ 346627 w 346627"/>
              <a:gd name="connsiteY3" fmla="*/ 1195912 h 119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7" h="1195912">
                <a:moveTo>
                  <a:pt x="247990" y="0"/>
                </a:moveTo>
                <a:cubicBezTo>
                  <a:pt x="116473" y="214729"/>
                  <a:pt x="-15043" y="429459"/>
                  <a:pt x="1396" y="628778"/>
                </a:cubicBezTo>
                <a:cubicBezTo>
                  <a:pt x="17835" y="828097"/>
                  <a:pt x="346627" y="1195912"/>
                  <a:pt x="346627" y="1195912"/>
                </a:cubicBezTo>
                <a:lnTo>
                  <a:pt x="346627" y="1195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574717" y="2716848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0800000">
            <a:off x="6574717" y="1914377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6279"/>
              </p:ext>
            </p:extLst>
          </p:nvPr>
        </p:nvGraphicFramePr>
        <p:xfrm>
          <a:off x="4940298" y="2249496"/>
          <a:ext cx="1634419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Equation" r:id="rId5" imgW="520700" imgH="228600" progId="Equation.DSMT4">
                  <p:embed/>
                </p:oleObj>
              </mc:Choice>
              <mc:Fallback>
                <p:oleObj name="Equation" r:id="rId5" imgW="520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0298" y="2249496"/>
                        <a:ext cx="1634419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flipH="1" flipV="1">
            <a:off x="863599" y="371618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65199" y="4306730"/>
            <a:ext cx="266700" cy="323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85899" y="3724470"/>
            <a:ext cx="292100" cy="332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57880"/>
              </p:ext>
            </p:extLst>
          </p:nvPr>
        </p:nvGraphicFramePr>
        <p:xfrm>
          <a:off x="2324099" y="3909856"/>
          <a:ext cx="16065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Equation" r:id="rId7" imgW="520700" imgH="228600" progId="Equation.DSMT4">
                  <p:embed/>
                </p:oleObj>
              </mc:Choice>
              <mc:Fallback>
                <p:oleObj name="Equation" r:id="rId7" imgW="520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4099" y="3909856"/>
                        <a:ext cx="160655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3707726" y="3670495"/>
            <a:ext cx="365760" cy="1143000"/>
          </a:xfrm>
          <a:custGeom>
            <a:avLst/>
            <a:gdLst>
              <a:gd name="connsiteX0" fmla="*/ 0 w 369926"/>
              <a:gd name="connsiteY0" fmla="*/ 1158925 h 1158925"/>
              <a:gd name="connsiteX1" fmla="*/ 369891 w 369926"/>
              <a:gd name="connsiteY1" fmla="*/ 616449 h 1158925"/>
              <a:gd name="connsiteX2" fmla="*/ 24660 w 369926"/>
              <a:gd name="connsiteY2" fmla="*/ 0 h 1158925"/>
              <a:gd name="connsiteX3" fmla="*/ 24660 w 369926"/>
              <a:gd name="connsiteY3" fmla="*/ 0 h 1158925"/>
              <a:gd name="connsiteX4" fmla="*/ 24660 w 369926"/>
              <a:gd name="connsiteY4" fmla="*/ 0 h 1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6" h="1158925">
                <a:moveTo>
                  <a:pt x="0" y="1158925"/>
                </a:moveTo>
                <a:cubicBezTo>
                  <a:pt x="182890" y="984264"/>
                  <a:pt x="365781" y="809603"/>
                  <a:pt x="369891" y="616449"/>
                </a:cubicBezTo>
                <a:cubicBezTo>
                  <a:pt x="374001" y="423295"/>
                  <a:pt x="24660" y="0"/>
                  <a:pt x="24660" y="0"/>
                </a:cubicBezTo>
                <a:lnTo>
                  <a:pt x="24660" y="0"/>
                </a:lnTo>
                <a:lnTo>
                  <a:pt x="2466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331847" y="3670496"/>
            <a:ext cx="365760" cy="1143000"/>
          </a:xfrm>
          <a:custGeom>
            <a:avLst/>
            <a:gdLst>
              <a:gd name="connsiteX0" fmla="*/ 247990 w 346627"/>
              <a:gd name="connsiteY0" fmla="*/ 0 h 1195912"/>
              <a:gd name="connsiteX1" fmla="*/ 1396 w 346627"/>
              <a:gd name="connsiteY1" fmla="*/ 628778 h 1195912"/>
              <a:gd name="connsiteX2" fmla="*/ 346627 w 346627"/>
              <a:gd name="connsiteY2" fmla="*/ 1195912 h 1195912"/>
              <a:gd name="connsiteX3" fmla="*/ 346627 w 346627"/>
              <a:gd name="connsiteY3" fmla="*/ 1195912 h 119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7" h="1195912">
                <a:moveTo>
                  <a:pt x="247990" y="0"/>
                </a:moveTo>
                <a:cubicBezTo>
                  <a:pt x="116473" y="214729"/>
                  <a:pt x="-15043" y="429459"/>
                  <a:pt x="1396" y="628778"/>
                </a:cubicBezTo>
                <a:cubicBezTo>
                  <a:pt x="17835" y="828097"/>
                  <a:pt x="346627" y="1195912"/>
                  <a:pt x="346627" y="1195912"/>
                </a:cubicBezTo>
                <a:lnTo>
                  <a:pt x="346627" y="1195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574717" y="4380548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0800000">
            <a:off x="6574717" y="3578077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0259"/>
              </p:ext>
            </p:extLst>
          </p:nvPr>
        </p:nvGraphicFramePr>
        <p:xfrm>
          <a:off x="4940298" y="3913031"/>
          <a:ext cx="14763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" name="Equation" r:id="rId9" imgW="469900" imgH="228600" progId="Equation.DSMT4">
                  <p:embed/>
                </p:oleObj>
              </mc:Choice>
              <mc:Fallback>
                <p:oleObj name="Equation" r:id="rId9" imgW="469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0298" y="3913031"/>
                        <a:ext cx="147637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87400" y="5139606"/>
            <a:ext cx="760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turns a link into a sum over graphs of </a:t>
            </a:r>
            <a:r>
              <a:rPr lang="en-US" sz="2400" dirty="0" smtClean="0">
                <a:solidFill>
                  <a:srgbClr val="FF0000"/>
                </a:solidFill>
              </a:rPr>
              <a:t>closed loops</a:t>
            </a:r>
            <a:r>
              <a:rPr lang="en-US" sz="2400" dirty="0" smtClean="0"/>
              <a:t>.  To get the Jones polynomial (in </a:t>
            </a:r>
            <a:r>
              <a:rPr lang="en-US" sz="2400" i="1" dirty="0" smtClean="0">
                <a:latin typeface="Constantia"/>
                <a:cs typeface="Constantia"/>
              </a:rPr>
              <a:t>q</a:t>
            </a:r>
            <a:r>
              <a:rPr lang="en-US" sz="2400" dirty="0" smtClean="0"/>
              <a:t>), replace each loop with </a:t>
            </a:r>
            <a:endParaRPr lang="en-US" sz="24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91045"/>
              </p:ext>
            </p:extLst>
          </p:nvPr>
        </p:nvGraphicFramePr>
        <p:xfrm>
          <a:off x="3068638" y="5946775"/>
          <a:ext cx="2527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8638" y="5946775"/>
                        <a:ext cx="25273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2082799" y="5993981"/>
            <a:ext cx="851521" cy="649918"/>
          </a:xfrm>
          <a:custGeom>
            <a:avLst/>
            <a:gdLst>
              <a:gd name="connsiteX0" fmla="*/ 381325 w 851521"/>
              <a:gd name="connsiteY0" fmla="*/ 1139 h 649918"/>
              <a:gd name="connsiteX1" fmla="*/ 851225 w 851521"/>
              <a:gd name="connsiteY1" fmla="*/ 267839 h 649918"/>
              <a:gd name="connsiteX2" fmla="*/ 444825 w 851521"/>
              <a:gd name="connsiteY2" fmla="*/ 648839 h 649918"/>
              <a:gd name="connsiteX3" fmla="*/ 325 w 851521"/>
              <a:gd name="connsiteY3" fmla="*/ 369439 h 649918"/>
              <a:gd name="connsiteX4" fmla="*/ 381325 w 851521"/>
              <a:gd name="connsiteY4" fmla="*/ 1139 h 64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21" h="649918">
                <a:moveTo>
                  <a:pt x="381325" y="1139"/>
                </a:moveTo>
                <a:cubicBezTo>
                  <a:pt x="523142" y="-15794"/>
                  <a:pt x="840642" y="159889"/>
                  <a:pt x="851225" y="267839"/>
                </a:cubicBezTo>
                <a:cubicBezTo>
                  <a:pt x="861808" y="375789"/>
                  <a:pt x="586642" y="631906"/>
                  <a:pt x="444825" y="648839"/>
                </a:cubicBezTo>
                <a:cubicBezTo>
                  <a:pt x="303008" y="665772"/>
                  <a:pt x="10908" y="479506"/>
                  <a:pt x="325" y="369439"/>
                </a:cubicBezTo>
                <a:cubicBezTo>
                  <a:pt x="-10258" y="259372"/>
                  <a:pt x="239508" y="18072"/>
                  <a:pt x="381325" y="1139"/>
                </a:cubicBezTo>
                <a:close/>
              </a:path>
            </a:pathLst>
          </a:cu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4000" y="368300"/>
            <a:ext cx="85613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a topological invariant, must satisfy the </a:t>
            </a:r>
            <a:r>
              <a:rPr lang="en-US" sz="2400" dirty="0" err="1" smtClean="0">
                <a:solidFill>
                  <a:srgbClr val="008000"/>
                </a:solidFill>
              </a:rPr>
              <a:t>Reidemeister</a:t>
            </a:r>
            <a:r>
              <a:rPr lang="en-US" sz="2400" dirty="0" smtClean="0">
                <a:solidFill>
                  <a:srgbClr val="008000"/>
                </a:solidFill>
              </a:rPr>
              <a:t> moves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#2  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1454150" y="2628900"/>
            <a:ext cx="419100" cy="444500"/>
          </a:xfrm>
          <a:custGeom>
            <a:avLst/>
            <a:gdLst>
              <a:gd name="connsiteX0" fmla="*/ 304800 w 304800"/>
              <a:gd name="connsiteY0" fmla="*/ 330200 h 330200"/>
              <a:gd name="connsiteX1" fmla="*/ 0 w 304800"/>
              <a:gd name="connsiteY1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330200">
                <a:moveTo>
                  <a:pt x="304800" y="330200"/>
                </a:moveTo>
                <a:lnTo>
                  <a:pt x="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84250" y="1092200"/>
            <a:ext cx="660432" cy="1892300"/>
          </a:xfrm>
          <a:custGeom>
            <a:avLst/>
            <a:gdLst>
              <a:gd name="connsiteX0" fmla="*/ 0 w 660432"/>
              <a:gd name="connsiteY0" fmla="*/ 1892300 h 1892300"/>
              <a:gd name="connsiteX1" fmla="*/ 635000 w 660432"/>
              <a:gd name="connsiteY1" fmla="*/ 1066800 h 1892300"/>
              <a:gd name="connsiteX2" fmla="*/ 495300 w 660432"/>
              <a:gd name="connsiteY2" fmla="*/ 393700 h 1892300"/>
              <a:gd name="connsiteX3" fmla="*/ 127000 w 660432"/>
              <a:gd name="connsiteY3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432" h="1892300">
                <a:moveTo>
                  <a:pt x="0" y="1892300"/>
                </a:moveTo>
                <a:cubicBezTo>
                  <a:pt x="276225" y="1604433"/>
                  <a:pt x="552450" y="1316567"/>
                  <a:pt x="635000" y="1066800"/>
                </a:cubicBezTo>
                <a:cubicBezTo>
                  <a:pt x="717550" y="817033"/>
                  <a:pt x="579967" y="571500"/>
                  <a:pt x="495300" y="393700"/>
                </a:cubicBezTo>
                <a:cubicBezTo>
                  <a:pt x="410633" y="215900"/>
                  <a:pt x="127000" y="0"/>
                  <a:pt x="1270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7347" y="1498600"/>
            <a:ext cx="254403" cy="914400"/>
          </a:xfrm>
          <a:custGeom>
            <a:avLst/>
            <a:gdLst>
              <a:gd name="connsiteX0" fmla="*/ 254403 w 254403"/>
              <a:gd name="connsiteY0" fmla="*/ 914400 h 914400"/>
              <a:gd name="connsiteX1" fmla="*/ 403 w 254403"/>
              <a:gd name="connsiteY1" fmla="*/ 431800 h 914400"/>
              <a:gd name="connsiteX2" fmla="*/ 190903 w 254403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403" h="914400">
                <a:moveTo>
                  <a:pt x="254403" y="914400"/>
                </a:moveTo>
                <a:cubicBezTo>
                  <a:pt x="132694" y="749300"/>
                  <a:pt x="10986" y="584200"/>
                  <a:pt x="403" y="431800"/>
                </a:cubicBezTo>
                <a:cubicBezTo>
                  <a:pt x="-10180" y="279400"/>
                  <a:pt x="190903" y="0"/>
                  <a:pt x="19090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66850" y="1066800"/>
            <a:ext cx="165100" cy="190500"/>
          </a:xfrm>
          <a:custGeom>
            <a:avLst/>
            <a:gdLst>
              <a:gd name="connsiteX0" fmla="*/ 0 w 165100"/>
              <a:gd name="connsiteY0" fmla="*/ 190500 h 190500"/>
              <a:gd name="connsiteX1" fmla="*/ 165100 w 165100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100" h="190500">
                <a:moveTo>
                  <a:pt x="0" y="190500"/>
                </a:moveTo>
                <a:lnTo>
                  <a:pt x="1651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62250" y="1676400"/>
            <a:ext cx="571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onstantia"/>
                <a:cs typeface="Constantia"/>
              </a:rPr>
              <a:t>=</a:t>
            </a:r>
            <a:endParaRPr lang="en-US" sz="3200" i="1" dirty="0">
              <a:latin typeface="Constantia"/>
              <a:cs typeface="Constanti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91050" y="1003300"/>
            <a:ext cx="0" cy="198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43350" y="1003300"/>
            <a:ext cx="0" cy="198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3714366">
            <a:off x="1930400" y="3302000"/>
            <a:ext cx="571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onstantia"/>
                <a:cs typeface="Constantia"/>
              </a:rPr>
              <a:t>=</a:t>
            </a:r>
            <a:endParaRPr lang="en-US" sz="3200" i="1" dirty="0">
              <a:latin typeface="Constantia"/>
              <a:cs typeface="Constantia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496812" y="3164895"/>
            <a:ext cx="280443" cy="1689100"/>
          </a:xfrm>
          <a:custGeom>
            <a:avLst/>
            <a:gdLst>
              <a:gd name="connsiteX0" fmla="*/ 0 w 280443"/>
              <a:gd name="connsiteY0" fmla="*/ 1689100 h 1689100"/>
              <a:gd name="connsiteX1" fmla="*/ 279400 w 280443"/>
              <a:gd name="connsiteY1" fmla="*/ 1219200 h 1689100"/>
              <a:gd name="connsiteX2" fmla="*/ 101600 w 280443"/>
              <a:gd name="connsiteY2" fmla="*/ 749300 h 1689100"/>
              <a:gd name="connsiteX3" fmla="*/ 279400 w 280443"/>
              <a:gd name="connsiteY3" fmla="*/ 393700 h 1689100"/>
              <a:gd name="connsiteX4" fmla="*/ 38100 w 280443"/>
              <a:gd name="connsiteY4" fmla="*/ 0 h 1689100"/>
              <a:gd name="connsiteX5" fmla="*/ 38100 w 280443"/>
              <a:gd name="connsiteY5" fmla="*/ 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43" h="1689100">
                <a:moveTo>
                  <a:pt x="0" y="1689100"/>
                </a:moveTo>
                <a:cubicBezTo>
                  <a:pt x="131233" y="1532466"/>
                  <a:pt x="262467" y="1375833"/>
                  <a:pt x="279400" y="1219200"/>
                </a:cubicBezTo>
                <a:cubicBezTo>
                  <a:pt x="296333" y="1062567"/>
                  <a:pt x="101600" y="886883"/>
                  <a:pt x="101600" y="749300"/>
                </a:cubicBezTo>
                <a:cubicBezTo>
                  <a:pt x="101600" y="611717"/>
                  <a:pt x="289983" y="518583"/>
                  <a:pt x="279400" y="393700"/>
                </a:cubicBezTo>
                <a:cubicBezTo>
                  <a:pt x="268817" y="268817"/>
                  <a:pt x="38100" y="0"/>
                  <a:pt x="38100" y="0"/>
                </a:cubicBezTo>
                <a:lnTo>
                  <a:pt x="381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030212" y="3073400"/>
            <a:ext cx="304800" cy="1805995"/>
          </a:xfrm>
          <a:custGeom>
            <a:avLst/>
            <a:gdLst>
              <a:gd name="connsiteX0" fmla="*/ 304800 w 304800"/>
              <a:gd name="connsiteY0" fmla="*/ 1805995 h 1805995"/>
              <a:gd name="connsiteX1" fmla="*/ 50800 w 304800"/>
              <a:gd name="connsiteY1" fmla="*/ 1297995 h 1805995"/>
              <a:gd name="connsiteX2" fmla="*/ 241300 w 304800"/>
              <a:gd name="connsiteY2" fmla="*/ 904295 h 1805995"/>
              <a:gd name="connsiteX3" fmla="*/ 0 w 304800"/>
              <a:gd name="connsiteY3" fmla="*/ 561395 h 1805995"/>
              <a:gd name="connsiteX4" fmla="*/ 241300 w 304800"/>
              <a:gd name="connsiteY4" fmla="*/ 53395 h 1805995"/>
              <a:gd name="connsiteX5" fmla="*/ 241300 w 304800"/>
              <a:gd name="connsiteY5" fmla="*/ 15295 h 180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805995">
                <a:moveTo>
                  <a:pt x="304800" y="1805995"/>
                </a:moveTo>
                <a:cubicBezTo>
                  <a:pt x="183091" y="1627136"/>
                  <a:pt x="61383" y="1448278"/>
                  <a:pt x="50800" y="1297995"/>
                </a:cubicBezTo>
                <a:cubicBezTo>
                  <a:pt x="40217" y="1147712"/>
                  <a:pt x="249767" y="1027062"/>
                  <a:pt x="241300" y="904295"/>
                </a:cubicBezTo>
                <a:cubicBezTo>
                  <a:pt x="232833" y="781528"/>
                  <a:pt x="0" y="703212"/>
                  <a:pt x="0" y="561395"/>
                </a:cubicBezTo>
                <a:cubicBezTo>
                  <a:pt x="0" y="419578"/>
                  <a:pt x="201083" y="144412"/>
                  <a:pt x="241300" y="53395"/>
                </a:cubicBezTo>
                <a:cubicBezTo>
                  <a:pt x="281517" y="-37622"/>
                  <a:pt x="241300" y="15295"/>
                  <a:pt x="241300" y="1529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08062" y="3715041"/>
            <a:ext cx="781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onstantia"/>
                <a:cs typeface="Constantia"/>
              </a:rPr>
              <a:t>+ q </a:t>
            </a:r>
            <a:endParaRPr lang="en-US" sz="3200" i="1" dirty="0">
              <a:latin typeface="Constantia"/>
              <a:cs typeface="Constantia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439912" y="3630368"/>
            <a:ext cx="1054836" cy="1287127"/>
          </a:xfrm>
          <a:custGeom>
            <a:avLst/>
            <a:gdLst>
              <a:gd name="connsiteX0" fmla="*/ 0 w 1054836"/>
              <a:gd name="connsiteY0" fmla="*/ 1287127 h 1287127"/>
              <a:gd name="connsiteX1" fmla="*/ 406400 w 1054836"/>
              <a:gd name="connsiteY1" fmla="*/ 753727 h 1287127"/>
              <a:gd name="connsiteX2" fmla="*/ 152400 w 1054836"/>
              <a:gd name="connsiteY2" fmla="*/ 410827 h 1287127"/>
              <a:gd name="connsiteX3" fmla="*/ 457200 w 1054836"/>
              <a:gd name="connsiteY3" fmla="*/ 29827 h 1287127"/>
              <a:gd name="connsiteX4" fmla="*/ 812800 w 1054836"/>
              <a:gd name="connsiteY4" fmla="*/ 67927 h 1287127"/>
              <a:gd name="connsiteX5" fmla="*/ 1054100 w 1054836"/>
              <a:gd name="connsiteY5" fmla="*/ 410827 h 1287127"/>
              <a:gd name="connsiteX6" fmla="*/ 736600 w 1054836"/>
              <a:gd name="connsiteY6" fmla="*/ 766427 h 1287127"/>
              <a:gd name="connsiteX7" fmla="*/ 1003300 w 1054836"/>
              <a:gd name="connsiteY7" fmla="*/ 1274427 h 12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836" h="1287127">
                <a:moveTo>
                  <a:pt x="0" y="1287127"/>
                </a:moveTo>
                <a:cubicBezTo>
                  <a:pt x="190500" y="1093452"/>
                  <a:pt x="381000" y="899777"/>
                  <a:pt x="406400" y="753727"/>
                </a:cubicBezTo>
                <a:cubicBezTo>
                  <a:pt x="431800" y="607677"/>
                  <a:pt x="143933" y="531477"/>
                  <a:pt x="152400" y="410827"/>
                </a:cubicBezTo>
                <a:cubicBezTo>
                  <a:pt x="160867" y="290177"/>
                  <a:pt x="347133" y="86977"/>
                  <a:pt x="457200" y="29827"/>
                </a:cubicBezTo>
                <a:cubicBezTo>
                  <a:pt x="567267" y="-27323"/>
                  <a:pt x="713317" y="4427"/>
                  <a:pt x="812800" y="67927"/>
                </a:cubicBezTo>
                <a:cubicBezTo>
                  <a:pt x="912283" y="131427"/>
                  <a:pt x="1066800" y="294410"/>
                  <a:pt x="1054100" y="410827"/>
                </a:cubicBezTo>
                <a:cubicBezTo>
                  <a:pt x="1041400" y="527244"/>
                  <a:pt x="745067" y="622494"/>
                  <a:pt x="736600" y="766427"/>
                </a:cubicBezTo>
                <a:cubicBezTo>
                  <a:pt x="728133" y="910360"/>
                  <a:pt x="1003300" y="1274427"/>
                  <a:pt x="1003300" y="12744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592312" y="3101395"/>
            <a:ext cx="774700" cy="368318"/>
          </a:xfrm>
          <a:custGeom>
            <a:avLst/>
            <a:gdLst>
              <a:gd name="connsiteX0" fmla="*/ 0 w 774700"/>
              <a:gd name="connsiteY0" fmla="*/ 12700 h 368318"/>
              <a:gd name="connsiteX1" fmla="*/ 419100 w 774700"/>
              <a:gd name="connsiteY1" fmla="*/ 368300 h 368318"/>
              <a:gd name="connsiteX2" fmla="*/ 774700 w 774700"/>
              <a:gd name="connsiteY2" fmla="*/ 0 h 3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368318">
                <a:moveTo>
                  <a:pt x="0" y="12700"/>
                </a:moveTo>
                <a:cubicBezTo>
                  <a:pt x="144991" y="191558"/>
                  <a:pt x="289983" y="370417"/>
                  <a:pt x="419100" y="368300"/>
                </a:cubicBezTo>
                <a:cubicBezTo>
                  <a:pt x="548217" y="366183"/>
                  <a:pt x="774700" y="0"/>
                  <a:pt x="7747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94748" y="3731787"/>
            <a:ext cx="781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onstantia"/>
                <a:cs typeface="Constantia"/>
              </a:rPr>
              <a:t>+ q </a:t>
            </a:r>
            <a:endParaRPr lang="en-US" sz="3200" i="1" dirty="0">
              <a:latin typeface="Constantia"/>
              <a:cs typeface="Constanti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7917" y="3687827"/>
            <a:ext cx="45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onstantia"/>
                <a:cs typeface="Constantia"/>
              </a:rPr>
              <a:t>-1</a:t>
            </a:r>
            <a:endParaRPr lang="en-US" sz="2400" i="1" dirty="0">
              <a:latin typeface="Constantia"/>
              <a:cs typeface="Constantia"/>
            </a:endParaRPr>
          </a:p>
        </p:txBody>
      </p:sp>
      <p:sp>
        <p:nvSpPr>
          <p:cNvPr id="36" name="Freeform 35"/>
          <p:cNvSpPr/>
          <p:nvPr/>
        </p:nvSpPr>
        <p:spPr>
          <a:xfrm rot="10800000">
            <a:off x="6503678" y="4485677"/>
            <a:ext cx="774700" cy="368318"/>
          </a:xfrm>
          <a:custGeom>
            <a:avLst/>
            <a:gdLst>
              <a:gd name="connsiteX0" fmla="*/ 0 w 774700"/>
              <a:gd name="connsiteY0" fmla="*/ 12700 h 368318"/>
              <a:gd name="connsiteX1" fmla="*/ 419100 w 774700"/>
              <a:gd name="connsiteY1" fmla="*/ 368300 h 368318"/>
              <a:gd name="connsiteX2" fmla="*/ 774700 w 774700"/>
              <a:gd name="connsiteY2" fmla="*/ 0 h 3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368318">
                <a:moveTo>
                  <a:pt x="0" y="12700"/>
                </a:moveTo>
                <a:cubicBezTo>
                  <a:pt x="144991" y="191558"/>
                  <a:pt x="289983" y="370417"/>
                  <a:pt x="419100" y="368300"/>
                </a:cubicBezTo>
                <a:cubicBezTo>
                  <a:pt x="548217" y="366183"/>
                  <a:pt x="774700" y="0"/>
                  <a:pt x="7747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0800000">
            <a:off x="6459228" y="2970925"/>
            <a:ext cx="1054836" cy="1287127"/>
          </a:xfrm>
          <a:custGeom>
            <a:avLst/>
            <a:gdLst>
              <a:gd name="connsiteX0" fmla="*/ 0 w 1054836"/>
              <a:gd name="connsiteY0" fmla="*/ 1287127 h 1287127"/>
              <a:gd name="connsiteX1" fmla="*/ 406400 w 1054836"/>
              <a:gd name="connsiteY1" fmla="*/ 753727 h 1287127"/>
              <a:gd name="connsiteX2" fmla="*/ 152400 w 1054836"/>
              <a:gd name="connsiteY2" fmla="*/ 410827 h 1287127"/>
              <a:gd name="connsiteX3" fmla="*/ 457200 w 1054836"/>
              <a:gd name="connsiteY3" fmla="*/ 29827 h 1287127"/>
              <a:gd name="connsiteX4" fmla="*/ 812800 w 1054836"/>
              <a:gd name="connsiteY4" fmla="*/ 67927 h 1287127"/>
              <a:gd name="connsiteX5" fmla="*/ 1054100 w 1054836"/>
              <a:gd name="connsiteY5" fmla="*/ 410827 h 1287127"/>
              <a:gd name="connsiteX6" fmla="*/ 736600 w 1054836"/>
              <a:gd name="connsiteY6" fmla="*/ 766427 h 1287127"/>
              <a:gd name="connsiteX7" fmla="*/ 1003300 w 1054836"/>
              <a:gd name="connsiteY7" fmla="*/ 1274427 h 12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836" h="1287127">
                <a:moveTo>
                  <a:pt x="0" y="1287127"/>
                </a:moveTo>
                <a:cubicBezTo>
                  <a:pt x="190500" y="1093452"/>
                  <a:pt x="381000" y="899777"/>
                  <a:pt x="406400" y="753727"/>
                </a:cubicBezTo>
                <a:cubicBezTo>
                  <a:pt x="431800" y="607677"/>
                  <a:pt x="143933" y="531477"/>
                  <a:pt x="152400" y="410827"/>
                </a:cubicBezTo>
                <a:cubicBezTo>
                  <a:pt x="160867" y="290177"/>
                  <a:pt x="347133" y="86977"/>
                  <a:pt x="457200" y="29827"/>
                </a:cubicBezTo>
                <a:cubicBezTo>
                  <a:pt x="567267" y="-27323"/>
                  <a:pt x="713317" y="4427"/>
                  <a:pt x="812800" y="67927"/>
                </a:cubicBezTo>
                <a:cubicBezTo>
                  <a:pt x="912283" y="131427"/>
                  <a:pt x="1066800" y="294410"/>
                  <a:pt x="1054100" y="410827"/>
                </a:cubicBezTo>
                <a:cubicBezTo>
                  <a:pt x="1041400" y="527244"/>
                  <a:pt x="745067" y="622494"/>
                  <a:pt x="736600" y="766427"/>
                </a:cubicBezTo>
                <a:cubicBezTo>
                  <a:pt x="728133" y="910360"/>
                  <a:pt x="1003300" y="1274427"/>
                  <a:pt x="1003300" y="12744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064" y="3777979"/>
            <a:ext cx="3675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onstantia"/>
                <a:cs typeface="Constantia"/>
              </a:rPr>
              <a:t>+</a:t>
            </a:r>
            <a:endParaRPr lang="en-US" sz="3200" i="1" dirty="0">
              <a:latin typeface="Constantia"/>
              <a:cs typeface="Constantia"/>
            </a:endParaRPr>
          </a:p>
        </p:txBody>
      </p:sp>
      <p:sp>
        <p:nvSpPr>
          <p:cNvPr id="39" name="Freeform 38"/>
          <p:cNvSpPr/>
          <p:nvPr/>
        </p:nvSpPr>
        <p:spPr>
          <a:xfrm rot="10800000">
            <a:off x="8022870" y="4536459"/>
            <a:ext cx="774700" cy="368318"/>
          </a:xfrm>
          <a:custGeom>
            <a:avLst/>
            <a:gdLst>
              <a:gd name="connsiteX0" fmla="*/ 0 w 774700"/>
              <a:gd name="connsiteY0" fmla="*/ 12700 h 368318"/>
              <a:gd name="connsiteX1" fmla="*/ 419100 w 774700"/>
              <a:gd name="connsiteY1" fmla="*/ 368300 h 368318"/>
              <a:gd name="connsiteX2" fmla="*/ 774700 w 774700"/>
              <a:gd name="connsiteY2" fmla="*/ 0 h 3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368318">
                <a:moveTo>
                  <a:pt x="0" y="12700"/>
                </a:moveTo>
                <a:cubicBezTo>
                  <a:pt x="144991" y="191558"/>
                  <a:pt x="289983" y="370417"/>
                  <a:pt x="419100" y="368300"/>
                </a:cubicBezTo>
                <a:cubicBezTo>
                  <a:pt x="548217" y="366183"/>
                  <a:pt x="774700" y="0"/>
                  <a:pt x="7747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8022870" y="3069636"/>
            <a:ext cx="774700" cy="368318"/>
          </a:xfrm>
          <a:custGeom>
            <a:avLst/>
            <a:gdLst>
              <a:gd name="connsiteX0" fmla="*/ 0 w 774700"/>
              <a:gd name="connsiteY0" fmla="*/ 12700 h 368318"/>
              <a:gd name="connsiteX1" fmla="*/ 419100 w 774700"/>
              <a:gd name="connsiteY1" fmla="*/ 368300 h 368318"/>
              <a:gd name="connsiteX2" fmla="*/ 774700 w 774700"/>
              <a:gd name="connsiteY2" fmla="*/ 0 h 3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368318">
                <a:moveTo>
                  <a:pt x="0" y="12700"/>
                </a:moveTo>
                <a:cubicBezTo>
                  <a:pt x="144991" y="191558"/>
                  <a:pt x="289983" y="370417"/>
                  <a:pt x="419100" y="368300"/>
                </a:cubicBezTo>
                <a:cubicBezTo>
                  <a:pt x="548217" y="366183"/>
                  <a:pt x="774700" y="0"/>
                  <a:pt x="7747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8020987" y="3709856"/>
            <a:ext cx="851521" cy="649918"/>
          </a:xfrm>
          <a:custGeom>
            <a:avLst/>
            <a:gdLst>
              <a:gd name="connsiteX0" fmla="*/ 381325 w 851521"/>
              <a:gd name="connsiteY0" fmla="*/ 1139 h 649918"/>
              <a:gd name="connsiteX1" fmla="*/ 851225 w 851521"/>
              <a:gd name="connsiteY1" fmla="*/ 267839 h 649918"/>
              <a:gd name="connsiteX2" fmla="*/ 444825 w 851521"/>
              <a:gd name="connsiteY2" fmla="*/ 648839 h 649918"/>
              <a:gd name="connsiteX3" fmla="*/ 325 w 851521"/>
              <a:gd name="connsiteY3" fmla="*/ 369439 h 649918"/>
              <a:gd name="connsiteX4" fmla="*/ 381325 w 851521"/>
              <a:gd name="connsiteY4" fmla="*/ 1139 h 64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21" h="649918">
                <a:moveTo>
                  <a:pt x="381325" y="1139"/>
                </a:moveTo>
                <a:cubicBezTo>
                  <a:pt x="523142" y="-15794"/>
                  <a:pt x="840642" y="159889"/>
                  <a:pt x="851225" y="267839"/>
                </a:cubicBezTo>
                <a:cubicBezTo>
                  <a:pt x="861808" y="375789"/>
                  <a:pt x="586642" y="631906"/>
                  <a:pt x="444825" y="648839"/>
                </a:cubicBezTo>
                <a:cubicBezTo>
                  <a:pt x="303008" y="665772"/>
                  <a:pt x="10908" y="479506"/>
                  <a:pt x="325" y="369439"/>
                </a:cubicBezTo>
                <a:cubicBezTo>
                  <a:pt x="-10258" y="259372"/>
                  <a:pt x="239508" y="18072"/>
                  <a:pt x="381325" y="1139"/>
                </a:cubicBezTo>
                <a:close/>
              </a:path>
            </a:pathLst>
          </a:cu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63732" y="5791200"/>
            <a:ext cx="571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onstantia"/>
                <a:cs typeface="Constantia"/>
              </a:rPr>
              <a:t>=</a:t>
            </a:r>
            <a:endParaRPr lang="en-US" sz="3200" i="1" dirty="0">
              <a:latin typeface="Constantia"/>
              <a:cs typeface="Constantia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711450" y="5143500"/>
            <a:ext cx="280443" cy="1689100"/>
          </a:xfrm>
          <a:custGeom>
            <a:avLst/>
            <a:gdLst>
              <a:gd name="connsiteX0" fmla="*/ 0 w 280443"/>
              <a:gd name="connsiteY0" fmla="*/ 1689100 h 1689100"/>
              <a:gd name="connsiteX1" fmla="*/ 279400 w 280443"/>
              <a:gd name="connsiteY1" fmla="*/ 1219200 h 1689100"/>
              <a:gd name="connsiteX2" fmla="*/ 101600 w 280443"/>
              <a:gd name="connsiteY2" fmla="*/ 749300 h 1689100"/>
              <a:gd name="connsiteX3" fmla="*/ 279400 w 280443"/>
              <a:gd name="connsiteY3" fmla="*/ 393700 h 1689100"/>
              <a:gd name="connsiteX4" fmla="*/ 38100 w 280443"/>
              <a:gd name="connsiteY4" fmla="*/ 0 h 1689100"/>
              <a:gd name="connsiteX5" fmla="*/ 38100 w 280443"/>
              <a:gd name="connsiteY5" fmla="*/ 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43" h="1689100">
                <a:moveTo>
                  <a:pt x="0" y="1689100"/>
                </a:moveTo>
                <a:cubicBezTo>
                  <a:pt x="131233" y="1532466"/>
                  <a:pt x="262467" y="1375833"/>
                  <a:pt x="279400" y="1219200"/>
                </a:cubicBezTo>
                <a:cubicBezTo>
                  <a:pt x="296333" y="1062567"/>
                  <a:pt x="101600" y="886883"/>
                  <a:pt x="101600" y="749300"/>
                </a:cubicBezTo>
                <a:cubicBezTo>
                  <a:pt x="101600" y="611717"/>
                  <a:pt x="289983" y="518583"/>
                  <a:pt x="279400" y="393700"/>
                </a:cubicBezTo>
                <a:cubicBezTo>
                  <a:pt x="268817" y="268817"/>
                  <a:pt x="38100" y="0"/>
                  <a:pt x="38100" y="0"/>
                </a:cubicBezTo>
                <a:lnTo>
                  <a:pt x="381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244850" y="5026605"/>
            <a:ext cx="304800" cy="1805995"/>
          </a:xfrm>
          <a:custGeom>
            <a:avLst/>
            <a:gdLst>
              <a:gd name="connsiteX0" fmla="*/ 304800 w 304800"/>
              <a:gd name="connsiteY0" fmla="*/ 1805995 h 1805995"/>
              <a:gd name="connsiteX1" fmla="*/ 50800 w 304800"/>
              <a:gd name="connsiteY1" fmla="*/ 1297995 h 1805995"/>
              <a:gd name="connsiteX2" fmla="*/ 241300 w 304800"/>
              <a:gd name="connsiteY2" fmla="*/ 904295 h 1805995"/>
              <a:gd name="connsiteX3" fmla="*/ 0 w 304800"/>
              <a:gd name="connsiteY3" fmla="*/ 561395 h 1805995"/>
              <a:gd name="connsiteX4" fmla="*/ 241300 w 304800"/>
              <a:gd name="connsiteY4" fmla="*/ 53395 h 1805995"/>
              <a:gd name="connsiteX5" fmla="*/ 241300 w 304800"/>
              <a:gd name="connsiteY5" fmla="*/ 15295 h 180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805995">
                <a:moveTo>
                  <a:pt x="304800" y="1805995"/>
                </a:moveTo>
                <a:cubicBezTo>
                  <a:pt x="183091" y="1627136"/>
                  <a:pt x="61383" y="1448278"/>
                  <a:pt x="50800" y="1297995"/>
                </a:cubicBezTo>
                <a:cubicBezTo>
                  <a:pt x="40217" y="1147712"/>
                  <a:pt x="249767" y="1027062"/>
                  <a:pt x="241300" y="904295"/>
                </a:cubicBezTo>
                <a:cubicBezTo>
                  <a:pt x="232833" y="781528"/>
                  <a:pt x="0" y="703212"/>
                  <a:pt x="0" y="561395"/>
                </a:cubicBezTo>
                <a:cubicBezTo>
                  <a:pt x="0" y="419578"/>
                  <a:pt x="201083" y="144412"/>
                  <a:pt x="241300" y="53395"/>
                </a:cubicBezTo>
                <a:cubicBezTo>
                  <a:pt x="281517" y="-37622"/>
                  <a:pt x="241300" y="15295"/>
                  <a:pt x="241300" y="1529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2" grpId="0" animBg="1"/>
      <p:bldP spid="27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3556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#3: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24000" y="254000"/>
            <a:ext cx="1727200" cy="1797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97100" y="254000"/>
            <a:ext cx="12700" cy="969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22500" y="1498600"/>
            <a:ext cx="0" cy="552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88200" y="1828800"/>
            <a:ext cx="558800" cy="444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050" y="817265"/>
            <a:ext cx="139700" cy="118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79700" y="1092200"/>
            <a:ext cx="1143000" cy="958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05500" y="355600"/>
            <a:ext cx="1841500" cy="1917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86600" y="1284585"/>
            <a:ext cx="0" cy="988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61200" y="355600"/>
            <a:ext cx="0" cy="552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48300" y="400050"/>
            <a:ext cx="1143000" cy="958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26250" y="1524000"/>
            <a:ext cx="139700" cy="118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85900" y="254000"/>
            <a:ext cx="558800" cy="444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16400" y="936030"/>
            <a:ext cx="647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Calisto MT"/>
                <a:cs typeface="Calisto MT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5200" y="2488168"/>
            <a:ext cx="738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Solutions of this can be found by taking a </a:t>
            </a:r>
            <a:r>
              <a:rPr lang="en-US" sz="2400" dirty="0" smtClean="0">
                <a:solidFill>
                  <a:srgbClr val="FF0000"/>
                </a:solidFill>
              </a:rPr>
              <a:t>limit of the YBE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380021" y="3204011"/>
            <a:ext cx="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54819" y="3204011"/>
            <a:ext cx="2434481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54820" y="3169084"/>
            <a:ext cx="243448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80021" y="3204011"/>
            <a:ext cx="0" cy="1774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32089" y="4778783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80021" y="3680183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76402" y="4280348"/>
            <a:ext cx="78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 + v 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1303686" y="3533306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H="1">
            <a:off x="1955327" y="408029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1315372" y="4594912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287119" y="3194374"/>
            <a:ext cx="2434481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287120" y="3159447"/>
            <a:ext cx="243448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196621" y="3159447"/>
            <a:ext cx="8286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87262" y="3655460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34723" y="4778783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08702" y="4270711"/>
            <a:ext cx="87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 + v 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7116345" y="3509092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6387627" y="4070656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7108059" y="4578995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16400" y="3855515"/>
            <a:ext cx="54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Constantia"/>
                <a:cs typeface="Constantia"/>
              </a:rPr>
              <a:t>=</a:t>
            </a:r>
            <a:endParaRPr lang="en-US" sz="3600" i="1" dirty="0">
              <a:latin typeface="Constantia"/>
              <a:cs typeface="Constantia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913342" y="555768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13342" y="5557681"/>
            <a:ext cx="368300" cy="36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535642" y="6167281"/>
            <a:ext cx="2921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95701" y="5603196"/>
            <a:ext cx="54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Constantia"/>
                <a:cs typeface="Constantia"/>
              </a:rPr>
              <a:t>=</a:t>
            </a:r>
            <a:endParaRPr lang="en-US" sz="3600" i="1" dirty="0">
              <a:latin typeface="Constantia"/>
              <a:cs typeface="Constantia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 flipV="1">
            <a:off x="4991100" y="5540622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092700" y="6131171"/>
            <a:ext cx="266700" cy="323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613400" y="5548911"/>
            <a:ext cx="292100" cy="332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662998" y="5456865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662998" y="5456865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 flipH="1">
            <a:off x="7098604" y="5897006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00513"/>
              </p:ext>
            </p:extLst>
          </p:nvPr>
        </p:nvGraphicFramePr>
        <p:xfrm>
          <a:off x="6849308" y="6170614"/>
          <a:ext cx="657225" cy="34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9308" y="6170614"/>
                        <a:ext cx="657225" cy="342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6050451" y="5607727"/>
            <a:ext cx="54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Constantia"/>
                <a:cs typeface="Constantia"/>
              </a:rPr>
              <a:t>=</a:t>
            </a:r>
            <a:endParaRPr lang="en-US" sz="3600" i="1" dirty="0">
              <a:latin typeface="Constantia"/>
              <a:cs typeface="Constantia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502182" y="5508449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502182" y="5508449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 flipH="1">
            <a:off x="2937788" y="5948590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23735"/>
              </p:ext>
            </p:extLst>
          </p:nvPr>
        </p:nvGraphicFramePr>
        <p:xfrm>
          <a:off x="2789238" y="6221413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5" imgW="203200" imgH="152400" progId="Equation.DSMT4">
                  <p:embed/>
                </p:oleObj>
              </mc:Choice>
              <mc:Fallback>
                <p:oleObj name="Equation" r:id="rId5" imgW="2032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9238" y="6221413"/>
                        <a:ext cx="457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62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/>
      <p:bldP spid="70" grpId="0"/>
      <p:bldP spid="86" grpId="0" animBg="1"/>
      <p:bldP spid="90" grpId="0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00" y="186034"/>
            <a:ext cx="5335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One extremely important subtlety:  Need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50" y="949738"/>
            <a:ext cx="576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#1:</a:t>
            </a:r>
            <a:endParaRPr lang="en-US" sz="2400" dirty="0"/>
          </a:p>
        </p:txBody>
      </p:sp>
      <p:sp>
        <p:nvSpPr>
          <p:cNvPr id="5" name="Freeform 4"/>
          <p:cNvSpPr/>
          <p:nvPr/>
        </p:nvSpPr>
        <p:spPr>
          <a:xfrm>
            <a:off x="1739900" y="831428"/>
            <a:ext cx="716898" cy="1302094"/>
          </a:xfrm>
          <a:custGeom>
            <a:avLst/>
            <a:gdLst>
              <a:gd name="connsiteX0" fmla="*/ 0 w 950166"/>
              <a:gd name="connsiteY0" fmla="*/ 1588029 h 1588029"/>
              <a:gd name="connsiteX1" fmla="*/ 520700 w 950166"/>
              <a:gd name="connsiteY1" fmla="*/ 1054629 h 1588029"/>
              <a:gd name="connsiteX2" fmla="*/ 914400 w 950166"/>
              <a:gd name="connsiteY2" fmla="*/ 572029 h 1588029"/>
              <a:gd name="connsiteX3" fmla="*/ 901700 w 950166"/>
              <a:gd name="connsiteY3" fmla="*/ 381529 h 1588029"/>
              <a:gd name="connsiteX4" fmla="*/ 647700 w 950166"/>
              <a:gd name="connsiteY4" fmla="*/ 529 h 1588029"/>
              <a:gd name="connsiteX5" fmla="*/ 215900 w 950166"/>
              <a:gd name="connsiteY5" fmla="*/ 470429 h 1588029"/>
              <a:gd name="connsiteX6" fmla="*/ 469900 w 950166"/>
              <a:gd name="connsiteY6" fmla="*/ 851429 h 15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166" h="1588029">
                <a:moveTo>
                  <a:pt x="0" y="1588029"/>
                </a:moveTo>
                <a:cubicBezTo>
                  <a:pt x="184150" y="1405995"/>
                  <a:pt x="368300" y="1223962"/>
                  <a:pt x="520700" y="1054629"/>
                </a:cubicBezTo>
                <a:cubicBezTo>
                  <a:pt x="673100" y="885296"/>
                  <a:pt x="850900" y="684212"/>
                  <a:pt x="914400" y="572029"/>
                </a:cubicBezTo>
                <a:cubicBezTo>
                  <a:pt x="977900" y="459846"/>
                  <a:pt x="946150" y="476779"/>
                  <a:pt x="901700" y="381529"/>
                </a:cubicBezTo>
                <a:cubicBezTo>
                  <a:pt x="857250" y="286279"/>
                  <a:pt x="762000" y="-14288"/>
                  <a:pt x="647700" y="529"/>
                </a:cubicBezTo>
                <a:cubicBezTo>
                  <a:pt x="533400" y="15346"/>
                  <a:pt x="245533" y="328612"/>
                  <a:pt x="215900" y="470429"/>
                </a:cubicBezTo>
                <a:cubicBezTo>
                  <a:pt x="186267" y="612246"/>
                  <a:pt x="469900" y="851429"/>
                  <a:pt x="469900" y="8514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92728" y="1703791"/>
            <a:ext cx="334868" cy="342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1643" y="1119015"/>
            <a:ext cx="5082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Constantia"/>
                <a:cs typeface="Constantia"/>
              </a:rPr>
              <a:t>=</a:t>
            </a:r>
            <a:endParaRPr lang="en-US" sz="3200" i="1" dirty="0">
              <a:latin typeface="Constantia"/>
              <a:cs typeface="Constant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08500" y="949738"/>
            <a:ext cx="1003300" cy="1016158"/>
          </a:xfrm>
          <a:custGeom>
            <a:avLst/>
            <a:gdLst>
              <a:gd name="connsiteX0" fmla="*/ 0 w 1003300"/>
              <a:gd name="connsiteY0" fmla="*/ 990758 h 1016158"/>
              <a:gd name="connsiteX1" fmla="*/ 190500 w 1003300"/>
              <a:gd name="connsiteY1" fmla="*/ 241458 h 1016158"/>
              <a:gd name="connsiteX2" fmla="*/ 520700 w 1003300"/>
              <a:gd name="connsiteY2" fmla="*/ 158 h 1016158"/>
              <a:gd name="connsiteX3" fmla="*/ 838200 w 1003300"/>
              <a:gd name="connsiteY3" fmla="*/ 266858 h 1016158"/>
              <a:gd name="connsiteX4" fmla="*/ 1003300 w 1003300"/>
              <a:gd name="connsiteY4" fmla="*/ 1016158 h 10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1016158">
                <a:moveTo>
                  <a:pt x="0" y="990758"/>
                </a:moveTo>
                <a:cubicBezTo>
                  <a:pt x="51858" y="698658"/>
                  <a:pt x="103717" y="406558"/>
                  <a:pt x="190500" y="241458"/>
                </a:cubicBezTo>
                <a:cubicBezTo>
                  <a:pt x="277283" y="76358"/>
                  <a:pt x="412750" y="-4075"/>
                  <a:pt x="520700" y="158"/>
                </a:cubicBezTo>
                <a:cubicBezTo>
                  <a:pt x="628650" y="4391"/>
                  <a:pt x="757767" y="97525"/>
                  <a:pt x="838200" y="266858"/>
                </a:cubicBezTo>
                <a:cubicBezTo>
                  <a:pt x="918633" y="436191"/>
                  <a:pt x="1003300" y="1016158"/>
                  <a:pt x="1003300" y="10161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420" y="2612251"/>
            <a:ext cx="168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instead:</a:t>
            </a:r>
            <a:endParaRPr lang="en-US" sz="2400" dirty="0"/>
          </a:p>
        </p:txBody>
      </p:sp>
      <p:sp>
        <p:nvSpPr>
          <p:cNvPr id="14" name="Freeform 13"/>
          <p:cNvSpPr/>
          <p:nvPr/>
        </p:nvSpPr>
        <p:spPr>
          <a:xfrm>
            <a:off x="1892300" y="2570547"/>
            <a:ext cx="797766" cy="1457067"/>
          </a:xfrm>
          <a:custGeom>
            <a:avLst/>
            <a:gdLst>
              <a:gd name="connsiteX0" fmla="*/ 0 w 950166"/>
              <a:gd name="connsiteY0" fmla="*/ 1588029 h 1588029"/>
              <a:gd name="connsiteX1" fmla="*/ 520700 w 950166"/>
              <a:gd name="connsiteY1" fmla="*/ 1054629 h 1588029"/>
              <a:gd name="connsiteX2" fmla="*/ 914400 w 950166"/>
              <a:gd name="connsiteY2" fmla="*/ 572029 h 1588029"/>
              <a:gd name="connsiteX3" fmla="*/ 901700 w 950166"/>
              <a:gd name="connsiteY3" fmla="*/ 381529 h 1588029"/>
              <a:gd name="connsiteX4" fmla="*/ 647700 w 950166"/>
              <a:gd name="connsiteY4" fmla="*/ 529 h 1588029"/>
              <a:gd name="connsiteX5" fmla="*/ 215900 w 950166"/>
              <a:gd name="connsiteY5" fmla="*/ 470429 h 1588029"/>
              <a:gd name="connsiteX6" fmla="*/ 469900 w 950166"/>
              <a:gd name="connsiteY6" fmla="*/ 851429 h 15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166" h="1588029">
                <a:moveTo>
                  <a:pt x="0" y="1588029"/>
                </a:moveTo>
                <a:cubicBezTo>
                  <a:pt x="184150" y="1405995"/>
                  <a:pt x="368300" y="1223962"/>
                  <a:pt x="520700" y="1054629"/>
                </a:cubicBezTo>
                <a:cubicBezTo>
                  <a:pt x="673100" y="885296"/>
                  <a:pt x="850900" y="684212"/>
                  <a:pt x="914400" y="572029"/>
                </a:cubicBezTo>
                <a:cubicBezTo>
                  <a:pt x="977900" y="459846"/>
                  <a:pt x="946150" y="476779"/>
                  <a:pt x="901700" y="381529"/>
                </a:cubicBezTo>
                <a:cubicBezTo>
                  <a:pt x="857250" y="286279"/>
                  <a:pt x="762000" y="-14288"/>
                  <a:pt x="647700" y="529"/>
                </a:cubicBezTo>
                <a:cubicBezTo>
                  <a:pt x="533400" y="15346"/>
                  <a:pt x="245533" y="328612"/>
                  <a:pt x="215900" y="470429"/>
                </a:cubicBezTo>
                <a:cubicBezTo>
                  <a:pt x="186267" y="612246"/>
                  <a:pt x="469900" y="851429"/>
                  <a:pt x="469900" y="8514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6498" y="3621214"/>
            <a:ext cx="357934" cy="40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108082" y="2679582"/>
            <a:ext cx="1054836" cy="1287127"/>
          </a:xfrm>
          <a:custGeom>
            <a:avLst/>
            <a:gdLst>
              <a:gd name="connsiteX0" fmla="*/ 0 w 1054836"/>
              <a:gd name="connsiteY0" fmla="*/ 1287127 h 1287127"/>
              <a:gd name="connsiteX1" fmla="*/ 406400 w 1054836"/>
              <a:gd name="connsiteY1" fmla="*/ 753727 h 1287127"/>
              <a:gd name="connsiteX2" fmla="*/ 152400 w 1054836"/>
              <a:gd name="connsiteY2" fmla="*/ 410827 h 1287127"/>
              <a:gd name="connsiteX3" fmla="*/ 457200 w 1054836"/>
              <a:gd name="connsiteY3" fmla="*/ 29827 h 1287127"/>
              <a:gd name="connsiteX4" fmla="*/ 812800 w 1054836"/>
              <a:gd name="connsiteY4" fmla="*/ 67927 h 1287127"/>
              <a:gd name="connsiteX5" fmla="*/ 1054100 w 1054836"/>
              <a:gd name="connsiteY5" fmla="*/ 410827 h 1287127"/>
              <a:gd name="connsiteX6" fmla="*/ 736600 w 1054836"/>
              <a:gd name="connsiteY6" fmla="*/ 766427 h 1287127"/>
              <a:gd name="connsiteX7" fmla="*/ 1003300 w 1054836"/>
              <a:gd name="connsiteY7" fmla="*/ 1274427 h 12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836" h="1287127">
                <a:moveTo>
                  <a:pt x="0" y="1287127"/>
                </a:moveTo>
                <a:cubicBezTo>
                  <a:pt x="190500" y="1093452"/>
                  <a:pt x="381000" y="899777"/>
                  <a:pt x="406400" y="753727"/>
                </a:cubicBezTo>
                <a:cubicBezTo>
                  <a:pt x="431800" y="607677"/>
                  <a:pt x="143933" y="531477"/>
                  <a:pt x="152400" y="410827"/>
                </a:cubicBezTo>
                <a:cubicBezTo>
                  <a:pt x="160867" y="290177"/>
                  <a:pt x="347133" y="86977"/>
                  <a:pt x="457200" y="29827"/>
                </a:cubicBezTo>
                <a:cubicBezTo>
                  <a:pt x="567267" y="-27323"/>
                  <a:pt x="713317" y="4427"/>
                  <a:pt x="812800" y="67927"/>
                </a:cubicBezTo>
                <a:cubicBezTo>
                  <a:pt x="912283" y="131427"/>
                  <a:pt x="1066800" y="294410"/>
                  <a:pt x="1054100" y="410827"/>
                </a:cubicBezTo>
                <a:cubicBezTo>
                  <a:pt x="1041400" y="527244"/>
                  <a:pt x="745067" y="622494"/>
                  <a:pt x="736600" y="766427"/>
                </a:cubicBezTo>
                <a:cubicBezTo>
                  <a:pt x="728133" y="910360"/>
                  <a:pt x="1003300" y="1274427"/>
                  <a:pt x="1003300" y="12744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74885"/>
              </p:ext>
            </p:extLst>
          </p:nvPr>
        </p:nvGraphicFramePr>
        <p:xfrm>
          <a:off x="3222272" y="2979864"/>
          <a:ext cx="997656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3" imgW="355600" imgH="228600" progId="Equation.DSMT4">
                  <p:embed/>
                </p:oleObj>
              </mc:Choice>
              <mc:Fallback>
                <p:oleObj name="Equation" r:id="rId3" imgW="3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272" y="2979864"/>
                        <a:ext cx="997656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982972"/>
              </p:ext>
            </p:extLst>
          </p:nvPr>
        </p:nvGraphicFramePr>
        <p:xfrm>
          <a:off x="5256213" y="3037014"/>
          <a:ext cx="10699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5" imgW="381000" imgH="228600" progId="Equation.DSMT4">
                  <p:embed/>
                </p:oleObj>
              </mc:Choice>
              <mc:Fallback>
                <p:oleObj name="Equation" r:id="rId5" imgW="38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6213" y="3037014"/>
                        <a:ext cx="106997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 rot="10800000">
            <a:off x="6328071" y="3585673"/>
            <a:ext cx="774700" cy="368318"/>
          </a:xfrm>
          <a:custGeom>
            <a:avLst/>
            <a:gdLst>
              <a:gd name="connsiteX0" fmla="*/ 0 w 774700"/>
              <a:gd name="connsiteY0" fmla="*/ 12700 h 368318"/>
              <a:gd name="connsiteX1" fmla="*/ 419100 w 774700"/>
              <a:gd name="connsiteY1" fmla="*/ 368300 h 368318"/>
              <a:gd name="connsiteX2" fmla="*/ 774700 w 774700"/>
              <a:gd name="connsiteY2" fmla="*/ 0 h 3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368318">
                <a:moveTo>
                  <a:pt x="0" y="12700"/>
                </a:moveTo>
                <a:cubicBezTo>
                  <a:pt x="144991" y="191558"/>
                  <a:pt x="289983" y="370417"/>
                  <a:pt x="419100" y="368300"/>
                </a:cubicBezTo>
                <a:cubicBezTo>
                  <a:pt x="548217" y="366183"/>
                  <a:pt x="774700" y="0"/>
                  <a:pt x="7747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326188" y="2759070"/>
            <a:ext cx="851521" cy="649918"/>
          </a:xfrm>
          <a:custGeom>
            <a:avLst/>
            <a:gdLst>
              <a:gd name="connsiteX0" fmla="*/ 381325 w 851521"/>
              <a:gd name="connsiteY0" fmla="*/ 1139 h 649918"/>
              <a:gd name="connsiteX1" fmla="*/ 851225 w 851521"/>
              <a:gd name="connsiteY1" fmla="*/ 267839 h 649918"/>
              <a:gd name="connsiteX2" fmla="*/ 444825 w 851521"/>
              <a:gd name="connsiteY2" fmla="*/ 648839 h 649918"/>
              <a:gd name="connsiteX3" fmla="*/ 325 w 851521"/>
              <a:gd name="connsiteY3" fmla="*/ 369439 h 649918"/>
              <a:gd name="connsiteX4" fmla="*/ 381325 w 851521"/>
              <a:gd name="connsiteY4" fmla="*/ 1139 h 64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21" h="649918">
                <a:moveTo>
                  <a:pt x="381325" y="1139"/>
                </a:moveTo>
                <a:cubicBezTo>
                  <a:pt x="523142" y="-15794"/>
                  <a:pt x="840642" y="159889"/>
                  <a:pt x="851225" y="267839"/>
                </a:cubicBezTo>
                <a:cubicBezTo>
                  <a:pt x="861808" y="375789"/>
                  <a:pt x="586642" y="631906"/>
                  <a:pt x="444825" y="648839"/>
                </a:cubicBezTo>
                <a:cubicBezTo>
                  <a:pt x="303008" y="665772"/>
                  <a:pt x="10908" y="479506"/>
                  <a:pt x="325" y="369439"/>
                </a:cubicBezTo>
                <a:cubicBezTo>
                  <a:pt x="-10258" y="259372"/>
                  <a:pt x="239508" y="18072"/>
                  <a:pt x="381325" y="1139"/>
                </a:cubicBezTo>
                <a:close/>
              </a:path>
            </a:pathLst>
          </a:cu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1825"/>
              </p:ext>
            </p:extLst>
          </p:nvPr>
        </p:nvGraphicFramePr>
        <p:xfrm>
          <a:off x="3044825" y="4434014"/>
          <a:ext cx="14255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7" imgW="508000" imgH="228600" progId="Equation.DSMT4">
                  <p:embed/>
                </p:oleObj>
              </mc:Choice>
              <mc:Fallback>
                <p:oleObj name="Equation" r:id="rId7" imgW="50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4825" y="4434014"/>
                        <a:ext cx="142557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>
            <a:off x="4470400" y="4109848"/>
            <a:ext cx="1003300" cy="1016158"/>
          </a:xfrm>
          <a:custGeom>
            <a:avLst/>
            <a:gdLst>
              <a:gd name="connsiteX0" fmla="*/ 0 w 1003300"/>
              <a:gd name="connsiteY0" fmla="*/ 990758 h 1016158"/>
              <a:gd name="connsiteX1" fmla="*/ 190500 w 1003300"/>
              <a:gd name="connsiteY1" fmla="*/ 241458 h 1016158"/>
              <a:gd name="connsiteX2" fmla="*/ 520700 w 1003300"/>
              <a:gd name="connsiteY2" fmla="*/ 158 h 1016158"/>
              <a:gd name="connsiteX3" fmla="*/ 838200 w 1003300"/>
              <a:gd name="connsiteY3" fmla="*/ 266858 h 1016158"/>
              <a:gd name="connsiteX4" fmla="*/ 1003300 w 1003300"/>
              <a:gd name="connsiteY4" fmla="*/ 1016158 h 10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1016158">
                <a:moveTo>
                  <a:pt x="0" y="990758"/>
                </a:moveTo>
                <a:cubicBezTo>
                  <a:pt x="51858" y="698658"/>
                  <a:pt x="103717" y="406558"/>
                  <a:pt x="190500" y="241458"/>
                </a:cubicBezTo>
                <a:cubicBezTo>
                  <a:pt x="277283" y="76358"/>
                  <a:pt x="412750" y="-4075"/>
                  <a:pt x="520700" y="158"/>
                </a:cubicBezTo>
                <a:cubicBezTo>
                  <a:pt x="628650" y="4391"/>
                  <a:pt x="757767" y="97525"/>
                  <a:pt x="838200" y="266858"/>
                </a:cubicBezTo>
                <a:cubicBezTo>
                  <a:pt x="918633" y="436191"/>
                  <a:pt x="1003300" y="1016158"/>
                  <a:pt x="1003300" y="10161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6670" y="5293668"/>
            <a:ext cx="85663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have a topological invariant, make each link a </a:t>
            </a:r>
            <a:r>
              <a:rPr lang="en-US" sz="2400" dirty="0" smtClean="0">
                <a:solidFill>
                  <a:srgbClr val="FF0000"/>
                </a:solidFill>
              </a:rPr>
              <a:t>ribbon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keep track of twists</a:t>
            </a:r>
            <a:r>
              <a:rPr lang="en-US" sz="2400" dirty="0" smtClean="0"/>
              <a:t>. Then multiply by           </a:t>
            </a:r>
            <a:r>
              <a:rPr lang="en-US" sz="2400" dirty="0" smtClean="0"/>
              <a:t>, </a:t>
            </a:r>
            <a:r>
              <a:rPr lang="en-US" sz="2400" dirty="0" smtClean="0"/>
              <a:t>where</a:t>
            </a:r>
            <a:br>
              <a:rPr lang="en-US" sz="2400" dirty="0" smtClean="0"/>
            </a:br>
            <a:r>
              <a:rPr lang="en-US" sz="2400" dirty="0" smtClean="0"/>
              <a:t>                       </a:t>
            </a:r>
            <a:r>
              <a:rPr lang="en-US" sz="2400" i="1" dirty="0" smtClean="0">
                <a:latin typeface="Constantia"/>
                <a:cs typeface="Constantia"/>
              </a:rPr>
              <a:t>w= </a:t>
            </a:r>
            <a:r>
              <a:rPr lang="en-US" sz="2400" dirty="0" smtClean="0"/>
              <a:t>#(signed twists) = writhe.</a:t>
            </a:r>
            <a:endParaRPr lang="en-US" sz="2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007943"/>
              </p:ext>
            </p:extLst>
          </p:nvPr>
        </p:nvGraphicFramePr>
        <p:xfrm>
          <a:off x="4319588" y="5603796"/>
          <a:ext cx="735012" cy="52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9" imgW="317500" imgH="228600" progId="Equation.DSMT4">
                  <p:embed/>
                </p:oleObj>
              </mc:Choice>
              <mc:Fallback>
                <p:oleObj name="Equation" r:id="rId9" imgW="317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9588" y="5603796"/>
                        <a:ext cx="735012" cy="529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17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21" grpId="0" animBg="1"/>
      <p:bldP spid="22" grpId="0" animBg="1"/>
      <p:bldP spid="25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4300"/>
            <a:ext cx="85979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6600"/>
                </a:solidFill>
              </a:rPr>
              <a:t>And now for something newer:</a:t>
            </a:r>
            <a:br>
              <a:rPr lang="en-US" sz="3200" dirty="0" smtClean="0">
                <a:solidFill>
                  <a:srgbClr val="FF6600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 discrete </a:t>
            </a:r>
            <a:r>
              <a:rPr lang="en-US" sz="3200" dirty="0" err="1" smtClean="0">
                <a:solidFill>
                  <a:srgbClr val="0000FF"/>
                </a:solidFill>
              </a:rPr>
              <a:t>holmorphicity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52276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operator </a:t>
            </a:r>
            <a:r>
              <a:rPr lang="en-US" sz="2400" i="1" dirty="0" smtClean="0">
                <a:latin typeface="Constantia"/>
                <a:cs typeface="Constantia"/>
              </a:rPr>
              <a:t>O(z)</a:t>
            </a:r>
            <a:r>
              <a:rPr lang="en-US" sz="2400" dirty="0" smtClean="0"/>
              <a:t> in some two-dimensional lattice model is </a:t>
            </a:r>
            <a:r>
              <a:rPr lang="en-US" sz="2400" dirty="0" smtClean="0">
                <a:solidFill>
                  <a:srgbClr val="0000FF"/>
                </a:solidFill>
              </a:rPr>
              <a:t>discrete holomorphic </a:t>
            </a:r>
            <a:r>
              <a:rPr lang="en-US" sz="2400" dirty="0" smtClean="0"/>
              <a:t>if its expectation values obey the </a:t>
            </a:r>
            <a:r>
              <a:rPr lang="en-US" sz="2400" dirty="0" smtClean="0">
                <a:solidFill>
                  <a:srgbClr val="008000"/>
                </a:solidFill>
              </a:rPr>
              <a:t>lattice Cauchy-Riemann equations</a:t>
            </a:r>
            <a:r>
              <a:rPr lang="en-US" sz="2400" dirty="0" smtClean="0"/>
              <a:t>, i.e. around a closed path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An example is the fermion operator in the </a:t>
            </a:r>
            <a:r>
              <a:rPr lang="en-US" sz="2400" dirty="0" err="1" smtClean="0"/>
              <a:t>Ising</a:t>
            </a:r>
            <a:r>
              <a:rPr lang="en-US" sz="2400" dirty="0" smtClean="0"/>
              <a:t> model.</a:t>
            </a:r>
          </a:p>
          <a:p>
            <a:endParaRPr lang="en-US" sz="2400" dirty="0" smtClean="0"/>
          </a:p>
          <a:p>
            <a:r>
              <a:rPr lang="en-US" sz="2400" dirty="0" smtClean="0"/>
              <a:t>Smirnov et al have </a:t>
            </a:r>
            <a:r>
              <a:rPr lang="en-US" sz="2400" dirty="0" smtClean="0"/>
              <a:t>exploited this to </a:t>
            </a:r>
            <a:r>
              <a:rPr lang="en-US" sz="2400" dirty="0" smtClean="0">
                <a:solidFill>
                  <a:srgbClr val="0000FF"/>
                </a:solidFill>
              </a:rPr>
              <a:t>prove</a:t>
            </a:r>
            <a:r>
              <a:rPr lang="en-US" sz="2400" dirty="0" smtClean="0"/>
              <a:t> conformal invariance of the continuum limit </a:t>
            </a:r>
            <a:r>
              <a:rPr lang="en-US" sz="2400" dirty="0" smtClean="0"/>
              <a:t>of the </a:t>
            </a:r>
            <a:r>
              <a:rPr lang="en-US" sz="2400" dirty="0" err="1" smtClean="0"/>
              <a:t>Ising</a:t>
            </a:r>
            <a:r>
              <a:rPr lang="en-US" sz="2400" dirty="0" smtClean="0"/>
              <a:t> model.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Cardy</a:t>
            </a:r>
            <a:r>
              <a:rPr lang="en-US" sz="2400" dirty="0" smtClean="0"/>
              <a:t> and collaborators have found such discrete holomorphic operators in </a:t>
            </a:r>
            <a:r>
              <a:rPr lang="en-US" sz="2400" dirty="0" smtClean="0">
                <a:solidFill>
                  <a:srgbClr val="008000"/>
                </a:solidFill>
              </a:rPr>
              <a:t>many </a:t>
            </a:r>
            <a:r>
              <a:rPr lang="en-US" sz="2400" dirty="0" err="1" smtClean="0">
                <a:solidFill>
                  <a:srgbClr val="008000"/>
                </a:solidFill>
              </a:rPr>
              <a:t>integrable</a:t>
            </a:r>
            <a:r>
              <a:rPr lang="en-US" sz="2400" dirty="0" smtClean="0">
                <a:solidFill>
                  <a:srgbClr val="008000"/>
                </a:solidFill>
              </a:rPr>
              <a:t> lattice models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54489"/>
              </p:ext>
            </p:extLst>
          </p:nvPr>
        </p:nvGraphicFramePr>
        <p:xfrm>
          <a:off x="3238499" y="2755900"/>
          <a:ext cx="281214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3" imgW="1181100" imgH="266700" progId="Equation.DSMT4">
                  <p:embed/>
                </p:oleObj>
              </mc:Choice>
              <mc:Fallback>
                <p:oleObj name="Equation" r:id="rId3" imgW="1181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499" y="2755900"/>
                        <a:ext cx="281214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441" y="6488668"/>
            <a:ext cx="776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Riva and </a:t>
            </a:r>
            <a:r>
              <a:rPr lang="en-US" dirty="0" err="1" smtClean="0">
                <a:solidFill>
                  <a:srgbClr val="800000"/>
                </a:solidFill>
              </a:rPr>
              <a:t>Cardy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  <a:r>
              <a:rPr lang="en-US" dirty="0" err="1" smtClean="0">
                <a:solidFill>
                  <a:srgbClr val="800000"/>
                </a:solidFill>
              </a:rPr>
              <a:t>Rajabpour</a:t>
            </a:r>
            <a:r>
              <a:rPr lang="en-US" dirty="0" smtClean="0">
                <a:solidFill>
                  <a:srgbClr val="800000"/>
                </a:solidFill>
              </a:rPr>
              <a:t> and </a:t>
            </a:r>
            <a:r>
              <a:rPr lang="en-US" dirty="0" err="1" smtClean="0">
                <a:solidFill>
                  <a:srgbClr val="800000"/>
                </a:solidFill>
              </a:rPr>
              <a:t>Cardy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  <a:r>
              <a:rPr lang="en-US" dirty="0" err="1" smtClean="0">
                <a:solidFill>
                  <a:srgbClr val="800000"/>
                </a:solidFill>
              </a:rPr>
              <a:t>Ikhlef</a:t>
            </a:r>
            <a:r>
              <a:rPr lang="en-US" dirty="0" smtClean="0">
                <a:solidFill>
                  <a:srgbClr val="800000"/>
                </a:solidFill>
              </a:rPr>
              <a:t> and </a:t>
            </a:r>
            <a:r>
              <a:rPr lang="en-US" dirty="0" err="1" smtClean="0">
                <a:solidFill>
                  <a:srgbClr val="800000"/>
                </a:solidFill>
              </a:rPr>
              <a:t>Cardy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  <a:r>
              <a:rPr lang="en-US" dirty="0" err="1" smtClean="0">
                <a:solidFill>
                  <a:srgbClr val="800000"/>
                </a:solidFill>
              </a:rPr>
              <a:t>Ikhlef</a:t>
            </a:r>
            <a:r>
              <a:rPr lang="en-US" dirty="0" smtClean="0">
                <a:solidFill>
                  <a:srgbClr val="800000"/>
                </a:solidFill>
              </a:rPr>
              <a:t>, Fendley and </a:t>
            </a:r>
            <a:r>
              <a:rPr lang="en-US" dirty="0" err="1" smtClean="0">
                <a:solidFill>
                  <a:srgbClr val="800000"/>
                </a:solidFill>
              </a:rPr>
              <a:t>Cardy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6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533400"/>
            <a:ext cx="863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Cardy</a:t>
            </a:r>
            <a:r>
              <a:rPr lang="en-US" sz="2400" dirty="0" smtClean="0"/>
              <a:t> et al also </a:t>
            </a:r>
            <a:r>
              <a:rPr lang="en-US" sz="2400" dirty="0" smtClean="0">
                <a:solidFill>
                  <a:srgbClr val="0000FF"/>
                </a:solidFill>
              </a:rPr>
              <a:t>reversed the order of the logic </a:t>
            </a:r>
            <a:r>
              <a:rPr lang="en-US" sz="2400" dirty="0" smtClean="0"/>
              <a:t>in an interesting way.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1950" y="1397000"/>
            <a:ext cx="8369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did not require a priori that the Boltzmann weights satisfy the YBE. In looking for a discrete </a:t>
            </a:r>
            <a:r>
              <a:rPr lang="en-US" sz="2400" dirty="0" err="1" smtClean="0"/>
              <a:t>holmorphic</a:t>
            </a:r>
            <a:r>
              <a:rPr lang="en-US" sz="2400" dirty="0" smtClean="0"/>
              <a:t> operator, the requirement that the closed-path sum vanish is then a </a:t>
            </a:r>
            <a:r>
              <a:rPr lang="en-US" sz="2400" dirty="0" smtClean="0">
                <a:solidFill>
                  <a:srgbClr val="FF0000"/>
                </a:solidFill>
              </a:rPr>
              <a:t>linear condition on the Boltzmann weights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In all the examples studied, they found that the solution of the the linear equation gives weights </a:t>
            </a:r>
            <a:r>
              <a:rPr lang="en-US" sz="2400" dirty="0" smtClean="0">
                <a:solidFill>
                  <a:srgbClr val="FF0000"/>
                </a:solidFill>
              </a:rPr>
              <a:t>also gives a solution to the YBE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0412" y="4778783"/>
            <a:ext cx="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5210" y="4778783"/>
            <a:ext cx="2434481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15211" y="4743856"/>
            <a:ext cx="243448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0412" y="4778783"/>
            <a:ext cx="0" cy="1774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2480" y="6353555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0412" y="5254955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6793" y="5855120"/>
            <a:ext cx="78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 + v 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1364077" y="5108078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015718" y="5655065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1375763" y="6169684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47510" y="4769146"/>
            <a:ext cx="2434481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47511" y="4734219"/>
            <a:ext cx="243448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257012" y="4734219"/>
            <a:ext cx="8286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7653" y="5230232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5114" y="6353555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v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9093" y="5845483"/>
            <a:ext cx="87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 + v 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7176736" y="5083864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6448018" y="5645428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7168450" y="6153767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6791" y="5430287"/>
            <a:ext cx="54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Constantia"/>
                <a:cs typeface="Constantia"/>
              </a:rPr>
              <a:t>=</a:t>
            </a:r>
            <a:endParaRPr lang="en-US" sz="3600" i="1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2241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How is discrete </a:t>
            </a:r>
            <a:r>
              <a:rPr lang="en-US" sz="3200" dirty="0" err="1" smtClean="0">
                <a:solidFill>
                  <a:srgbClr val="0000FF"/>
                </a:solidFill>
              </a:rPr>
              <a:t>holmorphicity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related to </a:t>
            </a:r>
            <a:r>
              <a:rPr lang="en-US" sz="3200" dirty="0" err="1" smtClean="0">
                <a:solidFill>
                  <a:srgbClr val="0000FF"/>
                </a:solidFill>
              </a:rPr>
              <a:t>integrability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41500"/>
            <a:ext cx="795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</a:t>
            </a:r>
            <a:r>
              <a:rPr lang="en-US" sz="2400" dirty="0"/>
              <a:t>saw </a:t>
            </a:r>
            <a:r>
              <a:rPr lang="en-US" sz="2400" dirty="0" smtClean="0"/>
              <a:t>how </a:t>
            </a:r>
            <a:r>
              <a:rPr lang="en-US" sz="2400" dirty="0" err="1" smtClean="0"/>
              <a:t>integrability</a:t>
            </a:r>
            <a:r>
              <a:rPr lang="en-US" sz="2400" dirty="0" smtClean="0"/>
              <a:t> is related to topology via knot/link invariants and the Yang-Baxter equation.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46400"/>
            <a:ext cx="795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However, solutions of the YBE </a:t>
            </a:r>
            <a:r>
              <a:rPr lang="en-US" sz="2400" dirty="0" smtClean="0">
                <a:solidFill>
                  <a:srgbClr val="FF0000"/>
                </a:solidFill>
              </a:rPr>
              <a:t>depend on a parameter, the angle </a:t>
            </a:r>
            <a:r>
              <a:rPr lang="en-US" sz="2400" i="1" dirty="0" smtClean="0">
                <a:solidFill>
                  <a:srgbClr val="FF0000"/>
                </a:solidFill>
                <a:latin typeface="Constantia"/>
                <a:cs typeface="Constantia"/>
              </a:rPr>
              <a:t>u</a:t>
            </a:r>
            <a:r>
              <a:rPr lang="en-US" sz="2400" dirty="0" smtClean="0"/>
              <a:t>. One must ``</a:t>
            </a:r>
            <a:r>
              <a:rPr lang="en-US" sz="2400" dirty="0" err="1" smtClean="0"/>
              <a:t>Baxterize</a:t>
            </a:r>
            <a:r>
              <a:rPr lang="en-US" sz="2400" dirty="0" smtClean="0"/>
              <a:t>’’ the knot invariant to obtain the Boltzmann weights.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8000" y="4368800"/>
            <a:ext cx="795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will explain how discrete </a:t>
            </a:r>
            <a:r>
              <a:rPr lang="en-US" sz="2400" dirty="0" err="1" smtClean="0"/>
              <a:t>holomorphicity</a:t>
            </a:r>
            <a:r>
              <a:rPr lang="en-US" sz="2400" dirty="0" smtClean="0"/>
              <a:t> not only </a:t>
            </a:r>
            <a:r>
              <a:rPr lang="en-US" sz="2400" dirty="0" err="1" smtClean="0"/>
              <a:t>Baxterizes</a:t>
            </a:r>
            <a:r>
              <a:rPr lang="en-US" sz="2400" dirty="0" smtClean="0"/>
              <a:t> the knot invariant by solving </a:t>
            </a:r>
            <a:r>
              <a:rPr lang="en-US" sz="2400" dirty="0" smtClean="0">
                <a:solidFill>
                  <a:srgbClr val="008000"/>
                </a:solidFill>
              </a:rPr>
              <a:t>linear equations</a:t>
            </a:r>
            <a:r>
              <a:rPr lang="en-US" sz="2400" dirty="0" smtClean="0"/>
              <a:t>, but does so in a </a:t>
            </a:r>
            <a:r>
              <a:rPr lang="en-US" sz="2400" dirty="0" smtClean="0">
                <a:solidFill>
                  <a:srgbClr val="008000"/>
                </a:solidFill>
              </a:rPr>
              <a:t>very natural fashion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This allows the results to be extended to </a:t>
            </a:r>
            <a:r>
              <a:rPr lang="en-US" sz="2400" dirty="0" smtClean="0">
                <a:solidFill>
                  <a:srgbClr val="008000"/>
                </a:solidFill>
              </a:rPr>
              <a:t>many many </a:t>
            </a:r>
            <a:r>
              <a:rPr lang="en-US" sz="2400" dirty="0" err="1" smtClean="0">
                <a:solidFill>
                  <a:srgbClr val="008000"/>
                </a:solidFill>
              </a:rPr>
              <a:t>integrable</a:t>
            </a:r>
            <a:r>
              <a:rPr lang="en-US" sz="2400" dirty="0" smtClean="0">
                <a:solidFill>
                  <a:srgbClr val="008000"/>
                </a:solidFill>
              </a:rPr>
              <a:t> models</a:t>
            </a:r>
            <a:r>
              <a:rPr lang="en-US" sz="2400" dirty="0" smtClean="0"/>
              <a:t>, and a general proof is likely.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7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700" y="2611438"/>
            <a:ext cx="8585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Discrete </a:t>
            </a:r>
            <a:r>
              <a:rPr lang="en-US" sz="3200" dirty="0" err="1" smtClean="0">
                <a:solidFill>
                  <a:srgbClr val="0000FF"/>
                </a:solidFill>
              </a:rPr>
              <a:t>holmorphicity</a:t>
            </a:r>
            <a:r>
              <a:rPr lang="en-US" sz="3200" dirty="0" smtClean="0">
                <a:solidFill>
                  <a:srgbClr val="0000FF"/>
                </a:solidFill>
              </a:rPr>
              <a:t>  + braiding  =  </a:t>
            </a:r>
            <a:r>
              <a:rPr lang="en-US" sz="3200" dirty="0" err="1" smtClean="0">
                <a:solidFill>
                  <a:srgbClr val="0000FF"/>
                </a:solidFill>
              </a:rPr>
              <a:t>integrability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5700" y="276860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5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00" y="206801"/>
            <a:ext cx="840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key connection comes from looking at the way the discretely holomorphic operators are defined. They have a string attached:</a:t>
            </a:r>
            <a:endParaRPr lang="en-US" sz="2400" dirty="0"/>
          </a:p>
        </p:txBody>
      </p:sp>
      <p:pic>
        <p:nvPicPr>
          <p:cNvPr id="4" name="Picture 3" descr="l-FPL-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9" y="1630933"/>
            <a:ext cx="3369169" cy="2719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5207000"/>
            <a:ext cx="770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Ising</a:t>
            </a:r>
            <a:r>
              <a:rPr lang="en-US" sz="2400" dirty="0" smtClean="0"/>
              <a:t>, this is the familiar Jordan-Wigner string of spin flips.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1977789" y="2581708"/>
            <a:ext cx="1460513" cy="1971350"/>
          </a:xfrm>
          <a:custGeom>
            <a:avLst/>
            <a:gdLst>
              <a:gd name="connsiteX0" fmla="*/ 571500 w 1460513"/>
              <a:gd name="connsiteY0" fmla="*/ 193350 h 1971350"/>
              <a:gd name="connsiteX1" fmla="*/ 749300 w 1460513"/>
              <a:gd name="connsiteY1" fmla="*/ 66350 h 1971350"/>
              <a:gd name="connsiteX2" fmla="*/ 1384300 w 1460513"/>
              <a:gd name="connsiteY2" fmla="*/ 53650 h 1971350"/>
              <a:gd name="connsiteX3" fmla="*/ 1409700 w 1460513"/>
              <a:gd name="connsiteY3" fmla="*/ 764850 h 1971350"/>
              <a:gd name="connsiteX4" fmla="*/ 1409700 w 1460513"/>
              <a:gd name="connsiteY4" fmla="*/ 1349050 h 1971350"/>
              <a:gd name="connsiteX5" fmla="*/ 736600 w 1460513"/>
              <a:gd name="connsiteY5" fmla="*/ 1399850 h 1971350"/>
              <a:gd name="connsiteX6" fmla="*/ 50800 w 1460513"/>
              <a:gd name="connsiteY6" fmla="*/ 1374450 h 1971350"/>
              <a:gd name="connsiteX7" fmla="*/ 50800 w 1460513"/>
              <a:gd name="connsiteY7" fmla="*/ 1971350 h 1971350"/>
              <a:gd name="connsiteX8" fmla="*/ 50800 w 1460513"/>
              <a:gd name="connsiteY8" fmla="*/ 1971350 h 1971350"/>
              <a:gd name="connsiteX9" fmla="*/ 50800 w 1460513"/>
              <a:gd name="connsiteY9" fmla="*/ 1971350 h 197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0513" h="1971350">
                <a:moveTo>
                  <a:pt x="571500" y="193350"/>
                </a:moveTo>
                <a:cubicBezTo>
                  <a:pt x="592666" y="141491"/>
                  <a:pt x="613833" y="89633"/>
                  <a:pt x="749300" y="66350"/>
                </a:cubicBezTo>
                <a:cubicBezTo>
                  <a:pt x="884767" y="43067"/>
                  <a:pt x="1274233" y="-62767"/>
                  <a:pt x="1384300" y="53650"/>
                </a:cubicBezTo>
                <a:cubicBezTo>
                  <a:pt x="1494367" y="170067"/>
                  <a:pt x="1405467" y="548950"/>
                  <a:pt x="1409700" y="764850"/>
                </a:cubicBezTo>
                <a:cubicBezTo>
                  <a:pt x="1413933" y="980750"/>
                  <a:pt x="1521883" y="1243217"/>
                  <a:pt x="1409700" y="1349050"/>
                </a:cubicBezTo>
                <a:cubicBezTo>
                  <a:pt x="1297517" y="1454883"/>
                  <a:pt x="963083" y="1395617"/>
                  <a:pt x="736600" y="1399850"/>
                </a:cubicBezTo>
                <a:cubicBezTo>
                  <a:pt x="510117" y="1404083"/>
                  <a:pt x="165100" y="1279200"/>
                  <a:pt x="50800" y="1374450"/>
                </a:cubicBezTo>
                <a:cubicBezTo>
                  <a:pt x="-63500" y="1469700"/>
                  <a:pt x="50800" y="1971350"/>
                  <a:pt x="50800" y="1971350"/>
                </a:cubicBezTo>
                <a:lnTo>
                  <a:pt x="50800" y="1971350"/>
                </a:lnTo>
                <a:lnTo>
                  <a:pt x="50800" y="1971350"/>
                </a:lnTo>
              </a:path>
            </a:pathLst>
          </a:cu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366FF"/>
                </a:solidFill>
              </a:ln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2352439" y="2549958"/>
            <a:ext cx="393700" cy="444500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5514739" y="2867167"/>
            <a:ext cx="393700" cy="444500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8439" y="2771267"/>
            <a:ext cx="2791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 the operator </a:t>
            </a:r>
            <a:r>
              <a:rPr lang="en-US" sz="2000" i="1" dirty="0" smtClean="0">
                <a:latin typeface="Constantia"/>
                <a:cs typeface="Constantia"/>
              </a:rPr>
              <a:t>O(z)</a:t>
            </a:r>
          </a:p>
          <a:p>
            <a:r>
              <a:rPr lang="en-US" sz="2000" dirty="0" smtClean="0"/>
              <a:t>acting at point </a:t>
            </a:r>
            <a:r>
              <a:rPr lang="en-US" sz="2000" i="1" dirty="0" smtClean="0">
                <a:latin typeface="Constantia"/>
                <a:cs typeface="Constantia"/>
              </a:rPr>
              <a:t>z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819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Point Star 2"/>
          <p:cNvSpPr/>
          <p:nvPr/>
        </p:nvSpPr>
        <p:spPr>
          <a:xfrm>
            <a:off x="1433920" y="1825767"/>
            <a:ext cx="393700" cy="444500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800" y="226367"/>
            <a:ext cx="839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expectation value                 is independent of the string’s path except for the </a:t>
            </a:r>
            <a:r>
              <a:rPr lang="en-US" sz="2400" dirty="0" smtClean="0">
                <a:solidFill>
                  <a:srgbClr val="FF0000"/>
                </a:solidFill>
              </a:rPr>
              <a:t>total winding angle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47188"/>
              </p:ext>
            </p:extLst>
          </p:nvPr>
        </p:nvGraphicFramePr>
        <p:xfrm>
          <a:off x="3346450" y="226367"/>
          <a:ext cx="104775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3" imgW="431800" imgH="203200" progId="Equation.DSMT4">
                  <p:embed/>
                </p:oleObj>
              </mc:Choice>
              <mc:Fallback>
                <p:oleObj name="Equation" r:id="rId3" imgW="431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6450" y="226367"/>
                        <a:ext cx="1047750" cy="493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800" y="3238500"/>
            <a:ext cx="775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Picking up a phase under rotation of        </a:t>
            </a:r>
            <a:r>
              <a:rPr lang="en-US" sz="2400" dirty="0" smtClean="0"/>
              <a:t>is characteristic </a:t>
            </a:r>
            <a:r>
              <a:rPr lang="en-US" sz="2400" dirty="0" smtClean="0"/>
              <a:t>of a</a:t>
            </a:r>
          </a:p>
          <a:p>
            <a:r>
              <a:rPr lang="en-US" sz="2400" dirty="0" smtClean="0"/>
              <a:t>holomorphic object of </a:t>
            </a:r>
            <a:r>
              <a:rPr lang="en-US" sz="2400" dirty="0" smtClean="0">
                <a:solidFill>
                  <a:srgbClr val="008000"/>
                </a:solidFill>
              </a:rPr>
              <a:t>``dimension’’ </a:t>
            </a:r>
            <a:r>
              <a:rPr lang="en-US" sz="2400" i="1" dirty="0" smtClean="0">
                <a:solidFill>
                  <a:srgbClr val="008000"/>
                </a:solidFill>
                <a:latin typeface="Constantia"/>
                <a:cs typeface="Constantia"/>
              </a:rPr>
              <a:t>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652633" y="1289654"/>
            <a:ext cx="3137373" cy="1576618"/>
          </a:xfrm>
          <a:custGeom>
            <a:avLst/>
            <a:gdLst>
              <a:gd name="connsiteX0" fmla="*/ 978373 w 3137373"/>
              <a:gd name="connsiteY0" fmla="*/ 831246 h 1576618"/>
              <a:gd name="connsiteX1" fmla="*/ 1549873 w 3137373"/>
              <a:gd name="connsiteY1" fmla="*/ 843946 h 1576618"/>
              <a:gd name="connsiteX2" fmla="*/ 1892773 w 3137373"/>
              <a:gd name="connsiteY2" fmla="*/ 1288446 h 1576618"/>
              <a:gd name="connsiteX3" fmla="*/ 1346673 w 3137373"/>
              <a:gd name="connsiteY3" fmla="*/ 1542446 h 1576618"/>
              <a:gd name="connsiteX4" fmla="*/ 533873 w 3137373"/>
              <a:gd name="connsiteY4" fmla="*/ 1542446 h 1576618"/>
              <a:gd name="connsiteX5" fmla="*/ 102073 w 3137373"/>
              <a:gd name="connsiteY5" fmla="*/ 1250346 h 1576618"/>
              <a:gd name="connsiteX6" fmla="*/ 38573 w 3137373"/>
              <a:gd name="connsiteY6" fmla="*/ 805846 h 1576618"/>
              <a:gd name="connsiteX7" fmla="*/ 597373 w 3137373"/>
              <a:gd name="connsiteY7" fmla="*/ 56546 h 1576618"/>
              <a:gd name="connsiteX8" fmla="*/ 1321273 w 3137373"/>
              <a:gd name="connsiteY8" fmla="*/ 107346 h 1576618"/>
              <a:gd name="connsiteX9" fmla="*/ 2146773 w 3137373"/>
              <a:gd name="connsiteY9" fmla="*/ 539146 h 1576618"/>
              <a:gd name="connsiteX10" fmla="*/ 2565873 w 3137373"/>
              <a:gd name="connsiteY10" fmla="*/ 767746 h 1576618"/>
              <a:gd name="connsiteX11" fmla="*/ 3137373 w 3137373"/>
              <a:gd name="connsiteY11" fmla="*/ 805846 h 15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373" h="1576618">
                <a:moveTo>
                  <a:pt x="978373" y="831246"/>
                </a:moveTo>
                <a:cubicBezTo>
                  <a:pt x="1187923" y="799496"/>
                  <a:pt x="1397473" y="767746"/>
                  <a:pt x="1549873" y="843946"/>
                </a:cubicBezTo>
                <a:cubicBezTo>
                  <a:pt x="1702273" y="920146"/>
                  <a:pt x="1926640" y="1172029"/>
                  <a:pt x="1892773" y="1288446"/>
                </a:cubicBezTo>
                <a:cubicBezTo>
                  <a:pt x="1858906" y="1404863"/>
                  <a:pt x="1573156" y="1500113"/>
                  <a:pt x="1346673" y="1542446"/>
                </a:cubicBezTo>
                <a:cubicBezTo>
                  <a:pt x="1120190" y="1584779"/>
                  <a:pt x="741306" y="1591129"/>
                  <a:pt x="533873" y="1542446"/>
                </a:cubicBezTo>
                <a:cubicBezTo>
                  <a:pt x="326440" y="1493763"/>
                  <a:pt x="184623" y="1373113"/>
                  <a:pt x="102073" y="1250346"/>
                </a:cubicBezTo>
                <a:cubicBezTo>
                  <a:pt x="19523" y="1127579"/>
                  <a:pt x="-43977" y="1004813"/>
                  <a:pt x="38573" y="805846"/>
                </a:cubicBezTo>
                <a:cubicBezTo>
                  <a:pt x="121123" y="606879"/>
                  <a:pt x="383590" y="172963"/>
                  <a:pt x="597373" y="56546"/>
                </a:cubicBezTo>
                <a:cubicBezTo>
                  <a:pt x="811156" y="-59871"/>
                  <a:pt x="1063040" y="26913"/>
                  <a:pt x="1321273" y="107346"/>
                </a:cubicBezTo>
                <a:cubicBezTo>
                  <a:pt x="1579506" y="187779"/>
                  <a:pt x="1939340" y="429079"/>
                  <a:pt x="2146773" y="539146"/>
                </a:cubicBezTo>
                <a:cubicBezTo>
                  <a:pt x="2354206" y="649213"/>
                  <a:pt x="2400773" y="723296"/>
                  <a:pt x="2565873" y="767746"/>
                </a:cubicBezTo>
                <a:cubicBezTo>
                  <a:pt x="2730973" y="812196"/>
                  <a:pt x="3137373" y="805846"/>
                  <a:pt x="3137373" y="805846"/>
                </a:cubicBezTo>
              </a:path>
            </a:pathLst>
          </a:cu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8000"/>
                </a:solidFill>
              </a:ln>
              <a:solidFill>
                <a:srgbClr val="3366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5146"/>
              </p:ext>
            </p:extLst>
          </p:nvPr>
        </p:nvGraphicFramePr>
        <p:xfrm>
          <a:off x="4394200" y="1651000"/>
          <a:ext cx="17065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5" imgW="457200" imgH="190500" progId="Equation.DSMT4">
                  <p:embed/>
                </p:oleObj>
              </mc:Choice>
              <mc:Fallback>
                <p:oleObj name="Equation" r:id="rId5" imgW="457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651000"/>
                        <a:ext cx="1706563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4-Point Star 8"/>
          <p:cNvSpPr/>
          <p:nvPr/>
        </p:nvSpPr>
        <p:spPr>
          <a:xfrm>
            <a:off x="6183720" y="1978167"/>
            <a:ext cx="393700" cy="444500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77000" y="2146300"/>
            <a:ext cx="1955800" cy="101600"/>
          </a:xfrm>
          <a:custGeom>
            <a:avLst/>
            <a:gdLst>
              <a:gd name="connsiteX0" fmla="*/ 0 w 1955800"/>
              <a:gd name="connsiteY0" fmla="*/ 50800 h 101600"/>
              <a:gd name="connsiteX1" fmla="*/ 1104900 w 1955800"/>
              <a:gd name="connsiteY1" fmla="*/ 0 h 101600"/>
              <a:gd name="connsiteX2" fmla="*/ 1104900 w 1955800"/>
              <a:gd name="connsiteY2" fmla="*/ 0 h 101600"/>
              <a:gd name="connsiteX3" fmla="*/ 1955800 w 1955800"/>
              <a:gd name="connsiteY3" fmla="*/ 101600 h 101600"/>
              <a:gd name="connsiteX4" fmla="*/ 1955800 w 1955800"/>
              <a:gd name="connsiteY4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01600">
                <a:moveTo>
                  <a:pt x="0" y="50800"/>
                </a:moveTo>
                <a:lnTo>
                  <a:pt x="1104900" y="0"/>
                </a:lnTo>
                <a:lnTo>
                  <a:pt x="1104900" y="0"/>
                </a:lnTo>
                <a:lnTo>
                  <a:pt x="1955800" y="101600"/>
                </a:lnTo>
                <a:lnTo>
                  <a:pt x="1955800" y="1016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01337"/>
              </p:ext>
            </p:extLst>
          </p:nvPr>
        </p:nvGraphicFramePr>
        <p:xfrm>
          <a:off x="5035550" y="3276600"/>
          <a:ext cx="527050" cy="3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7" imgW="228600" imgH="165100" progId="Equation.DSMT4">
                  <p:embed/>
                </p:oleObj>
              </mc:Choice>
              <mc:Fallback>
                <p:oleObj name="Equation" r:id="rId7" imgW="2286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5550" y="3276600"/>
                        <a:ext cx="527050" cy="380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8000" y="4317303"/>
            <a:ext cx="839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also characteristic of the </a:t>
            </a:r>
            <a:r>
              <a:rPr lang="en-US" sz="2400" dirty="0" smtClean="0">
                <a:solidFill>
                  <a:srgbClr val="FF0000"/>
                </a:solidFill>
              </a:rPr>
              <a:t>twisting of a ribbon</a:t>
            </a:r>
            <a:r>
              <a:rPr lang="en-US" sz="2400" dirty="0"/>
              <a:t>!</a:t>
            </a:r>
          </a:p>
        </p:txBody>
      </p:sp>
      <p:sp>
        <p:nvSpPr>
          <p:cNvPr id="13" name="Freeform 12"/>
          <p:cNvSpPr/>
          <p:nvPr/>
        </p:nvSpPr>
        <p:spPr>
          <a:xfrm>
            <a:off x="2485081" y="5042401"/>
            <a:ext cx="716898" cy="1302094"/>
          </a:xfrm>
          <a:custGeom>
            <a:avLst/>
            <a:gdLst>
              <a:gd name="connsiteX0" fmla="*/ 0 w 950166"/>
              <a:gd name="connsiteY0" fmla="*/ 1588029 h 1588029"/>
              <a:gd name="connsiteX1" fmla="*/ 520700 w 950166"/>
              <a:gd name="connsiteY1" fmla="*/ 1054629 h 1588029"/>
              <a:gd name="connsiteX2" fmla="*/ 914400 w 950166"/>
              <a:gd name="connsiteY2" fmla="*/ 572029 h 1588029"/>
              <a:gd name="connsiteX3" fmla="*/ 901700 w 950166"/>
              <a:gd name="connsiteY3" fmla="*/ 381529 h 1588029"/>
              <a:gd name="connsiteX4" fmla="*/ 647700 w 950166"/>
              <a:gd name="connsiteY4" fmla="*/ 529 h 1588029"/>
              <a:gd name="connsiteX5" fmla="*/ 215900 w 950166"/>
              <a:gd name="connsiteY5" fmla="*/ 470429 h 1588029"/>
              <a:gd name="connsiteX6" fmla="*/ 469900 w 950166"/>
              <a:gd name="connsiteY6" fmla="*/ 851429 h 15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166" h="1588029">
                <a:moveTo>
                  <a:pt x="0" y="1588029"/>
                </a:moveTo>
                <a:cubicBezTo>
                  <a:pt x="184150" y="1405995"/>
                  <a:pt x="368300" y="1223962"/>
                  <a:pt x="520700" y="1054629"/>
                </a:cubicBezTo>
                <a:cubicBezTo>
                  <a:pt x="673100" y="885296"/>
                  <a:pt x="850900" y="684212"/>
                  <a:pt x="914400" y="572029"/>
                </a:cubicBezTo>
                <a:cubicBezTo>
                  <a:pt x="977900" y="459846"/>
                  <a:pt x="946150" y="476779"/>
                  <a:pt x="901700" y="381529"/>
                </a:cubicBezTo>
                <a:cubicBezTo>
                  <a:pt x="857250" y="286279"/>
                  <a:pt x="762000" y="-14288"/>
                  <a:pt x="647700" y="529"/>
                </a:cubicBezTo>
                <a:cubicBezTo>
                  <a:pt x="533400" y="15346"/>
                  <a:pt x="245533" y="328612"/>
                  <a:pt x="215900" y="470429"/>
                </a:cubicBezTo>
                <a:cubicBezTo>
                  <a:pt x="186267" y="612246"/>
                  <a:pt x="469900" y="851429"/>
                  <a:pt x="469900" y="8514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85382"/>
              </p:ext>
            </p:extLst>
          </p:nvPr>
        </p:nvGraphicFramePr>
        <p:xfrm>
          <a:off x="3790006" y="5455467"/>
          <a:ext cx="14255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9" imgW="508000" imgH="228600" progId="Equation.DSMT4">
                  <p:embed/>
                </p:oleObj>
              </mc:Choice>
              <mc:Fallback>
                <p:oleObj name="Equation" r:id="rId9" imgW="50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90006" y="5455467"/>
                        <a:ext cx="142557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5215581" y="5328337"/>
            <a:ext cx="1003300" cy="1016158"/>
          </a:xfrm>
          <a:custGeom>
            <a:avLst/>
            <a:gdLst>
              <a:gd name="connsiteX0" fmla="*/ 0 w 1003300"/>
              <a:gd name="connsiteY0" fmla="*/ 990758 h 1016158"/>
              <a:gd name="connsiteX1" fmla="*/ 190500 w 1003300"/>
              <a:gd name="connsiteY1" fmla="*/ 241458 h 1016158"/>
              <a:gd name="connsiteX2" fmla="*/ 520700 w 1003300"/>
              <a:gd name="connsiteY2" fmla="*/ 158 h 1016158"/>
              <a:gd name="connsiteX3" fmla="*/ 838200 w 1003300"/>
              <a:gd name="connsiteY3" fmla="*/ 266858 h 1016158"/>
              <a:gd name="connsiteX4" fmla="*/ 1003300 w 1003300"/>
              <a:gd name="connsiteY4" fmla="*/ 1016158 h 101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1016158">
                <a:moveTo>
                  <a:pt x="0" y="990758"/>
                </a:moveTo>
                <a:cubicBezTo>
                  <a:pt x="51858" y="698658"/>
                  <a:pt x="103717" y="406558"/>
                  <a:pt x="190500" y="241458"/>
                </a:cubicBezTo>
                <a:cubicBezTo>
                  <a:pt x="277283" y="76358"/>
                  <a:pt x="412750" y="-4075"/>
                  <a:pt x="520700" y="158"/>
                </a:cubicBezTo>
                <a:cubicBezTo>
                  <a:pt x="628650" y="4391"/>
                  <a:pt x="757767" y="97525"/>
                  <a:pt x="838200" y="266858"/>
                </a:cubicBezTo>
                <a:cubicBezTo>
                  <a:pt x="918633" y="436191"/>
                  <a:pt x="1003300" y="1016158"/>
                  <a:pt x="1003300" y="10161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973770" y="5925328"/>
            <a:ext cx="334868" cy="342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3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8556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Outline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Integrability</a:t>
            </a:r>
            <a:r>
              <a:rPr lang="en-US" sz="2400" dirty="0" smtClean="0"/>
              <a:t> and the Yang-Baxter </a:t>
            </a:r>
            <a:r>
              <a:rPr lang="en-US" sz="2400" dirty="0" smtClean="0"/>
              <a:t>equation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Knot and link invariants such as the Jones </a:t>
            </a:r>
            <a:r>
              <a:rPr lang="en-US" sz="2400" dirty="0" smtClean="0"/>
              <a:t>polynomial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Discrete </a:t>
            </a:r>
            <a:r>
              <a:rPr lang="en-US" sz="2400" dirty="0" err="1" smtClean="0"/>
              <a:t>holomorphicity</a:t>
            </a:r>
            <a:r>
              <a:rPr lang="en-US" sz="2400" dirty="0" smtClean="0"/>
              <a:t> of lattice </a:t>
            </a:r>
            <a:r>
              <a:rPr lang="en-US" sz="2400" dirty="0" smtClean="0"/>
              <a:t>operators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CFT/</a:t>
            </a:r>
            <a:r>
              <a:rPr lang="en-US" sz="2400" dirty="0" err="1" smtClean="0"/>
              <a:t>anyon</a:t>
            </a:r>
            <a:r>
              <a:rPr lang="en-US" sz="2400" dirty="0" smtClean="0"/>
              <a:t>/TQFT </a:t>
            </a:r>
            <a:r>
              <a:rPr lang="en-US" sz="2400" dirty="0" smtClean="0"/>
              <a:t>physics; MTC mathematics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Using discrete </a:t>
            </a:r>
            <a:r>
              <a:rPr lang="en-US" sz="2400" dirty="0" err="1" smtClean="0">
                <a:solidFill>
                  <a:srgbClr val="FF0000"/>
                </a:solidFill>
              </a:rPr>
              <a:t>holomorphicity</a:t>
            </a:r>
            <a:r>
              <a:rPr lang="en-US" sz="2400" dirty="0" smtClean="0">
                <a:solidFill>
                  <a:srgbClr val="FF0000"/>
                </a:solidFill>
              </a:rPr>
              <a:t> to turn topological invariants into </a:t>
            </a:r>
            <a:r>
              <a:rPr lang="en-US" sz="2400" dirty="0" err="1" smtClean="0">
                <a:solidFill>
                  <a:srgbClr val="FF0000"/>
                </a:solidFill>
              </a:rPr>
              <a:t>integrable</a:t>
            </a:r>
            <a:r>
              <a:rPr lang="en-US" sz="2400" dirty="0" smtClean="0">
                <a:solidFill>
                  <a:srgbClr val="FF0000"/>
                </a:solidFill>
              </a:rPr>
              <a:t> Boltzmann weights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Or perhaps using topology to derive discrete </a:t>
            </a:r>
            <a:r>
              <a:rPr lang="en-US" sz="2400" dirty="0" err="1" smtClean="0">
                <a:solidFill>
                  <a:srgbClr val="FF0000"/>
                </a:solidFill>
              </a:rPr>
              <a:t>holomorphicity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0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33" y="2064603"/>
            <a:ext cx="797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rules were systematized by </a:t>
            </a:r>
            <a:r>
              <a:rPr lang="en-US" sz="2400" dirty="0" smtClean="0">
                <a:solidFill>
                  <a:srgbClr val="800000"/>
                </a:solidFill>
              </a:rPr>
              <a:t>Moore and </a:t>
            </a:r>
            <a:r>
              <a:rPr lang="en-US" sz="2400" dirty="0" err="1" smtClean="0">
                <a:solidFill>
                  <a:srgbClr val="800000"/>
                </a:solidFill>
              </a:rPr>
              <a:t>Seiberg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in order to</a:t>
            </a:r>
            <a:br>
              <a:rPr lang="en-US" sz="2400" dirty="0" smtClean="0"/>
            </a:br>
            <a:r>
              <a:rPr lang="en-US" sz="2400" dirty="0" smtClean="0"/>
              <a:t>understand </a:t>
            </a:r>
            <a:r>
              <a:rPr lang="en-US" sz="2400" dirty="0" smtClean="0">
                <a:solidFill>
                  <a:srgbClr val="0000FF"/>
                </a:solidFill>
              </a:rPr>
              <a:t>chiral operators </a:t>
            </a:r>
            <a:r>
              <a:rPr lang="en-US" sz="2400" dirty="0" smtClean="0"/>
              <a:t>in 2D </a:t>
            </a:r>
            <a:r>
              <a:rPr lang="en-US" sz="2400" dirty="0" smtClean="0">
                <a:solidFill>
                  <a:srgbClr val="0000FF"/>
                </a:solidFill>
              </a:rPr>
              <a:t>conformal field 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 descr="1-s2.0-0370269389908976-mai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 b="52804"/>
          <a:stretch/>
        </p:blipFill>
        <p:spPr>
          <a:xfrm>
            <a:off x="0" y="2857500"/>
            <a:ext cx="8840097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133" y="2159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this correspondence precise, we need to understand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ore about the algebraic structure underlying braiding.</a:t>
            </a:r>
          </a:p>
          <a:p>
            <a:endParaRPr lang="en-US" sz="2400" dirty="0"/>
          </a:p>
          <a:p>
            <a:r>
              <a:rPr lang="en-US" sz="2400" dirty="0" smtClean="0"/>
              <a:t>Luckily, this is understood extremely well.</a:t>
            </a:r>
          </a:p>
        </p:txBody>
      </p:sp>
    </p:spTree>
    <p:extLst>
      <p:ext uri="{BB962C8B-B14F-4D97-AF65-F5344CB8AC3E}">
        <p14:creationId xmlns:p14="http://schemas.microsoft.com/office/powerpoint/2010/main" val="28284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647700"/>
            <a:ext cx="787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math world, the relevant structure is called a </a:t>
            </a:r>
            <a:r>
              <a:rPr lang="en-US" sz="2400" dirty="0" smtClean="0">
                <a:solidFill>
                  <a:srgbClr val="008000"/>
                </a:solidFill>
              </a:rPr>
              <a:t>modular tensor category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300" y="278902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its original context, a </a:t>
            </a:r>
            <a:r>
              <a:rPr lang="en-US" sz="2400" dirty="0" smtClean="0">
                <a:solidFill>
                  <a:srgbClr val="008000"/>
                </a:solidFill>
              </a:rPr>
              <a:t>rational conformal field 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2300" y="1879600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mathematical physics, a </a:t>
            </a:r>
            <a:r>
              <a:rPr lang="en-US" sz="2400" dirty="0" smtClean="0">
                <a:solidFill>
                  <a:srgbClr val="008000"/>
                </a:solidFill>
              </a:rPr>
              <a:t>topological quantum field 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2299" y="3835400"/>
            <a:ext cx="772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 nowadays, </a:t>
            </a:r>
            <a:r>
              <a:rPr lang="en-US" sz="2400" dirty="0" smtClean="0">
                <a:solidFill>
                  <a:srgbClr val="008000"/>
                </a:solidFill>
              </a:rPr>
              <a:t>consistent braiding and fusing relations</a:t>
            </a:r>
            <a:r>
              <a:rPr lang="en-US" sz="2400" dirty="0" smtClean="0"/>
              <a:t> for 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FF0000"/>
                </a:solidFill>
              </a:rPr>
              <a:t>anyons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300" y="5350301"/>
            <a:ext cx="720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now many explicit examples of this structure.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21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635" y="181401"/>
            <a:ext cx="7878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</a:t>
            </a:r>
            <a:r>
              <a:rPr lang="en-US" sz="2400" dirty="0" err="1" smtClean="0">
                <a:solidFill>
                  <a:srgbClr val="FF0000"/>
                </a:solidFill>
              </a:rPr>
              <a:t>anyon</a:t>
            </a:r>
            <a:r>
              <a:rPr lang="en-US" sz="2400" dirty="0" smtClean="0"/>
              <a:t> is a particle in two spatial dimensions with statistics</a:t>
            </a:r>
          </a:p>
          <a:p>
            <a:r>
              <a:rPr lang="en-US" sz="2400" dirty="0" smtClean="0"/>
              <a:t>generalizing bosons and fermions.</a:t>
            </a:r>
            <a:endParaRPr lang="en-US" sz="24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2006602"/>
            <a:ext cx="4038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400" dirty="0" smtClean="0"/>
              <a:t>From above:</a:t>
            </a:r>
            <a:endParaRPr lang="en-US" sz="24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648200" y="2019304"/>
            <a:ext cx="4038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400" dirty="0" smtClean="0"/>
              <a:t>In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762000" y="3810000"/>
            <a:ext cx="4572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810000"/>
            <a:ext cx="4572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5969001"/>
            <a:ext cx="4572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48600" y="5969001"/>
            <a:ext cx="457200" cy="457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5295900" y="5016501"/>
            <a:ext cx="1295400" cy="10668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4991100" y="3111501"/>
            <a:ext cx="3200400" cy="28194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7010400" y="2997201"/>
            <a:ext cx="1295400" cy="1143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635" y="1268969"/>
            <a:ext cx="703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Exchanging two particles gives a braid in 3d </a:t>
            </a:r>
            <a:r>
              <a:rPr lang="en-US" sz="2400" dirty="0" err="1"/>
              <a:t>spacetime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93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1.11111E-6 L 0.05868 0.08194 C 0.07274 0.10069 0.09375 0.11111 0.11562 0.11111 C 0.14062 0.11111 0.16059 0.10069 0.17465 0.08194 L 0.24166 1.1111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6701 -0.08218 C -0.08108 -0.10093 -0.10208 -0.11111 -0.12396 -0.11111 C -0.14896 -0.11111 -0.16892 -0.10093 -0.18299 -0.08218 L -0.25 1.1111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0834 -0.4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25 -0.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304800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 err="1" smtClean="0">
                <a:solidFill>
                  <a:srgbClr val="008000"/>
                </a:solidFill>
              </a:rPr>
              <a:t>abelian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anyons</a:t>
            </a:r>
            <a:r>
              <a:rPr lang="en-US" sz="2400" dirty="0" smtClean="0"/>
              <a:t>, the wave function picks up a </a:t>
            </a:r>
            <a:r>
              <a:rPr lang="en-US" sz="2400" dirty="0" smtClean="0">
                <a:solidFill>
                  <a:srgbClr val="008000"/>
                </a:solidFill>
              </a:rPr>
              <a:t>phase</a:t>
            </a:r>
            <a:r>
              <a:rPr lang="en-US" sz="2400" dirty="0" smtClean="0"/>
              <a:t> under </a:t>
            </a:r>
          </a:p>
          <a:p>
            <a:r>
              <a:rPr lang="en-US" sz="2400" dirty="0" smtClean="0"/>
              <a:t>braiding/exchange: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79475"/>
              </p:ext>
            </p:extLst>
          </p:nvPr>
        </p:nvGraphicFramePr>
        <p:xfrm>
          <a:off x="3379788" y="1860550"/>
          <a:ext cx="1635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3" imgW="495300" imgH="228600" progId="Equation.DSMT4">
                  <p:embed/>
                </p:oleObj>
              </mc:Choice>
              <mc:Fallback>
                <p:oleObj name="Equation" r:id="rId3" imgW="495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9788" y="1860550"/>
                        <a:ext cx="16351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1607163" y="1936750"/>
            <a:ext cx="879059" cy="1206500"/>
          </a:xfrm>
          <a:custGeom>
            <a:avLst/>
            <a:gdLst>
              <a:gd name="connsiteX0" fmla="*/ 0 w 879059"/>
              <a:gd name="connsiteY0" fmla="*/ 1206500 h 1206500"/>
              <a:gd name="connsiteX1" fmla="*/ 812800 w 879059"/>
              <a:gd name="connsiteY1" fmla="*/ 381000 h 1206500"/>
              <a:gd name="connsiteX2" fmla="*/ 812800 w 879059"/>
              <a:gd name="connsiteY2" fmla="*/ 127000 h 1206500"/>
              <a:gd name="connsiteX3" fmla="*/ 660400 w 879059"/>
              <a:gd name="connsiteY3" fmla="*/ 0 h 1206500"/>
              <a:gd name="connsiteX4" fmla="*/ 660400 w 879059"/>
              <a:gd name="connsiteY4" fmla="*/ 0 h 1206500"/>
              <a:gd name="connsiteX5" fmla="*/ 660400 w 879059"/>
              <a:gd name="connsiteY5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059" h="1206500">
                <a:moveTo>
                  <a:pt x="0" y="1206500"/>
                </a:moveTo>
                <a:cubicBezTo>
                  <a:pt x="338666" y="883708"/>
                  <a:pt x="677333" y="560917"/>
                  <a:pt x="812800" y="381000"/>
                </a:cubicBezTo>
                <a:cubicBezTo>
                  <a:pt x="948267" y="201083"/>
                  <a:pt x="838200" y="190500"/>
                  <a:pt x="812800" y="127000"/>
                </a:cubicBezTo>
                <a:cubicBezTo>
                  <a:pt x="787400" y="63500"/>
                  <a:pt x="660400" y="0"/>
                  <a:pt x="660400" y="0"/>
                </a:cubicBezTo>
                <a:lnTo>
                  <a:pt x="660400" y="0"/>
                </a:lnTo>
                <a:lnTo>
                  <a:pt x="660400" y="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22500" y="2825750"/>
            <a:ext cx="330200" cy="317500"/>
          </a:xfrm>
          <a:custGeom>
            <a:avLst/>
            <a:gdLst>
              <a:gd name="connsiteX0" fmla="*/ 330200 w 330200"/>
              <a:gd name="connsiteY0" fmla="*/ 317500 h 317500"/>
              <a:gd name="connsiteX1" fmla="*/ 0 w 330200"/>
              <a:gd name="connsiteY1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317500">
                <a:moveTo>
                  <a:pt x="330200" y="317500"/>
                </a:moveTo>
                <a:lnTo>
                  <a:pt x="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07163" y="1346200"/>
            <a:ext cx="323237" cy="279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647778" y="1333500"/>
            <a:ext cx="943022" cy="1282700"/>
          </a:xfrm>
          <a:custGeom>
            <a:avLst/>
            <a:gdLst>
              <a:gd name="connsiteX0" fmla="*/ 282622 w 943022"/>
              <a:gd name="connsiteY0" fmla="*/ 1155700 h 1155700"/>
              <a:gd name="connsiteX1" fmla="*/ 3222 w 943022"/>
              <a:gd name="connsiteY1" fmla="*/ 889000 h 1155700"/>
              <a:gd name="connsiteX2" fmla="*/ 447722 w 943022"/>
              <a:gd name="connsiteY2" fmla="*/ 419100 h 1155700"/>
              <a:gd name="connsiteX3" fmla="*/ 943022 w 943022"/>
              <a:gd name="connsiteY3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022" h="1155700">
                <a:moveTo>
                  <a:pt x="282622" y="1155700"/>
                </a:moveTo>
                <a:cubicBezTo>
                  <a:pt x="129163" y="1083733"/>
                  <a:pt x="-24295" y="1011767"/>
                  <a:pt x="3222" y="889000"/>
                </a:cubicBezTo>
                <a:cubicBezTo>
                  <a:pt x="30739" y="766233"/>
                  <a:pt x="291089" y="567267"/>
                  <a:pt x="447722" y="419100"/>
                </a:cubicBezTo>
                <a:cubicBezTo>
                  <a:pt x="604355" y="270933"/>
                  <a:pt x="943022" y="0"/>
                  <a:pt x="943022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273800" y="1333500"/>
            <a:ext cx="0" cy="18097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97500" y="1346200"/>
            <a:ext cx="0" cy="1809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69094" y="3205202"/>
            <a:ext cx="131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nstantia"/>
                <a:cs typeface="Constantia"/>
              </a:rPr>
              <a:t>a               b</a:t>
            </a:r>
            <a:endParaRPr lang="en-US" i="1" dirty="0">
              <a:latin typeface="Constantia"/>
              <a:cs typeface="Constant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6394" y="3205202"/>
            <a:ext cx="129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nstantia"/>
                <a:cs typeface="Constantia"/>
              </a:rPr>
              <a:t>a               b</a:t>
            </a:r>
            <a:endParaRPr lang="en-US" i="1" dirty="0">
              <a:latin typeface="Constantia"/>
              <a:cs typeface="Constant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9300" y="3490436"/>
            <a:ext cx="40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nstantia"/>
                <a:cs typeface="Constantia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Constantia"/>
                <a:cs typeface="Constantia"/>
              </a:rPr>
              <a:t>b</a:t>
            </a:r>
            <a:r>
              <a:rPr lang="en-US" dirty="0" smtClean="0"/>
              <a:t> label different </a:t>
            </a:r>
            <a:r>
              <a:rPr lang="en-US" dirty="0" smtClean="0">
                <a:solidFill>
                  <a:srgbClr val="008000"/>
                </a:solidFill>
              </a:rPr>
              <a:t>species</a:t>
            </a:r>
            <a:r>
              <a:rPr lang="en-US" dirty="0" smtClean="0"/>
              <a:t> of </a:t>
            </a:r>
            <a:r>
              <a:rPr lang="en-US" dirty="0" err="1" smtClean="0"/>
              <a:t>anyons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31800" y="4222767"/>
            <a:ext cx="79826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non-</a:t>
            </a:r>
            <a:r>
              <a:rPr lang="en-US" sz="2400" dirty="0" err="1">
                <a:solidFill>
                  <a:srgbClr val="FF0000"/>
                </a:solidFill>
              </a:rPr>
              <a:t>A</a:t>
            </a:r>
            <a:r>
              <a:rPr lang="en-US" sz="2400" dirty="0" err="1" smtClean="0">
                <a:solidFill>
                  <a:srgbClr val="FF0000"/>
                </a:solidFill>
              </a:rPr>
              <a:t>belian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anyons</a:t>
            </a:r>
            <a:r>
              <a:rPr lang="en-US" sz="2400" dirty="0" smtClean="0"/>
              <a:t>, braiding/exchange can cause the</a:t>
            </a:r>
            <a:br>
              <a:rPr lang="en-US" sz="2400" dirty="0" smtClean="0"/>
            </a:br>
            <a:r>
              <a:rPr lang="en-US" sz="2400" dirty="0" smtClean="0"/>
              <a:t>system to </a:t>
            </a:r>
            <a:r>
              <a:rPr lang="en-US" sz="2400" dirty="0" smtClean="0">
                <a:solidFill>
                  <a:srgbClr val="FF0000"/>
                </a:solidFill>
              </a:rPr>
              <a:t>change states</a:t>
            </a:r>
            <a:r>
              <a:rPr lang="en-US" sz="2400" dirty="0" smtClean="0"/>
              <a:t>, i.e. yield a linear combination as with</a:t>
            </a:r>
            <a:br>
              <a:rPr lang="en-US" sz="2400" dirty="0" smtClean="0"/>
            </a:br>
            <a:r>
              <a:rPr lang="en-US" sz="2400" dirty="0" smtClean="0"/>
              <a:t>the link invariants: 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863599" y="565928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63599" y="5659281"/>
            <a:ext cx="368300" cy="36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85899" y="6268881"/>
            <a:ext cx="2921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73865"/>
              </p:ext>
            </p:extLst>
          </p:nvPr>
        </p:nvGraphicFramePr>
        <p:xfrm>
          <a:off x="2324099" y="5675156"/>
          <a:ext cx="144885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5" imgW="469900" imgH="228600" progId="Equation.DSMT4">
                  <p:embed/>
                </p:oleObj>
              </mc:Choice>
              <mc:Fallback>
                <p:oleObj name="Equation" r:id="rId5" imgW="469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4099" y="5675156"/>
                        <a:ext cx="1448858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Freeform 44"/>
          <p:cNvSpPr/>
          <p:nvPr/>
        </p:nvSpPr>
        <p:spPr>
          <a:xfrm>
            <a:off x="3707726" y="5435795"/>
            <a:ext cx="369926" cy="1158925"/>
          </a:xfrm>
          <a:custGeom>
            <a:avLst/>
            <a:gdLst>
              <a:gd name="connsiteX0" fmla="*/ 0 w 369926"/>
              <a:gd name="connsiteY0" fmla="*/ 1158925 h 1158925"/>
              <a:gd name="connsiteX1" fmla="*/ 369891 w 369926"/>
              <a:gd name="connsiteY1" fmla="*/ 616449 h 1158925"/>
              <a:gd name="connsiteX2" fmla="*/ 24660 w 369926"/>
              <a:gd name="connsiteY2" fmla="*/ 0 h 1158925"/>
              <a:gd name="connsiteX3" fmla="*/ 24660 w 369926"/>
              <a:gd name="connsiteY3" fmla="*/ 0 h 1158925"/>
              <a:gd name="connsiteX4" fmla="*/ 24660 w 369926"/>
              <a:gd name="connsiteY4" fmla="*/ 0 h 1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6" h="1158925">
                <a:moveTo>
                  <a:pt x="0" y="1158925"/>
                </a:moveTo>
                <a:cubicBezTo>
                  <a:pt x="182890" y="984264"/>
                  <a:pt x="365781" y="809603"/>
                  <a:pt x="369891" y="616449"/>
                </a:cubicBezTo>
                <a:cubicBezTo>
                  <a:pt x="374001" y="423295"/>
                  <a:pt x="24660" y="0"/>
                  <a:pt x="24660" y="0"/>
                </a:cubicBezTo>
                <a:lnTo>
                  <a:pt x="24660" y="0"/>
                </a:lnTo>
                <a:lnTo>
                  <a:pt x="2466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331847" y="5435796"/>
            <a:ext cx="395946" cy="1183570"/>
          </a:xfrm>
          <a:custGeom>
            <a:avLst/>
            <a:gdLst>
              <a:gd name="connsiteX0" fmla="*/ 247990 w 346627"/>
              <a:gd name="connsiteY0" fmla="*/ 0 h 1195912"/>
              <a:gd name="connsiteX1" fmla="*/ 1396 w 346627"/>
              <a:gd name="connsiteY1" fmla="*/ 628778 h 1195912"/>
              <a:gd name="connsiteX2" fmla="*/ 346627 w 346627"/>
              <a:gd name="connsiteY2" fmla="*/ 1195912 h 1195912"/>
              <a:gd name="connsiteX3" fmla="*/ 346627 w 346627"/>
              <a:gd name="connsiteY3" fmla="*/ 1195912 h 119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7" h="1195912">
                <a:moveTo>
                  <a:pt x="247990" y="0"/>
                </a:moveTo>
                <a:cubicBezTo>
                  <a:pt x="116473" y="214729"/>
                  <a:pt x="-15043" y="429459"/>
                  <a:pt x="1396" y="628778"/>
                </a:cubicBezTo>
                <a:cubicBezTo>
                  <a:pt x="17835" y="828097"/>
                  <a:pt x="346627" y="1195912"/>
                  <a:pt x="346627" y="1195912"/>
                </a:cubicBezTo>
                <a:lnTo>
                  <a:pt x="346627" y="1195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574717" y="6145848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0800000">
            <a:off x="6574717" y="5343377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01543"/>
              </p:ext>
            </p:extLst>
          </p:nvPr>
        </p:nvGraphicFramePr>
        <p:xfrm>
          <a:off x="4940298" y="5678496"/>
          <a:ext cx="1634419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7" imgW="520700" imgH="228600" progId="Equation.DSMT4">
                  <p:embed/>
                </p:oleObj>
              </mc:Choice>
              <mc:Fallback>
                <p:oleObj name="Equation" r:id="rId7" imgW="520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0298" y="5678496"/>
                        <a:ext cx="1634419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60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 animBg="1"/>
      <p:bldP spid="46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22238"/>
            <a:ext cx="85979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Rules we need for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RCFT/MTC/TQFT/</a:t>
            </a:r>
            <a:r>
              <a:rPr lang="en-US" sz="3600" dirty="0" err="1" smtClean="0">
                <a:solidFill>
                  <a:srgbClr val="0000FF"/>
                </a:solidFill>
              </a:rPr>
              <a:t>anyons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73" y="1450537"/>
            <a:ext cx="786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 The behavior under </a:t>
            </a:r>
            <a:r>
              <a:rPr lang="en-US" sz="2400" dirty="0" smtClean="0">
                <a:solidFill>
                  <a:srgbClr val="FF0000"/>
                </a:solidFill>
              </a:rPr>
              <a:t>fusion</a:t>
            </a:r>
            <a:r>
              <a:rPr lang="en-US" sz="2400" dirty="0" smtClean="0"/>
              <a:t>, i.e. how a </a:t>
            </a:r>
            <a:r>
              <a:rPr lang="en-US" sz="2400" dirty="0" smtClean="0">
                <a:solidFill>
                  <a:srgbClr val="008000"/>
                </a:solidFill>
              </a:rPr>
              <a:t>combination</a:t>
            </a:r>
            <a:r>
              <a:rPr lang="en-US" sz="2400" dirty="0" smtClean="0"/>
              <a:t> of </a:t>
            </a:r>
            <a:r>
              <a:rPr lang="en-US" sz="2400" dirty="0" err="1" smtClean="0"/>
              <a:t>anyons</a:t>
            </a:r>
            <a:r>
              <a:rPr lang="en-US" sz="2400" dirty="0" smtClean="0"/>
              <a:t> braids</a:t>
            </a:r>
            <a:r>
              <a:rPr lang="en-US" sz="2400" dirty="0"/>
              <a:t>. Represent this fusion by a </a:t>
            </a:r>
            <a:r>
              <a:rPr lang="en-US" sz="2400" dirty="0" smtClean="0"/>
              <a:t>vertex</a:t>
            </a:r>
            <a:r>
              <a:rPr lang="en-US" sz="2400" dirty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54500" y="3267829"/>
            <a:ext cx="520700" cy="54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810000" y="3267829"/>
            <a:ext cx="444500" cy="5461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54500" y="2628384"/>
            <a:ext cx="0" cy="6394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6823" y="2177711"/>
            <a:ext cx="4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4647" y="3813929"/>
            <a:ext cx="4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5200" y="3813929"/>
            <a:ext cx="4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54" y="4280932"/>
            <a:ext cx="836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</a:t>
            </a:r>
            <a:r>
              <a:rPr lang="en-US" sz="2400" dirty="0" smtClean="0">
                <a:solidFill>
                  <a:srgbClr val="0000FF"/>
                </a:solidFill>
              </a:rPr>
              <a:t>spin/conformal dimension</a:t>
            </a:r>
            <a:r>
              <a:rPr lang="en-US" sz="2400" dirty="0" smtClean="0"/>
              <a:t>      of each type of </a:t>
            </a:r>
            <a:r>
              <a:rPr lang="en-US" sz="2400" dirty="0" err="1" smtClean="0"/>
              <a:t>anyon</a:t>
            </a:r>
            <a:r>
              <a:rPr lang="en-US" sz="2400" dirty="0" smtClean="0"/>
              <a:t>/operator: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91857"/>
              </p:ext>
            </p:extLst>
          </p:nvPr>
        </p:nvGraphicFramePr>
        <p:xfrm>
          <a:off x="3780123" y="4280932"/>
          <a:ext cx="39727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3" imgW="165100" imgH="203200" progId="Equation.DSMT4">
                  <p:embed/>
                </p:oleObj>
              </mc:Choice>
              <mc:Fallback>
                <p:oleObj name="Equation" r:id="rId3" imgW="16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0123" y="4280932"/>
                        <a:ext cx="39727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6362701" y="4837684"/>
            <a:ext cx="660399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39682" y="4824984"/>
            <a:ext cx="347382" cy="314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704661" y="5396484"/>
            <a:ext cx="330639" cy="746220"/>
          </a:xfrm>
          <a:custGeom>
            <a:avLst/>
            <a:gdLst>
              <a:gd name="connsiteX0" fmla="*/ 0 w 330639"/>
              <a:gd name="connsiteY0" fmla="*/ 635000 h 635000"/>
              <a:gd name="connsiteX1" fmla="*/ 330200 w 330639"/>
              <a:gd name="connsiteY1" fmla="*/ 317500 h 635000"/>
              <a:gd name="connsiteX2" fmla="*/ 76200 w 330639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639" h="635000">
                <a:moveTo>
                  <a:pt x="0" y="635000"/>
                </a:moveTo>
                <a:cubicBezTo>
                  <a:pt x="158750" y="529166"/>
                  <a:pt x="317500" y="423333"/>
                  <a:pt x="330200" y="317500"/>
                </a:cubicBezTo>
                <a:cubicBezTo>
                  <a:pt x="342900" y="211667"/>
                  <a:pt x="76200" y="0"/>
                  <a:pt x="762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272339" y="4837684"/>
            <a:ext cx="864561" cy="1308100"/>
          </a:xfrm>
          <a:custGeom>
            <a:avLst/>
            <a:gdLst>
              <a:gd name="connsiteX0" fmla="*/ 420061 w 864561"/>
              <a:gd name="connsiteY0" fmla="*/ 1308100 h 1308100"/>
              <a:gd name="connsiteX1" fmla="*/ 13661 w 864561"/>
              <a:gd name="connsiteY1" fmla="*/ 939800 h 1308100"/>
              <a:gd name="connsiteX2" fmla="*/ 864561 w 864561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561" h="1308100">
                <a:moveTo>
                  <a:pt x="420061" y="1308100"/>
                </a:moveTo>
                <a:cubicBezTo>
                  <a:pt x="179819" y="1232958"/>
                  <a:pt x="-60422" y="1157817"/>
                  <a:pt x="13661" y="939800"/>
                </a:cubicBezTo>
                <a:cubicBezTo>
                  <a:pt x="87744" y="721783"/>
                  <a:pt x="864561" y="0"/>
                  <a:pt x="864561" y="0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362701" y="5548884"/>
            <a:ext cx="0" cy="7747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2400" y="6145784"/>
            <a:ext cx="0" cy="57251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4837684"/>
            <a:ext cx="571501" cy="71120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4006"/>
              </p:ext>
            </p:extLst>
          </p:nvPr>
        </p:nvGraphicFramePr>
        <p:xfrm>
          <a:off x="3721100" y="5375386"/>
          <a:ext cx="2268714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1100" y="5375386"/>
                        <a:ext cx="2268714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10266" y="4692150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8991" y="4742597"/>
            <a:ext cx="34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6864" y="6487652"/>
            <a:ext cx="35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0466" y="4691134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6209" y="4653018"/>
            <a:ext cx="34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83668" y="6348968"/>
            <a:ext cx="35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32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1449040"/>
            <a:ext cx="73613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Even in the </a:t>
            </a:r>
            <a:r>
              <a:rPr lang="en-US" sz="2400" dirty="0" err="1" smtClean="0"/>
              <a:t>Abelian</a:t>
            </a:r>
            <a:r>
              <a:rPr lang="en-US" sz="2400" dirty="0" smtClean="0"/>
              <a:t> case, fusing is non-trivial.</a:t>
            </a:r>
          </a:p>
          <a:p>
            <a:endParaRPr lang="en-US" sz="2400" dirty="0" smtClean="0"/>
          </a:p>
          <a:p>
            <a:r>
              <a:rPr lang="en-US" sz="2400" dirty="0" smtClean="0"/>
              <a:t>For example, when braiding two identical ``</a:t>
            </a:r>
            <a:r>
              <a:rPr lang="en-US" sz="2400" dirty="0" err="1" smtClean="0">
                <a:solidFill>
                  <a:srgbClr val="008000"/>
                </a:solidFill>
              </a:rPr>
              <a:t>semions</a:t>
            </a:r>
            <a:r>
              <a:rPr lang="en-US" sz="2400" dirty="0" smtClean="0"/>
              <a:t>’’, the</a:t>
            </a:r>
          </a:p>
          <a:p>
            <a:r>
              <a:rPr lang="en-US" sz="2400" dirty="0" smtClean="0"/>
              <a:t>wave function picks up a factor of </a:t>
            </a:r>
            <a:r>
              <a:rPr lang="en-US" sz="2400" i="1" dirty="0" err="1" smtClean="0">
                <a:latin typeface="Constantia"/>
                <a:cs typeface="Constantia"/>
              </a:rPr>
              <a:t>i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When a </a:t>
            </a:r>
            <a:r>
              <a:rPr lang="en-US" sz="2400" dirty="0" smtClean="0">
                <a:solidFill>
                  <a:srgbClr val="008000"/>
                </a:solidFill>
              </a:rPr>
              <a:t>pair</a:t>
            </a:r>
            <a:r>
              <a:rPr lang="en-US" sz="2400" dirty="0" smtClean="0"/>
              <a:t> of </a:t>
            </a:r>
            <a:r>
              <a:rPr lang="en-US" sz="2400" dirty="0" err="1" smtClean="0"/>
              <a:t>semions</a:t>
            </a:r>
            <a:r>
              <a:rPr lang="en-US" sz="2400" dirty="0" smtClean="0"/>
              <a:t> is braided with another pair, the </a:t>
            </a:r>
          </a:p>
          <a:p>
            <a:r>
              <a:rPr lang="en-US" sz="2400" dirty="0" err="1" smtClean="0"/>
              <a:t>wavefunction</a:t>
            </a:r>
            <a:r>
              <a:rPr lang="en-US" sz="2400" dirty="0" smtClean="0"/>
              <a:t> picks up a factor of              .</a:t>
            </a:r>
          </a:p>
          <a:p>
            <a:endParaRPr lang="en-US" sz="2400" dirty="0"/>
          </a:p>
          <a:p>
            <a:r>
              <a:rPr lang="en-US" sz="2400" dirty="0" smtClean="0"/>
              <a:t>Two </a:t>
            </a:r>
            <a:r>
              <a:rPr lang="en-US" sz="2400" dirty="0" err="1" smtClean="0"/>
              <a:t>semions</a:t>
            </a:r>
            <a:r>
              <a:rPr lang="en-US" sz="2400" dirty="0" smtClean="0"/>
              <a:t> make a boson!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58950"/>
              </p:ext>
            </p:extLst>
          </p:nvPr>
        </p:nvGraphicFramePr>
        <p:xfrm>
          <a:off x="4988721" y="3636158"/>
          <a:ext cx="825501" cy="42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" imgW="368300" imgH="190500" progId="Equation.DSMT4">
                  <p:embed/>
                </p:oleObj>
              </mc:Choice>
              <mc:Fallback>
                <p:oleObj name="Equation" r:id="rId3" imgW="368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8721" y="3636158"/>
                        <a:ext cx="825501" cy="426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070600" y="5328859"/>
            <a:ext cx="520700" cy="5461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26100" y="5328859"/>
            <a:ext cx="444500" cy="5461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0600" y="4689414"/>
            <a:ext cx="0" cy="63944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4999" y="5912027"/>
            <a:ext cx="129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nstantia"/>
                <a:cs typeface="Constantia"/>
              </a:rPr>
              <a:t>S               </a:t>
            </a:r>
            <a:r>
              <a:rPr lang="en-US" i="1" dirty="0">
                <a:latin typeface="Constantia"/>
                <a:cs typeface="Constantia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2923" y="4238741"/>
            <a:ext cx="41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Fusion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2567"/>
            <a:ext cx="838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non-</a:t>
            </a:r>
            <a:r>
              <a:rPr lang="en-US" sz="2400" dirty="0" err="1" smtClean="0"/>
              <a:t>Abelian</a:t>
            </a:r>
            <a:r>
              <a:rPr lang="en-US" sz="2400" dirty="0" smtClean="0"/>
              <a:t> case, </a:t>
            </a:r>
            <a:r>
              <a:rPr lang="en-US" sz="2400" dirty="0" smtClean="0">
                <a:solidFill>
                  <a:srgbClr val="0000FF"/>
                </a:solidFill>
              </a:rPr>
              <a:t>fusion</a:t>
            </a:r>
            <a:r>
              <a:rPr lang="en-US" sz="2400" dirty="0" smtClean="0"/>
              <a:t> is a straightforward generalization</a:t>
            </a:r>
          </a:p>
          <a:p>
            <a:r>
              <a:rPr lang="en-US" sz="2400" dirty="0" smtClean="0"/>
              <a:t> of </a:t>
            </a:r>
            <a:r>
              <a:rPr lang="en-US" sz="2400" dirty="0" err="1" smtClean="0">
                <a:solidFill>
                  <a:srgbClr val="0000FF"/>
                </a:solidFill>
              </a:rPr>
              <a:t>tensoring</a:t>
            </a:r>
            <a:r>
              <a:rPr lang="en-US" sz="2400" dirty="0" smtClean="0">
                <a:solidFill>
                  <a:srgbClr val="0000FF"/>
                </a:solidFill>
              </a:rPr>
              <a:t> representations </a:t>
            </a:r>
            <a:r>
              <a:rPr lang="en-US" sz="2400" dirty="0" smtClean="0"/>
              <a:t>of Lie algebras.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59867"/>
            <a:ext cx="778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the Jones polynomial/CPL, this is akin to spin-1/2 of </a:t>
            </a:r>
            <a:r>
              <a:rPr lang="en-US" sz="2400" dirty="0" err="1" smtClean="0"/>
              <a:t>sl</a:t>
            </a:r>
            <a:r>
              <a:rPr lang="en-US" sz="2400" dirty="0" smtClean="0"/>
              <a:t>(2):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72193"/>
              </p:ext>
            </p:extLst>
          </p:nvPr>
        </p:nvGraphicFramePr>
        <p:xfrm>
          <a:off x="2444750" y="2184400"/>
          <a:ext cx="3829050" cy="105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3" imgW="1422400" imgH="393700" progId="Equation.DSMT4">
                  <p:embed/>
                </p:oleObj>
              </mc:Choice>
              <mc:Fallback>
                <p:oleObj name="Equation" r:id="rId3" imgW="142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2184400"/>
                        <a:ext cx="3829050" cy="105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159500" y="3746500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40400" y="374650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59500" y="3244226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14900" y="3746500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95800" y="374650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3803" y="4572000"/>
            <a:ext cx="830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ways to tensor four spin-1/2 particles into an overall singlet:</a:t>
            </a:r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717800" y="5234632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36900" y="5234632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136900" y="6168706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717800" y="6168706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36900" y="5666432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6168706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600700" y="6168706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88000" y="5234632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007100" y="5234632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1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14400" y="468577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333500" y="468577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333500" y="1402651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14400" y="1402651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33500" y="900377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4311" y="28833"/>
            <a:ext cx="495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Relating this to the original loop basis: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3681753" y="532077"/>
            <a:ext cx="369926" cy="1158925"/>
          </a:xfrm>
          <a:custGeom>
            <a:avLst/>
            <a:gdLst>
              <a:gd name="connsiteX0" fmla="*/ 0 w 369926"/>
              <a:gd name="connsiteY0" fmla="*/ 1158925 h 1158925"/>
              <a:gd name="connsiteX1" fmla="*/ 369891 w 369926"/>
              <a:gd name="connsiteY1" fmla="*/ 616449 h 1158925"/>
              <a:gd name="connsiteX2" fmla="*/ 24660 w 369926"/>
              <a:gd name="connsiteY2" fmla="*/ 0 h 1158925"/>
              <a:gd name="connsiteX3" fmla="*/ 24660 w 369926"/>
              <a:gd name="connsiteY3" fmla="*/ 0 h 1158925"/>
              <a:gd name="connsiteX4" fmla="*/ 24660 w 369926"/>
              <a:gd name="connsiteY4" fmla="*/ 0 h 1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6" h="1158925">
                <a:moveTo>
                  <a:pt x="0" y="1158925"/>
                </a:moveTo>
                <a:cubicBezTo>
                  <a:pt x="182890" y="984264"/>
                  <a:pt x="365781" y="809603"/>
                  <a:pt x="369891" y="616449"/>
                </a:cubicBezTo>
                <a:cubicBezTo>
                  <a:pt x="374001" y="423295"/>
                  <a:pt x="24660" y="0"/>
                  <a:pt x="24660" y="0"/>
                </a:cubicBezTo>
                <a:lnTo>
                  <a:pt x="24660" y="0"/>
                </a:lnTo>
                <a:lnTo>
                  <a:pt x="2466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05874" y="532078"/>
            <a:ext cx="395946" cy="1183570"/>
          </a:xfrm>
          <a:custGeom>
            <a:avLst/>
            <a:gdLst>
              <a:gd name="connsiteX0" fmla="*/ 247990 w 346627"/>
              <a:gd name="connsiteY0" fmla="*/ 0 h 1195912"/>
              <a:gd name="connsiteX1" fmla="*/ 1396 w 346627"/>
              <a:gd name="connsiteY1" fmla="*/ 628778 h 1195912"/>
              <a:gd name="connsiteX2" fmla="*/ 346627 w 346627"/>
              <a:gd name="connsiteY2" fmla="*/ 1195912 h 1195912"/>
              <a:gd name="connsiteX3" fmla="*/ 346627 w 346627"/>
              <a:gd name="connsiteY3" fmla="*/ 1195912 h 119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7" h="1195912">
                <a:moveTo>
                  <a:pt x="247990" y="0"/>
                </a:moveTo>
                <a:cubicBezTo>
                  <a:pt x="116473" y="214729"/>
                  <a:pt x="-15043" y="429459"/>
                  <a:pt x="1396" y="628778"/>
                </a:cubicBezTo>
                <a:cubicBezTo>
                  <a:pt x="17835" y="828097"/>
                  <a:pt x="346627" y="1195912"/>
                  <a:pt x="346627" y="1195912"/>
                </a:cubicBezTo>
                <a:lnTo>
                  <a:pt x="346627" y="1195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97216"/>
              </p:ext>
            </p:extLst>
          </p:nvPr>
        </p:nvGraphicFramePr>
        <p:xfrm>
          <a:off x="5201166" y="4717623"/>
          <a:ext cx="1009134" cy="100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1166" y="4717623"/>
                        <a:ext cx="1009134" cy="1009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08523"/>
              </p:ext>
            </p:extLst>
          </p:nvPr>
        </p:nvGraphicFramePr>
        <p:xfrm>
          <a:off x="2432050" y="901964"/>
          <a:ext cx="5905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Equation" r:id="rId5" imgW="152400" imgH="114300" progId="Equation.DSMT4">
                  <p:embed/>
                </p:oleObj>
              </mc:Choice>
              <mc:Fallback>
                <p:oleObj name="Equation" r:id="rId5" imgW="1524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2050" y="901964"/>
                        <a:ext cx="5905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>
            <a:off x="6551953" y="1279059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0800000">
            <a:off x="6551953" y="586357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66800" y="4717623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04900" y="4285823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85900" y="5651697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66800" y="5651697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85900" y="5149423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73200" y="4285823"/>
            <a:ext cx="4699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524000" y="4717623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49233"/>
              </p:ext>
            </p:extLst>
          </p:nvPr>
        </p:nvGraphicFramePr>
        <p:xfrm>
          <a:off x="2584450" y="5117049"/>
          <a:ext cx="5905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name="Equation" r:id="rId7" imgW="152400" imgH="114300" progId="Equation.DSMT4">
                  <p:embed/>
                </p:oleObj>
              </mc:Choice>
              <mc:Fallback>
                <p:oleObj name="Equation" r:id="rId7" imgW="1524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4450" y="5117049"/>
                        <a:ext cx="5905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 40"/>
          <p:cNvSpPr/>
          <p:nvPr/>
        </p:nvSpPr>
        <p:spPr>
          <a:xfrm>
            <a:off x="3771145" y="4285823"/>
            <a:ext cx="1092955" cy="1811948"/>
          </a:xfrm>
          <a:custGeom>
            <a:avLst/>
            <a:gdLst>
              <a:gd name="connsiteX0" fmla="*/ 755 w 1092955"/>
              <a:gd name="connsiteY0" fmla="*/ 1906687 h 1906687"/>
              <a:gd name="connsiteX1" fmla="*/ 318255 w 1092955"/>
              <a:gd name="connsiteY1" fmla="*/ 1449487 h 1906687"/>
              <a:gd name="connsiteX2" fmla="*/ 381755 w 1092955"/>
              <a:gd name="connsiteY2" fmla="*/ 1017687 h 1906687"/>
              <a:gd name="connsiteX3" fmla="*/ 755 w 1092955"/>
              <a:gd name="connsiteY3" fmla="*/ 522387 h 1906687"/>
              <a:gd name="connsiteX4" fmla="*/ 496055 w 1092955"/>
              <a:gd name="connsiteY4" fmla="*/ 1687 h 1906687"/>
              <a:gd name="connsiteX5" fmla="*/ 1054855 w 1092955"/>
              <a:gd name="connsiteY5" fmla="*/ 382687 h 1906687"/>
              <a:gd name="connsiteX6" fmla="*/ 711955 w 1092955"/>
              <a:gd name="connsiteY6" fmla="*/ 1093887 h 1906687"/>
              <a:gd name="connsiteX7" fmla="*/ 750055 w 1092955"/>
              <a:gd name="connsiteY7" fmla="*/ 1385987 h 1906687"/>
              <a:gd name="connsiteX8" fmla="*/ 1092955 w 1092955"/>
              <a:gd name="connsiteY8" fmla="*/ 1830487 h 19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955" h="1906687">
                <a:moveTo>
                  <a:pt x="755" y="1906687"/>
                </a:moveTo>
                <a:cubicBezTo>
                  <a:pt x="127755" y="1752170"/>
                  <a:pt x="254755" y="1597654"/>
                  <a:pt x="318255" y="1449487"/>
                </a:cubicBezTo>
                <a:cubicBezTo>
                  <a:pt x="381755" y="1301320"/>
                  <a:pt x="434672" y="1172204"/>
                  <a:pt x="381755" y="1017687"/>
                </a:cubicBezTo>
                <a:cubicBezTo>
                  <a:pt x="328838" y="863170"/>
                  <a:pt x="-18295" y="691720"/>
                  <a:pt x="755" y="522387"/>
                </a:cubicBezTo>
                <a:cubicBezTo>
                  <a:pt x="19805" y="353054"/>
                  <a:pt x="320372" y="24970"/>
                  <a:pt x="496055" y="1687"/>
                </a:cubicBezTo>
                <a:cubicBezTo>
                  <a:pt x="671738" y="-21596"/>
                  <a:pt x="1018872" y="200654"/>
                  <a:pt x="1054855" y="382687"/>
                </a:cubicBezTo>
                <a:cubicBezTo>
                  <a:pt x="1090838" y="564720"/>
                  <a:pt x="762755" y="926670"/>
                  <a:pt x="711955" y="1093887"/>
                </a:cubicBezTo>
                <a:cubicBezTo>
                  <a:pt x="661155" y="1261104"/>
                  <a:pt x="686555" y="1263220"/>
                  <a:pt x="750055" y="1385987"/>
                </a:cubicBezTo>
                <a:cubicBezTo>
                  <a:pt x="813555" y="1508754"/>
                  <a:pt x="1092955" y="1830487"/>
                  <a:pt x="1092955" y="18304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704353" y="5511572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832565" y="4293489"/>
            <a:ext cx="1066845" cy="814500"/>
          </a:xfrm>
          <a:custGeom>
            <a:avLst/>
            <a:gdLst>
              <a:gd name="connsiteX0" fmla="*/ 546135 w 1066845"/>
              <a:gd name="connsiteY0" fmla="*/ 813682 h 814500"/>
              <a:gd name="connsiteX1" fmla="*/ 1066835 w 1066845"/>
              <a:gd name="connsiteY1" fmla="*/ 445382 h 814500"/>
              <a:gd name="connsiteX2" fmla="*/ 558835 w 1066845"/>
              <a:gd name="connsiteY2" fmla="*/ 882 h 814500"/>
              <a:gd name="connsiteX3" fmla="*/ 35 w 1066845"/>
              <a:gd name="connsiteY3" fmla="*/ 343782 h 814500"/>
              <a:gd name="connsiteX4" fmla="*/ 546135 w 1066845"/>
              <a:gd name="connsiteY4" fmla="*/ 813682 h 8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45" h="814500">
                <a:moveTo>
                  <a:pt x="546135" y="813682"/>
                </a:moveTo>
                <a:cubicBezTo>
                  <a:pt x="723935" y="830615"/>
                  <a:pt x="1064718" y="580849"/>
                  <a:pt x="1066835" y="445382"/>
                </a:cubicBezTo>
                <a:cubicBezTo>
                  <a:pt x="1068952" y="309915"/>
                  <a:pt x="736635" y="17815"/>
                  <a:pt x="558835" y="882"/>
                </a:cubicBezTo>
                <a:cubicBezTo>
                  <a:pt x="381035" y="-16051"/>
                  <a:pt x="4268" y="214665"/>
                  <a:pt x="35" y="343782"/>
                </a:cubicBezTo>
                <a:cubicBezTo>
                  <a:pt x="-4198" y="472899"/>
                  <a:pt x="368335" y="796749"/>
                  <a:pt x="546135" y="813682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64617"/>
              </p:ext>
            </p:extLst>
          </p:nvPr>
        </p:nvGraphicFramePr>
        <p:xfrm>
          <a:off x="5353566" y="681868"/>
          <a:ext cx="1009134" cy="100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Equation" r:id="rId8" imgW="393700" imgH="393700" progId="Equation.DSMT4">
                  <p:embed/>
                </p:oleObj>
              </mc:Choice>
              <mc:Fallback>
                <p:oleObj name="Equation" r:id="rId8" imgW="393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3566" y="681868"/>
                        <a:ext cx="1009134" cy="1009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74429" y="3343870"/>
            <a:ext cx="655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 spin 1 and spin 0 are orthogonal in the sense of:</a:t>
            </a:r>
            <a:endParaRPr lang="en-US" sz="24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166714"/>
              </p:ext>
            </p:extLst>
          </p:nvPr>
        </p:nvGraphicFramePr>
        <p:xfrm>
          <a:off x="2704345" y="6307435"/>
          <a:ext cx="1066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Equation" r:id="rId9" imgW="355600" imgH="190500" progId="Equation.DSMT4">
                  <p:embed/>
                </p:oleObj>
              </mc:Choice>
              <mc:Fallback>
                <p:oleObj name="Equation" r:id="rId9" imgW="355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04345" y="6307435"/>
                        <a:ext cx="1066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Freeform 50"/>
          <p:cNvSpPr/>
          <p:nvPr/>
        </p:nvSpPr>
        <p:spPr>
          <a:xfrm>
            <a:off x="3495001" y="2785588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10800000">
            <a:off x="3495001" y="2092886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692074" y="2191780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11173" y="219178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711173" y="2634693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79374" y="262358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11174" y="2623580"/>
            <a:ext cx="599999" cy="0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695149"/>
              </p:ext>
            </p:extLst>
          </p:nvPr>
        </p:nvGraphicFramePr>
        <p:xfrm>
          <a:off x="2492299" y="2413236"/>
          <a:ext cx="5905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Equation" r:id="rId11" imgW="152400" imgH="114300" progId="Equation.DSMT4">
                  <p:embed/>
                </p:oleObj>
              </mc:Choice>
              <mc:Fallback>
                <p:oleObj name="Equation" r:id="rId11" imgW="1524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2299" y="2413236"/>
                        <a:ext cx="59055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970505"/>
              </p:ext>
            </p:extLst>
          </p:nvPr>
        </p:nvGraphicFramePr>
        <p:xfrm>
          <a:off x="5357045" y="2105480"/>
          <a:ext cx="1009134" cy="100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Equation" r:id="rId12" imgW="393700" imgH="393700" progId="Equation.DSMT4">
                  <p:embed/>
                </p:oleObj>
              </mc:Choice>
              <mc:Fallback>
                <p:oleObj name="Equation" r:id="rId12" imgW="393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7045" y="2105480"/>
                        <a:ext cx="1009134" cy="1009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Freeform 60"/>
          <p:cNvSpPr/>
          <p:nvPr/>
        </p:nvSpPr>
        <p:spPr>
          <a:xfrm>
            <a:off x="6780663" y="2105479"/>
            <a:ext cx="369926" cy="1158925"/>
          </a:xfrm>
          <a:custGeom>
            <a:avLst/>
            <a:gdLst>
              <a:gd name="connsiteX0" fmla="*/ 0 w 369926"/>
              <a:gd name="connsiteY0" fmla="*/ 1158925 h 1158925"/>
              <a:gd name="connsiteX1" fmla="*/ 369891 w 369926"/>
              <a:gd name="connsiteY1" fmla="*/ 616449 h 1158925"/>
              <a:gd name="connsiteX2" fmla="*/ 24660 w 369926"/>
              <a:gd name="connsiteY2" fmla="*/ 0 h 1158925"/>
              <a:gd name="connsiteX3" fmla="*/ 24660 w 369926"/>
              <a:gd name="connsiteY3" fmla="*/ 0 h 1158925"/>
              <a:gd name="connsiteX4" fmla="*/ 24660 w 369926"/>
              <a:gd name="connsiteY4" fmla="*/ 0 h 1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6" h="1158925">
                <a:moveTo>
                  <a:pt x="0" y="1158925"/>
                </a:moveTo>
                <a:cubicBezTo>
                  <a:pt x="182890" y="984264"/>
                  <a:pt x="365781" y="809603"/>
                  <a:pt x="369891" y="616449"/>
                </a:cubicBezTo>
                <a:cubicBezTo>
                  <a:pt x="374001" y="423295"/>
                  <a:pt x="24660" y="0"/>
                  <a:pt x="24660" y="0"/>
                </a:cubicBezTo>
                <a:lnTo>
                  <a:pt x="24660" y="0"/>
                </a:lnTo>
                <a:lnTo>
                  <a:pt x="2466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404784" y="2105480"/>
            <a:ext cx="395946" cy="1183570"/>
          </a:xfrm>
          <a:custGeom>
            <a:avLst/>
            <a:gdLst>
              <a:gd name="connsiteX0" fmla="*/ 247990 w 346627"/>
              <a:gd name="connsiteY0" fmla="*/ 0 h 1195912"/>
              <a:gd name="connsiteX1" fmla="*/ 1396 w 346627"/>
              <a:gd name="connsiteY1" fmla="*/ 628778 h 1195912"/>
              <a:gd name="connsiteX2" fmla="*/ 346627 w 346627"/>
              <a:gd name="connsiteY2" fmla="*/ 1195912 h 1195912"/>
              <a:gd name="connsiteX3" fmla="*/ 346627 w 346627"/>
              <a:gd name="connsiteY3" fmla="*/ 1195912 h 119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7" h="1195912">
                <a:moveTo>
                  <a:pt x="247990" y="0"/>
                </a:moveTo>
                <a:cubicBezTo>
                  <a:pt x="116473" y="214729"/>
                  <a:pt x="-15043" y="429459"/>
                  <a:pt x="1396" y="628778"/>
                </a:cubicBezTo>
                <a:cubicBezTo>
                  <a:pt x="17835" y="828097"/>
                  <a:pt x="346627" y="1195912"/>
                  <a:pt x="346627" y="1195912"/>
                </a:cubicBezTo>
                <a:lnTo>
                  <a:pt x="346627" y="1195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9644" y="379517"/>
            <a:ext cx="722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>
                <a:solidFill>
                  <a:srgbClr val="0000FF"/>
                </a:solidFill>
                <a:latin typeface="Constantia"/>
                <a:cs typeface="Constantia"/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matrix </a:t>
            </a:r>
            <a:r>
              <a:rPr lang="en-US" sz="2400" dirty="0" smtClean="0"/>
              <a:t>governs this </a:t>
            </a:r>
            <a:r>
              <a:rPr lang="en-US" sz="2400" dirty="0">
                <a:solidFill>
                  <a:srgbClr val="0000FF"/>
                </a:solidFill>
              </a:rPr>
              <a:t>change of basis</a:t>
            </a:r>
            <a:r>
              <a:rPr lang="en-US" sz="2400" dirty="0" smtClean="0"/>
              <a:t>. </a:t>
            </a:r>
            <a:r>
              <a:rPr lang="en-US" sz="2400" dirty="0"/>
              <a:t>For</a:t>
            </a:r>
            <a:r>
              <a:rPr lang="en-US" sz="2400" dirty="0" smtClean="0"/>
              <a:t> Jones/CPL, 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03060" y="1399646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22160" y="1399646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22160" y="2333720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03060" y="233372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2160" y="1831446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5252" y="3503600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94351" y="350360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4351" y="3946513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62552" y="393540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94352" y="3935400"/>
            <a:ext cx="599999" cy="0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69103" y="2082583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56403" y="166589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60007" y="1650783"/>
            <a:ext cx="4699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410807" y="2082583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59117"/>
              </p:ext>
            </p:extLst>
          </p:nvPr>
        </p:nvGraphicFramePr>
        <p:xfrm>
          <a:off x="3036559" y="3671888"/>
          <a:ext cx="8572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6559" y="3671888"/>
                        <a:ext cx="8572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35073"/>
              </p:ext>
            </p:extLst>
          </p:nvPr>
        </p:nvGraphicFramePr>
        <p:xfrm>
          <a:off x="3086100" y="1831446"/>
          <a:ext cx="889001" cy="52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6100" y="1831446"/>
                        <a:ext cx="889001" cy="526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3924301" y="1494662"/>
            <a:ext cx="4699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975101" y="233372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94201" y="2333720"/>
            <a:ext cx="4699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380254" y="149235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3212"/>
              </p:ext>
            </p:extLst>
          </p:nvPr>
        </p:nvGraphicFramePr>
        <p:xfrm>
          <a:off x="5245810" y="3686154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5810" y="3686154"/>
                        <a:ext cx="82550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3989729" y="3359880"/>
            <a:ext cx="4699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040529" y="4198938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59629" y="4198938"/>
            <a:ext cx="4699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445682" y="3357568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03060" y="3254354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522160" y="3254354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22160" y="4188428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103060" y="4188428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522160" y="3686154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38874"/>
              </p:ext>
            </p:extLst>
          </p:nvPr>
        </p:nvGraphicFramePr>
        <p:xfrm>
          <a:off x="5245810" y="1819058"/>
          <a:ext cx="8572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Equation" r:id="rId9" imgW="330200" imgH="203200" progId="Equation.DSMT4">
                  <p:embed/>
                </p:oleObj>
              </mc:Choice>
              <mc:Fallback>
                <p:oleObj name="Equation" r:id="rId9" imgW="330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45810" y="1819058"/>
                        <a:ext cx="8572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41730"/>
              </p:ext>
            </p:extLst>
          </p:nvPr>
        </p:nvGraphicFramePr>
        <p:xfrm>
          <a:off x="2356403" y="5045122"/>
          <a:ext cx="3929111" cy="135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Equation" r:id="rId11" imgW="1803400" imgH="622300" progId="Equation.DSMT4">
                  <p:embed/>
                </p:oleObj>
              </mc:Choice>
              <mc:Fallback>
                <p:oleObj name="Equation" r:id="rId11" imgW="18034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6403" y="5045122"/>
                        <a:ext cx="3929111" cy="135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46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6362701" y="1231563"/>
            <a:ext cx="660399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39682" y="1218863"/>
            <a:ext cx="347382" cy="314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704661" y="1790363"/>
            <a:ext cx="330639" cy="746220"/>
          </a:xfrm>
          <a:custGeom>
            <a:avLst/>
            <a:gdLst>
              <a:gd name="connsiteX0" fmla="*/ 0 w 330639"/>
              <a:gd name="connsiteY0" fmla="*/ 635000 h 635000"/>
              <a:gd name="connsiteX1" fmla="*/ 330200 w 330639"/>
              <a:gd name="connsiteY1" fmla="*/ 317500 h 635000"/>
              <a:gd name="connsiteX2" fmla="*/ 76200 w 330639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639" h="635000">
                <a:moveTo>
                  <a:pt x="0" y="635000"/>
                </a:moveTo>
                <a:cubicBezTo>
                  <a:pt x="158750" y="529166"/>
                  <a:pt x="317500" y="423333"/>
                  <a:pt x="330200" y="317500"/>
                </a:cubicBezTo>
                <a:cubicBezTo>
                  <a:pt x="342900" y="211667"/>
                  <a:pt x="76200" y="0"/>
                  <a:pt x="762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272339" y="1231563"/>
            <a:ext cx="864561" cy="1308100"/>
          </a:xfrm>
          <a:custGeom>
            <a:avLst/>
            <a:gdLst>
              <a:gd name="connsiteX0" fmla="*/ 420061 w 864561"/>
              <a:gd name="connsiteY0" fmla="*/ 1308100 h 1308100"/>
              <a:gd name="connsiteX1" fmla="*/ 13661 w 864561"/>
              <a:gd name="connsiteY1" fmla="*/ 939800 h 1308100"/>
              <a:gd name="connsiteX2" fmla="*/ 864561 w 864561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4561" h="1308100">
                <a:moveTo>
                  <a:pt x="420061" y="1308100"/>
                </a:moveTo>
                <a:cubicBezTo>
                  <a:pt x="179819" y="1232958"/>
                  <a:pt x="-60422" y="1157817"/>
                  <a:pt x="13661" y="939800"/>
                </a:cubicBezTo>
                <a:cubicBezTo>
                  <a:pt x="87744" y="721783"/>
                  <a:pt x="864561" y="0"/>
                  <a:pt x="864561" y="0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362701" y="1942763"/>
            <a:ext cx="0" cy="7747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92400" y="2539663"/>
            <a:ext cx="0" cy="57251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91200" y="1231563"/>
            <a:ext cx="571501" cy="71120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02679"/>
              </p:ext>
            </p:extLst>
          </p:nvPr>
        </p:nvGraphicFramePr>
        <p:xfrm>
          <a:off x="3721100" y="1769265"/>
          <a:ext cx="2268714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3" imgW="749300" imgH="228600" progId="Equation.DSMT4">
                  <p:embed/>
                </p:oleObj>
              </mc:Choice>
              <mc:Fallback>
                <p:oleObj name="Equation" r:id="rId3" imgW="74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1100" y="1769265"/>
                        <a:ext cx="2268714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10266" y="1086029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38991" y="1136476"/>
            <a:ext cx="34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6864" y="2881531"/>
            <a:ext cx="35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20466" y="1085013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46209" y="1046897"/>
            <a:ext cx="34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3668" y="2742847"/>
            <a:ext cx="35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4500" y="3659832"/>
            <a:ext cx="858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 </a:t>
            </a:r>
            <a:r>
              <a:rPr lang="en-US" sz="2400" i="1" dirty="0" smtClean="0">
                <a:latin typeface="Constantia"/>
                <a:cs typeface="Constantia"/>
              </a:rPr>
              <a:t>a</a:t>
            </a:r>
            <a:r>
              <a:rPr lang="en-US" sz="2400" dirty="0" smtClean="0"/>
              <a:t> to be the identity to get the behavior under a </a:t>
            </a:r>
            <a:r>
              <a:rPr lang="en-US" sz="2400" dirty="0" smtClean="0">
                <a:solidFill>
                  <a:srgbClr val="FF0000"/>
                </a:solidFill>
              </a:rPr>
              <a:t>twist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0" name="Freeform 49"/>
          <p:cNvSpPr/>
          <p:nvPr/>
        </p:nvSpPr>
        <p:spPr>
          <a:xfrm>
            <a:off x="2637983" y="5045076"/>
            <a:ext cx="1538378" cy="1177924"/>
          </a:xfrm>
          <a:custGeom>
            <a:avLst/>
            <a:gdLst>
              <a:gd name="connsiteX0" fmla="*/ 0 w 1538378"/>
              <a:gd name="connsiteY0" fmla="*/ 1177924 h 1177924"/>
              <a:gd name="connsiteX1" fmla="*/ 431800 w 1538378"/>
              <a:gd name="connsiteY1" fmla="*/ 441324 h 1177924"/>
              <a:gd name="connsiteX2" fmla="*/ 1003300 w 1538378"/>
              <a:gd name="connsiteY2" fmla="*/ 9524 h 1177924"/>
              <a:gd name="connsiteX3" fmla="*/ 1409700 w 1538378"/>
              <a:gd name="connsiteY3" fmla="*/ 174624 h 1177924"/>
              <a:gd name="connsiteX4" fmla="*/ 1524000 w 1538378"/>
              <a:gd name="connsiteY4" fmla="*/ 542924 h 1177924"/>
              <a:gd name="connsiteX5" fmla="*/ 1130300 w 1538378"/>
              <a:gd name="connsiteY5" fmla="*/ 860424 h 1177924"/>
              <a:gd name="connsiteX6" fmla="*/ 622300 w 1538378"/>
              <a:gd name="connsiteY6" fmla="*/ 517524 h 11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378" h="1177924">
                <a:moveTo>
                  <a:pt x="0" y="1177924"/>
                </a:moveTo>
                <a:cubicBezTo>
                  <a:pt x="132291" y="906990"/>
                  <a:pt x="264583" y="636057"/>
                  <a:pt x="431800" y="441324"/>
                </a:cubicBezTo>
                <a:cubicBezTo>
                  <a:pt x="599017" y="246591"/>
                  <a:pt x="840317" y="53974"/>
                  <a:pt x="1003300" y="9524"/>
                </a:cubicBezTo>
                <a:cubicBezTo>
                  <a:pt x="1166283" y="-34926"/>
                  <a:pt x="1322917" y="85724"/>
                  <a:pt x="1409700" y="174624"/>
                </a:cubicBezTo>
                <a:cubicBezTo>
                  <a:pt x="1496483" y="263524"/>
                  <a:pt x="1570567" y="428624"/>
                  <a:pt x="1524000" y="542924"/>
                </a:cubicBezTo>
                <a:cubicBezTo>
                  <a:pt x="1477433" y="657224"/>
                  <a:pt x="1280583" y="864657"/>
                  <a:pt x="1130300" y="860424"/>
                </a:cubicBezTo>
                <a:cubicBezTo>
                  <a:pt x="980017" y="856191"/>
                  <a:pt x="622300" y="517524"/>
                  <a:pt x="622300" y="517524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425700" y="4533900"/>
            <a:ext cx="558800" cy="698500"/>
          </a:xfrm>
          <a:custGeom>
            <a:avLst/>
            <a:gdLst>
              <a:gd name="connsiteX0" fmla="*/ 558800 w 558800"/>
              <a:gd name="connsiteY0" fmla="*/ 698500 h 698500"/>
              <a:gd name="connsiteX1" fmla="*/ 203200 w 558800"/>
              <a:gd name="connsiteY1" fmla="*/ 368300 h 698500"/>
              <a:gd name="connsiteX2" fmla="*/ 203200 w 558800"/>
              <a:gd name="connsiteY2" fmla="*/ 368300 h 698500"/>
              <a:gd name="connsiteX3" fmla="*/ 0 w 558800"/>
              <a:gd name="connsiteY3" fmla="*/ 0 h 698500"/>
              <a:gd name="connsiteX4" fmla="*/ 0 w 558800"/>
              <a:gd name="connsiteY4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698500">
                <a:moveTo>
                  <a:pt x="558800" y="698500"/>
                </a:moveTo>
                <a:lnTo>
                  <a:pt x="203200" y="368300"/>
                </a:lnTo>
                <a:lnTo>
                  <a:pt x="203200" y="36830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90"/>
                </a:solidFill>
              </a:ln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69318"/>
              </p:ext>
            </p:extLst>
          </p:nvPr>
        </p:nvGraphicFramePr>
        <p:xfrm>
          <a:off x="4915416" y="5156200"/>
          <a:ext cx="23050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5" imgW="762000" imgH="228600" progId="Equation.DSMT4">
                  <p:embed/>
                </p:oleObj>
              </mc:Choice>
              <mc:Fallback>
                <p:oleObj name="Equation" r:id="rId5" imgW="762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5416" y="5156200"/>
                        <a:ext cx="230505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>
            <a:off x="7578644" y="4533900"/>
            <a:ext cx="0" cy="168910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259"/>
          </a:xfrm>
        </p:spPr>
        <p:txBody>
          <a:bodyPr>
            <a:noAutofit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0000FF"/>
                </a:solidFill>
              </a:rPr>
              <a:t>spin/conformal dimension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2228886" y="6223000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99555" y="6223000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9095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9538"/>
            <a:ext cx="8585200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3366FF"/>
                </a:solidFill>
              </a:rPr>
              <a:t>Integrability</a:t>
            </a:r>
            <a:r>
              <a:rPr lang="en-US" sz="3600" dirty="0" smtClean="0">
                <a:solidFill>
                  <a:srgbClr val="3366FF"/>
                </a:solidFill>
              </a:rPr>
              <a:t> from the Yang-Baxter equation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2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Boltzmann weights of a two-dimensional classical </a:t>
            </a:r>
            <a:r>
              <a:rPr lang="en-US" sz="2400" dirty="0" err="1" smtClean="0"/>
              <a:t>integrable</a:t>
            </a:r>
            <a:r>
              <a:rPr lang="en-US" sz="2400" dirty="0" smtClean="0"/>
              <a:t> model typically satisfy the </a:t>
            </a:r>
            <a:r>
              <a:rPr lang="en-US" sz="2400" dirty="0" smtClean="0">
                <a:solidFill>
                  <a:srgbClr val="3366FF"/>
                </a:solidFill>
              </a:rPr>
              <a:t>Yang-Baxter equation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It is a </a:t>
            </a:r>
            <a:r>
              <a:rPr lang="en-US" sz="2400" dirty="0" smtClean="0">
                <a:solidFill>
                  <a:srgbClr val="008000"/>
                </a:solidFill>
              </a:rPr>
              <a:t>functional</a:t>
            </a:r>
            <a:r>
              <a:rPr lang="en-US" sz="2400" dirty="0" smtClean="0"/>
              <a:t> equation; the Boltzmann weights must depend on the </a:t>
            </a:r>
            <a:r>
              <a:rPr lang="en-US" sz="2400" dirty="0" smtClean="0">
                <a:solidFill>
                  <a:srgbClr val="008000"/>
                </a:solidFill>
              </a:rPr>
              <a:t>anisotropy/spectral/rapidity </a:t>
            </a:r>
            <a:r>
              <a:rPr lang="en-US" sz="2400" dirty="0" smtClean="0"/>
              <a:t>parameter </a:t>
            </a:r>
            <a:r>
              <a:rPr lang="en-US" sz="2400" i="1" dirty="0" smtClean="0">
                <a:solidFill>
                  <a:srgbClr val="008000"/>
                </a:solidFill>
              </a:rPr>
              <a:t>u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Its consequence is that </a:t>
            </a:r>
            <a:r>
              <a:rPr lang="en-US" sz="2400" dirty="0" smtClean="0">
                <a:solidFill>
                  <a:srgbClr val="FF0000"/>
                </a:solidFill>
              </a:rPr>
              <a:t>transfer matrices at different </a:t>
            </a:r>
            <a:r>
              <a:rPr lang="en-US" sz="2400" i="1" dirty="0" smtClean="0">
                <a:solidFill>
                  <a:srgbClr val="FF0000"/>
                </a:solidFill>
              </a:rPr>
              <a:t>u </a:t>
            </a:r>
            <a:r>
              <a:rPr lang="en-US" sz="2400" dirty="0" smtClean="0">
                <a:solidFill>
                  <a:srgbClr val="FF0000"/>
                </a:solidFill>
              </a:rPr>
              <a:t>commute</a:t>
            </a:r>
            <a:r>
              <a:rPr lang="en-US" sz="2400" dirty="0" smtClean="0"/>
              <a:t>, thus ensuring the existence of the conserved currents necessary for </a:t>
            </a:r>
            <a:r>
              <a:rPr lang="en-US" sz="2400" dirty="0" err="1" smtClean="0"/>
              <a:t>integrability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90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braid matrix follows from F and h: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813867"/>
            <a:ext cx="340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>
                <a:latin typeface="Constantia"/>
                <a:cs typeface="Constantia"/>
              </a:rPr>
              <a:t>F</a:t>
            </a:r>
            <a:r>
              <a:rPr lang="en-US" sz="2400" dirty="0" smtClean="0"/>
              <a:t> matrices in general: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9388" y="2552700"/>
            <a:ext cx="4572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81588" y="2552700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46588" y="2552700"/>
            <a:ext cx="63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52888" y="1917700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81588" y="1917700"/>
            <a:ext cx="4572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30774" y="2552700"/>
            <a:ext cx="35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nstantia"/>
                <a:cs typeface="Constantia"/>
              </a:rPr>
              <a:t>a</a:t>
            </a:r>
            <a:endParaRPr lang="en-US" i="1" dirty="0">
              <a:latin typeface="Constantia"/>
              <a:cs typeface="Constant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6686" y="2368034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486686" y="2753783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48500" y="1587500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54900" y="2222500"/>
            <a:ext cx="31786" cy="57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97700" y="2794000"/>
            <a:ext cx="4572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42200" y="1587500"/>
            <a:ext cx="457200" cy="6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117" y="3388783"/>
            <a:ext cx="189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Schematically 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09563" y="4808556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9563" y="4808556"/>
            <a:ext cx="368300" cy="36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1863" y="5418156"/>
            <a:ext cx="2921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21594"/>
              </p:ext>
            </p:extLst>
          </p:nvPr>
        </p:nvGraphicFramePr>
        <p:xfrm>
          <a:off x="4381500" y="3606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0" y="3606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30013"/>
              </p:ext>
            </p:extLst>
          </p:nvPr>
        </p:nvGraphicFramePr>
        <p:xfrm>
          <a:off x="5653088" y="2197100"/>
          <a:ext cx="16557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5" imgW="635000" imgH="355600" progId="Equation.DSMT4">
                  <p:embed/>
                </p:oleObj>
              </mc:Choice>
              <mc:Fallback>
                <p:oleObj name="Equation" r:id="rId5" imgW="6350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3088" y="2197100"/>
                        <a:ext cx="165576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96816"/>
              </p:ext>
            </p:extLst>
          </p:nvPr>
        </p:nvGraphicFramePr>
        <p:xfrm>
          <a:off x="3433764" y="4840619"/>
          <a:ext cx="19351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7" imgW="673100" imgH="266700" progId="Equation.DSMT4">
                  <p:embed/>
                </p:oleObj>
              </mc:Choice>
              <mc:Fallback>
                <p:oleObj name="Equation" r:id="rId7" imgW="673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33764" y="4840619"/>
                        <a:ext cx="1935162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 flipV="1">
            <a:off x="2355852" y="5837256"/>
            <a:ext cx="566401" cy="543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22253" y="5837256"/>
            <a:ext cx="511511" cy="543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22253" y="5176856"/>
            <a:ext cx="0" cy="66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2493964" y="4096726"/>
            <a:ext cx="863600" cy="1104900"/>
          </a:xfrm>
          <a:custGeom>
            <a:avLst/>
            <a:gdLst>
              <a:gd name="connsiteX0" fmla="*/ 354735 w 735735"/>
              <a:gd name="connsiteY0" fmla="*/ 1104900 h 1104900"/>
              <a:gd name="connsiteX1" fmla="*/ 11835 w 735735"/>
              <a:gd name="connsiteY1" fmla="*/ 800100 h 1104900"/>
              <a:gd name="connsiteX2" fmla="*/ 735735 w 735735"/>
              <a:gd name="connsiteY2" fmla="*/ 0 h 1104900"/>
              <a:gd name="connsiteX3" fmla="*/ 735735 w 735735"/>
              <a:gd name="connsiteY3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35" h="1104900">
                <a:moveTo>
                  <a:pt x="354735" y="1104900"/>
                </a:moveTo>
                <a:cubicBezTo>
                  <a:pt x="151535" y="1044575"/>
                  <a:pt x="-51665" y="984250"/>
                  <a:pt x="11835" y="800100"/>
                </a:cubicBezTo>
                <a:cubicBezTo>
                  <a:pt x="75335" y="615950"/>
                  <a:pt x="735735" y="0"/>
                  <a:pt x="735735" y="0"/>
                </a:cubicBezTo>
                <a:lnTo>
                  <a:pt x="735735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925764" y="4577094"/>
            <a:ext cx="393941" cy="622300"/>
          </a:xfrm>
          <a:custGeom>
            <a:avLst/>
            <a:gdLst>
              <a:gd name="connsiteX0" fmla="*/ 0 w 393941"/>
              <a:gd name="connsiteY0" fmla="*/ 622300 h 622300"/>
              <a:gd name="connsiteX1" fmla="*/ 393700 w 393941"/>
              <a:gd name="connsiteY1" fmla="*/ 406400 h 622300"/>
              <a:gd name="connsiteX2" fmla="*/ 63500 w 393941"/>
              <a:gd name="connsiteY2" fmla="*/ 0 h 622300"/>
              <a:gd name="connsiteX3" fmla="*/ 63500 w 393941"/>
              <a:gd name="connsiteY3" fmla="*/ 0 h 622300"/>
              <a:gd name="connsiteX4" fmla="*/ 63500 w 393941"/>
              <a:gd name="connsiteY4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41" h="622300">
                <a:moveTo>
                  <a:pt x="0" y="622300"/>
                </a:moveTo>
                <a:cubicBezTo>
                  <a:pt x="191558" y="566208"/>
                  <a:pt x="383117" y="510117"/>
                  <a:pt x="393700" y="406400"/>
                </a:cubicBezTo>
                <a:cubicBezTo>
                  <a:pt x="404283" y="302683"/>
                  <a:pt x="63500" y="0"/>
                  <a:pt x="63500" y="0"/>
                </a:cubicBezTo>
                <a:lnTo>
                  <a:pt x="63500" y="0"/>
                </a:lnTo>
                <a:lnTo>
                  <a:pt x="635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578101" y="4094494"/>
            <a:ext cx="342900" cy="279400"/>
          </a:xfrm>
          <a:custGeom>
            <a:avLst/>
            <a:gdLst>
              <a:gd name="connsiteX0" fmla="*/ 342900 w 342900"/>
              <a:gd name="connsiteY0" fmla="*/ 279400 h 279400"/>
              <a:gd name="connsiteX1" fmla="*/ 0 w 342900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 h="279400">
                <a:moveTo>
                  <a:pt x="342900" y="279400"/>
                </a:moveTo>
                <a:lnTo>
                  <a:pt x="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261416"/>
              </p:ext>
            </p:extLst>
          </p:nvPr>
        </p:nvGraphicFramePr>
        <p:xfrm>
          <a:off x="1336677" y="4839826"/>
          <a:ext cx="12779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9" imgW="444500" imgH="266700" progId="Equation.DSMT4">
                  <p:embed/>
                </p:oleObj>
              </mc:Choice>
              <mc:Fallback>
                <p:oleObj name="Equation" r:id="rId9" imgW="444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6677" y="4839826"/>
                        <a:ext cx="1277937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/>
        </p:nvCxnSpPr>
        <p:spPr>
          <a:xfrm>
            <a:off x="5629312" y="5566371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91126" y="4400088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597526" y="5035088"/>
            <a:ext cx="31786" cy="57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140326" y="5606588"/>
            <a:ext cx="4572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584826" y="4400088"/>
            <a:ext cx="457200" cy="6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926530"/>
              </p:ext>
            </p:extLst>
          </p:nvPr>
        </p:nvGraphicFramePr>
        <p:xfrm>
          <a:off x="5653088" y="4899025"/>
          <a:ext cx="21542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11" imgW="749300" imgH="266700" progId="Equation.DSMT4">
                  <p:embed/>
                </p:oleObj>
              </mc:Choice>
              <mc:Fallback>
                <p:oleObj name="Equation" r:id="rId11" imgW="749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3088" y="4899025"/>
                        <a:ext cx="215423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/>
          <p:cNvCxnSpPr/>
          <p:nvPr/>
        </p:nvCxnSpPr>
        <p:spPr>
          <a:xfrm flipH="1">
            <a:off x="7504149" y="5348288"/>
            <a:ext cx="4572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596349" y="5348288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61349" y="5348288"/>
            <a:ext cx="63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67649" y="4713288"/>
            <a:ext cx="3937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596349" y="4713288"/>
            <a:ext cx="457200" cy="63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88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utting all this together to get a discrete holomorphic operator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l-FPL-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31" y="2330179"/>
            <a:ext cx="2903378" cy="2343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" y="1689100"/>
            <a:ext cx="7377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attice models in terms of geometric degrees of freedom: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59426" y="5989172"/>
            <a:ext cx="552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(topological weight) x (local weights)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33008"/>
              </p:ext>
            </p:extLst>
          </p:nvPr>
        </p:nvGraphicFramePr>
        <p:xfrm>
          <a:off x="1521226" y="5921048"/>
          <a:ext cx="8382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4" imgW="330200" imgH="266700" progId="Equation.DSMT4">
                  <p:embed/>
                </p:oleObj>
              </mc:Choice>
              <mc:Fallback>
                <p:oleObj name="Equation" r:id="rId4" imgW="330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1226" y="5921048"/>
                        <a:ext cx="83820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8950" y="6444645"/>
            <a:ext cx="8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09525"/>
              </p:ext>
            </p:extLst>
          </p:nvPr>
        </p:nvGraphicFramePr>
        <p:xfrm>
          <a:off x="1154113" y="4826447"/>
          <a:ext cx="3143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6" imgW="1143000" imgH="266700" progId="Equation.DSMT4">
                  <p:embed/>
                </p:oleObj>
              </mc:Choice>
              <mc:Fallback>
                <p:oleObj name="Equation" r:id="rId6" imgW="1143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4113" y="4826447"/>
                        <a:ext cx="314325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2676" y="5437089"/>
            <a:ext cx="25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ompletely packed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6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 discrete holomorphic operator is </a:t>
            </a:r>
            <a:r>
              <a:rPr lang="en-US" sz="3200" dirty="0" smtClean="0">
                <a:solidFill>
                  <a:srgbClr val="0000FF"/>
                </a:solidFill>
              </a:rPr>
              <a:t>defined </a:t>
            </a:r>
            <a:r>
              <a:rPr lang="en-US" sz="3200" dirty="0" smtClean="0"/>
              <a:t>by modifying the </a:t>
            </a:r>
            <a:r>
              <a:rPr lang="en-US" sz="3200" dirty="0" smtClean="0">
                <a:solidFill>
                  <a:srgbClr val="0000FF"/>
                </a:solidFill>
              </a:rPr>
              <a:t>topological</a:t>
            </a:r>
            <a:r>
              <a:rPr lang="en-US" sz="3200" dirty="0" smtClean="0"/>
              <a:t> part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99022"/>
              </p:ext>
            </p:extLst>
          </p:nvPr>
        </p:nvGraphicFramePr>
        <p:xfrm>
          <a:off x="143872" y="1143000"/>
          <a:ext cx="353853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3" imgW="1219200" imgH="393700" progId="Equation.DSMT4">
                  <p:embed/>
                </p:oleObj>
              </mc:Choice>
              <mc:Fallback>
                <p:oleObj name="Equation" r:id="rId3" imgW="1219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72" y="1143000"/>
                        <a:ext cx="3538538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l-FPL-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30" y="2274459"/>
            <a:ext cx="3597769" cy="290398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860800" y="3170080"/>
            <a:ext cx="1092200" cy="1828800"/>
          </a:xfrm>
          <a:custGeom>
            <a:avLst/>
            <a:gdLst>
              <a:gd name="connsiteX0" fmla="*/ 0 w 1092200"/>
              <a:gd name="connsiteY0" fmla="*/ 1828800 h 1828800"/>
              <a:gd name="connsiteX1" fmla="*/ 203200 w 1092200"/>
              <a:gd name="connsiteY1" fmla="*/ 1600200 h 1828800"/>
              <a:gd name="connsiteX2" fmla="*/ 215900 w 1092200"/>
              <a:gd name="connsiteY2" fmla="*/ 901700 h 1828800"/>
              <a:gd name="connsiteX3" fmla="*/ 203200 w 1092200"/>
              <a:gd name="connsiteY3" fmla="*/ 177800 h 1828800"/>
              <a:gd name="connsiteX4" fmla="*/ 889000 w 1092200"/>
              <a:gd name="connsiteY4" fmla="*/ 190500 h 1828800"/>
              <a:gd name="connsiteX5" fmla="*/ 1092200 w 1092200"/>
              <a:gd name="connsiteY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0" h="1828800">
                <a:moveTo>
                  <a:pt x="0" y="1828800"/>
                </a:moveTo>
                <a:cubicBezTo>
                  <a:pt x="83608" y="1791758"/>
                  <a:pt x="167217" y="1754717"/>
                  <a:pt x="203200" y="1600200"/>
                </a:cubicBezTo>
                <a:cubicBezTo>
                  <a:pt x="239183" y="1445683"/>
                  <a:pt x="215900" y="1138767"/>
                  <a:pt x="215900" y="901700"/>
                </a:cubicBezTo>
                <a:cubicBezTo>
                  <a:pt x="215900" y="664633"/>
                  <a:pt x="91017" y="296333"/>
                  <a:pt x="203200" y="177800"/>
                </a:cubicBezTo>
                <a:cubicBezTo>
                  <a:pt x="315383" y="59267"/>
                  <a:pt x="740833" y="220133"/>
                  <a:pt x="889000" y="190500"/>
                </a:cubicBezTo>
                <a:cubicBezTo>
                  <a:pt x="1037167" y="160867"/>
                  <a:pt x="1092200" y="0"/>
                  <a:pt x="1092200" y="0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4774610" y="3030380"/>
            <a:ext cx="356779" cy="333233"/>
          </a:xfrm>
          <a:prstGeom prst="star4">
            <a:avLst>
              <a:gd name="adj" fmla="val 0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3682410" y="4857910"/>
            <a:ext cx="356779" cy="333233"/>
          </a:xfrm>
          <a:prstGeom prst="star4">
            <a:avLst>
              <a:gd name="adj" fmla="val 0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71900" y="499888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onstantia"/>
                <a:cs typeface="Constantia"/>
              </a:rPr>
              <a:t>z</a:t>
            </a:r>
            <a:endParaRPr lang="en-US" i="1" dirty="0">
              <a:latin typeface="Constantia"/>
              <a:cs typeface="Constant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1039" y="2800748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0800" y="1385511"/>
            <a:ext cx="472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Eval</a:t>
            </a:r>
            <a:r>
              <a:rPr lang="en-US" sz="2800" dirty="0" smtClean="0"/>
              <a:t>(3d graph) x (local weights)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3599" y="1918256"/>
            <a:ext cx="8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3872" y="5588000"/>
            <a:ext cx="8789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 the string to come out of the plane, and use the braiding/fusing</a:t>
            </a:r>
            <a:br>
              <a:rPr lang="en-US" sz="2400" dirty="0" smtClean="0"/>
            </a:br>
            <a:r>
              <a:rPr lang="en-US" sz="2400" dirty="0" smtClean="0"/>
              <a:t>rules of the MTC/CFT/TQFT/</a:t>
            </a:r>
            <a:r>
              <a:rPr lang="en-US" sz="2400" dirty="0" err="1" smtClean="0"/>
              <a:t>anyons</a:t>
            </a:r>
            <a:r>
              <a:rPr lang="en-US" sz="2400" dirty="0" smtClean="0"/>
              <a:t> to evaluate the graph.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488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352800" y="2148692"/>
            <a:ext cx="0" cy="616377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6880" y="508000"/>
            <a:ext cx="790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CPL/Potts, this rule is simple: the weight is zero unless the</a:t>
            </a:r>
            <a:br>
              <a:rPr lang="en-US" sz="2400" dirty="0" smtClean="0"/>
            </a:br>
            <a:r>
              <a:rPr lang="en-US" sz="2400" dirty="0" smtClean="0"/>
              <a:t>string connects two points on the same loop.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3022586" y="1533154"/>
            <a:ext cx="647714" cy="622332"/>
          </a:xfrm>
          <a:custGeom>
            <a:avLst/>
            <a:gdLst>
              <a:gd name="connsiteX0" fmla="*/ 330214 w 647714"/>
              <a:gd name="connsiteY0" fmla="*/ 622315 h 622332"/>
              <a:gd name="connsiteX1" fmla="*/ 647714 w 647714"/>
              <a:gd name="connsiteY1" fmla="*/ 330215 h 622332"/>
              <a:gd name="connsiteX2" fmla="*/ 330214 w 647714"/>
              <a:gd name="connsiteY2" fmla="*/ 15 h 622332"/>
              <a:gd name="connsiteX3" fmla="*/ 14 w 647714"/>
              <a:gd name="connsiteY3" fmla="*/ 317515 h 622332"/>
              <a:gd name="connsiteX4" fmla="*/ 330214 w 647714"/>
              <a:gd name="connsiteY4" fmla="*/ 622315 h 62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14" h="622332">
                <a:moveTo>
                  <a:pt x="330214" y="622315"/>
                </a:moveTo>
                <a:cubicBezTo>
                  <a:pt x="438164" y="624432"/>
                  <a:pt x="647714" y="433932"/>
                  <a:pt x="647714" y="330215"/>
                </a:cubicBezTo>
                <a:cubicBezTo>
                  <a:pt x="647714" y="226498"/>
                  <a:pt x="438164" y="2132"/>
                  <a:pt x="330214" y="15"/>
                </a:cubicBezTo>
                <a:cubicBezTo>
                  <a:pt x="222264" y="-2102"/>
                  <a:pt x="2131" y="215915"/>
                  <a:pt x="14" y="317515"/>
                </a:cubicBezTo>
                <a:cubicBezTo>
                  <a:pt x="-2103" y="419115"/>
                  <a:pt x="222264" y="620198"/>
                  <a:pt x="330214" y="622315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48000" y="2739650"/>
            <a:ext cx="647700" cy="177819"/>
          </a:xfrm>
          <a:custGeom>
            <a:avLst/>
            <a:gdLst>
              <a:gd name="connsiteX0" fmla="*/ 0 w 647700"/>
              <a:gd name="connsiteY0" fmla="*/ 177819 h 177819"/>
              <a:gd name="connsiteX1" fmla="*/ 304800 w 647700"/>
              <a:gd name="connsiteY1" fmla="*/ 19 h 177819"/>
              <a:gd name="connsiteX2" fmla="*/ 647700 w 647700"/>
              <a:gd name="connsiteY2" fmla="*/ 165119 h 17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177819">
                <a:moveTo>
                  <a:pt x="0" y="177819"/>
                </a:moveTo>
                <a:cubicBezTo>
                  <a:pt x="98425" y="89977"/>
                  <a:pt x="196850" y="2136"/>
                  <a:pt x="304800" y="19"/>
                </a:cubicBezTo>
                <a:cubicBezTo>
                  <a:pt x="412750" y="-2098"/>
                  <a:pt x="647700" y="165119"/>
                  <a:pt x="647700" y="16511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35240"/>
              </p:ext>
            </p:extLst>
          </p:nvPr>
        </p:nvGraphicFramePr>
        <p:xfrm>
          <a:off x="4267200" y="1984019"/>
          <a:ext cx="889000" cy="56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3" imgW="241300" imgH="152400" progId="Equation.DSMT4">
                  <p:embed/>
                </p:oleObj>
              </mc:Choice>
              <mc:Fallback>
                <p:oleObj name="Equation" r:id="rId3" imgW="2413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1984019"/>
                        <a:ext cx="889000" cy="56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280" y="3454400"/>
            <a:ext cx="7068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Moreover, the 3d rules also mean that the </a:t>
            </a:r>
            <a:r>
              <a:rPr lang="en-US" sz="2400" dirty="0" err="1" smtClean="0"/>
              <a:t>correlator</a:t>
            </a:r>
            <a:r>
              <a:rPr lang="en-US" sz="2400" dirty="0" smtClean="0"/>
              <a:t> is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independent of the string path </a:t>
            </a:r>
            <a:r>
              <a:rPr lang="en-US" sz="2400" dirty="0" smtClean="0"/>
              <a:t>unless there is a </a:t>
            </a:r>
            <a:r>
              <a:rPr lang="en-US" sz="2400" dirty="0" smtClean="0">
                <a:solidFill>
                  <a:srgbClr val="0000FF"/>
                </a:solidFill>
              </a:rPr>
              <a:t>twist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2637983" y="5045076"/>
            <a:ext cx="1538378" cy="1177924"/>
          </a:xfrm>
          <a:custGeom>
            <a:avLst/>
            <a:gdLst>
              <a:gd name="connsiteX0" fmla="*/ 0 w 1538378"/>
              <a:gd name="connsiteY0" fmla="*/ 1177924 h 1177924"/>
              <a:gd name="connsiteX1" fmla="*/ 431800 w 1538378"/>
              <a:gd name="connsiteY1" fmla="*/ 441324 h 1177924"/>
              <a:gd name="connsiteX2" fmla="*/ 1003300 w 1538378"/>
              <a:gd name="connsiteY2" fmla="*/ 9524 h 1177924"/>
              <a:gd name="connsiteX3" fmla="*/ 1409700 w 1538378"/>
              <a:gd name="connsiteY3" fmla="*/ 174624 h 1177924"/>
              <a:gd name="connsiteX4" fmla="*/ 1524000 w 1538378"/>
              <a:gd name="connsiteY4" fmla="*/ 542924 h 1177924"/>
              <a:gd name="connsiteX5" fmla="*/ 1130300 w 1538378"/>
              <a:gd name="connsiteY5" fmla="*/ 860424 h 1177924"/>
              <a:gd name="connsiteX6" fmla="*/ 622300 w 1538378"/>
              <a:gd name="connsiteY6" fmla="*/ 517524 h 11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378" h="1177924">
                <a:moveTo>
                  <a:pt x="0" y="1177924"/>
                </a:moveTo>
                <a:cubicBezTo>
                  <a:pt x="132291" y="906990"/>
                  <a:pt x="264583" y="636057"/>
                  <a:pt x="431800" y="441324"/>
                </a:cubicBezTo>
                <a:cubicBezTo>
                  <a:pt x="599017" y="246591"/>
                  <a:pt x="840317" y="53974"/>
                  <a:pt x="1003300" y="9524"/>
                </a:cubicBezTo>
                <a:cubicBezTo>
                  <a:pt x="1166283" y="-34926"/>
                  <a:pt x="1322917" y="85724"/>
                  <a:pt x="1409700" y="174624"/>
                </a:cubicBezTo>
                <a:cubicBezTo>
                  <a:pt x="1496483" y="263524"/>
                  <a:pt x="1570567" y="428624"/>
                  <a:pt x="1524000" y="542924"/>
                </a:cubicBezTo>
                <a:cubicBezTo>
                  <a:pt x="1477433" y="657224"/>
                  <a:pt x="1280583" y="864657"/>
                  <a:pt x="1130300" y="860424"/>
                </a:cubicBezTo>
                <a:cubicBezTo>
                  <a:pt x="980017" y="856191"/>
                  <a:pt x="622300" y="517524"/>
                  <a:pt x="622300" y="517524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90"/>
                </a:solidFill>
              </a:ln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25700" y="4533900"/>
            <a:ext cx="558800" cy="698500"/>
          </a:xfrm>
          <a:custGeom>
            <a:avLst/>
            <a:gdLst>
              <a:gd name="connsiteX0" fmla="*/ 558800 w 558800"/>
              <a:gd name="connsiteY0" fmla="*/ 698500 h 698500"/>
              <a:gd name="connsiteX1" fmla="*/ 203200 w 558800"/>
              <a:gd name="connsiteY1" fmla="*/ 368300 h 698500"/>
              <a:gd name="connsiteX2" fmla="*/ 203200 w 558800"/>
              <a:gd name="connsiteY2" fmla="*/ 368300 h 698500"/>
              <a:gd name="connsiteX3" fmla="*/ 0 w 558800"/>
              <a:gd name="connsiteY3" fmla="*/ 0 h 698500"/>
              <a:gd name="connsiteX4" fmla="*/ 0 w 558800"/>
              <a:gd name="connsiteY4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698500">
                <a:moveTo>
                  <a:pt x="558800" y="698500"/>
                </a:moveTo>
                <a:lnTo>
                  <a:pt x="203200" y="368300"/>
                </a:lnTo>
                <a:lnTo>
                  <a:pt x="203200" y="36830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90"/>
                </a:solidFill>
              </a:ln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26363"/>
              </p:ext>
            </p:extLst>
          </p:nvPr>
        </p:nvGraphicFramePr>
        <p:xfrm>
          <a:off x="4915416" y="5156200"/>
          <a:ext cx="23050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5" imgW="762000" imgH="228600" progId="Equation.DSMT4">
                  <p:embed/>
                </p:oleObj>
              </mc:Choice>
              <mc:Fallback>
                <p:oleObj name="Equation" r:id="rId5" imgW="762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5416" y="5156200"/>
                        <a:ext cx="230505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7578644" y="4533900"/>
            <a:ext cx="0" cy="168910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8886" y="6223000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9555" y="6375400"/>
            <a:ext cx="35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nstantia"/>
                <a:cs typeface="Constanti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4254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393700"/>
            <a:ext cx="7935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this operator to be discretely holomorphic, the Boltzmann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eights must obey the lattice C-R equation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37897" y="1781173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37897" y="1781173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flipH="1">
            <a:off x="773503" y="2221314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39" y="2495500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07501" y="1804255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07501" y="1804255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flipH="1">
            <a:off x="3043107" y="2244396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7143" y="2518582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240256" y="2124379"/>
            <a:ext cx="720762" cy="794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910614" y="1836778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>
            <a:off x="5346220" y="2276919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0256" y="2551105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44874" y="1836778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27276" y="1845877"/>
            <a:ext cx="614798" cy="693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flipH="1">
            <a:off x="7480480" y="2276919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74516" y="2751160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5428" y="4902200"/>
            <a:ext cx="78630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linear relation, and can be rewritten in terms of the F</a:t>
            </a:r>
            <a:br>
              <a:rPr lang="en-US" sz="2400" dirty="0" smtClean="0"/>
            </a:br>
            <a:r>
              <a:rPr lang="en-US" sz="2400" dirty="0" smtClean="0"/>
              <a:t>matrix and the twist factors. Proving discrete </a:t>
            </a:r>
            <a:r>
              <a:rPr lang="en-US" sz="2400" dirty="0" err="1" smtClean="0"/>
              <a:t>holmorphicity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only </a:t>
            </a:r>
            <a:r>
              <a:rPr lang="en-US" sz="2400" dirty="0" smtClean="0">
                <a:solidFill>
                  <a:srgbClr val="0000FF"/>
                </a:solidFill>
              </a:rPr>
              <a:t>requires showing the resulting determinant is zero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45462"/>
              </p:ext>
            </p:extLst>
          </p:nvPr>
        </p:nvGraphicFramePr>
        <p:xfrm>
          <a:off x="7824698" y="2127250"/>
          <a:ext cx="12842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" name="Equation" r:id="rId3" imgW="495300" imgH="203200" progId="Equation.DSMT4">
                  <p:embed/>
                </p:oleObj>
              </mc:Choice>
              <mc:Fallback>
                <p:oleObj name="Equation" r:id="rId3" imgW="495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4698" y="2127250"/>
                        <a:ext cx="128428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04523"/>
              </p:ext>
            </p:extLst>
          </p:nvPr>
        </p:nvGraphicFramePr>
        <p:xfrm>
          <a:off x="1388301" y="2051050"/>
          <a:ext cx="9223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Equation" r:id="rId5" imgW="355600" imgH="203200" progId="Equation.DSMT4">
                  <p:embed/>
                </p:oleObj>
              </mc:Choice>
              <mc:Fallback>
                <p:oleObj name="Equation" r:id="rId5" imgW="355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8301" y="2051050"/>
                        <a:ext cx="922338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16778"/>
              </p:ext>
            </p:extLst>
          </p:nvPr>
        </p:nvGraphicFramePr>
        <p:xfrm>
          <a:off x="3789363" y="2127250"/>
          <a:ext cx="987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Equation" r:id="rId7" imgW="381000" imgH="203200" progId="Equation.DSMT4">
                  <p:embed/>
                </p:oleObj>
              </mc:Choice>
              <mc:Fallback>
                <p:oleObj name="Equation" r:id="rId7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9363" y="2127250"/>
                        <a:ext cx="9874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260359"/>
              </p:ext>
            </p:extLst>
          </p:nvPr>
        </p:nvGraphicFramePr>
        <p:xfrm>
          <a:off x="5961018" y="2152650"/>
          <a:ext cx="9540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Equation" r:id="rId9" imgW="368300" imgH="203200" progId="Equation.DSMT4">
                  <p:embed/>
                </p:oleObj>
              </mc:Choice>
              <mc:Fallback>
                <p:oleObj name="Equation" r:id="rId9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1018" y="2152650"/>
                        <a:ext cx="954088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8"/>
          <p:cNvSpPr/>
          <p:nvPr/>
        </p:nvSpPr>
        <p:spPr>
          <a:xfrm>
            <a:off x="50800" y="2293901"/>
            <a:ext cx="546100" cy="284199"/>
          </a:xfrm>
          <a:custGeom>
            <a:avLst/>
            <a:gdLst>
              <a:gd name="connsiteX0" fmla="*/ 546100 w 546100"/>
              <a:gd name="connsiteY0" fmla="*/ 284199 h 284199"/>
              <a:gd name="connsiteX1" fmla="*/ 342900 w 546100"/>
              <a:gd name="connsiteY1" fmla="*/ 30199 h 284199"/>
              <a:gd name="connsiteX2" fmla="*/ 0 w 546100"/>
              <a:gd name="connsiteY2" fmla="*/ 4799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84199">
                <a:moveTo>
                  <a:pt x="546100" y="284199"/>
                </a:moveTo>
                <a:cubicBezTo>
                  <a:pt x="490008" y="180482"/>
                  <a:pt x="433917" y="76766"/>
                  <a:pt x="342900" y="30199"/>
                </a:cubicBezTo>
                <a:cubicBezTo>
                  <a:pt x="251883" y="-16368"/>
                  <a:pt x="0" y="4799"/>
                  <a:pt x="0" y="4799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75701" y="1977720"/>
            <a:ext cx="584200" cy="146659"/>
          </a:xfrm>
          <a:custGeom>
            <a:avLst/>
            <a:gdLst>
              <a:gd name="connsiteX0" fmla="*/ 584200 w 584200"/>
              <a:gd name="connsiteY0" fmla="*/ 0 h 146659"/>
              <a:gd name="connsiteX1" fmla="*/ 406400 w 584200"/>
              <a:gd name="connsiteY1" fmla="*/ 139700 h 146659"/>
              <a:gd name="connsiteX2" fmla="*/ 0 w 584200"/>
              <a:gd name="connsiteY2" fmla="*/ 127000 h 14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00" h="146659">
                <a:moveTo>
                  <a:pt x="584200" y="0"/>
                </a:moveTo>
                <a:cubicBezTo>
                  <a:pt x="543983" y="59266"/>
                  <a:pt x="503767" y="118533"/>
                  <a:pt x="406400" y="139700"/>
                </a:cubicBezTo>
                <a:cubicBezTo>
                  <a:pt x="309033" y="160867"/>
                  <a:pt x="0" y="127000"/>
                  <a:pt x="0" y="127000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10100" y="1891796"/>
            <a:ext cx="1092200" cy="259678"/>
          </a:xfrm>
          <a:custGeom>
            <a:avLst/>
            <a:gdLst>
              <a:gd name="connsiteX0" fmla="*/ 1092200 w 1092200"/>
              <a:gd name="connsiteY0" fmla="*/ 191004 h 259678"/>
              <a:gd name="connsiteX1" fmla="*/ 863600 w 1092200"/>
              <a:gd name="connsiteY1" fmla="*/ 504 h 259678"/>
              <a:gd name="connsiteX2" fmla="*/ 304800 w 1092200"/>
              <a:gd name="connsiteY2" fmla="*/ 241804 h 259678"/>
              <a:gd name="connsiteX3" fmla="*/ 0 w 1092200"/>
              <a:gd name="connsiteY3" fmla="*/ 241804 h 25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200" h="259678">
                <a:moveTo>
                  <a:pt x="1092200" y="191004"/>
                </a:moveTo>
                <a:cubicBezTo>
                  <a:pt x="1043516" y="91520"/>
                  <a:pt x="994833" y="-7963"/>
                  <a:pt x="863600" y="504"/>
                </a:cubicBezTo>
                <a:cubicBezTo>
                  <a:pt x="732367" y="8971"/>
                  <a:pt x="448733" y="201587"/>
                  <a:pt x="304800" y="241804"/>
                </a:cubicBezTo>
                <a:cubicBezTo>
                  <a:pt x="160867" y="282021"/>
                  <a:pt x="0" y="241804"/>
                  <a:pt x="0" y="241804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10614" y="1781173"/>
            <a:ext cx="113277" cy="110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6779806" y="2530397"/>
            <a:ext cx="1003300" cy="226897"/>
          </a:xfrm>
          <a:custGeom>
            <a:avLst/>
            <a:gdLst>
              <a:gd name="connsiteX0" fmla="*/ 1003300 w 1003300"/>
              <a:gd name="connsiteY0" fmla="*/ 85803 h 226897"/>
              <a:gd name="connsiteX1" fmla="*/ 838200 w 1003300"/>
              <a:gd name="connsiteY1" fmla="*/ 225503 h 226897"/>
              <a:gd name="connsiteX2" fmla="*/ 419100 w 1003300"/>
              <a:gd name="connsiteY2" fmla="*/ 9603 h 226897"/>
              <a:gd name="connsiteX3" fmla="*/ 0 w 1003300"/>
              <a:gd name="connsiteY3" fmla="*/ 35003 h 2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300" h="226897">
                <a:moveTo>
                  <a:pt x="1003300" y="85803"/>
                </a:moveTo>
                <a:cubicBezTo>
                  <a:pt x="969433" y="162003"/>
                  <a:pt x="935567" y="238203"/>
                  <a:pt x="838200" y="225503"/>
                </a:cubicBezTo>
                <a:cubicBezTo>
                  <a:pt x="740833" y="212803"/>
                  <a:pt x="558800" y="41353"/>
                  <a:pt x="419100" y="9603"/>
                </a:cubicBezTo>
                <a:cubicBezTo>
                  <a:pt x="279400" y="-22147"/>
                  <a:pt x="0" y="35003"/>
                  <a:pt x="0" y="35003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135105" y="2665465"/>
            <a:ext cx="180462" cy="2715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836273"/>
              </p:ext>
            </p:extLst>
          </p:nvPr>
        </p:nvGraphicFramePr>
        <p:xfrm>
          <a:off x="3749805" y="4040909"/>
          <a:ext cx="435769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Equation" r:id="rId11" imgW="228600" imgH="203200" progId="Equation.DSMT4">
                  <p:embed/>
                </p:oleObj>
              </mc:Choice>
              <mc:Fallback>
                <p:oleObj name="Equation" r:id="rId11" imgW="22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9805" y="4040909"/>
                        <a:ext cx="435769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885813"/>
              </p:ext>
            </p:extLst>
          </p:nvPr>
        </p:nvGraphicFramePr>
        <p:xfrm>
          <a:off x="4757656" y="4040909"/>
          <a:ext cx="482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Equation" r:id="rId13" imgW="254000" imgH="203200" progId="Equation.DSMT4">
                  <p:embed/>
                </p:oleObj>
              </mc:Choice>
              <mc:Fallback>
                <p:oleObj name="Equation" r:id="rId13" imgW="254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57656" y="4040909"/>
                        <a:ext cx="48260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22533"/>
              </p:ext>
            </p:extLst>
          </p:nvPr>
        </p:nvGraphicFramePr>
        <p:xfrm>
          <a:off x="4679950" y="3163888"/>
          <a:ext cx="4619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Equation" r:id="rId15" imgW="241300" imgH="203200" progId="Equation.DSMT4">
                  <p:embed/>
                </p:oleObj>
              </mc:Choice>
              <mc:Fallback>
                <p:oleObj name="Equation" r:id="rId15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79950" y="3163888"/>
                        <a:ext cx="461963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4586"/>
              </p:ext>
            </p:extLst>
          </p:nvPr>
        </p:nvGraphicFramePr>
        <p:xfrm>
          <a:off x="3739428" y="3138570"/>
          <a:ext cx="458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Equation" r:id="rId17" imgW="241300" imgH="203200" progId="Equation.DSMT4">
                  <p:embed/>
                </p:oleObj>
              </mc:Choice>
              <mc:Fallback>
                <p:oleObj name="Equation" r:id="rId17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39428" y="3138570"/>
                        <a:ext cx="45878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/>
          <p:cNvCxnSpPr/>
          <p:nvPr/>
        </p:nvCxnSpPr>
        <p:spPr>
          <a:xfrm flipV="1">
            <a:off x="3967690" y="3286208"/>
            <a:ext cx="401682" cy="4572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431535" y="3290970"/>
            <a:ext cx="401682" cy="4699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456685" y="3849688"/>
            <a:ext cx="376532" cy="403946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946382" y="3849606"/>
            <a:ext cx="379406" cy="384978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81000"/>
            <a:ext cx="7774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Must use the </a:t>
            </a:r>
            <a:r>
              <a:rPr lang="en-US" sz="2400" i="1" dirty="0" smtClean="0">
                <a:latin typeface="Constantia"/>
                <a:cs typeface="Constantia"/>
              </a:rPr>
              <a:t>F</a:t>
            </a:r>
            <a:r>
              <a:rPr lang="en-US" sz="2400" dirty="0" smtClean="0"/>
              <a:t> matrix to rewrite the Boltzmann weights, e.g.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06653" y="1363424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06653" y="1363424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flipH="1">
            <a:off x="1442259" y="1803565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295" y="2077751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sp>
        <p:nvSpPr>
          <p:cNvPr id="13" name="Freeform 12"/>
          <p:cNvSpPr/>
          <p:nvPr/>
        </p:nvSpPr>
        <p:spPr>
          <a:xfrm>
            <a:off x="3490695" y="1278621"/>
            <a:ext cx="369926" cy="1158925"/>
          </a:xfrm>
          <a:custGeom>
            <a:avLst/>
            <a:gdLst>
              <a:gd name="connsiteX0" fmla="*/ 0 w 369926"/>
              <a:gd name="connsiteY0" fmla="*/ 1158925 h 1158925"/>
              <a:gd name="connsiteX1" fmla="*/ 369891 w 369926"/>
              <a:gd name="connsiteY1" fmla="*/ 616449 h 1158925"/>
              <a:gd name="connsiteX2" fmla="*/ 24660 w 369926"/>
              <a:gd name="connsiteY2" fmla="*/ 0 h 1158925"/>
              <a:gd name="connsiteX3" fmla="*/ 24660 w 369926"/>
              <a:gd name="connsiteY3" fmla="*/ 0 h 1158925"/>
              <a:gd name="connsiteX4" fmla="*/ 24660 w 369926"/>
              <a:gd name="connsiteY4" fmla="*/ 0 h 1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6" h="1158925">
                <a:moveTo>
                  <a:pt x="0" y="1158925"/>
                </a:moveTo>
                <a:cubicBezTo>
                  <a:pt x="182890" y="984264"/>
                  <a:pt x="365781" y="809603"/>
                  <a:pt x="369891" y="616449"/>
                </a:cubicBezTo>
                <a:cubicBezTo>
                  <a:pt x="374001" y="423295"/>
                  <a:pt x="24660" y="0"/>
                  <a:pt x="24660" y="0"/>
                </a:cubicBezTo>
                <a:lnTo>
                  <a:pt x="24660" y="0"/>
                </a:lnTo>
                <a:lnTo>
                  <a:pt x="2466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14816" y="1278622"/>
            <a:ext cx="395946" cy="1183570"/>
          </a:xfrm>
          <a:custGeom>
            <a:avLst/>
            <a:gdLst>
              <a:gd name="connsiteX0" fmla="*/ 247990 w 346627"/>
              <a:gd name="connsiteY0" fmla="*/ 0 h 1195912"/>
              <a:gd name="connsiteX1" fmla="*/ 1396 w 346627"/>
              <a:gd name="connsiteY1" fmla="*/ 628778 h 1195912"/>
              <a:gd name="connsiteX2" fmla="*/ 346627 w 346627"/>
              <a:gd name="connsiteY2" fmla="*/ 1195912 h 1195912"/>
              <a:gd name="connsiteX3" fmla="*/ 346627 w 346627"/>
              <a:gd name="connsiteY3" fmla="*/ 1195912 h 119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7" h="1195912">
                <a:moveTo>
                  <a:pt x="247990" y="0"/>
                </a:moveTo>
                <a:cubicBezTo>
                  <a:pt x="116473" y="214729"/>
                  <a:pt x="-15043" y="429459"/>
                  <a:pt x="1396" y="628778"/>
                </a:cubicBezTo>
                <a:cubicBezTo>
                  <a:pt x="17835" y="828097"/>
                  <a:pt x="346627" y="1195912"/>
                  <a:pt x="346627" y="1195912"/>
                </a:cubicBezTo>
                <a:lnTo>
                  <a:pt x="346627" y="1195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254772" y="2050229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0800000">
            <a:off x="6254772" y="1357527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5300" y="1583117"/>
            <a:ext cx="1605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onstantia"/>
                <a:cs typeface="Constantia"/>
              </a:rPr>
              <a:t>=      v(u)</a:t>
            </a:r>
            <a:endParaRPr lang="en-US" sz="2800" i="1" dirty="0">
              <a:latin typeface="Constantia"/>
              <a:cs typeface="Constant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6336" y="1625368"/>
            <a:ext cx="138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onstantia"/>
                <a:cs typeface="Constantia"/>
              </a:rPr>
              <a:t>+   h(u)</a:t>
            </a:r>
            <a:endParaRPr lang="en-US" sz="2800" i="1" dirty="0">
              <a:latin typeface="Constantia"/>
              <a:cs typeface="Constant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19078" y="3024725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38178" y="3024725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38178" y="3958799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19078" y="3958799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8178" y="3456525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7316736" y="3780201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0800000">
            <a:off x="7316736" y="3087499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04688"/>
              </p:ext>
            </p:extLst>
          </p:nvPr>
        </p:nvGraphicFramePr>
        <p:xfrm>
          <a:off x="4184688" y="3237275"/>
          <a:ext cx="3159176" cy="89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3" imgW="1574800" imgH="444500" progId="Equation.DSMT4">
                  <p:embed/>
                </p:oleObj>
              </mc:Choice>
              <mc:Fallback>
                <p:oleObj name="Equation" r:id="rId3" imgW="1574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4688" y="3237275"/>
                        <a:ext cx="3159176" cy="892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49094"/>
              </p:ext>
            </p:extLst>
          </p:nvPr>
        </p:nvGraphicFramePr>
        <p:xfrm>
          <a:off x="2275562" y="3318072"/>
          <a:ext cx="1043516" cy="92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5" imgW="444500" imgH="393700" progId="Equation.DSMT4">
                  <p:embed/>
                </p:oleObj>
              </mc:Choice>
              <mc:Fallback>
                <p:oleObj name="Equation" r:id="rId5" imgW="444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562" y="3318072"/>
                        <a:ext cx="1043516" cy="924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3645152" y="4688425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064252" y="4688425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64252" y="5622499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645152" y="5622499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4252" y="5120225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6310846" y="5443901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0800000">
            <a:off x="6310846" y="4751199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42390"/>
              </p:ext>
            </p:extLst>
          </p:nvPr>
        </p:nvGraphicFramePr>
        <p:xfrm>
          <a:off x="4891882" y="5266101"/>
          <a:ext cx="11985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7" imgW="596900" imgH="203200" progId="Equation.DSMT4">
                  <p:embed/>
                </p:oleObj>
              </mc:Choice>
              <mc:Fallback>
                <p:oleObj name="Equation" r:id="rId7" imgW="59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1882" y="5266101"/>
                        <a:ext cx="119856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74721"/>
              </p:ext>
            </p:extLst>
          </p:nvPr>
        </p:nvGraphicFramePr>
        <p:xfrm>
          <a:off x="2281238" y="5219700"/>
          <a:ext cx="1431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9" imgW="609600" imgH="190500" progId="Equation.DSMT4">
                  <p:embed/>
                </p:oleObj>
              </mc:Choice>
              <mc:Fallback>
                <p:oleObj name="Equation" r:id="rId9" imgW="609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1238" y="5219700"/>
                        <a:ext cx="14319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62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01" y="346501"/>
            <a:ext cx="830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Now we can use the </a:t>
            </a:r>
            <a:r>
              <a:rPr lang="en-US" sz="2400" i="1" dirty="0" smtClean="0">
                <a:latin typeface="Constantia"/>
                <a:cs typeface="Constantia"/>
              </a:rPr>
              <a:t>F</a:t>
            </a:r>
            <a:r>
              <a:rPr lang="en-US" sz="2400" dirty="0" smtClean="0"/>
              <a:t> matrix and the twist factors to rewrite e.g.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6210" y="1302562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76210" y="1302562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flipH="1">
            <a:off x="1011816" y="174270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852" y="2016889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sp>
        <p:nvSpPr>
          <p:cNvPr id="7" name="Freeform 6"/>
          <p:cNvSpPr/>
          <p:nvPr/>
        </p:nvSpPr>
        <p:spPr>
          <a:xfrm>
            <a:off x="289113" y="1815290"/>
            <a:ext cx="546100" cy="284199"/>
          </a:xfrm>
          <a:custGeom>
            <a:avLst/>
            <a:gdLst>
              <a:gd name="connsiteX0" fmla="*/ 546100 w 546100"/>
              <a:gd name="connsiteY0" fmla="*/ 284199 h 284199"/>
              <a:gd name="connsiteX1" fmla="*/ 342900 w 546100"/>
              <a:gd name="connsiteY1" fmla="*/ 30199 h 284199"/>
              <a:gd name="connsiteX2" fmla="*/ 0 w 546100"/>
              <a:gd name="connsiteY2" fmla="*/ 4799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84199">
                <a:moveTo>
                  <a:pt x="546100" y="284199"/>
                </a:moveTo>
                <a:cubicBezTo>
                  <a:pt x="490008" y="180482"/>
                  <a:pt x="433917" y="76766"/>
                  <a:pt x="342900" y="30199"/>
                </a:cubicBezTo>
                <a:cubicBezTo>
                  <a:pt x="251883" y="-16368"/>
                  <a:pt x="0" y="4799"/>
                  <a:pt x="0" y="4799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522346" y="1130986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41446" y="1130986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1446" y="2065060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22346" y="2065060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41446" y="1562786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188040" y="1886462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800000">
            <a:off x="6188040" y="1193760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328021"/>
              </p:ext>
            </p:extLst>
          </p:nvPr>
        </p:nvGraphicFramePr>
        <p:xfrm>
          <a:off x="4629627" y="1537915"/>
          <a:ext cx="11985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3" imgW="596900" imgH="203200" progId="Equation.DSMT4">
                  <p:embed/>
                </p:oleObj>
              </mc:Choice>
              <mc:Fallback>
                <p:oleObj name="Equation" r:id="rId3" imgW="59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9627" y="1537915"/>
                        <a:ext cx="119856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726712"/>
              </p:ext>
            </p:extLst>
          </p:nvPr>
        </p:nvGraphicFramePr>
        <p:xfrm>
          <a:off x="2027966" y="1524883"/>
          <a:ext cx="10731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5" imgW="457200" imgH="190500" progId="Equation.DSMT4">
                  <p:embed/>
                </p:oleObj>
              </mc:Choice>
              <mc:Fallback>
                <p:oleObj name="Equation" r:id="rId5" imgW="457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7966" y="1524883"/>
                        <a:ext cx="107315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3249296" y="1943208"/>
            <a:ext cx="546100" cy="284199"/>
          </a:xfrm>
          <a:custGeom>
            <a:avLst/>
            <a:gdLst>
              <a:gd name="connsiteX0" fmla="*/ 546100 w 546100"/>
              <a:gd name="connsiteY0" fmla="*/ 284199 h 284199"/>
              <a:gd name="connsiteX1" fmla="*/ 342900 w 546100"/>
              <a:gd name="connsiteY1" fmla="*/ 30199 h 284199"/>
              <a:gd name="connsiteX2" fmla="*/ 0 w 546100"/>
              <a:gd name="connsiteY2" fmla="*/ 4799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84199">
                <a:moveTo>
                  <a:pt x="546100" y="284199"/>
                </a:moveTo>
                <a:cubicBezTo>
                  <a:pt x="490008" y="180482"/>
                  <a:pt x="433917" y="76766"/>
                  <a:pt x="342900" y="30199"/>
                </a:cubicBezTo>
                <a:cubicBezTo>
                  <a:pt x="251883" y="-16368"/>
                  <a:pt x="0" y="4799"/>
                  <a:pt x="0" y="4799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67638" y="1794347"/>
            <a:ext cx="546100" cy="284199"/>
          </a:xfrm>
          <a:custGeom>
            <a:avLst/>
            <a:gdLst>
              <a:gd name="connsiteX0" fmla="*/ 546100 w 546100"/>
              <a:gd name="connsiteY0" fmla="*/ 284199 h 284199"/>
              <a:gd name="connsiteX1" fmla="*/ 342900 w 546100"/>
              <a:gd name="connsiteY1" fmla="*/ 30199 h 284199"/>
              <a:gd name="connsiteX2" fmla="*/ 0 w 546100"/>
              <a:gd name="connsiteY2" fmla="*/ 4799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84199">
                <a:moveTo>
                  <a:pt x="546100" y="284199"/>
                </a:moveTo>
                <a:cubicBezTo>
                  <a:pt x="490008" y="180482"/>
                  <a:pt x="433917" y="76766"/>
                  <a:pt x="342900" y="30199"/>
                </a:cubicBezTo>
                <a:cubicBezTo>
                  <a:pt x="251883" y="-16368"/>
                  <a:pt x="0" y="4799"/>
                  <a:pt x="0" y="4799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94376" y="3262824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13476" y="3262824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13476" y="4196898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94376" y="4196898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7653740" y="4022685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7653740" y="3329983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52932"/>
              </p:ext>
            </p:extLst>
          </p:nvPr>
        </p:nvGraphicFramePr>
        <p:xfrm>
          <a:off x="6082376" y="3689413"/>
          <a:ext cx="11985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7" imgW="596900" imgH="203200" progId="Equation.DSMT4">
                  <p:embed/>
                </p:oleObj>
              </mc:Choice>
              <mc:Fallback>
                <p:oleObj name="Equation" r:id="rId7" imgW="59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2376" y="3689413"/>
                        <a:ext cx="119856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/>
          <p:nvPr/>
        </p:nvSpPr>
        <p:spPr>
          <a:xfrm flipV="1">
            <a:off x="2021326" y="3739061"/>
            <a:ext cx="692150" cy="313145"/>
          </a:xfrm>
          <a:custGeom>
            <a:avLst/>
            <a:gdLst>
              <a:gd name="connsiteX0" fmla="*/ 546100 w 546100"/>
              <a:gd name="connsiteY0" fmla="*/ 284199 h 284199"/>
              <a:gd name="connsiteX1" fmla="*/ 342900 w 546100"/>
              <a:gd name="connsiteY1" fmla="*/ 30199 h 284199"/>
              <a:gd name="connsiteX2" fmla="*/ 0 w 546100"/>
              <a:gd name="connsiteY2" fmla="*/ 4799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84199">
                <a:moveTo>
                  <a:pt x="546100" y="284199"/>
                </a:moveTo>
                <a:cubicBezTo>
                  <a:pt x="490008" y="180482"/>
                  <a:pt x="433917" y="76766"/>
                  <a:pt x="342900" y="30199"/>
                </a:cubicBezTo>
                <a:cubicBezTo>
                  <a:pt x="251883" y="-16368"/>
                  <a:pt x="0" y="4799"/>
                  <a:pt x="0" y="4799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433337" y="3930570"/>
            <a:ext cx="832497" cy="92115"/>
          </a:xfrm>
          <a:custGeom>
            <a:avLst/>
            <a:gdLst>
              <a:gd name="connsiteX0" fmla="*/ 546100 w 546100"/>
              <a:gd name="connsiteY0" fmla="*/ 284199 h 284199"/>
              <a:gd name="connsiteX1" fmla="*/ 342900 w 546100"/>
              <a:gd name="connsiteY1" fmla="*/ 30199 h 284199"/>
              <a:gd name="connsiteX2" fmla="*/ 0 w 546100"/>
              <a:gd name="connsiteY2" fmla="*/ 4799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84199">
                <a:moveTo>
                  <a:pt x="546100" y="284199"/>
                </a:moveTo>
                <a:cubicBezTo>
                  <a:pt x="490008" y="180482"/>
                  <a:pt x="433917" y="76766"/>
                  <a:pt x="342900" y="30199"/>
                </a:cubicBezTo>
                <a:cubicBezTo>
                  <a:pt x="251883" y="-16368"/>
                  <a:pt x="0" y="4799"/>
                  <a:pt x="0" y="4799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16320"/>
              </p:ext>
            </p:extLst>
          </p:nvPr>
        </p:nvGraphicFramePr>
        <p:xfrm>
          <a:off x="552424" y="3613110"/>
          <a:ext cx="14303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8" imgW="609600" imgH="203200" progId="Equation.DSMT4">
                  <p:embed/>
                </p:oleObj>
              </mc:Choice>
              <mc:Fallback>
                <p:oleObj name="Equation" r:id="rId8" imgW="609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24" y="3613110"/>
                        <a:ext cx="143033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243677"/>
              </p:ext>
            </p:extLst>
          </p:nvPr>
        </p:nvGraphicFramePr>
        <p:xfrm>
          <a:off x="3227865" y="3642421"/>
          <a:ext cx="14017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7865" y="3642421"/>
                        <a:ext cx="1401762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5046056" y="3208225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465156" y="3208225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65156" y="4142299"/>
            <a:ext cx="4064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046056" y="4142299"/>
            <a:ext cx="4191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65156" y="3640025"/>
            <a:ext cx="0" cy="502274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flipV="1">
            <a:off x="4773006" y="3921086"/>
            <a:ext cx="692150" cy="99362"/>
          </a:xfrm>
          <a:custGeom>
            <a:avLst/>
            <a:gdLst>
              <a:gd name="connsiteX0" fmla="*/ 546100 w 546100"/>
              <a:gd name="connsiteY0" fmla="*/ 284199 h 284199"/>
              <a:gd name="connsiteX1" fmla="*/ 342900 w 546100"/>
              <a:gd name="connsiteY1" fmla="*/ 30199 h 284199"/>
              <a:gd name="connsiteX2" fmla="*/ 0 w 546100"/>
              <a:gd name="connsiteY2" fmla="*/ 4799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284199">
                <a:moveTo>
                  <a:pt x="546100" y="284199"/>
                </a:moveTo>
                <a:cubicBezTo>
                  <a:pt x="490008" y="180482"/>
                  <a:pt x="433917" y="76766"/>
                  <a:pt x="342900" y="30199"/>
                </a:cubicBezTo>
                <a:cubicBezTo>
                  <a:pt x="251883" y="-16368"/>
                  <a:pt x="0" y="4799"/>
                  <a:pt x="0" y="4799"/>
                </a:cubicBezTo>
              </a:path>
            </a:pathLst>
          </a:cu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5071" y="5275469"/>
            <a:ext cx="85081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All four terms in the lattice C-R equation can be rewritten in terms</a:t>
            </a:r>
            <a:br>
              <a:rPr lang="en-US" sz="2400" dirty="0" smtClean="0"/>
            </a:br>
            <a:r>
              <a:rPr lang="en-US" sz="2400" dirty="0" smtClean="0"/>
              <a:t>of these </a:t>
            </a:r>
            <a:r>
              <a:rPr lang="en-US" sz="2400" dirty="0" smtClean="0">
                <a:solidFill>
                  <a:srgbClr val="0000FF"/>
                </a:solidFill>
              </a:rPr>
              <a:t>last three graphs</a:t>
            </a:r>
            <a:r>
              <a:rPr lang="en-US" sz="2400" dirty="0" smtClean="0"/>
              <a:t>. Each coefficient of these graphs must</a:t>
            </a:r>
            <a:br>
              <a:rPr lang="en-US" sz="2400" dirty="0" smtClean="0"/>
            </a:br>
            <a:r>
              <a:rPr lang="en-US" sz="2400" dirty="0" smtClean="0"/>
              <a:t>vanish. So </a:t>
            </a:r>
            <a:r>
              <a:rPr lang="en-US" sz="2400" dirty="0" smtClean="0">
                <a:solidFill>
                  <a:srgbClr val="FF0000"/>
                </a:solidFill>
              </a:rPr>
              <a:t>three linear equations, one unknown</a:t>
            </a:r>
            <a:r>
              <a:rPr lang="en-US" sz="2400" dirty="0" smtClean="0"/>
              <a:t>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755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0814"/>
              </p:ext>
            </p:extLst>
          </p:nvPr>
        </p:nvGraphicFramePr>
        <p:xfrm>
          <a:off x="3016250" y="1252538"/>
          <a:ext cx="3035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3" imgW="1206500" imgH="444500" progId="Equation.DSMT4">
                  <p:embed/>
                </p:oleObj>
              </mc:Choice>
              <mc:Fallback>
                <p:oleObj name="Equation" r:id="rId3" imgW="1206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250" y="1252538"/>
                        <a:ext cx="30353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501" y="346501"/>
            <a:ext cx="831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 course there is a solution (this is a rewriting of known results):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7138" y="5096301"/>
            <a:ext cx="785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Because the         depend on the lattice angle, the Boltzmann weights must also. It turns out </a:t>
            </a:r>
            <a:r>
              <a:rPr lang="en-US" sz="2400" i="1" dirty="0" smtClean="0">
                <a:solidFill>
                  <a:srgbClr val="0000FF"/>
                </a:solidFill>
                <a:latin typeface="Constantia"/>
                <a:cs typeface="Constantia"/>
              </a:rPr>
              <a:t>u</a:t>
            </a:r>
            <a:r>
              <a:rPr lang="en-US" sz="2400" dirty="0" smtClean="0">
                <a:solidFill>
                  <a:srgbClr val="0000FF"/>
                </a:solidFill>
              </a:rPr>
              <a:t> is exactly that angle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7262"/>
              </p:ext>
            </p:extLst>
          </p:nvPr>
        </p:nvGraphicFramePr>
        <p:xfrm>
          <a:off x="2089623" y="5096301"/>
          <a:ext cx="514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5" imgW="228600" imgH="203200" progId="Equation.DSMT4">
                  <p:embed/>
                </p:oleObj>
              </mc:Choice>
              <mc:Fallback>
                <p:oleObj name="Equation" r:id="rId5" imgW="22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623" y="5096301"/>
                        <a:ext cx="5143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9000" y="5973464"/>
            <a:ext cx="214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Rajabpour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and </a:t>
            </a:r>
            <a:r>
              <a:rPr lang="en-US" dirty="0" err="1" smtClean="0">
                <a:solidFill>
                  <a:srgbClr val="800000"/>
                </a:solidFill>
              </a:rPr>
              <a:t>Cardy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12574"/>
              </p:ext>
            </p:extLst>
          </p:nvPr>
        </p:nvGraphicFramePr>
        <p:xfrm>
          <a:off x="3749805" y="4644585"/>
          <a:ext cx="435769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7" imgW="228600" imgH="203200" progId="Equation.DSMT4">
                  <p:embed/>
                </p:oleObj>
              </mc:Choice>
              <mc:Fallback>
                <p:oleObj name="Equation" r:id="rId7" imgW="22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9805" y="4644585"/>
                        <a:ext cx="435769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90294"/>
              </p:ext>
            </p:extLst>
          </p:nvPr>
        </p:nvGraphicFramePr>
        <p:xfrm>
          <a:off x="4757656" y="4644585"/>
          <a:ext cx="482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9" imgW="254000" imgH="203200" progId="Equation.DSMT4">
                  <p:embed/>
                </p:oleObj>
              </mc:Choice>
              <mc:Fallback>
                <p:oleObj name="Equation" r:id="rId9" imgW="254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7656" y="4644585"/>
                        <a:ext cx="48260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34703"/>
              </p:ext>
            </p:extLst>
          </p:nvPr>
        </p:nvGraphicFramePr>
        <p:xfrm>
          <a:off x="4679950" y="3767564"/>
          <a:ext cx="4619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11" imgW="241300" imgH="203200" progId="Equation.DSMT4">
                  <p:embed/>
                </p:oleObj>
              </mc:Choice>
              <mc:Fallback>
                <p:oleObj name="Equation" r:id="rId11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79950" y="3767564"/>
                        <a:ext cx="461963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295493"/>
              </p:ext>
            </p:extLst>
          </p:nvPr>
        </p:nvGraphicFramePr>
        <p:xfrm>
          <a:off x="3739428" y="3742246"/>
          <a:ext cx="458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Equation" r:id="rId13" imgW="241300" imgH="203200" progId="Equation.DSMT4">
                  <p:embed/>
                </p:oleObj>
              </mc:Choice>
              <mc:Fallback>
                <p:oleObj name="Equation" r:id="rId13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39428" y="3742246"/>
                        <a:ext cx="45878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3967690" y="3889884"/>
            <a:ext cx="401682" cy="4572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31535" y="3894646"/>
            <a:ext cx="401682" cy="4699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56685" y="4453364"/>
            <a:ext cx="376532" cy="403946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946382" y="4453282"/>
            <a:ext cx="379406" cy="384978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9000" y="839062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Riva and </a:t>
            </a:r>
            <a:r>
              <a:rPr lang="en-US" dirty="0" err="1" smtClean="0">
                <a:solidFill>
                  <a:srgbClr val="800000"/>
                </a:solidFill>
              </a:rPr>
              <a:t>Cardy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  <a:r>
              <a:rPr lang="en-US" dirty="0" err="1" smtClean="0">
                <a:solidFill>
                  <a:srgbClr val="800000"/>
                </a:solidFill>
              </a:rPr>
              <a:t>Ikhlef</a:t>
            </a:r>
            <a:r>
              <a:rPr lang="en-US" dirty="0" smtClean="0">
                <a:solidFill>
                  <a:srgbClr val="800000"/>
                </a:solidFill>
              </a:rPr>
              <a:t> and </a:t>
            </a:r>
            <a:r>
              <a:rPr lang="en-US" dirty="0" err="1" smtClean="0">
                <a:solidFill>
                  <a:srgbClr val="800000"/>
                </a:solidFill>
              </a:rPr>
              <a:t>Cardy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So what good is all this?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Provides a systematic way of understanding the known cases, and allows for a substantial generalization of known discrete holomorphic operators.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example, a </a:t>
            </a:r>
            <a:r>
              <a:rPr lang="en-US" sz="2400" dirty="0" err="1" smtClean="0"/>
              <a:t>d.h</a:t>
            </a:r>
            <a:r>
              <a:rPr lang="en-US" sz="2400" dirty="0" smtClean="0"/>
              <a:t>. op can be found in </a:t>
            </a:r>
            <a:r>
              <a:rPr lang="en-US" sz="2400" dirty="0" err="1" smtClean="0"/>
              <a:t>integrable</a:t>
            </a:r>
            <a:r>
              <a:rPr lang="en-US" sz="2400" dirty="0" smtClean="0"/>
              <a:t> models based on </a:t>
            </a:r>
            <a:r>
              <a:rPr lang="en-US" sz="2400" dirty="0"/>
              <a:t>BMW algebras (completely packed models with ``nets’’ made from vector representations of A,B,C,D quantum-group algebras)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Allows </a:t>
            </a:r>
            <a:r>
              <a:rPr lang="en-US" sz="2400" dirty="0" err="1" smtClean="0"/>
              <a:t>d.h</a:t>
            </a:r>
            <a:r>
              <a:rPr lang="en-US" sz="2400" dirty="0" smtClean="0"/>
              <a:t>. ops to be found in height models (RSOS </a:t>
            </a:r>
            <a:r>
              <a:rPr lang="en-US" sz="2400" dirty="0" err="1" smtClean="0"/>
              <a:t>etc</a:t>
            </a:r>
            <a:r>
              <a:rPr lang="en-US" sz="2400" dirty="0" smtClean="0"/>
              <a:t>), not just loop ones.</a:t>
            </a:r>
          </a:p>
          <a:p>
            <a:endParaRPr lang="en-US" sz="2400" dirty="0"/>
          </a:p>
          <a:p>
            <a:r>
              <a:rPr lang="en-US" sz="2400" dirty="0" smtClean="0"/>
              <a:t>Brings topology into the story in an illuminating way.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09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Next steps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Combine holomorphic (</a:t>
            </a:r>
            <a:r>
              <a:rPr lang="en-US" sz="2400" dirty="0" smtClean="0">
                <a:solidFill>
                  <a:srgbClr val="008000"/>
                </a:solidFill>
              </a:rPr>
              <a:t>over the plane</a:t>
            </a:r>
            <a:r>
              <a:rPr lang="en-US" sz="2400" dirty="0" smtClean="0"/>
              <a:t>) operators with </a:t>
            </a:r>
            <a:r>
              <a:rPr lang="en-US" sz="2400" dirty="0" err="1" smtClean="0"/>
              <a:t>antiholomorphic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8000"/>
                </a:solidFill>
              </a:rPr>
              <a:t>under the plane</a:t>
            </a:r>
            <a:r>
              <a:rPr lang="en-US" sz="2400" dirty="0" smtClean="0"/>
              <a:t>) to get the </a:t>
            </a:r>
            <a:r>
              <a:rPr lang="en-US" sz="2400" dirty="0" smtClean="0">
                <a:solidFill>
                  <a:srgbClr val="FF0000"/>
                </a:solidFill>
              </a:rPr>
              <a:t>lattice analog of CFT primary fields</a:t>
            </a:r>
            <a:r>
              <a:rPr lang="en-US" sz="2400" dirty="0" smtClean="0"/>
              <a:t>. This explains and potentially extends old work by </a:t>
            </a:r>
            <a:r>
              <a:rPr lang="en-US" sz="2400" dirty="0" err="1" smtClean="0"/>
              <a:t>Pasquier</a:t>
            </a:r>
            <a:r>
              <a:rPr lang="en-US" sz="2400" dirty="0" smtClean="0"/>
              <a:t>: can the fusion algebra be seen on the lattice?</a:t>
            </a:r>
          </a:p>
          <a:p>
            <a:endParaRPr lang="en-US" sz="2400" dirty="0"/>
          </a:p>
          <a:p>
            <a:r>
              <a:rPr lang="en-US" sz="2400" dirty="0" smtClean="0"/>
              <a:t>There are lots of known MTC/TQFT/CFT/</a:t>
            </a:r>
            <a:r>
              <a:rPr lang="en-US" sz="2400" dirty="0" err="1" smtClean="0"/>
              <a:t>anyon</a:t>
            </a:r>
            <a:r>
              <a:rPr lang="en-US" sz="2400" dirty="0" smtClean="0"/>
              <a:t> theories. Can an </a:t>
            </a:r>
            <a:r>
              <a:rPr lang="en-US" sz="2400" dirty="0" err="1" smtClean="0"/>
              <a:t>integrable</a:t>
            </a:r>
            <a:r>
              <a:rPr lang="en-US" sz="2400" dirty="0" smtClean="0"/>
              <a:t> model be found for </a:t>
            </a:r>
            <a:r>
              <a:rPr lang="en-US" sz="2400" dirty="0" smtClean="0">
                <a:solidFill>
                  <a:srgbClr val="008000"/>
                </a:solidFill>
              </a:rPr>
              <a:t>each of them</a:t>
            </a:r>
            <a:r>
              <a:rPr lang="en-US" sz="2400" dirty="0" smtClean="0"/>
              <a:t>? Each has multiple vertices, so can a </a:t>
            </a:r>
            <a:r>
              <a:rPr lang="en-US" sz="2400" dirty="0" err="1" smtClean="0"/>
              <a:t>integrable</a:t>
            </a:r>
            <a:r>
              <a:rPr lang="en-US" sz="2400" dirty="0" smtClean="0"/>
              <a:t> model be found for </a:t>
            </a:r>
            <a:r>
              <a:rPr lang="en-US" sz="2400" dirty="0" smtClean="0">
                <a:solidFill>
                  <a:srgbClr val="008000"/>
                </a:solidFill>
              </a:rPr>
              <a:t>each vertex </a:t>
            </a:r>
            <a:r>
              <a:rPr lang="en-US" sz="2400" dirty="0" smtClean="0"/>
              <a:t>?!?</a:t>
            </a:r>
          </a:p>
          <a:p>
            <a:endParaRPr lang="en-US" sz="2400" dirty="0"/>
          </a:p>
          <a:p>
            <a:r>
              <a:rPr lang="en-US" sz="2400" dirty="0" smtClean="0"/>
              <a:t>Is the full MTC structure necessary, or </a:t>
            </a:r>
            <a:r>
              <a:rPr lang="en-US" sz="2400" dirty="0" smtClean="0">
                <a:solidFill>
                  <a:srgbClr val="008000"/>
                </a:solidFill>
              </a:rPr>
              <a:t>are there more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84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completely packed loop model/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 Q-state Potts model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38529"/>
            <a:ext cx="8229600" cy="1173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Every link of the square lattice is covered by non-crossing loops; the only degrees of freedom are how they avoid at each vertex.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 descr="l-FPL-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31" y="2330179"/>
            <a:ext cx="2903378" cy="234349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73919"/>
              </p:ext>
            </p:extLst>
          </p:nvPr>
        </p:nvGraphicFramePr>
        <p:xfrm>
          <a:off x="3209925" y="4851400"/>
          <a:ext cx="27797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4" imgW="977900" imgH="266700" progId="Equation.DSMT4">
                  <p:embed/>
                </p:oleObj>
              </mc:Choice>
              <mc:Fallback>
                <p:oleObj name="Equation" r:id="rId4" imgW="977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9925" y="4851400"/>
                        <a:ext cx="277971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822969"/>
            <a:ext cx="82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onstantia"/>
                <a:cs typeface="Constantia"/>
              </a:rPr>
              <a:t>d</a:t>
            </a:r>
            <a:r>
              <a:rPr lang="en-US" sz="2400" dirty="0" smtClean="0"/>
              <a:t> is the weight per </a:t>
            </a:r>
            <a:r>
              <a:rPr lang="en-US" sz="2400" dirty="0" smtClean="0">
                <a:solidFill>
                  <a:srgbClr val="008000"/>
                </a:solidFill>
              </a:rPr>
              <a:t>loop</a:t>
            </a:r>
            <a:r>
              <a:rPr lang="en-US" sz="2400" dirty="0" smtClean="0"/>
              <a:t>, </a:t>
            </a:r>
            <a:r>
              <a:rPr lang="en-US" sz="2400" i="1" dirty="0" smtClean="0">
                <a:latin typeface="Constantia"/>
                <a:cs typeface="Constantia"/>
              </a:rPr>
              <a:t>v(u)</a:t>
            </a:r>
            <a:r>
              <a:rPr lang="en-US" sz="2400" dirty="0" smtClean="0"/>
              <a:t> the weight per </a:t>
            </a:r>
            <a:r>
              <a:rPr lang="en-US" sz="2400" dirty="0" smtClean="0">
                <a:solidFill>
                  <a:srgbClr val="008000"/>
                </a:solidFill>
              </a:rPr>
              <a:t>vertical avoidance</a:t>
            </a:r>
            <a:r>
              <a:rPr lang="en-US" sz="2400" dirty="0" smtClean="0"/>
              <a:t>, </a:t>
            </a:r>
            <a:r>
              <a:rPr lang="en-US" sz="2400" i="1" dirty="0" smtClean="0">
                <a:latin typeface="Constantia"/>
                <a:cs typeface="Constantia"/>
              </a:rPr>
              <a:t>h(u)</a:t>
            </a:r>
            <a:r>
              <a:rPr lang="en-US" sz="2400" dirty="0" smtClean="0"/>
              <a:t> the weight per </a:t>
            </a:r>
            <a:r>
              <a:rPr lang="en-US" sz="2400" dirty="0" smtClean="0">
                <a:solidFill>
                  <a:srgbClr val="008000"/>
                </a:solidFill>
              </a:rPr>
              <a:t>horizontal avoidance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794128"/>
              </p:ext>
            </p:extLst>
          </p:nvPr>
        </p:nvGraphicFramePr>
        <p:xfrm>
          <a:off x="1473807" y="503807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3807" y="503807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58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Getting more speculative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435100"/>
            <a:ext cx="8585200" cy="4902200"/>
          </a:xfrm>
        </p:spPr>
        <p:txBody>
          <a:bodyPr>
            <a:normAutofit/>
          </a:bodyPr>
          <a:lstStyle/>
          <a:p>
            <a:r>
              <a:rPr lang="en-US" sz="2400" dirty="0"/>
              <a:t>May enable more of the ``nicer’’ </a:t>
            </a:r>
            <a:r>
              <a:rPr lang="en-US" sz="2400" dirty="0" err="1"/>
              <a:t>d.h</a:t>
            </a:r>
            <a:r>
              <a:rPr lang="en-US" sz="2400" dirty="0"/>
              <a:t>. ops to be </a:t>
            </a:r>
            <a:r>
              <a:rPr lang="en-US" sz="2400" dirty="0" smtClean="0"/>
              <a:t>found, aiding in the attempt to prove conformal invariance (</a:t>
            </a:r>
            <a:r>
              <a:rPr lang="en-US" sz="2400" dirty="0" smtClean="0">
                <a:solidFill>
                  <a:srgbClr val="008000"/>
                </a:solidFill>
              </a:rPr>
              <a:t>simple currents</a:t>
            </a:r>
            <a:r>
              <a:rPr lang="en-US" sz="2400" dirty="0" smtClean="0"/>
              <a:t>?).</a:t>
            </a:r>
          </a:p>
          <a:p>
            <a:endParaRPr lang="en-US" sz="2400" dirty="0"/>
          </a:p>
          <a:p>
            <a:r>
              <a:rPr lang="en-US" sz="2400" dirty="0" smtClean="0"/>
              <a:t>Provide more candidates for some </a:t>
            </a:r>
            <a:r>
              <a:rPr lang="en-US" sz="2400" dirty="0" smtClean="0">
                <a:solidFill>
                  <a:srgbClr val="008000"/>
                </a:solidFill>
              </a:rPr>
              <a:t>generalization of SLE</a:t>
            </a:r>
          </a:p>
          <a:p>
            <a:endParaRPr lang="en-US" sz="2400" dirty="0"/>
          </a:p>
          <a:p>
            <a:r>
              <a:rPr lang="en-US" sz="2400" dirty="0" smtClean="0"/>
              <a:t>Starting to get at the questions: Why does SLE apply to </a:t>
            </a:r>
            <a:r>
              <a:rPr lang="en-US" sz="2400" dirty="0" err="1" smtClean="0"/>
              <a:t>integrable</a:t>
            </a:r>
            <a:r>
              <a:rPr lang="en-US" sz="2400" dirty="0" smtClean="0"/>
              <a:t> lattice models? What does geometry have to do with </a:t>
            </a:r>
            <a:r>
              <a:rPr lang="en-US" sz="2400" dirty="0" err="1" smtClean="0"/>
              <a:t>integrability</a:t>
            </a:r>
            <a:r>
              <a:rPr lang="en-US" sz="2400" dirty="0" smtClean="0"/>
              <a:t>? </a:t>
            </a:r>
          </a:p>
          <a:p>
            <a:endParaRPr lang="en-US" sz="2400" dirty="0"/>
          </a:p>
          <a:p>
            <a:r>
              <a:rPr lang="en-US" sz="2400" dirty="0" smtClean="0"/>
              <a:t>And the mother of them all: What is really the reason why </a:t>
            </a:r>
            <a:r>
              <a:rPr lang="en-US" sz="2400" dirty="0" err="1" smtClean="0"/>
              <a:t>integrable</a:t>
            </a:r>
            <a:r>
              <a:rPr lang="en-US" sz="2400" dirty="0" smtClean="0"/>
              <a:t> models work?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86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61" y="50834"/>
            <a:ext cx="8062610" cy="73973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Boltzmann weights, pictorially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25" y="951514"/>
            <a:ext cx="8229600" cy="55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Picture the Boltzmann weights on the square lattice 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01421" y="790573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01421" y="790573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flipH="1">
            <a:off x="7937027" y="1230714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1063" y="1504900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7011" y="2862024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7011" y="2862024"/>
            <a:ext cx="1050404" cy="1081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1112617" y="3302165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6653" y="3576351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</a:t>
            </a:r>
            <a:endParaRPr lang="en-US" sz="2000" i="1" dirty="0"/>
          </a:p>
        </p:txBody>
      </p:sp>
      <p:sp>
        <p:nvSpPr>
          <p:cNvPr id="32" name="Freeform 31"/>
          <p:cNvSpPr/>
          <p:nvPr/>
        </p:nvSpPr>
        <p:spPr>
          <a:xfrm>
            <a:off x="3681753" y="2792890"/>
            <a:ext cx="369926" cy="1158925"/>
          </a:xfrm>
          <a:custGeom>
            <a:avLst/>
            <a:gdLst>
              <a:gd name="connsiteX0" fmla="*/ 0 w 369926"/>
              <a:gd name="connsiteY0" fmla="*/ 1158925 h 1158925"/>
              <a:gd name="connsiteX1" fmla="*/ 369891 w 369926"/>
              <a:gd name="connsiteY1" fmla="*/ 616449 h 1158925"/>
              <a:gd name="connsiteX2" fmla="*/ 24660 w 369926"/>
              <a:gd name="connsiteY2" fmla="*/ 0 h 1158925"/>
              <a:gd name="connsiteX3" fmla="*/ 24660 w 369926"/>
              <a:gd name="connsiteY3" fmla="*/ 0 h 1158925"/>
              <a:gd name="connsiteX4" fmla="*/ 24660 w 369926"/>
              <a:gd name="connsiteY4" fmla="*/ 0 h 1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26" h="1158925">
                <a:moveTo>
                  <a:pt x="0" y="1158925"/>
                </a:moveTo>
                <a:cubicBezTo>
                  <a:pt x="182890" y="984264"/>
                  <a:pt x="365781" y="809603"/>
                  <a:pt x="369891" y="616449"/>
                </a:cubicBezTo>
                <a:cubicBezTo>
                  <a:pt x="374001" y="423295"/>
                  <a:pt x="24660" y="0"/>
                  <a:pt x="24660" y="0"/>
                </a:cubicBezTo>
                <a:lnTo>
                  <a:pt x="24660" y="0"/>
                </a:lnTo>
                <a:lnTo>
                  <a:pt x="2466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305874" y="2792891"/>
            <a:ext cx="395946" cy="1183570"/>
          </a:xfrm>
          <a:custGeom>
            <a:avLst/>
            <a:gdLst>
              <a:gd name="connsiteX0" fmla="*/ 247990 w 346627"/>
              <a:gd name="connsiteY0" fmla="*/ 0 h 1195912"/>
              <a:gd name="connsiteX1" fmla="*/ 1396 w 346627"/>
              <a:gd name="connsiteY1" fmla="*/ 628778 h 1195912"/>
              <a:gd name="connsiteX2" fmla="*/ 346627 w 346627"/>
              <a:gd name="connsiteY2" fmla="*/ 1195912 h 1195912"/>
              <a:gd name="connsiteX3" fmla="*/ 346627 w 346627"/>
              <a:gd name="connsiteY3" fmla="*/ 1195912 h 119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27" h="1195912">
                <a:moveTo>
                  <a:pt x="247990" y="0"/>
                </a:moveTo>
                <a:cubicBezTo>
                  <a:pt x="116473" y="214729"/>
                  <a:pt x="-15043" y="429459"/>
                  <a:pt x="1396" y="628778"/>
                </a:cubicBezTo>
                <a:cubicBezTo>
                  <a:pt x="17835" y="828097"/>
                  <a:pt x="346627" y="1195912"/>
                  <a:pt x="346627" y="1195912"/>
                </a:cubicBezTo>
                <a:lnTo>
                  <a:pt x="346627" y="119591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445830" y="3564498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0800000">
            <a:off x="6445830" y="2871796"/>
            <a:ext cx="1245298" cy="430369"/>
          </a:xfrm>
          <a:custGeom>
            <a:avLst/>
            <a:gdLst>
              <a:gd name="connsiteX0" fmla="*/ 0 w 986374"/>
              <a:gd name="connsiteY0" fmla="*/ 616537 h 616537"/>
              <a:gd name="connsiteX1" fmla="*/ 542506 w 986374"/>
              <a:gd name="connsiteY1" fmla="*/ 87 h 616537"/>
              <a:gd name="connsiteX2" fmla="*/ 986374 w 986374"/>
              <a:gd name="connsiteY2" fmla="*/ 567221 h 616537"/>
              <a:gd name="connsiteX3" fmla="*/ 986374 w 986374"/>
              <a:gd name="connsiteY3" fmla="*/ 567221 h 6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74" h="616537">
                <a:moveTo>
                  <a:pt x="0" y="616537"/>
                </a:moveTo>
                <a:cubicBezTo>
                  <a:pt x="189055" y="312421"/>
                  <a:pt x="378110" y="8306"/>
                  <a:pt x="542506" y="87"/>
                </a:cubicBezTo>
                <a:cubicBezTo>
                  <a:pt x="706902" y="-8132"/>
                  <a:pt x="986374" y="567221"/>
                  <a:pt x="986374" y="567221"/>
                </a:cubicBezTo>
                <a:lnTo>
                  <a:pt x="986374" y="5672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122358" y="3114686"/>
            <a:ext cx="1605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onstantia"/>
                <a:cs typeface="Constantia"/>
              </a:rPr>
              <a:t>=      v(u)</a:t>
            </a:r>
            <a:endParaRPr lang="en-US" sz="2800" i="1" dirty="0">
              <a:latin typeface="Constantia"/>
              <a:cs typeface="Constant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7394" y="3139637"/>
            <a:ext cx="138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onstantia"/>
                <a:cs typeface="Constantia"/>
              </a:rPr>
              <a:t>+   h(u)</a:t>
            </a:r>
            <a:endParaRPr lang="en-US" sz="2800" i="1" dirty="0">
              <a:latin typeface="Constantia"/>
              <a:cs typeface="Constantia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22225" y="2158430"/>
            <a:ext cx="8229600" cy="55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s</a:t>
            </a:r>
            <a:r>
              <a:rPr lang="en-US" sz="2400" dirty="0" smtClean="0"/>
              <a:t>o for the completely packed loop model</a:t>
            </a:r>
            <a:endParaRPr lang="en-US" sz="24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36169"/>
              </p:ext>
            </p:extLst>
          </p:nvPr>
        </p:nvGraphicFramePr>
        <p:xfrm>
          <a:off x="1289741" y="4634004"/>
          <a:ext cx="967636" cy="55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4" imgW="266700" imgH="152400" progId="Equation.DSMT4">
                  <p:embed/>
                </p:oleObj>
              </mc:Choice>
              <mc:Fallback>
                <p:oleObj name="Equation" r:id="rId4" imgW="266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9741" y="4634004"/>
                        <a:ext cx="967636" cy="552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548966" y="4679639"/>
            <a:ext cx="69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eval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783085" y="4448807"/>
            <a:ext cx="0" cy="114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05874" y="4448807"/>
            <a:ext cx="0" cy="114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80606" y="4432675"/>
            <a:ext cx="0" cy="114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42603" y="4432675"/>
            <a:ext cx="0" cy="114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21374" y="4572097"/>
            <a:ext cx="20815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405646" y="5007335"/>
            <a:ext cx="22541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74762" y="5461540"/>
            <a:ext cx="208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 flipH="1">
            <a:off x="3681753" y="449512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3694523" y="4885468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3694523" y="5375994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4217312" y="5368632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H="1">
            <a:off x="4687466" y="5380961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5148151" y="5368632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flipH="1">
            <a:off x="4217312" y="4885468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flipH="1">
            <a:off x="4687466" y="488734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4208615" y="449512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H="1">
            <a:off x="5154041" y="449512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 flipH="1">
            <a:off x="5154041" y="491209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4687466" y="4495123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247782" y="4203983"/>
            <a:ext cx="283799" cy="1639756"/>
          </a:xfrm>
          <a:custGeom>
            <a:avLst/>
            <a:gdLst>
              <a:gd name="connsiteX0" fmla="*/ 246810 w 283799"/>
              <a:gd name="connsiteY0" fmla="*/ 0 h 1639756"/>
              <a:gd name="connsiteX1" fmla="*/ 216 w 283799"/>
              <a:gd name="connsiteY1" fmla="*/ 764398 h 1639756"/>
              <a:gd name="connsiteX2" fmla="*/ 283799 w 283799"/>
              <a:gd name="connsiteY2" fmla="*/ 1639756 h 1639756"/>
              <a:gd name="connsiteX3" fmla="*/ 283799 w 283799"/>
              <a:gd name="connsiteY3" fmla="*/ 1639756 h 1639756"/>
              <a:gd name="connsiteX4" fmla="*/ 283799 w 283799"/>
              <a:gd name="connsiteY4" fmla="*/ 1639756 h 16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799" h="1639756">
                <a:moveTo>
                  <a:pt x="246810" y="0"/>
                </a:moveTo>
                <a:cubicBezTo>
                  <a:pt x="120430" y="245552"/>
                  <a:pt x="-5949" y="491105"/>
                  <a:pt x="216" y="764398"/>
                </a:cubicBezTo>
                <a:cubicBezTo>
                  <a:pt x="6381" y="1037691"/>
                  <a:pt x="283799" y="1639756"/>
                  <a:pt x="283799" y="1639756"/>
                </a:cubicBezTo>
                <a:lnTo>
                  <a:pt x="283799" y="1639756"/>
                </a:lnTo>
                <a:lnTo>
                  <a:pt x="283799" y="1639756"/>
                </a:ln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5677376" y="4176103"/>
            <a:ext cx="283367" cy="1639756"/>
          </a:xfrm>
          <a:custGeom>
            <a:avLst/>
            <a:gdLst>
              <a:gd name="connsiteX0" fmla="*/ 246810 w 283799"/>
              <a:gd name="connsiteY0" fmla="*/ 0 h 1639756"/>
              <a:gd name="connsiteX1" fmla="*/ 216 w 283799"/>
              <a:gd name="connsiteY1" fmla="*/ 764398 h 1639756"/>
              <a:gd name="connsiteX2" fmla="*/ 283799 w 283799"/>
              <a:gd name="connsiteY2" fmla="*/ 1639756 h 1639756"/>
              <a:gd name="connsiteX3" fmla="*/ 283799 w 283799"/>
              <a:gd name="connsiteY3" fmla="*/ 1639756 h 1639756"/>
              <a:gd name="connsiteX4" fmla="*/ 283799 w 283799"/>
              <a:gd name="connsiteY4" fmla="*/ 1639756 h 16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799" h="1639756">
                <a:moveTo>
                  <a:pt x="246810" y="0"/>
                </a:moveTo>
                <a:cubicBezTo>
                  <a:pt x="120430" y="245552"/>
                  <a:pt x="-5949" y="491105"/>
                  <a:pt x="216" y="764398"/>
                </a:cubicBezTo>
                <a:cubicBezTo>
                  <a:pt x="6381" y="1037691"/>
                  <a:pt x="283799" y="1639756"/>
                  <a:pt x="283799" y="1639756"/>
                </a:cubicBezTo>
                <a:lnTo>
                  <a:pt x="283799" y="1639756"/>
                </a:lnTo>
                <a:lnTo>
                  <a:pt x="283799" y="1639756"/>
                </a:ln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57200" y="5880726"/>
            <a:ext cx="773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here </a:t>
            </a:r>
            <a:r>
              <a:rPr lang="en-US" sz="2400" dirty="0" err="1" smtClean="0"/>
              <a:t>eval</a:t>
            </a:r>
            <a:r>
              <a:rPr lang="en-US" sz="2400" dirty="0" smtClean="0"/>
              <a:t> means to expand out each vertex, and sum over all loop configurations with weights                        . </a:t>
            </a:r>
            <a:endParaRPr lang="en-US" sz="2400" dirty="0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008723"/>
              </p:ext>
            </p:extLst>
          </p:nvPr>
        </p:nvGraphicFramePr>
        <p:xfrm>
          <a:off x="5077395" y="6139940"/>
          <a:ext cx="1501206" cy="52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6" imgW="546100" imgH="190500" progId="Equation.DSMT4">
                  <p:embed/>
                </p:oleObj>
              </mc:Choice>
              <mc:Fallback>
                <p:oleObj name="Equation" r:id="rId6" imgW="546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7395" y="6139940"/>
                        <a:ext cx="1501206" cy="523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0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3815211"/>
            <a:ext cx="8229600" cy="257289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Ising</a:t>
            </a:r>
            <a:r>
              <a:rPr lang="en-US" sz="2400" dirty="0" smtClean="0"/>
              <a:t>/Q-state Potts models in their </a:t>
            </a:r>
            <a:r>
              <a:rPr lang="en-US" sz="2400" dirty="0" smtClean="0">
                <a:solidFill>
                  <a:srgbClr val="008000"/>
                </a:solidFill>
              </a:rPr>
              <a:t>FK expansion</a:t>
            </a:r>
          </a:p>
          <a:p>
            <a:endParaRPr lang="en-US" sz="2400" dirty="0"/>
          </a:p>
          <a:p>
            <a:r>
              <a:rPr lang="en-US" sz="2400" dirty="0" err="1" smtClean="0"/>
              <a:t>Ising</a:t>
            </a:r>
            <a:r>
              <a:rPr lang="en-US" sz="2400" dirty="0" smtClean="0"/>
              <a:t>/</a:t>
            </a:r>
            <a:r>
              <a:rPr lang="en-US" sz="2400" dirty="0" err="1" smtClean="0"/>
              <a:t>parafermion</a:t>
            </a:r>
            <a:r>
              <a:rPr lang="en-US" sz="2400" dirty="0" smtClean="0"/>
              <a:t> models in their </a:t>
            </a:r>
            <a:r>
              <a:rPr lang="en-US" sz="2400" dirty="0" smtClean="0">
                <a:solidFill>
                  <a:srgbClr val="008000"/>
                </a:solidFill>
              </a:rPr>
              <a:t>domain wall expansion</a:t>
            </a:r>
          </a:p>
          <a:p>
            <a:endParaRPr lang="en-US" sz="2400" dirty="0" smtClean="0"/>
          </a:p>
          <a:p>
            <a:r>
              <a:rPr lang="en-US" sz="2400" dirty="0" smtClean="0"/>
              <a:t>Height/RSOS models based on </a:t>
            </a:r>
            <a:r>
              <a:rPr lang="en-US" sz="2400" dirty="0" smtClean="0">
                <a:solidFill>
                  <a:srgbClr val="008000"/>
                </a:solidFill>
              </a:rPr>
              <a:t>quantum-group/braid algebras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87108" y="307529"/>
            <a:ext cx="8369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Many (all critical </a:t>
            </a:r>
            <a:r>
              <a:rPr lang="en-US" sz="3200" dirty="0" err="1" smtClean="0">
                <a:solidFill>
                  <a:srgbClr val="0000FF"/>
                </a:solidFill>
              </a:rPr>
              <a:t>integrable</a:t>
            </a:r>
            <a:r>
              <a:rPr lang="en-US" sz="3200" dirty="0" smtClean="0">
                <a:solidFill>
                  <a:srgbClr val="0000FF"/>
                </a:solidFill>
              </a:rPr>
              <a:t>?) lattice models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can be written in a geometrical/topological form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9426" y="2639547"/>
            <a:ext cx="552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(topological weight) x (local weights)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74625"/>
              </p:ext>
            </p:extLst>
          </p:nvPr>
        </p:nvGraphicFramePr>
        <p:xfrm>
          <a:off x="1521226" y="2571423"/>
          <a:ext cx="8382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3" imgW="330200" imgH="266700" progId="Equation.DSMT4">
                  <p:embed/>
                </p:oleObj>
              </mc:Choice>
              <mc:Fallback>
                <p:oleObj name="Equation" r:id="rId3" imgW="330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226" y="2571423"/>
                        <a:ext cx="838200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8950" y="3095020"/>
            <a:ext cx="8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807532"/>
              </p:ext>
            </p:extLst>
          </p:nvPr>
        </p:nvGraphicFramePr>
        <p:xfrm>
          <a:off x="1154113" y="1476822"/>
          <a:ext cx="3143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5" imgW="1143000" imgH="266700" progId="Equation.DSMT4">
                  <p:embed/>
                </p:oleObj>
              </mc:Choice>
              <mc:Fallback>
                <p:oleObj name="Equation" r:id="rId5" imgW="1143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4113" y="1476822"/>
                        <a:ext cx="314325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2676" y="2087464"/>
            <a:ext cx="25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ompletely packed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2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62610" cy="73973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The </a:t>
            </a:r>
            <a:r>
              <a:rPr lang="en-US" sz="3600" dirty="0" smtClean="0">
                <a:solidFill>
                  <a:srgbClr val="0000FF"/>
                </a:solidFill>
              </a:rPr>
              <a:t>YBE</a:t>
            </a:r>
            <a:r>
              <a:rPr lang="en-US" sz="4000" dirty="0" smtClean="0">
                <a:solidFill>
                  <a:srgbClr val="0000FF"/>
                </a:solidFill>
              </a:rPr>
              <a:t>, pictorially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57200" y="913830"/>
            <a:ext cx="7610077" cy="55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Sums of products of three Boltzmann weights must obey</a:t>
            </a:r>
            <a:endParaRPr lang="en-US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329221" y="1629137"/>
            <a:ext cx="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04019" y="1629137"/>
            <a:ext cx="2434481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04020" y="1594210"/>
            <a:ext cx="243448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29221" y="1629137"/>
            <a:ext cx="0" cy="1774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81289" y="3203909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59392" y="2262686"/>
            <a:ext cx="57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u’</a:t>
            </a:r>
            <a:endParaRPr lang="en-US" sz="20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1625602" y="2775102"/>
            <a:ext cx="78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 + u’ 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1252886" y="1958432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 flipH="1">
            <a:off x="1904527" y="2505419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1264572" y="3020038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5236319" y="1619500"/>
            <a:ext cx="2434481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236320" y="1584573"/>
            <a:ext cx="2434480" cy="1927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154107" y="1584573"/>
            <a:ext cx="0" cy="2019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836462" y="2080586"/>
            <a:ext cx="36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83923" y="3311745"/>
            <a:ext cx="48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u</a:t>
            </a:r>
            <a:r>
              <a:rPr lang="en-US" sz="2000" i="1" dirty="0" smtClean="0"/>
              <a:t>’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57902" y="2774975"/>
            <a:ext cx="87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/>
                <a:cs typeface="Constantia"/>
              </a:rPr>
              <a:t>u + u’ </a:t>
            </a:r>
            <a:endParaRPr lang="en-US" sz="2000" i="1" dirty="0">
              <a:latin typeface="Constantia"/>
              <a:cs typeface="Constantia"/>
            </a:endParaRPr>
          </a:p>
        </p:txBody>
      </p:sp>
      <p:sp>
        <p:nvSpPr>
          <p:cNvPr id="92" name="Oval 91"/>
          <p:cNvSpPr/>
          <p:nvPr/>
        </p:nvSpPr>
        <p:spPr>
          <a:xfrm flipH="1">
            <a:off x="7065545" y="1934218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flipH="1">
            <a:off x="6336827" y="2495782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 flipH="1">
            <a:off x="7057259" y="3004121"/>
            <a:ext cx="177124" cy="171091"/>
          </a:xfrm>
          <a:prstGeom prst="ellipse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5600" y="2280641"/>
            <a:ext cx="54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Constantia"/>
                <a:cs typeface="Constantia"/>
              </a:rPr>
              <a:t>=</a:t>
            </a:r>
            <a:endParaRPr lang="en-US" sz="3600" i="1" dirty="0">
              <a:latin typeface="Constantia"/>
              <a:cs typeface="Constantia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457200" y="3888793"/>
            <a:ext cx="5971205" cy="55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w</a:t>
            </a:r>
            <a:r>
              <a:rPr lang="en-US" sz="2400" dirty="0" smtClean="0"/>
              <a:t>here I no longer write the </a:t>
            </a:r>
            <a:r>
              <a:rPr lang="en-US" sz="2400" dirty="0" err="1" smtClean="0"/>
              <a:t>eval</a:t>
            </a:r>
            <a:r>
              <a:rPr lang="en-US" sz="2400" dirty="0" smtClean="0"/>
              <a:t>( ).</a:t>
            </a:r>
            <a:endParaRPr lang="en-US" sz="2400" dirty="0"/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448131" y="4748413"/>
            <a:ext cx="7907319" cy="774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i="1" dirty="0" smtClean="0">
                <a:latin typeface="Constantia"/>
                <a:cs typeface="Constantia"/>
              </a:rPr>
              <a:t>u</a:t>
            </a:r>
            <a:r>
              <a:rPr lang="en-US" sz="2400" dirty="0" smtClean="0"/>
              <a:t> and </a:t>
            </a:r>
            <a:r>
              <a:rPr lang="en-US" sz="2400" i="1" dirty="0">
                <a:latin typeface="Constantia"/>
                <a:cs typeface="Constantia"/>
              </a:rPr>
              <a:t>u</a:t>
            </a:r>
            <a:r>
              <a:rPr lang="en-US" sz="2400" i="1" dirty="0" smtClean="0">
                <a:latin typeface="Constantia"/>
                <a:cs typeface="Constantia"/>
              </a:rPr>
              <a:t>’</a:t>
            </a:r>
            <a:r>
              <a:rPr lang="en-US" sz="2400" dirty="0" smtClean="0"/>
              <a:t> have changed </a:t>
            </a:r>
            <a:r>
              <a:rPr lang="en-US" sz="2400" dirty="0" smtClean="0"/>
              <a:t>places</a:t>
            </a:r>
            <a:r>
              <a:rPr lang="en-US" sz="2400" dirty="0" smtClean="0"/>
              <a:t>; this leads to </a:t>
            </a:r>
            <a:r>
              <a:rPr lang="en-US" sz="2400" dirty="0" smtClean="0">
                <a:solidFill>
                  <a:srgbClr val="008000"/>
                </a:solidFill>
              </a:rPr>
              <a:t>commuting transfer matrices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48131" y="5969000"/>
            <a:ext cx="79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equation is consistent with thinking of </a:t>
            </a:r>
            <a:r>
              <a:rPr lang="en-US" sz="2400" i="1" dirty="0" smtClean="0">
                <a:latin typeface="Constantia"/>
                <a:cs typeface="Constantia"/>
              </a:rPr>
              <a:t>u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Constantia"/>
                <a:cs typeface="Constantia"/>
              </a:rPr>
              <a:t>u’</a:t>
            </a:r>
            <a:r>
              <a:rPr lang="en-US" sz="2400" dirty="0" smtClean="0"/>
              <a:t> as </a:t>
            </a:r>
            <a:r>
              <a:rPr lang="en-US" sz="2400" dirty="0" smtClean="0">
                <a:solidFill>
                  <a:srgbClr val="008000"/>
                </a:solidFill>
              </a:rPr>
              <a:t>angles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65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 YBE for completely packed loops</a:t>
            </a:r>
            <a:endParaRPr 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49598"/>
              </p:ext>
            </p:extLst>
          </p:nvPr>
        </p:nvGraphicFramePr>
        <p:xfrm>
          <a:off x="1333499" y="2212976"/>
          <a:ext cx="164330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3" imgW="774700" imgH="419100" progId="Equation.DSMT4">
                  <p:embed/>
                </p:oleObj>
              </mc:Choice>
              <mc:Fallback>
                <p:oleObj name="Equation" r:id="rId3" imgW="774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499" y="2212976"/>
                        <a:ext cx="1643303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100" y="1189038"/>
            <a:ext cx="758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Plugging the Boltzmann weights into the YBE gives (wildly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err="1" smtClean="0"/>
              <a:t>overconstrained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functional equations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" y="2374900"/>
            <a:ext cx="583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                        . Then after a bit of algebra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372099"/>
              </p:ext>
            </p:extLst>
          </p:nvPr>
        </p:nvGraphicFramePr>
        <p:xfrm>
          <a:off x="122238" y="3165475"/>
          <a:ext cx="88026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Equation" r:id="rId5" imgW="3848100" imgH="203200" progId="Equation.DSMT4">
                  <p:embed/>
                </p:oleObj>
              </mc:Choice>
              <mc:Fallback>
                <p:oleObj name="Equation" r:id="rId5" imgW="3848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238" y="3165475"/>
                        <a:ext cx="880268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6300" y="4061767"/>
            <a:ext cx="718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Parametrize</a:t>
            </a:r>
            <a:r>
              <a:rPr lang="en-US" sz="2400" dirty="0" smtClean="0"/>
              <a:t> the weight per loop by                          . Then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11244"/>
              </p:ext>
            </p:extLst>
          </p:nvPr>
        </p:nvGraphicFramePr>
        <p:xfrm>
          <a:off x="5476236" y="4034482"/>
          <a:ext cx="162983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7" imgW="762000" imgH="228600" progId="Equation.DSMT4">
                  <p:embed/>
                </p:oleObj>
              </mc:Choice>
              <mc:Fallback>
                <p:oleObj name="Equation" r:id="rId7" imgW="762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76236" y="4034482"/>
                        <a:ext cx="162983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95773"/>
              </p:ext>
            </p:extLst>
          </p:nvPr>
        </p:nvGraphicFramePr>
        <p:xfrm>
          <a:off x="2736849" y="4523432"/>
          <a:ext cx="3034531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6849" y="4523432"/>
                        <a:ext cx="3034531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969000"/>
            <a:ext cx="920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something so simple arise from such a complicated equation?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0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5979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And now for something completely similar:</a:t>
            </a:r>
            <a:br>
              <a:rPr lang="en-US" sz="3600" dirty="0" smtClean="0">
                <a:solidFill>
                  <a:srgbClr val="FF6600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knot and link invariants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knot or link invariant such as the </a:t>
            </a:r>
            <a:r>
              <a:rPr lang="en-US" sz="2400" dirty="0" smtClean="0">
                <a:solidFill>
                  <a:srgbClr val="008000"/>
                </a:solidFill>
              </a:rPr>
              <a:t>Jones polynomial </a:t>
            </a:r>
            <a:r>
              <a:rPr lang="en-US" sz="2400" dirty="0" smtClean="0"/>
              <a:t>depends only on the topology of the knot.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To compute, project the knot/link onto the plane: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1689100" y="3746500"/>
            <a:ext cx="2283232" cy="1685966"/>
          </a:xfrm>
          <a:custGeom>
            <a:avLst/>
            <a:gdLst>
              <a:gd name="connsiteX0" fmla="*/ 0 w 2283232"/>
              <a:gd name="connsiteY0" fmla="*/ 1219200 h 1685966"/>
              <a:gd name="connsiteX1" fmla="*/ 355600 w 2283232"/>
              <a:gd name="connsiteY1" fmla="*/ 1524000 h 1685966"/>
              <a:gd name="connsiteX2" fmla="*/ 1130300 w 2283232"/>
              <a:gd name="connsiteY2" fmla="*/ 1676400 h 1685966"/>
              <a:gd name="connsiteX3" fmla="*/ 2044700 w 2283232"/>
              <a:gd name="connsiteY3" fmla="*/ 1257300 h 1685966"/>
              <a:gd name="connsiteX4" fmla="*/ 2260600 w 2283232"/>
              <a:gd name="connsiteY4" fmla="*/ 317500 h 1685966"/>
              <a:gd name="connsiteX5" fmla="*/ 1625600 w 2283232"/>
              <a:gd name="connsiteY5" fmla="*/ 0 h 1685966"/>
              <a:gd name="connsiteX6" fmla="*/ 1625600 w 2283232"/>
              <a:gd name="connsiteY6" fmla="*/ 0 h 16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232" h="1685966">
                <a:moveTo>
                  <a:pt x="0" y="1219200"/>
                </a:moveTo>
                <a:cubicBezTo>
                  <a:pt x="83608" y="1333500"/>
                  <a:pt x="167217" y="1447800"/>
                  <a:pt x="355600" y="1524000"/>
                </a:cubicBezTo>
                <a:cubicBezTo>
                  <a:pt x="543983" y="1600200"/>
                  <a:pt x="848783" y="1720850"/>
                  <a:pt x="1130300" y="1676400"/>
                </a:cubicBezTo>
                <a:cubicBezTo>
                  <a:pt x="1411817" y="1631950"/>
                  <a:pt x="1856317" y="1483783"/>
                  <a:pt x="2044700" y="1257300"/>
                </a:cubicBezTo>
                <a:cubicBezTo>
                  <a:pt x="2233083" y="1030817"/>
                  <a:pt x="2330450" y="527050"/>
                  <a:pt x="2260600" y="317500"/>
                </a:cubicBezTo>
                <a:cubicBezTo>
                  <a:pt x="2190750" y="107950"/>
                  <a:pt x="1625600" y="0"/>
                  <a:pt x="1625600" y="0"/>
                </a:cubicBezTo>
                <a:lnTo>
                  <a:pt x="16256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46400" y="3443982"/>
            <a:ext cx="2483118" cy="1788418"/>
          </a:xfrm>
          <a:custGeom>
            <a:avLst/>
            <a:gdLst>
              <a:gd name="connsiteX0" fmla="*/ 0 w 2483118"/>
              <a:gd name="connsiteY0" fmla="*/ 708918 h 1788418"/>
              <a:gd name="connsiteX1" fmla="*/ 292100 w 2483118"/>
              <a:gd name="connsiteY1" fmla="*/ 35818 h 1788418"/>
              <a:gd name="connsiteX2" fmla="*/ 1193800 w 2483118"/>
              <a:gd name="connsiteY2" fmla="*/ 86618 h 1788418"/>
              <a:gd name="connsiteX3" fmla="*/ 1193800 w 2483118"/>
              <a:gd name="connsiteY3" fmla="*/ 86618 h 1788418"/>
              <a:gd name="connsiteX4" fmla="*/ 1778000 w 2483118"/>
              <a:gd name="connsiteY4" fmla="*/ 226318 h 1788418"/>
              <a:gd name="connsiteX5" fmla="*/ 2425700 w 2483118"/>
              <a:gd name="connsiteY5" fmla="*/ 886718 h 1788418"/>
              <a:gd name="connsiteX6" fmla="*/ 2451100 w 2483118"/>
              <a:gd name="connsiteY6" fmla="*/ 1382018 h 1788418"/>
              <a:gd name="connsiteX7" fmla="*/ 2451100 w 2483118"/>
              <a:gd name="connsiteY7" fmla="*/ 1382018 h 1788418"/>
              <a:gd name="connsiteX8" fmla="*/ 2209800 w 2483118"/>
              <a:gd name="connsiteY8" fmla="*/ 1788418 h 1788418"/>
              <a:gd name="connsiteX9" fmla="*/ 2209800 w 2483118"/>
              <a:gd name="connsiteY9" fmla="*/ 1788418 h 1788418"/>
              <a:gd name="connsiteX10" fmla="*/ 2209800 w 2483118"/>
              <a:gd name="connsiteY10" fmla="*/ 1788418 h 17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3118" h="1788418">
                <a:moveTo>
                  <a:pt x="0" y="708918"/>
                </a:moveTo>
                <a:cubicBezTo>
                  <a:pt x="46566" y="424226"/>
                  <a:pt x="93133" y="139535"/>
                  <a:pt x="292100" y="35818"/>
                </a:cubicBezTo>
                <a:cubicBezTo>
                  <a:pt x="491067" y="-67899"/>
                  <a:pt x="1193800" y="86618"/>
                  <a:pt x="1193800" y="86618"/>
                </a:cubicBezTo>
                <a:lnTo>
                  <a:pt x="1193800" y="86618"/>
                </a:lnTo>
                <a:cubicBezTo>
                  <a:pt x="1291167" y="109901"/>
                  <a:pt x="1572683" y="92968"/>
                  <a:pt x="1778000" y="226318"/>
                </a:cubicBezTo>
                <a:cubicBezTo>
                  <a:pt x="1983317" y="359668"/>
                  <a:pt x="2313517" y="694101"/>
                  <a:pt x="2425700" y="886718"/>
                </a:cubicBezTo>
                <a:cubicBezTo>
                  <a:pt x="2537883" y="1079335"/>
                  <a:pt x="2451100" y="1382018"/>
                  <a:pt x="2451100" y="1382018"/>
                </a:cubicBezTo>
                <a:lnTo>
                  <a:pt x="2451100" y="1382018"/>
                </a:lnTo>
                <a:lnTo>
                  <a:pt x="2209800" y="1788418"/>
                </a:lnTo>
                <a:lnTo>
                  <a:pt x="2209800" y="1788418"/>
                </a:lnTo>
                <a:lnTo>
                  <a:pt x="2209800" y="178841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957376" y="4878273"/>
            <a:ext cx="1427424" cy="773227"/>
          </a:xfrm>
          <a:custGeom>
            <a:avLst/>
            <a:gdLst>
              <a:gd name="connsiteX0" fmla="*/ 1427424 w 1427424"/>
              <a:gd name="connsiteY0" fmla="*/ 773227 h 773227"/>
              <a:gd name="connsiteX1" fmla="*/ 132024 w 1427424"/>
              <a:gd name="connsiteY1" fmla="*/ 62027 h 773227"/>
              <a:gd name="connsiteX2" fmla="*/ 43124 w 1427424"/>
              <a:gd name="connsiteY2" fmla="*/ 36627 h 77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7424" h="773227">
                <a:moveTo>
                  <a:pt x="1427424" y="773227"/>
                </a:moveTo>
                <a:lnTo>
                  <a:pt x="132024" y="62027"/>
                </a:lnTo>
                <a:cubicBezTo>
                  <a:pt x="-98693" y="-60740"/>
                  <a:pt x="43124" y="36627"/>
                  <a:pt x="43124" y="366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45448" y="4181091"/>
            <a:ext cx="3518652" cy="1753930"/>
          </a:xfrm>
          <a:custGeom>
            <a:avLst/>
            <a:gdLst>
              <a:gd name="connsiteX0" fmla="*/ 2388352 w 3518652"/>
              <a:gd name="connsiteY0" fmla="*/ 556009 h 1753930"/>
              <a:gd name="connsiteX1" fmla="*/ 1283452 w 3518652"/>
              <a:gd name="connsiteY1" fmla="*/ 9909 h 1753930"/>
              <a:gd name="connsiteX2" fmla="*/ 826252 w 3518652"/>
              <a:gd name="connsiteY2" fmla="*/ 225809 h 1753930"/>
              <a:gd name="connsiteX3" fmla="*/ 318252 w 3518652"/>
              <a:gd name="connsiteY3" fmla="*/ 505209 h 1753930"/>
              <a:gd name="connsiteX4" fmla="*/ 752 w 3518652"/>
              <a:gd name="connsiteY4" fmla="*/ 771909 h 1753930"/>
              <a:gd name="connsiteX5" fmla="*/ 267452 w 3518652"/>
              <a:gd name="connsiteY5" fmla="*/ 1495809 h 1753930"/>
              <a:gd name="connsiteX6" fmla="*/ 1283452 w 3518652"/>
              <a:gd name="connsiteY6" fmla="*/ 1749809 h 1753930"/>
              <a:gd name="connsiteX7" fmla="*/ 2705852 w 3518652"/>
              <a:gd name="connsiteY7" fmla="*/ 1635509 h 1753930"/>
              <a:gd name="connsiteX8" fmla="*/ 3518652 w 3518652"/>
              <a:gd name="connsiteY8" fmla="*/ 1406909 h 175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8652" h="1753930">
                <a:moveTo>
                  <a:pt x="2388352" y="556009"/>
                </a:moveTo>
                <a:cubicBezTo>
                  <a:pt x="1966077" y="310475"/>
                  <a:pt x="1543802" y="64942"/>
                  <a:pt x="1283452" y="9909"/>
                </a:cubicBezTo>
                <a:cubicBezTo>
                  <a:pt x="1023102" y="-45124"/>
                  <a:pt x="987119" y="143259"/>
                  <a:pt x="826252" y="225809"/>
                </a:cubicBezTo>
                <a:cubicBezTo>
                  <a:pt x="665385" y="308359"/>
                  <a:pt x="455835" y="414192"/>
                  <a:pt x="318252" y="505209"/>
                </a:cubicBezTo>
                <a:cubicBezTo>
                  <a:pt x="180669" y="596226"/>
                  <a:pt x="9219" y="606809"/>
                  <a:pt x="752" y="771909"/>
                </a:cubicBezTo>
                <a:cubicBezTo>
                  <a:pt x="-7715" y="937009"/>
                  <a:pt x="53669" y="1332826"/>
                  <a:pt x="267452" y="1495809"/>
                </a:cubicBezTo>
                <a:cubicBezTo>
                  <a:pt x="481235" y="1658792"/>
                  <a:pt x="877052" y="1726526"/>
                  <a:pt x="1283452" y="1749809"/>
                </a:cubicBezTo>
                <a:cubicBezTo>
                  <a:pt x="1689852" y="1773092"/>
                  <a:pt x="2333319" y="1692659"/>
                  <a:pt x="2705852" y="1635509"/>
                </a:cubicBezTo>
                <a:cubicBezTo>
                  <a:pt x="3078385" y="1578359"/>
                  <a:pt x="3518652" y="1406909"/>
                  <a:pt x="3518652" y="14069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36700" y="3650268"/>
            <a:ext cx="1308100" cy="845532"/>
          </a:xfrm>
          <a:custGeom>
            <a:avLst/>
            <a:gdLst>
              <a:gd name="connsiteX0" fmla="*/ 1308100 w 1308100"/>
              <a:gd name="connsiteY0" fmla="*/ 7332 h 845532"/>
              <a:gd name="connsiteX1" fmla="*/ 406400 w 1308100"/>
              <a:gd name="connsiteY1" fmla="*/ 121632 h 845532"/>
              <a:gd name="connsiteX2" fmla="*/ 0 w 1308100"/>
              <a:gd name="connsiteY2" fmla="*/ 845532 h 8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845532">
                <a:moveTo>
                  <a:pt x="1308100" y="7332"/>
                </a:moveTo>
                <a:cubicBezTo>
                  <a:pt x="966258" y="-5368"/>
                  <a:pt x="624417" y="-18068"/>
                  <a:pt x="406400" y="121632"/>
                </a:cubicBezTo>
                <a:cubicBezTo>
                  <a:pt x="188383" y="261332"/>
                  <a:pt x="0" y="845532"/>
                  <a:pt x="0" y="8455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19589" y="4508500"/>
            <a:ext cx="103011" cy="723900"/>
          </a:xfrm>
          <a:custGeom>
            <a:avLst/>
            <a:gdLst>
              <a:gd name="connsiteX0" fmla="*/ 1411 w 103011"/>
              <a:gd name="connsiteY0" fmla="*/ 0 h 723900"/>
              <a:gd name="connsiteX1" fmla="*/ 14111 w 103011"/>
              <a:gd name="connsiteY1" fmla="*/ 558800 h 723900"/>
              <a:gd name="connsiteX2" fmla="*/ 103011 w 103011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011" h="723900">
                <a:moveTo>
                  <a:pt x="1411" y="0"/>
                </a:moveTo>
                <a:cubicBezTo>
                  <a:pt x="-706" y="219075"/>
                  <a:pt x="-2822" y="438150"/>
                  <a:pt x="14111" y="558800"/>
                </a:cubicBezTo>
                <a:cubicBezTo>
                  <a:pt x="31044" y="679450"/>
                  <a:pt x="103011" y="723900"/>
                  <a:pt x="103011" y="7239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38500" y="5473700"/>
            <a:ext cx="317500" cy="317500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31750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317500"/>
                </a:lnTo>
                <a:lnTo>
                  <a:pt x="317500" y="317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59200" y="5664200"/>
            <a:ext cx="2440185" cy="993586"/>
          </a:xfrm>
          <a:custGeom>
            <a:avLst/>
            <a:gdLst>
              <a:gd name="connsiteX0" fmla="*/ 0 w 2440185"/>
              <a:gd name="connsiteY0" fmla="*/ 431800 h 993586"/>
              <a:gd name="connsiteX1" fmla="*/ 1460500 w 2440185"/>
              <a:gd name="connsiteY1" fmla="*/ 977900 h 993586"/>
              <a:gd name="connsiteX2" fmla="*/ 2362200 w 2440185"/>
              <a:gd name="connsiteY2" fmla="*/ 787400 h 993586"/>
              <a:gd name="connsiteX3" fmla="*/ 2336800 w 2440185"/>
              <a:gd name="connsiteY3" fmla="*/ 190500 h 993586"/>
              <a:gd name="connsiteX4" fmla="*/ 1866900 w 2440185"/>
              <a:gd name="connsiteY4" fmla="*/ 88900 h 993586"/>
              <a:gd name="connsiteX5" fmla="*/ 1600200 w 2440185"/>
              <a:gd name="connsiteY5" fmla="*/ 0 h 99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0185" h="993586">
                <a:moveTo>
                  <a:pt x="0" y="431800"/>
                </a:moveTo>
                <a:cubicBezTo>
                  <a:pt x="533400" y="675216"/>
                  <a:pt x="1066800" y="918633"/>
                  <a:pt x="1460500" y="977900"/>
                </a:cubicBezTo>
                <a:cubicBezTo>
                  <a:pt x="1854200" y="1037167"/>
                  <a:pt x="2216150" y="918633"/>
                  <a:pt x="2362200" y="787400"/>
                </a:cubicBezTo>
                <a:cubicBezTo>
                  <a:pt x="2508250" y="656167"/>
                  <a:pt x="2419350" y="306917"/>
                  <a:pt x="2336800" y="190500"/>
                </a:cubicBezTo>
                <a:cubicBezTo>
                  <a:pt x="2254250" y="74083"/>
                  <a:pt x="1989667" y="120650"/>
                  <a:pt x="1866900" y="88900"/>
                </a:cubicBezTo>
                <a:cubicBezTo>
                  <a:pt x="1744133" y="57150"/>
                  <a:pt x="1600200" y="0"/>
                  <a:pt x="16002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</TotalTime>
  <Words>1948</Words>
  <Application>Microsoft Macintosh PowerPoint</Application>
  <PresentationFormat>On-screen Show (4:3)</PresentationFormat>
  <Paragraphs>265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Equation</vt:lpstr>
      <vt:lpstr>MathType 6.0 Equation</vt:lpstr>
      <vt:lpstr>Taming the Integrable Zoo</vt:lpstr>
      <vt:lpstr>Outline</vt:lpstr>
      <vt:lpstr>Integrability from the Yang-Baxter equation</vt:lpstr>
      <vt:lpstr>The completely packed loop model/  Q-state Potts model</vt:lpstr>
      <vt:lpstr>The Boltzmann weights, pictorially</vt:lpstr>
      <vt:lpstr>Many (all critical integrable?) lattice models can be written in a geometrical/topological form </vt:lpstr>
      <vt:lpstr>The YBE, pictorially</vt:lpstr>
      <vt:lpstr>The YBE for completely packed loops</vt:lpstr>
      <vt:lpstr>And now for something completely similar:  knot and link invariants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discrete holmorphicity  related to integrability?</vt:lpstr>
      <vt:lpstr>Discrete holmorphicity  + braiding  =  integrability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we need for  RCFT/MTC/TQFT/anyons</vt:lpstr>
      <vt:lpstr>Fusion</vt:lpstr>
      <vt:lpstr>PowerPoint Presentation</vt:lpstr>
      <vt:lpstr>PowerPoint Presentation</vt:lpstr>
      <vt:lpstr>PowerPoint Presentation</vt:lpstr>
      <vt:lpstr>The spin/conformal dimension </vt:lpstr>
      <vt:lpstr>The braid matrix follows from F and h:</vt:lpstr>
      <vt:lpstr>Putting all this together to get a discrete holomorphic operator</vt:lpstr>
      <vt:lpstr>A discrete holomorphic operator is defined by modifying the topological 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good is all this?</vt:lpstr>
      <vt:lpstr>Next steps</vt:lpstr>
      <vt:lpstr>Getting more speculative</vt:lpstr>
    </vt:vector>
  </TitlesOfParts>
  <Company>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Taming the Conformal Zoo</dc:title>
  <dc:creator>Paul Fendley</dc:creator>
  <cp:lastModifiedBy>Paul Fendley</cp:lastModifiedBy>
  <cp:revision>119</cp:revision>
  <dcterms:created xsi:type="dcterms:W3CDTF">2012-03-24T13:27:55Z</dcterms:created>
  <dcterms:modified xsi:type="dcterms:W3CDTF">2012-03-29T20:38:56Z</dcterms:modified>
</cp:coreProperties>
</file>