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17"/>
  </p:notesMasterIdLst>
  <p:sldIdLst>
    <p:sldId id="256" r:id="rId2"/>
    <p:sldId id="257" r:id="rId3"/>
    <p:sldId id="258" r:id="rId4"/>
    <p:sldId id="305" r:id="rId5"/>
    <p:sldId id="259" r:id="rId6"/>
    <p:sldId id="266" r:id="rId7"/>
    <p:sldId id="267" r:id="rId8"/>
    <p:sldId id="268" r:id="rId9"/>
    <p:sldId id="269" r:id="rId10"/>
    <p:sldId id="270" r:id="rId11"/>
    <p:sldId id="271" r:id="rId12"/>
    <p:sldId id="272" r:id="rId13"/>
    <p:sldId id="278" r:id="rId14"/>
    <p:sldId id="312" r:id="rId15"/>
    <p:sldId id="275"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SorterView">
  <p:normalViewPr>
    <p:restoredLeft sz="15620"/>
    <p:restoredTop sz="81590" autoAdjust="0"/>
  </p:normalViewPr>
  <p:slideViewPr>
    <p:cSldViewPr snapToGrid="0" snapToObjects="1">
      <p:cViewPr varScale="1">
        <p:scale>
          <a:sx n="103" d="100"/>
          <a:sy n="103" d="100"/>
        </p:scale>
        <p:origin x="-824"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97" d="100"/>
          <a:sy n="97" d="100"/>
        </p:scale>
        <p:origin x="-2448" y="-11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2780FD-D88A-E543-866C-1967DF6B2BF5}" type="datetimeFigureOut">
              <a:rPr lang="en-US" smtClean="0"/>
              <a:pPr/>
              <a:t>3/23/12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8B81FD-F318-854C-97F2-5BCA15121E0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task gives </a:t>
            </a:r>
            <a:r>
              <a:rPr lang="en-US" dirty="0" err="1" smtClean="0"/>
              <a:t>infromation</a:t>
            </a:r>
            <a:r>
              <a:rPr lang="en-US" dirty="0" smtClean="0"/>
              <a:t> about a child’s understanding of the meaning of </a:t>
            </a:r>
            <a:r>
              <a:rPr lang="en-US" dirty="0" err="1" smtClean="0"/>
              <a:t>mult’n</a:t>
            </a:r>
            <a:r>
              <a:rPr lang="en-US" dirty="0" smtClean="0"/>
              <a:t>.</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the task for which I have brought you samples of PST responses.</a:t>
            </a:r>
          </a:p>
          <a:p>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as we expect</a:t>
            </a:r>
            <a:r>
              <a:rPr lang="en-US" baseline="0" dirty="0" smtClean="0"/>
              <a:t> with lesson planning, in preparing for the interview we want the pre-service teachers to think carefully about the tasks and possible student responses. We provide the tasks to them. For students with various responses we want the interns to be ready to provide appropriate responses – that is to ask additional relevant Qs.  One of the ways we characterize the work of the interview is to try to find the ‘edges’ of what students know.  Can you figure out what is fairly well understood and where that drops off into ideas that still need development?</a:t>
            </a:r>
          </a:p>
          <a:p>
            <a:endParaRPr lang="en-US" baseline="0" dirty="0" smtClean="0"/>
          </a:p>
          <a:p>
            <a:r>
              <a:rPr lang="en-US" baseline="0" dirty="0" smtClean="0"/>
              <a:t>The resource we have asked them to use in the past has been the NCTM Principles and Standards for School Mathematics. They must read the number strand for grades 3-5 and, for the interview tasks they must identify the mathematics that the task involves.</a:t>
            </a:r>
          </a:p>
          <a:p>
            <a:endParaRPr lang="en-US" baseline="0" dirty="0" smtClean="0"/>
          </a:p>
          <a:p>
            <a:r>
              <a:rPr lang="en-US" baseline="0" dirty="0" smtClean="0"/>
              <a:t>We also want to know that they themselves can generate a good response with reasoning, can imagine a response from a student who can do some but not all of the task, be ready to challenge a student who finds the task easy, </a:t>
            </a:r>
            <a:r>
              <a:rPr lang="en-US" baseline="0" dirty="0" err="1" smtClean="0"/>
              <a:t>ie</a:t>
            </a:r>
            <a:r>
              <a:rPr lang="en-US" baseline="0" dirty="0" smtClean="0"/>
              <a:t>., to pose a related task but one with higher cognitive demand, imagine a misconception, and have Qs prepared in the case that a misconception does arise. </a:t>
            </a:r>
          </a:p>
          <a:p>
            <a:endParaRPr lang="en-US" baseline="0" dirty="0" smtClean="0"/>
          </a:p>
          <a:p>
            <a:r>
              <a:rPr lang="en-US" baseline="0" dirty="0" smtClean="0"/>
              <a:t>Again, like in any teaching situation we cannot predict all outcomes, but by thinking carefully in advance about the math and different ways in which children may respond they have a more robust set of alternative paths than if they had not done this preliminary thinking.</a:t>
            </a:r>
          </a:p>
          <a:p>
            <a:endParaRPr lang="en-US" baseline="0" dirty="0" smtClean="0"/>
          </a:p>
          <a:p>
            <a:r>
              <a:rPr lang="en-US" baseline="0" dirty="0" smtClean="0"/>
              <a:t>So this assignment is due a couple weeks before the interview </a:t>
            </a:r>
            <a:r>
              <a:rPr lang="en-US" baseline="0" dirty="0" err="1" smtClean="0"/>
              <a:t>itselfso</a:t>
            </a:r>
            <a:r>
              <a:rPr lang="en-US" baseline="0" dirty="0" smtClean="0"/>
              <a:t> that the instructor can give them feedback and support them in being well prepared.</a:t>
            </a:r>
          </a:p>
          <a:p>
            <a:r>
              <a:rPr lang="en-US" baseline="0" dirty="0" smtClean="0"/>
              <a:t>[Allow each bullet to enter one at a time.]</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RR Key</a:t>
            </a:r>
          </a:p>
          <a:p>
            <a:pPr marL="228600" indent="-228600">
              <a:buAutoNum type="arabicPeriod"/>
            </a:pPr>
            <a:r>
              <a:rPr lang="en-US" dirty="0" smtClean="0"/>
              <a:t>Children</a:t>
            </a:r>
            <a:r>
              <a:rPr lang="en-US" baseline="0" dirty="0" smtClean="0"/>
              <a:t> use PV a major structure.  The decompose e.g.,. 25 as 2 tens and 5 ones.  They modify and compensate to add 9 or subtract 99, reasoning abstractly.  They need to understand meanings of operations.  They need to understand the meaning of ‘more than’ and ‘less </a:t>
            </a:r>
            <a:r>
              <a:rPr lang="en-US" baseline="0" dirty="0" err="1" smtClean="0"/>
              <a:t>than.’They</a:t>
            </a:r>
            <a:r>
              <a:rPr lang="en-US" baseline="0" dirty="0" smtClean="0"/>
              <a:t> communicate with mathematical language and reasoning to explain their thinking.  They may use principles like </a:t>
            </a:r>
            <a:r>
              <a:rPr lang="en-US" baseline="0" dirty="0" err="1" smtClean="0"/>
              <a:t>commutativity</a:t>
            </a:r>
            <a:r>
              <a:rPr lang="en-US" baseline="0" dirty="0" smtClean="0"/>
              <a:t> for addition.</a:t>
            </a:r>
          </a:p>
          <a:p>
            <a:pPr marL="228600" indent="-228600">
              <a:buAutoNum type="arabicPeriod"/>
            </a:pPr>
            <a:r>
              <a:rPr lang="en-US" baseline="0" dirty="0" err="1" smtClean="0"/>
              <a:t>PSTs</a:t>
            </a:r>
            <a:r>
              <a:rPr lang="en-US" baseline="0" dirty="0" smtClean="0"/>
              <a:t> could be asked to correlate core standards and practices to tasks.  </a:t>
            </a:r>
            <a:r>
              <a:rPr lang="en-US" baseline="0" dirty="0" err="1" smtClean="0"/>
              <a:t>PSTs</a:t>
            </a:r>
            <a:r>
              <a:rPr lang="en-US" baseline="0" dirty="0" smtClean="0"/>
              <a:t> themselves need to recognize the critical structure of PV as central to the task.</a:t>
            </a:r>
          </a:p>
          <a:p>
            <a:pPr marL="228600" indent="-228600">
              <a:buAutoNum type="arabicPeriod"/>
            </a:pPr>
            <a:r>
              <a:rPr lang="en-US" baseline="0" dirty="0" smtClean="0"/>
              <a:t>During the interview teachers need to keep the critical core math in mind. They need this in mind to formulate related Qs to raise or reduce the challenge.  </a:t>
            </a:r>
          </a:p>
          <a:p>
            <a:pPr marL="228600" indent="-228600">
              <a:buAutoNum type="arabicPeriod"/>
            </a:pPr>
            <a:r>
              <a:rPr lang="en-US" baseline="0" dirty="0" smtClean="0"/>
              <a:t>See future </a:t>
            </a:r>
            <a:r>
              <a:rPr lang="en-US" baseline="0" smtClean="0"/>
              <a:t>slides for #4.</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Future Elementary students who come through our program</a:t>
            </a:r>
            <a:r>
              <a:rPr lang="en-US" baseline="0" dirty="0" smtClean="0"/>
              <a:t> have 3 content courses.</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 students</a:t>
            </a:r>
            <a:r>
              <a:rPr lang="en-US" baseline="0" dirty="0" smtClean="0"/>
              <a:t> also have one methods course.  Students in these courses include transfers as well as students who have studied content with us.</a:t>
            </a:r>
          </a:p>
          <a:p>
            <a:r>
              <a:rPr lang="en-US" baseline="0" dirty="0" smtClean="0"/>
              <a:t>The slide shows emphases of the course.  </a:t>
            </a:r>
          </a:p>
          <a:p>
            <a:r>
              <a:rPr lang="en-US" baseline="0" dirty="0" smtClean="0"/>
              <a:t>We hope that students will continue to develop and deepen their own mathematical understanding and at the same time </a:t>
            </a:r>
          </a:p>
          <a:p>
            <a:r>
              <a:rPr lang="en-US" baseline="0" dirty="0" smtClean="0"/>
              <a:t>we are striving to help </a:t>
            </a:r>
            <a:r>
              <a:rPr lang="en-US" baseline="0" dirty="0" err="1" smtClean="0"/>
              <a:t>PSTs</a:t>
            </a:r>
            <a:r>
              <a:rPr lang="en-US" baseline="0" dirty="0" smtClean="0"/>
              <a:t> transform their understanding of mathematics into forms that are productive in teaching.</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 source of the materials</a:t>
            </a:r>
            <a:r>
              <a:rPr lang="en-US" baseline="0" dirty="0" smtClean="0"/>
              <a:t> I am sharing.</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of the important assignments of the course is an interview.  Interns</a:t>
            </a:r>
            <a:r>
              <a:rPr lang="en-US" baseline="0" dirty="0" smtClean="0"/>
              <a:t> can do this alone or with a partner.  Next to the fieldwork associated with the course this is the closest we are able to put them to the actual enactment of teaching practices. </a:t>
            </a:r>
            <a:endParaRPr lang="en-US" dirty="0" smtClean="0"/>
          </a:p>
          <a:p>
            <a:r>
              <a:rPr lang="en-US" dirty="0" smtClean="0"/>
              <a:t>The</a:t>
            </a:r>
            <a:r>
              <a:rPr lang="en-US" baseline="0" dirty="0" smtClean="0"/>
              <a:t> future teachers find the interview a very challenging but satisfying </a:t>
            </a:r>
            <a:r>
              <a:rPr lang="en-US" baseline="0" dirty="0" err="1" smtClean="0"/>
              <a:t>ass’t</a:t>
            </a:r>
            <a:r>
              <a:rPr lang="en-US" baseline="0" dirty="0" smtClean="0"/>
              <a:t>.  It is very hard, as we continuously caution them, to RESIST THE URGE, to help the student get right answers. We emphasize the importance of listening and asking Qs that elicit and probe student thinking. </a:t>
            </a:r>
          </a:p>
          <a:p>
            <a:endParaRPr lang="en-US" baseline="0" dirty="0" smtClean="0"/>
          </a:p>
          <a:p>
            <a:r>
              <a:rPr lang="en-US" baseline="0" dirty="0" smtClean="0"/>
              <a:t>They know they are expected to ask generic Qs like How do you know? Can you explain it another way? How would you explain this to a younger student?  Why does that work?  They are also expected to be prepared to ask other Qs that are more closely related to the actual interview task.</a:t>
            </a:r>
          </a:p>
          <a:p>
            <a:r>
              <a:rPr lang="en-US" baseline="0" dirty="0" smtClean="0"/>
              <a:t>To do that they need to be clear about the core mathematics in the task and to be prepared to raise or reduce the challenge of an item as needed.</a:t>
            </a:r>
          </a:p>
        </p:txBody>
      </p:sp>
      <p:sp>
        <p:nvSpPr>
          <p:cNvPr id="4" name="Slide Number Placeholder 3"/>
          <p:cNvSpPr>
            <a:spLocks noGrp="1"/>
          </p:cNvSpPr>
          <p:nvPr>
            <p:ph type="sldNum" sz="quarter" idx="10"/>
          </p:nvPr>
        </p:nvSpPr>
        <p:spPr/>
        <p:txBody>
          <a:bodyPr/>
          <a:lstStyle/>
          <a:p>
            <a:fld id="{3D8B81FD-F318-854C-97F2-5BCA15121E0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as we expect</a:t>
            </a:r>
            <a:r>
              <a:rPr lang="en-US" baseline="0" dirty="0" smtClean="0"/>
              <a:t> with lesson planning, in preparing for the interview we want the pre-service teachers to think carefully about the tasks and possible student responses. We provide the tasks to them. For students with various responses we want the interns to be ready to provide appropriate responses – that is to ask additional relevant Qs.  One of the ways we characterize the work of the interview is to try to find the ‘edges’ of what students know.  Can you figure out what is fairly well understood and where that drops off into ideas that still need development?</a:t>
            </a:r>
          </a:p>
          <a:p>
            <a:endParaRPr lang="en-US" baseline="0" dirty="0" smtClean="0"/>
          </a:p>
          <a:p>
            <a:r>
              <a:rPr lang="en-US" baseline="0" dirty="0" smtClean="0"/>
              <a:t>The resource we have asked them to use in the past has been the NCTM Principles and Standards for School Mathematics. They must read the number strand for grades 3-5 and, for the interview tasks they must identify the mathematics that the task involves.</a:t>
            </a:r>
          </a:p>
          <a:p>
            <a:endParaRPr lang="en-US" baseline="0" dirty="0" smtClean="0"/>
          </a:p>
          <a:p>
            <a:r>
              <a:rPr lang="en-US" baseline="0" dirty="0" smtClean="0"/>
              <a:t>We also want to know that they themselves can generate a good response with reasoning, can imagine a response from a student who can do some but not all of the task, be ready to challenge a student who finds the task easy, </a:t>
            </a:r>
            <a:r>
              <a:rPr lang="en-US" baseline="0" dirty="0" err="1" smtClean="0"/>
              <a:t>ie</a:t>
            </a:r>
            <a:r>
              <a:rPr lang="en-US" baseline="0" dirty="0" smtClean="0"/>
              <a:t>., to pose a related task but one with higher cognitive demand, imagine a misconception, and have Qs prepared in the case that a misconception does arise. </a:t>
            </a:r>
          </a:p>
          <a:p>
            <a:endParaRPr lang="en-US" baseline="0" dirty="0" smtClean="0"/>
          </a:p>
          <a:p>
            <a:r>
              <a:rPr lang="en-US" baseline="0" dirty="0" smtClean="0"/>
              <a:t>Again, like in any teaching situation we cannot predict all outcomes, but by thinking carefully in advance about the math and different ways in which children may respond they have a more robust set of alternative paths than if they had not done this preliminary thinking.</a:t>
            </a:r>
          </a:p>
          <a:p>
            <a:endParaRPr lang="en-US" baseline="0" dirty="0" smtClean="0"/>
          </a:p>
          <a:p>
            <a:r>
              <a:rPr lang="en-US" baseline="0" dirty="0" smtClean="0"/>
              <a:t>So this assignment is due a couple weeks before the interview itself so that the instructor can give them feedback and support them in being well prepared.</a:t>
            </a:r>
          </a:p>
          <a:p>
            <a:r>
              <a:rPr lang="en-US" baseline="0" dirty="0" smtClean="0"/>
              <a:t>[Allow each bullet to enter one at a time.]</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an example of the Task</a:t>
            </a:r>
            <a:r>
              <a:rPr lang="en-US" baseline="0" dirty="0" smtClean="0"/>
              <a:t> 1 </a:t>
            </a:r>
            <a:r>
              <a:rPr lang="en-US" dirty="0" smtClean="0"/>
              <a:t>we</a:t>
            </a:r>
            <a:r>
              <a:rPr lang="en-US" baseline="0" dirty="0" smtClean="0"/>
              <a:t> provided the </a:t>
            </a:r>
            <a:r>
              <a:rPr lang="en-US" baseline="0" dirty="0" err="1" smtClean="0"/>
              <a:t>PSTs</a:t>
            </a:r>
            <a:r>
              <a:rPr lang="en-US" baseline="0" dirty="0" smtClean="0"/>
              <a:t> in the grade 3 pool of items W11 and F11.</a:t>
            </a:r>
          </a:p>
          <a:p>
            <a:r>
              <a:rPr lang="en-US" baseline="0" dirty="0" smtClean="0"/>
              <a:t>It is intended as a mental math activity.  If the numbers are shown they are to be shown horizontally to help ensure that they are done without standard algorithms.</a:t>
            </a:r>
          </a:p>
          <a:p>
            <a:r>
              <a:rPr lang="en-US" baseline="0" dirty="0" err="1" smtClean="0"/>
              <a:t>Preservice</a:t>
            </a:r>
            <a:r>
              <a:rPr lang="en-US" baseline="0" dirty="0" smtClean="0"/>
              <a:t> teachers are encouraged to ask, if appropriate, for other ways to solve.</a:t>
            </a:r>
          </a:p>
          <a:p>
            <a:endParaRPr lang="en-US" dirty="0" smtClean="0"/>
          </a:p>
          <a:p>
            <a:r>
              <a:rPr lang="en-US" dirty="0" smtClean="0"/>
              <a:t>For this task I have provided</a:t>
            </a:r>
            <a:r>
              <a:rPr lang="en-US" baseline="0" dirty="0" smtClean="0"/>
              <a:t> samples of the work of some future teachers.  But first let me give you a sense of the other tasks. </a:t>
            </a:r>
            <a:r>
              <a:rPr lang="en-US" b="1" baseline="0" dirty="0" smtClean="0"/>
              <a:t>As you look at the tasks you may want to think about what is the core mathematics relevant to each and what opportunities are there for the mathematical practices to come into play.</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tasks are adapted from sets used by our colleagues in Ann Arbor and at Western Michigan University. You will see shortly that many are adapted from research and other scholarly publications.</a:t>
            </a:r>
          </a:p>
          <a:p>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By now</a:t>
            </a:r>
            <a:r>
              <a:rPr lang="en-US" baseline="0" dirty="0" smtClean="0"/>
              <a:t> you are likely seeing some themes in the tasks.  You may want to think about these themes as you do the analysis later. [Many deal with number sense and with meanings of operations.]</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any of you who have seen the famous Ball video of the 3</a:t>
            </a:r>
            <a:r>
              <a:rPr lang="en-US" baseline="30000" dirty="0" smtClean="0"/>
              <a:t>rd</a:t>
            </a:r>
            <a:r>
              <a:rPr lang="en-US" dirty="0" smtClean="0"/>
              <a:t> graders debating whether</a:t>
            </a:r>
            <a:r>
              <a:rPr lang="en-US" baseline="0" dirty="0" smtClean="0"/>
              <a:t> 6 can be both odd and even, this is the task the students had been working on earlier that engaged them in the territory of odds and evens.  It is an eye-opener for our students to recognize that this task has the potential to elicit that mathematics.  </a:t>
            </a:r>
            <a:endParaRPr lang="en-US" dirty="0"/>
          </a:p>
        </p:txBody>
      </p:sp>
      <p:sp>
        <p:nvSpPr>
          <p:cNvPr id="4" name="Slide Number Placeholder 3"/>
          <p:cNvSpPr>
            <a:spLocks noGrp="1"/>
          </p:cNvSpPr>
          <p:nvPr>
            <p:ph type="sldNum" sz="quarter" idx="10"/>
          </p:nvPr>
        </p:nvSpPr>
        <p:spPr/>
        <p:txBody>
          <a:bodyPr/>
          <a:lstStyle/>
          <a:p>
            <a:fld id="{3D8B81FD-F318-854C-97F2-5BCA15121E0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253E6C03-68B8-8F41-80B5-8AADD42FA7F2}" type="datetimeFigureOut">
              <a:rPr lang="en-US" smtClean="0"/>
              <a:pPr/>
              <a:t>3/23/12</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242B641B-D3DC-2A40-9396-DA31A7762EB4}"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3E6C03-68B8-8F41-80B5-8AADD42FA7F2}" type="datetimeFigureOut">
              <a:rPr lang="en-US" smtClean="0"/>
              <a:pPr/>
              <a:t>3/23/12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B641B-D3DC-2A40-9396-DA31A7762EB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3E6C03-68B8-8F41-80B5-8AADD42FA7F2}" type="datetimeFigureOut">
              <a:rPr lang="en-US" smtClean="0"/>
              <a:pPr/>
              <a:t>3/23/12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B641B-D3DC-2A40-9396-DA31A7762EB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3E6C03-68B8-8F41-80B5-8AADD42FA7F2}" type="datetimeFigureOut">
              <a:rPr lang="en-US" smtClean="0"/>
              <a:pPr/>
              <a:t>3/23/12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B641B-D3DC-2A40-9396-DA31A7762EB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3E6C03-68B8-8F41-80B5-8AADD42FA7F2}" type="datetimeFigureOut">
              <a:rPr lang="en-US" smtClean="0"/>
              <a:pPr/>
              <a:t>3/23/12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2B641B-D3DC-2A40-9396-DA31A7762EB4}"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3E6C03-68B8-8F41-80B5-8AADD42FA7F2}" type="datetimeFigureOut">
              <a:rPr lang="en-US" smtClean="0"/>
              <a:pPr/>
              <a:t>3/23/12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B641B-D3DC-2A40-9396-DA31A7762EB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53E6C03-68B8-8F41-80B5-8AADD42FA7F2}" type="datetimeFigureOut">
              <a:rPr lang="en-US" smtClean="0"/>
              <a:pPr/>
              <a:t>3/23/12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2B641B-D3DC-2A40-9396-DA31A7762EB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3E6C03-68B8-8F41-80B5-8AADD42FA7F2}" type="datetimeFigureOut">
              <a:rPr lang="en-US" smtClean="0"/>
              <a:pPr/>
              <a:t>3/23/12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2B641B-D3DC-2A40-9396-DA31A7762EB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253E6C03-68B8-8F41-80B5-8AADD42FA7F2}" type="datetimeFigureOut">
              <a:rPr lang="en-US" smtClean="0"/>
              <a:pPr/>
              <a:t>3/23/12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2B641B-D3DC-2A40-9396-DA31A7762EB4}"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3E6C03-68B8-8F41-80B5-8AADD42FA7F2}" type="datetimeFigureOut">
              <a:rPr lang="en-US" smtClean="0"/>
              <a:pPr/>
              <a:t>3/23/12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B641B-D3DC-2A40-9396-DA31A7762EB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3E6C03-68B8-8F41-80B5-8AADD42FA7F2}" type="datetimeFigureOut">
              <a:rPr lang="en-US" smtClean="0"/>
              <a:pPr/>
              <a:t>3/23/12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2B641B-D3DC-2A40-9396-DA31A7762EB4}"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253E6C03-68B8-8F41-80B5-8AADD42FA7F2}" type="datetimeFigureOut">
              <a:rPr lang="en-US" smtClean="0"/>
              <a:pPr/>
              <a:t>3/23/12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242B641B-D3DC-2A40-9396-DA31A7762EB4}"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Does the Common Core Affect the Work of Teaching?</a:t>
            </a:r>
            <a:endParaRPr lang="en-US" dirty="0"/>
          </a:p>
        </p:txBody>
      </p:sp>
      <p:sp>
        <p:nvSpPr>
          <p:cNvPr id="3" name="Subtitle 2"/>
          <p:cNvSpPr>
            <a:spLocks noGrp="1"/>
          </p:cNvSpPr>
          <p:nvPr>
            <p:ph type="subTitle" idx="1"/>
          </p:nvPr>
        </p:nvSpPr>
        <p:spPr>
          <a:xfrm>
            <a:off x="1432560" y="2311399"/>
            <a:ext cx="7406640" cy="3433909"/>
          </a:xfrm>
        </p:spPr>
        <p:txBody>
          <a:bodyPr>
            <a:normAutofit/>
          </a:bodyPr>
          <a:lstStyle/>
          <a:p>
            <a:r>
              <a:rPr lang="en-US" dirty="0" smtClean="0"/>
              <a:t>Records of Practice </a:t>
            </a:r>
          </a:p>
          <a:p>
            <a:r>
              <a:rPr lang="en-US" dirty="0" smtClean="0"/>
              <a:t>from University of Michigan-Dearborn</a:t>
            </a:r>
          </a:p>
          <a:p>
            <a:endParaRPr lang="en-US" dirty="0" smtClean="0"/>
          </a:p>
          <a:p>
            <a:r>
              <a:rPr lang="en-US" dirty="0" smtClean="0"/>
              <a:t>Interview Task Analyses</a:t>
            </a:r>
          </a:p>
          <a:p>
            <a:endParaRPr lang="en-US" dirty="0" smtClean="0"/>
          </a:p>
          <a:p>
            <a:r>
              <a:rPr lang="en-US" dirty="0" smtClean="0"/>
              <a:t>Rheta Rubenstein</a:t>
            </a:r>
          </a:p>
          <a:p>
            <a:r>
              <a:rPr lang="en-US" dirty="0" err="1" smtClean="0"/>
              <a:t>rrubenst@umd.umich.edu</a:t>
            </a:r>
            <a:endParaRPr lang="en-US" dirty="0" smtClean="0"/>
          </a:p>
          <a:p>
            <a:endParaRPr lang="en-US" dirty="0"/>
          </a:p>
        </p:txBody>
      </p:sp>
      <p:sp>
        <p:nvSpPr>
          <p:cNvPr id="4" name="TextBox 3"/>
          <p:cNvSpPr txBox="1"/>
          <p:nvPr/>
        </p:nvSpPr>
        <p:spPr>
          <a:xfrm>
            <a:off x="1866900" y="6197600"/>
            <a:ext cx="5994400"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3 Task 4</a:t>
            </a:r>
            <a:endParaRPr lang="en-US" dirty="0"/>
          </a:p>
        </p:txBody>
      </p:sp>
      <p:sp>
        <p:nvSpPr>
          <p:cNvPr id="3" name="Content Placeholder 2"/>
          <p:cNvSpPr>
            <a:spLocks noGrp="1"/>
          </p:cNvSpPr>
          <p:nvPr>
            <p:ph idx="1"/>
          </p:nvPr>
        </p:nvSpPr>
        <p:spPr>
          <a:xfrm>
            <a:off x="1435608" y="1447800"/>
            <a:ext cx="7498080" cy="4305647"/>
          </a:xfrm>
        </p:spPr>
        <p:txBody>
          <a:bodyPr>
            <a:normAutofit fontScale="92500" lnSpcReduction="20000"/>
          </a:bodyPr>
          <a:lstStyle/>
          <a:p>
            <a:pPr>
              <a:buNone/>
            </a:pPr>
            <a:r>
              <a:rPr lang="en-US" dirty="0" smtClean="0"/>
              <a:t>What if you had 30 cents and you wanted to spend it all and not have any change left.  </a:t>
            </a:r>
          </a:p>
          <a:p>
            <a:pPr>
              <a:buNone/>
            </a:pPr>
            <a:r>
              <a:rPr lang="en-US" dirty="0" smtClean="0"/>
              <a:t>You can buy gum for 2 cents each, and pretzels for 7 cents each.  </a:t>
            </a:r>
          </a:p>
          <a:p>
            <a:pPr>
              <a:buNone/>
            </a:pPr>
            <a:r>
              <a:rPr lang="en-US" dirty="0" smtClean="0"/>
              <a:t>What can you buy for exactly 30 cents? </a:t>
            </a:r>
          </a:p>
          <a:p>
            <a:pPr>
              <a:buNone/>
            </a:pPr>
            <a:r>
              <a:rPr lang="en-US" dirty="0" smtClean="0"/>
              <a:t> </a:t>
            </a:r>
          </a:p>
          <a:p>
            <a:pPr>
              <a:buNone/>
            </a:pPr>
            <a:r>
              <a:rPr lang="en-US" dirty="0" smtClean="0"/>
              <a:t>Try to figure out as many different choices as you can.  </a:t>
            </a:r>
          </a:p>
          <a:p>
            <a:pPr>
              <a:buNone/>
            </a:pPr>
            <a:r>
              <a:rPr lang="en-US" dirty="0" smtClean="0"/>
              <a:t>Do you think you have all the possibilities?</a:t>
            </a:r>
          </a:p>
          <a:p>
            <a:pPr>
              <a:buNone/>
            </a:pPr>
            <a:r>
              <a:rPr lang="en-US" dirty="0" smtClean="0"/>
              <a:t>How do you know? </a:t>
            </a:r>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3 Task 5</a:t>
            </a:r>
            <a:endParaRPr lang="en-US" dirty="0"/>
          </a:p>
        </p:txBody>
      </p:sp>
      <p:sp>
        <p:nvSpPr>
          <p:cNvPr id="3" name="Content Placeholder 2"/>
          <p:cNvSpPr>
            <a:spLocks noGrp="1"/>
          </p:cNvSpPr>
          <p:nvPr>
            <p:ph idx="1"/>
          </p:nvPr>
        </p:nvSpPr>
        <p:spPr>
          <a:xfrm>
            <a:off x="1435608" y="1447800"/>
            <a:ext cx="7498080" cy="4305647"/>
          </a:xfrm>
        </p:spPr>
        <p:txBody>
          <a:bodyPr/>
          <a:lstStyle/>
          <a:p>
            <a:pPr>
              <a:buNone/>
            </a:pPr>
            <a:r>
              <a:rPr lang="en-US" dirty="0" smtClean="0"/>
              <a:t>	If you had to explain to an alien who knows nothing about what it means to find 3 times 8, what would you say? </a:t>
            </a:r>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3 Task 6</a:t>
            </a:r>
            <a:endParaRPr lang="en-US" dirty="0"/>
          </a:p>
        </p:txBody>
      </p:sp>
      <p:sp>
        <p:nvSpPr>
          <p:cNvPr id="3" name="Content Placeholder 2"/>
          <p:cNvSpPr>
            <a:spLocks noGrp="1"/>
          </p:cNvSpPr>
          <p:nvPr>
            <p:ph idx="1"/>
          </p:nvPr>
        </p:nvSpPr>
        <p:spPr>
          <a:xfrm>
            <a:off x="1435608" y="1447800"/>
            <a:ext cx="7498080" cy="4305647"/>
          </a:xfrm>
        </p:spPr>
        <p:txBody>
          <a:bodyPr/>
          <a:lstStyle/>
          <a:p>
            <a:pPr lvl="0">
              <a:buNone/>
            </a:pPr>
            <a:r>
              <a:rPr lang="en-US" dirty="0" smtClean="0"/>
              <a:t>	If all the third graders are taking a field trip to the zoo, and there are 112 third graders total, and 20 can fit on a bus, how many buses will you need?</a:t>
            </a:r>
          </a:p>
          <a:p>
            <a:pPr lvl="0">
              <a:buNone/>
            </a:pPr>
            <a:endParaRPr lang="en-US" b="1"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2"/>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962896"/>
          </a:xfrm>
        </p:spPr>
        <p:txBody>
          <a:bodyPr/>
          <a:lstStyle/>
          <a:p>
            <a:r>
              <a:rPr lang="en-US" dirty="0" smtClean="0"/>
              <a:t>Grade 3 Task 1 </a:t>
            </a:r>
            <a:endParaRPr lang="en-US" dirty="0"/>
          </a:p>
        </p:txBody>
      </p:sp>
      <p:sp>
        <p:nvSpPr>
          <p:cNvPr id="3" name="Content Placeholder 2"/>
          <p:cNvSpPr>
            <a:spLocks noGrp="1"/>
          </p:cNvSpPr>
          <p:nvPr>
            <p:ph idx="1"/>
          </p:nvPr>
        </p:nvSpPr>
        <p:spPr>
          <a:xfrm>
            <a:off x="1435608" y="863029"/>
            <a:ext cx="7498080" cy="4005702"/>
          </a:xfrm>
        </p:spPr>
        <p:txBody>
          <a:bodyPr>
            <a:normAutofit/>
          </a:bodyPr>
          <a:lstStyle/>
          <a:p>
            <a:pPr>
              <a:buNone/>
            </a:pPr>
            <a:endParaRPr lang="en-US" dirty="0" smtClean="0"/>
          </a:p>
          <a:p>
            <a:r>
              <a:rPr lang="en-US" dirty="0" smtClean="0"/>
              <a:t>	What is 25 + 10?</a:t>
            </a:r>
          </a:p>
          <a:p>
            <a:r>
              <a:rPr lang="en-US" dirty="0" smtClean="0"/>
              <a:t>	What number is ten less than 48?</a:t>
            </a:r>
          </a:p>
          <a:p>
            <a:r>
              <a:rPr lang="en-US" dirty="0" smtClean="0"/>
              <a:t>	What number is ten more than 258?  </a:t>
            </a:r>
          </a:p>
          <a:p>
            <a:r>
              <a:rPr lang="en-US" dirty="0" smtClean="0"/>
              <a:t>	What is 258 + 9? </a:t>
            </a:r>
          </a:p>
          <a:p>
            <a:r>
              <a:rPr lang="en-US" dirty="0" smtClean="0"/>
              <a:t> 	What is 326 – 100? </a:t>
            </a:r>
          </a:p>
          <a:p>
            <a:r>
              <a:rPr lang="en-US" dirty="0" smtClean="0"/>
              <a:t>	What is 326 – 99?  </a:t>
            </a:r>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Task Analysis</a:t>
            </a:r>
            <a:endParaRPr lang="en-US" dirty="0"/>
          </a:p>
        </p:txBody>
      </p:sp>
      <p:sp>
        <p:nvSpPr>
          <p:cNvPr id="3" name="Content Placeholder 2"/>
          <p:cNvSpPr>
            <a:spLocks noGrp="1"/>
          </p:cNvSpPr>
          <p:nvPr>
            <p:ph idx="1"/>
          </p:nvPr>
        </p:nvSpPr>
        <p:spPr>
          <a:xfrm>
            <a:off x="1435608" y="1447800"/>
            <a:ext cx="7498080" cy="4305647"/>
          </a:xfrm>
        </p:spPr>
        <p:txBody>
          <a:bodyPr>
            <a:normAutofit/>
          </a:bodyPr>
          <a:lstStyle/>
          <a:p>
            <a:r>
              <a:rPr lang="en-US" dirty="0" smtClean="0"/>
              <a:t>What is the mathematics? </a:t>
            </a:r>
          </a:p>
          <a:p>
            <a:r>
              <a:rPr lang="en-US" dirty="0" smtClean="0"/>
              <a:t>What is a good response?</a:t>
            </a:r>
          </a:p>
          <a:p>
            <a:r>
              <a:rPr lang="en-US" dirty="0" smtClean="0"/>
              <a:t>What might be a partial response?</a:t>
            </a:r>
          </a:p>
          <a:p>
            <a:r>
              <a:rPr lang="en-US" dirty="0" smtClean="0"/>
              <a:t>What might you ask if the task is easy?</a:t>
            </a:r>
          </a:p>
          <a:p>
            <a:r>
              <a:rPr lang="en-US" dirty="0" smtClean="0"/>
              <a:t>What misconception might arise?</a:t>
            </a:r>
          </a:p>
          <a:p>
            <a:r>
              <a:rPr lang="en-US" dirty="0" smtClean="0"/>
              <a:t>What might you ask if a misconception arises?</a:t>
            </a:r>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 Work Time</a:t>
            </a:r>
            <a:endParaRPr lang="en-US" dirty="0"/>
          </a:p>
        </p:txBody>
      </p:sp>
      <p:sp>
        <p:nvSpPr>
          <p:cNvPr id="3" name="Content Placeholder 2"/>
          <p:cNvSpPr>
            <a:spLocks noGrp="1"/>
          </p:cNvSpPr>
          <p:nvPr>
            <p:ph idx="1"/>
          </p:nvPr>
        </p:nvSpPr>
        <p:spPr>
          <a:xfrm>
            <a:off x="1435608" y="1447800"/>
            <a:ext cx="7498080" cy="4305647"/>
          </a:xfrm>
        </p:spPr>
        <p:txBody>
          <a:bodyPr>
            <a:normAutofit fontScale="85000" lnSpcReduction="20000"/>
          </a:bodyPr>
          <a:lstStyle/>
          <a:p>
            <a:pPr>
              <a:spcAft>
                <a:spcPts val="1200"/>
              </a:spcAft>
            </a:pPr>
            <a:r>
              <a:rPr lang="en-US" dirty="0" smtClean="0"/>
              <a:t>Where might MPs and core content arise in the children’s work?</a:t>
            </a:r>
          </a:p>
          <a:p>
            <a:pPr>
              <a:spcAft>
                <a:spcPts val="1200"/>
              </a:spcAft>
            </a:pPr>
            <a:r>
              <a:rPr lang="en-US" dirty="0" smtClean="0"/>
              <a:t>How may the future teachers’ understanding of MPs or content be fostered by the design of the task analysis assignment?</a:t>
            </a:r>
          </a:p>
          <a:p>
            <a:pPr>
              <a:spcAft>
                <a:spcPts val="1200"/>
              </a:spcAft>
            </a:pPr>
            <a:r>
              <a:rPr lang="en-US" dirty="0" smtClean="0"/>
              <a:t>What MPs are demanded of teachers in the enactment of the interview?</a:t>
            </a:r>
          </a:p>
          <a:p>
            <a:pPr>
              <a:spcAft>
                <a:spcPts val="1200"/>
              </a:spcAft>
            </a:pPr>
            <a:r>
              <a:rPr lang="en-US" dirty="0" smtClean="0"/>
              <a:t>How do future teachers’ analyses inform teacher educators about support they need to teach for MPs and other core content?</a:t>
            </a:r>
          </a:p>
          <a:p>
            <a:endParaRPr lang="en-US" dirty="0" smtClean="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Mathematics Education Program </a:t>
            </a:r>
            <a:br>
              <a:rPr lang="en-US" dirty="0" smtClean="0"/>
            </a:br>
            <a:r>
              <a:rPr lang="en-US" dirty="0" smtClean="0"/>
              <a:t>for Pre-service Elementary Teachers</a:t>
            </a:r>
          </a:p>
        </p:txBody>
      </p:sp>
      <p:sp>
        <p:nvSpPr>
          <p:cNvPr id="3" name="Content Placeholder 2"/>
          <p:cNvSpPr>
            <a:spLocks noGrp="1"/>
          </p:cNvSpPr>
          <p:nvPr>
            <p:ph idx="1"/>
          </p:nvPr>
        </p:nvSpPr>
        <p:spPr>
          <a:xfrm>
            <a:off x="1435608" y="1447800"/>
            <a:ext cx="7498080" cy="3719447"/>
          </a:xfrm>
        </p:spPr>
        <p:txBody>
          <a:bodyPr>
            <a:normAutofit fontScale="92500" lnSpcReduction="10000"/>
          </a:bodyPr>
          <a:lstStyle/>
          <a:p>
            <a:pPr>
              <a:buNone/>
            </a:pPr>
            <a:endParaRPr lang="en-US" dirty="0" smtClean="0"/>
          </a:p>
          <a:p>
            <a:pPr>
              <a:buNone/>
            </a:pPr>
            <a:r>
              <a:rPr lang="en-US" dirty="0" smtClean="0"/>
              <a:t>Mathematics for Elementary Teachers</a:t>
            </a:r>
          </a:p>
          <a:p>
            <a:pPr>
              <a:buNone/>
            </a:pPr>
            <a:r>
              <a:rPr lang="en-US" dirty="0" smtClean="0"/>
              <a:t>Courses 1, 2, 3</a:t>
            </a:r>
          </a:p>
          <a:p>
            <a:pPr lvl="1">
              <a:buFont typeface="Arial"/>
              <a:buChar char="•"/>
            </a:pPr>
            <a:r>
              <a:rPr lang="en-US" dirty="0" smtClean="0"/>
              <a:t>Numbers and operations</a:t>
            </a:r>
          </a:p>
          <a:p>
            <a:pPr lvl="1">
              <a:buFont typeface="Arial"/>
              <a:buChar char="•"/>
            </a:pPr>
            <a:r>
              <a:rPr lang="en-US" dirty="0" smtClean="0"/>
              <a:t>Number theory, Proportional reasoning</a:t>
            </a:r>
          </a:p>
          <a:p>
            <a:pPr lvl="1">
              <a:buFont typeface="Arial"/>
              <a:buChar char="•"/>
            </a:pPr>
            <a:r>
              <a:rPr lang="en-US" dirty="0" smtClean="0"/>
              <a:t>2D and 3D geometry and measurement</a:t>
            </a:r>
          </a:p>
          <a:p>
            <a:pPr lvl="1">
              <a:buFont typeface="Arial"/>
              <a:buChar char="•"/>
            </a:pPr>
            <a:r>
              <a:rPr lang="en-US" dirty="0" smtClean="0"/>
              <a:t>Similarity</a:t>
            </a:r>
          </a:p>
          <a:p>
            <a:pPr lvl="1">
              <a:buFont typeface="Arial"/>
              <a:buChar char="•"/>
            </a:pPr>
            <a:r>
              <a:rPr lang="en-US" dirty="0" smtClean="0"/>
              <a:t>Probability</a:t>
            </a:r>
          </a:p>
          <a:p>
            <a:pPr>
              <a:buNone/>
            </a:pPr>
            <a:endParaRPr lang="en-US" dirty="0" smtClean="0"/>
          </a:p>
        </p:txBody>
      </p:sp>
      <p:sp>
        <p:nvSpPr>
          <p:cNvPr id="4" name="TextBox 3"/>
          <p:cNvSpPr txBox="1"/>
          <p:nvPr/>
        </p:nvSpPr>
        <p:spPr>
          <a:xfrm>
            <a:off x="5047586" y="6024836"/>
            <a:ext cx="1400298" cy="369332"/>
          </a:xfrm>
          <a:prstGeom prst="rect">
            <a:avLst/>
          </a:prstGeom>
          <a:noFill/>
        </p:spPr>
        <p:txBody>
          <a:bodyPr wrap="square" rtlCol="0">
            <a:spAutoFit/>
          </a:bodyPr>
          <a:lstStyle/>
          <a:p>
            <a:endParaRPr lang="en-US" dirty="0"/>
          </a:p>
        </p:txBody>
      </p:sp>
      <p:pic>
        <p:nvPicPr>
          <p:cNvPr id="6" name="Picture 5"/>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 of Teaching </a:t>
            </a:r>
            <a:br>
              <a:rPr lang="en-US" dirty="0" smtClean="0"/>
            </a:br>
            <a:r>
              <a:rPr lang="en-US" dirty="0" smtClean="0"/>
              <a:t>Mathematics, K-8</a:t>
            </a:r>
            <a:endParaRPr lang="en-US" dirty="0"/>
          </a:p>
        </p:txBody>
      </p:sp>
      <p:sp>
        <p:nvSpPr>
          <p:cNvPr id="3" name="Content Placeholder 2"/>
          <p:cNvSpPr>
            <a:spLocks noGrp="1"/>
          </p:cNvSpPr>
          <p:nvPr>
            <p:ph idx="1"/>
          </p:nvPr>
        </p:nvSpPr>
        <p:spPr>
          <a:xfrm>
            <a:off x="1435608" y="1671756"/>
            <a:ext cx="7498080" cy="4038269"/>
          </a:xfrm>
        </p:spPr>
        <p:txBody>
          <a:bodyPr/>
          <a:lstStyle/>
          <a:p>
            <a:pPr>
              <a:buFont typeface="Arial"/>
              <a:buChar char="•"/>
            </a:pPr>
            <a:r>
              <a:rPr lang="en-US" dirty="0" smtClean="0"/>
              <a:t>Focuses on the number strand</a:t>
            </a:r>
          </a:p>
          <a:p>
            <a:pPr>
              <a:buFont typeface="Arial"/>
              <a:buChar char="•"/>
            </a:pPr>
            <a:r>
              <a:rPr lang="en-US" dirty="0" smtClean="0"/>
              <a:t>Integrates reasoning and justification</a:t>
            </a:r>
          </a:p>
          <a:p>
            <a:pPr>
              <a:buFont typeface="Arial"/>
              <a:buChar char="•"/>
            </a:pPr>
            <a:r>
              <a:rPr lang="en-US" dirty="0" smtClean="0"/>
              <a:t>Emphasizes eliciting, understanding, supporting, and extending children’s mathematical thinking </a:t>
            </a:r>
            <a:r>
              <a:rPr lang="en-US" sz="2400" dirty="0" smtClean="0"/>
              <a:t>(</a:t>
            </a:r>
            <a:r>
              <a:rPr lang="en-US" sz="2400" dirty="0" err="1" smtClean="0"/>
              <a:t>Fraivillig</a:t>
            </a:r>
            <a:r>
              <a:rPr lang="en-US" sz="2400" dirty="0" smtClean="0"/>
              <a:t> et al. 1999)</a:t>
            </a:r>
            <a:endParaRPr lang="en-US" dirty="0" smtClean="0"/>
          </a:p>
          <a:p>
            <a:pPr>
              <a:buFont typeface="Arial"/>
              <a:buChar char="•"/>
            </a:pPr>
            <a:r>
              <a:rPr lang="en-US" dirty="0" smtClean="0"/>
              <a:t>Uses cognitively demanding tasks </a:t>
            </a:r>
            <a:r>
              <a:rPr lang="en-US" sz="2400" dirty="0" smtClean="0"/>
              <a:t>(Smith et al. 2009)</a:t>
            </a:r>
          </a:p>
          <a:p>
            <a:pPr>
              <a:buFont typeface="Arial"/>
              <a:buChar char="•"/>
            </a:pPr>
            <a:endParaRPr lang="en-US" dirty="0" smtClean="0"/>
          </a:p>
          <a:p>
            <a:endParaRPr lang="en-US" sz="2400"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Assignment</a:t>
            </a:r>
            <a:endParaRPr lang="en-US" dirty="0"/>
          </a:p>
        </p:txBody>
      </p:sp>
      <p:sp>
        <p:nvSpPr>
          <p:cNvPr id="3" name="Content Placeholder 2"/>
          <p:cNvSpPr>
            <a:spLocks noGrp="1"/>
          </p:cNvSpPr>
          <p:nvPr>
            <p:ph idx="1"/>
          </p:nvPr>
        </p:nvSpPr>
        <p:spPr/>
        <p:txBody>
          <a:bodyPr>
            <a:normAutofit/>
          </a:bodyPr>
          <a:lstStyle/>
          <a:p>
            <a:r>
              <a:rPr lang="en-US" dirty="0" smtClean="0"/>
              <a:t>Includes preparation, implementation, collection of artifacts, reflection</a:t>
            </a:r>
          </a:p>
          <a:p>
            <a:r>
              <a:rPr lang="en-US" dirty="0" smtClean="0"/>
              <a:t>Enacts teaching activities – eliciting student thinking, understanding it, and probing it</a:t>
            </a:r>
          </a:p>
          <a:p>
            <a:r>
              <a:rPr lang="en-US" dirty="0" smtClean="0"/>
              <a:t>Helps </a:t>
            </a:r>
            <a:r>
              <a:rPr lang="en-US" dirty="0" err="1" smtClean="0"/>
              <a:t>PSTs</a:t>
            </a:r>
            <a:r>
              <a:rPr lang="en-US" dirty="0" smtClean="0"/>
              <a:t> transform content knowledge (CCK) to knowledge needed for teaching (SCK and beyond)</a:t>
            </a:r>
          </a:p>
          <a:p>
            <a:r>
              <a:rPr lang="en-US" dirty="0" smtClean="0"/>
              <a:t>Is appreciated by students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Assignment</a:t>
            </a:r>
            <a:endParaRPr lang="en-US" dirty="0"/>
          </a:p>
        </p:txBody>
      </p:sp>
      <p:sp>
        <p:nvSpPr>
          <p:cNvPr id="3" name="Content Placeholder 2"/>
          <p:cNvSpPr>
            <a:spLocks noGrp="1"/>
          </p:cNvSpPr>
          <p:nvPr>
            <p:ph idx="1"/>
          </p:nvPr>
        </p:nvSpPr>
        <p:spPr>
          <a:xfrm>
            <a:off x="1435608" y="1602769"/>
            <a:ext cx="7498080" cy="4150678"/>
          </a:xfrm>
        </p:spPr>
        <p:txBody>
          <a:bodyPr/>
          <a:lstStyle/>
          <a:p>
            <a:r>
              <a:rPr lang="en-US" dirty="0" smtClean="0"/>
              <a:t>Part 1 – Analyze provided tasks</a:t>
            </a:r>
          </a:p>
          <a:p>
            <a:pPr>
              <a:buNone/>
            </a:pPr>
            <a:endParaRPr lang="en-US" dirty="0" smtClean="0"/>
          </a:p>
          <a:p>
            <a:r>
              <a:rPr lang="en-US" dirty="0" smtClean="0"/>
              <a:t>Part II – Interview child in grade 3, 4, or 5</a:t>
            </a:r>
          </a:p>
          <a:p>
            <a:pPr lvl="1"/>
            <a:r>
              <a:rPr lang="en-US" dirty="0" smtClean="0"/>
              <a:t>Carry out a 40 minute interview</a:t>
            </a:r>
          </a:p>
          <a:p>
            <a:pPr lvl="1"/>
            <a:r>
              <a:rPr lang="en-US" dirty="0" smtClean="0"/>
              <a:t>Report on child’s mathematical thinking</a:t>
            </a:r>
          </a:p>
          <a:p>
            <a:pPr lvl="1"/>
            <a:r>
              <a:rPr lang="en-US" dirty="0" smtClean="0"/>
              <a:t>Reflect on process of interviewing</a:t>
            </a:r>
          </a:p>
          <a:p>
            <a:pPr>
              <a:buNone/>
            </a:pPr>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Task Analysis</a:t>
            </a:r>
            <a:endParaRPr lang="en-US" dirty="0"/>
          </a:p>
        </p:txBody>
      </p:sp>
      <p:sp>
        <p:nvSpPr>
          <p:cNvPr id="3" name="Content Placeholder 2"/>
          <p:cNvSpPr>
            <a:spLocks noGrp="1"/>
          </p:cNvSpPr>
          <p:nvPr>
            <p:ph idx="1"/>
          </p:nvPr>
        </p:nvSpPr>
        <p:spPr>
          <a:xfrm>
            <a:off x="1435608" y="1447800"/>
            <a:ext cx="7498080" cy="4305647"/>
          </a:xfrm>
        </p:spPr>
        <p:txBody>
          <a:bodyPr>
            <a:normAutofit/>
          </a:bodyPr>
          <a:lstStyle/>
          <a:p>
            <a:r>
              <a:rPr lang="en-US" dirty="0" smtClean="0"/>
              <a:t>What is the mathematics? </a:t>
            </a:r>
          </a:p>
          <a:p>
            <a:r>
              <a:rPr lang="en-US" dirty="0" smtClean="0"/>
              <a:t>What is a good response?</a:t>
            </a:r>
          </a:p>
          <a:p>
            <a:r>
              <a:rPr lang="en-US" dirty="0" smtClean="0"/>
              <a:t>What might be a partial response?</a:t>
            </a:r>
          </a:p>
          <a:p>
            <a:r>
              <a:rPr lang="en-US" dirty="0" smtClean="0"/>
              <a:t>What might you ask if the task is easy?</a:t>
            </a:r>
          </a:p>
          <a:p>
            <a:r>
              <a:rPr lang="en-US" dirty="0" smtClean="0"/>
              <a:t>What misconception might arise?</a:t>
            </a:r>
          </a:p>
          <a:p>
            <a:r>
              <a:rPr lang="en-US" dirty="0" smtClean="0"/>
              <a:t>What might you ask if a misconception arises?</a:t>
            </a:r>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962896"/>
          </a:xfrm>
        </p:spPr>
        <p:txBody>
          <a:bodyPr/>
          <a:lstStyle/>
          <a:p>
            <a:r>
              <a:rPr lang="en-US" dirty="0" smtClean="0"/>
              <a:t>Grade 3 Task 1 </a:t>
            </a:r>
            <a:endParaRPr lang="en-US" dirty="0"/>
          </a:p>
        </p:txBody>
      </p:sp>
      <p:sp>
        <p:nvSpPr>
          <p:cNvPr id="3" name="Content Placeholder 2"/>
          <p:cNvSpPr>
            <a:spLocks noGrp="1"/>
          </p:cNvSpPr>
          <p:nvPr>
            <p:ph idx="1"/>
          </p:nvPr>
        </p:nvSpPr>
        <p:spPr>
          <a:xfrm>
            <a:off x="1435608" y="961661"/>
            <a:ext cx="7498080" cy="4281575"/>
          </a:xfrm>
        </p:spPr>
        <p:txBody>
          <a:bodyPr>
            <a:normAutofit/>
          </a:bodyPr>
          <a:lstStyle/>
          <a:p>
            <a:pPr>
              <a:buNone/>
            </a:pPr>
            <a:endParaRPr lang="en-US" dirty="0" smtClean="0"/>
          </a:p>
          <a:p>
            <a:r>
              <a:rPr lang="en-US" dirty="0" smtClean="0"/>
              <a:t>	What is 25 + 10?</a:t>
            </a:r>
          </a:p>
          <a:p>
            <a:r>
              <a:rPr lang="en-US" dirty="0" smtClean="0"/>
              <a:t>	What number is ten less than 48?</a:t>
            </a:r>
          </a:p>
          <a:p>
            <a:r>
              <a:rPr lang="en-US" dirty="0" smtClean="0"/>
              <a:t>	What number is ten more than 258?  </a:t>
            </a:r>
          </a:p>
          <a:p>
            <a:r>
              <a:rPr lang="en-US" dirty="0" smtClean="0"/>
              <a:t>	What is 258 + 9? </a:t>
            </a:r>
          </a:p>
          <a:p>
            <a:r>
              <a:rPr lang="en-US" dirty="0" smtClean="0"/>
              <a:t> 	What is 326 – 100? </a:t>
            </a:r>
          </a:p>
          <a:p>
            <a:r>
              <a:rPr lang="en-US" dirty="0" smtClean="0"/>
              <a:t>	What is 326 – 99?  </a:t>
            </a:r>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3 Task 2 </a:t>
            </a:r>
            <a:endParaRPr lang="en-US" dirty="0"/>
          </a:p>
        </p:txBody>
      </p:sp>
      <p:sp>
        <p:nvSpPr>
          <p:cNvPr id="3" name="Content Placeholder 2"/>
          <p:cNvSpPr>
            <a:spLocks noGrp="1"/>
          </p:cNvSpPr>
          <p:nvPr>
            <p:ph idx="1"/>
          </p:nvPr>
        </p:nvSpPr>
        <p:spPr>
          <a:xfrm>
            <a:off x="1435608" y="1447800"/>
            <a:ext cx="7498080" cy="4305647"/>
          </a:xfrm>
        </p:spPr>
        <p:txBody>
          <a:bodyPr/>
          <a:lstStyle/>
          <a:p>
            <a:pPr>
              <a:buNone/>
            </a:pPr>
            <a:r>
              <a:rPr lang="en-US" dirty="0" smtClean="0"/>
              <a:t>Can you do these two problems?  </a:t>
            </a:r>
          </a:p>
          <a:p>
            <a:pPr>
              <a:buNone/>
            </a:pPr>
            <a:r>
              <a:rPr lang="en-US" dirty="0" smtClean="0"/>
              <a:t>    46	   70</a:t>
            </a:r>
          </a:p>
          <a:p>
            <a:pPr>
              <a:buNone/>
            </a:pPr>
            <a:r>
              <a:rPr lang="en-US" dirty="0" smtClean="0"/>
              <a:t> </a:t>
            </a:r>
            <a:r>
              <a:rPr lang="en-US" u="sng" dirty="0" smtClean="0"/>
              <a:t>+ 28</a:t>
            </a:r>
            <a:r>
              <a:rPr lang="en-US" dirty="0" smtClean="0"/>
              <a:t>	</a:t>
            </a:r>
            <a:r>
              <a:rPr lang="en-US" u="sng" dirty="0" smtClean="0"/>
              <a:t>– 23</a:t>
            </a:r>
            <a:endParaRPr lang="en-US" dirty="0" smtClean="0"/>
          </a:p>
          <a:p>
            <a:pPr>
              <a:buNone/>
            </a:pPr>
            <a:endParaRPr lang="en-US" dirty="0" smtClean="0"/>
          </a:p>
          <a:p>
            <a:pPr>
              <a:buNone/>
            </a:pPr>
            <a:r>
              <a:rPr lang="en-US" dirty="0" smtClean="0"/>
              <a:t>Could you explain to me how you did this? </a:t>
            </a:r>
          </a:p>
          <a:p>
            <a:pPr>
              <a:buNone/>
            </a:pPr>
            <a:r>
              <a:rPr lang="en-US" dirty="0" smtClean="0"/>
              <a:t>How do you know your answer is right?</a:t>
            </a:r>
          </a:p>
          <a:p>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2"/>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bldLvl="2"/>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3 Task 3</a:t>
            </a:r>
            <a:endParaRPr lang="en-US" dirty="0"/>
          </a:p>
        </p:txBody>
      </p:sp>
      <p:sp>
        <p:nvSpPr>
          <p:cNvPr id="3" name="Content Placeholder 2"/>
          <p:cNvSpPr>
            <a:spLocks noGrp="1"/>
          </p:cNvSpPr>
          <p:nvPr>
            <p:ph idx="1"/>
          </p:nvPr>
        </p:nvSpPr>
        <p:spPr>
          <a:xfrm>
            <a:off x="1435608" y="1447800"/>
            <a:ext cx="7498080" cy="4305647"/>
          </a:xfrm>
        </p:spPr>
        <p:txBody>
          <a:bodyPr/>
          <a:lstStyle/>
          <a:p>
            <a:pPr>
              <a:buNone/>
            </a:pPr>
            <a:r>
              <a:rPr lang="en-US" dirty="0" smtClean="0"/>
              <a:t>	Suppose you went to the store to buy three boxes of crayons.  </a:t>
            </a:r>
          </a:p>
          <a:p>
            <a:pPr>
              <a:buNone/>
            </a:pPr>
            <a:r>
              <a:rPr lang="en-US" dirty="0" smtClean="0"/>
              <a:t>	They cost $1.98 each.  </a:t>
            </a:r>
          </a:p>
          <a:p>
            <a:pPr>
              <a:buNone/>
            </a:pPr>
            <a:endParaRPr lang="en-US" dirty="0" smtClean="0"/>
          </a:p>
          <a:p>
            <a:pPr>
              <a:buNone/>
            </a:pPr>
            <a:r>
              <a:rPr lang="en-US" dirty="0" smtClean="0"/>
              <a:t>	If you took $5, would you have enough money to pay for the crayons?  </a:t>
            </a:r>
          </a:p>
          <a:p>
            <a:pPr>
              <a:buNone/>
            </a:pPr>
            <a:r>
              <a:rPr lang="en-US" dirty="0" smtClean="0"/>
              <a:t>	How can you decide without paper?  </a:t>
            </a:r>
            <a:endParaRPr lang="en-US" dirty="0"/>
          </a:p>
        </p:txBody>
      </p:sp>
      <p:sp>
        <p:nvSpPr>
          <p:cNvPr id="4" name="TextBox 3"/>
          <p:cNvSpPr txBox="1"/>
          <p:nvPr/>
        </p:nvSpPr>
        <p:spPr>
          <a:xfrm>
            <a:off x="5069295" y="6187669"/>
            <a:ext cx="2138439" cy="369332"/>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3"/>
          <a:srcRect/>
          <a:stretch>
            <a:fillRect/>
          </a:stretch>
        </p:blipFill>
        <p:spPr bwMode="auto">
          <a:xfrm>
            <a:off x="2574132" y="6197600"/>
            <a:ext cx="4605337" cy="369887"/>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1849</TotalTime>
  <Words>2104</Words>
  <Application>Microsoft Macintosh PowerPoint</Application>
  <PresentationFormat>On-screen Show (4:3)</PresentationFormat>
  <Paragraphs>154</Paragraphs>
  <Slides>15</Slides>
  <Notes>13</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Solstice</vt:lpstr>
      <vt:lpstr>How Does the Common Core Affect the Work of Teaching?</vt:lpstr>
      <vt:lpstr>Mathematics Education Program  for Pre-service Elementary Teachers</vt:lpstr>
      <vt:lpstr>Methods of Teaching  Mathematics, K-8</vt:lpstr>
      <vt:lpstr>Interview Assignment</vt:lpstr>
      <vt:lpstr>Interview Assignment</vt:lpstr>
      <vt:lpstr>Interview Task Analysis</vt:lpstr>
      <vt:lpstr>Grade 3 Task 1 </vt:lpstr>
      <vt:lpstr>Grade 3 Task 2 </vt:lpstr>
      <vt:lpstr>Grade 3 Task 3</vt:lpstr>
      <vt:lpstr>Grade 3 Task 4</vt:lpstr>
      <vt:lpstr>Grade 3 Task 5</vt:lpstr>
      <vt:lpstr>Grade 3 Task 6</vt:lpstr>
      <vt:lpstr>Grade 3 Task 1 </vt:lpstr>
      <vt:lpstr>Interview Task Analysis</vt:lpstr>
      <vt:lpstr>Participants’ Work Time</vt:lpstr>
    </vt:vector>
  </TitlesOfParts>
  <Company>University of Michigan Dearborn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Does the Common Core Affect the Work of Teaching?</dc:title>
  <dc:creator>Rheta Rubenstein</dc:creator>
  <cp:lastModifiedBy>Rheta Rubenstein</cp:lastModifiedBy>
  <cp:revision>35</cp:revision>
  <dcterms:created xsi:type="dcterms:W3CDTF">2012-03-23T19:03:58Z</dcterms:created>
  <dcterms:modified xsi:type="dcterms:W3CDTF">2012-03-23T19:05:39Z</dcterms:modified>
</cp:coreProperties>
</file>