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9" r:id="rId2"/>
    <p:sldId id="272" r:id="rId3"/>
    <p:sldId id="260" r:id="rId4"/>
    <p:sldId id="268" r:id="rId5"/>
    <p:sldId id="269" r:id="rId6"/>
    <p:sldId id="261" r:id="rId7"/>
    <p:sldId id="270" r:id="rId8"/>
    <p:sldId id="262" r:id="rId9"/>
    <p:sldId id="263" r:id="rId10"/>
    <p:sldId id="267" r:id="rId11"/>
    <p:sldId id="264" r:id="rId12"/>
    <p:sldId id="276" r:id="rId13"/>
    <p:sldId id="273" r:id="rId14"/>
    <p:sldId id="271" r:id="rId15"/>
    <p:sldId id="274" r:id="rId16"/>
    <p:sldId id="265" r:id="rId17"/>
    <p:sldId id="266" r:id="rId18"/>
    <p:sldId id="27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33"/>
    <a:srgbClr val="003366"/>
    <a:srgbClr val="89898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735" autoAdjust="0"/>
    <p:restoredTop sz="86410"/>
  </p:normalViewPr>
  <p:slideViewPr>
    <p:cSldViewPr>
      <p:cViewPr varScale="1">
        <p:scale>
          <a:sx n="53" d="100"/>
          <a:sy n="53" d="100"/>
        </p:scale>
        <p:origin x="-13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2" d="100"/>
          <a:sy n="92" d="100"/>
        </p:scale>
        <p:origin x="-3582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7DF01D-F5AD-4A12-A378-8FA67175A2A2}" type="datetimeFigureOut">
              <a:rPr lang="en-US" smtClean="0"/>
              <a:pPr/>
              <a:t>3/21/2012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15323F-0BC2-4B93-9503-3C9058B231F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432385-B380-42EB-9727-F8778D76E03F}" type="datetimeFigureOut">
              <a:rPr lang="en-US" smtClean="0"/>
              <a:pPr/>
              <a:t>3/21/2012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7D1291-6878-4FF1-A114-2E6AF9CD9C9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D1291-6878-4FF1-A114-2E6AF9CD9C9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D1291-6878-4FF1-A114-2E6AF9CD9C9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D1291-6878-4FF1-A114-2E6AF9CD9C9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D1291-6878-4FF1-A114-2E6AF9CD9C9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D1291-6878-4FF1-A114-2E6AF9CD9C9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D1291-6878-4FF1-A114-2E6AF9CD9C9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D1291-6878-4FF1-A114-2E6AF9CD9C98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D1291-6878-4FF1-A114-2E6AF9CD9C98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D1291-6878-4FF1-A114-2E6AF9CD9C98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D1291-6878-4FF1-A114-2E6AF9CD9C98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D1291-6878-4FF1-A114-2E6AF9CD9C9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D1291-6878-4FF1-A114-2E6AF9CD9C9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D1291-6878-4FF1-A114-2E6AF9CD9C9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D1291-6878-4FF1-A114-2E6AF9CD9C9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D1291-6878-4FF1-A114-2E6AF9CD9C9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D1291-6878-4FF1-A114-2E6AF9CD9C9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D1291-6878-4FF1-A114-2E6AF9CD9C9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D1291-6878-4FF1-A114-2E6AF9CD9C9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6377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rgbClr val="00336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914400"/>
            <a:ext cx="9144000" cy="144780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 descr="IM&amp;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2000"/>
            <a:ext cx="6248400" cy="1337710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grpSp>
        <p:nvGrpSpPr>
          <p:cNvPr id="29" name="Group 28"/>
          <p:cNvGrpSpPr/>
          <p:nvPr userDrawn="1"/>
        </p:nvGrpSpPr>
        <p:grpSpPr>
          <a:xfrm>
            <a:off x="79747" y="6324600"/>
            <a:ext cx="8988053" cy="457200"/>
            <a:chOff x="79747" y="6324600"/>
            <a:chExt cx="8988053" cy="457200"/>
          </a:xfrm>
        </p:grpSpPr>
        <p:pic>
          <p:nvPicPr>
            <p:cNvPr id="21" name="Picture 20" descr="IM&amp;E Logo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399187" y="6324600"/>
              <a:ext cx="1668613" cy="457200"/>
            </a:xfrm>
            <a:prstGeom prst="rect">
              <a:avLst/>
            </a:prstGeom>
            <a:noFill/>
          </p:spPr>
        </p:pic>
        <p:pic>
          <p:nvPicPr>
            <p:cNvPr id="23" name="Picture 3" descr="C:\Users\Andrew Horrigan\Pictures\UA_Block A- AZ_200-281.png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9747" y="6324600"/>
              <a:ext cx="453653" cy="457200"/>
            </a:xfrm>
            <a:prstGeom prst="rect">
              <a:avLst/>
            </a:prstGeom>
            <a:noFill/>
          </p:spPr>
        </p:pic>
      </p:grpSp>
      <p:sp>
        <p:nvSpPr>
          <p:cNvPr id="31" name="Text Placeholder 30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0" y="3200400"/>
            <a:ext cx="1219200" cy="457200"/>
          </a:xfrm>
        </p:spPr>
        <p:txBody>
          <a:bodyPr anchor="ctr"/>
          <a:lstStyle>
            <a:lvl1pPr algn="ctr">
              <a:buNone/>
              <a:defRPr>
                <a:solidFill>
                  <a:srgbClr val="CC0033"/>
                </a:solidFill>
              </a:defRPr>
            </a:lvl1pPr>
          </a:lstStyle>
          <a:p>
            <a:pPr lvl="0"/>
            <a:r>
              <a:rPr lang="en-US" dirty="0" smtClean="0"/>
              <a:t>Grade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13369" y="6238458"/>
            <a:ext cx="13620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79747" y="6324600"/>
            <a:ext cx="8988053" cy="457200"/>
            <a:chOff x="79747" y="6324600"/>
            <a:chExt cx="8988053" cy="457200"/>
          </a:xfrm>
        </p:grpSpPr>
        <p:pic>
          <p:nvPicPr>
            <p:cNvPr id="10" name="Picture 9" descr="IM&amp;E Logo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399187" y="6324600"/>
              <a:ext cx="1668613" cy="457200"/>
            </a:xfrm>
            <a:prstGeom prst="rect">
              <a:avLst/>
            </a:prstGeom>
            <a:noFill/>
          </p:spPr>
        </p:pic>
        <p:pic>
          <p:nvPicPr>
            <p:cNvPr id="9" name="Picture 3" descr="C:\Users\Andrew Horrigan\Pictures\UA_Block A- AZ_200-281.png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9747" y="6324600"/>
              <a:ext cx="453653" cy="457200"/>
            </a:xfrm>
            <a:prstGeom prst="rect">
              <a:avLst/>
            </a:prstGeom>
            <a:noFill/>
          </p:spPr>
        </p:pic>
      </p:grpSp>
      <p:sp>
        <p:nvSpPr>
          <p:cNvPr id="13" name="Slide Number Placeholder 12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711A5-5321-4724-BDA3-06CF6441090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13369" y="6238458"/>
            <a:ext cx="13620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1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79747" y="6324600"/>
            <a:ext cx="8988053" cy="457200"/>
            <a:chOff x="79747" y="6324600"/>
            <a:chExt cx="8988053" cy="457200"/>
          </a:xfrm>
        </p:grpSpPr>
        <p:pic>
          <p:nvPicPr>
            <p:cNvPr id="10" name="Picture 9" descr="IM&amp;E Logo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399187" y="6324600"/>
              <a:ext cx="1668613" cy="457200"/>
            </a:xfrm>
            <a:prstGeom prst="rect">
              <a:avLst/>
            </a:prstGeom>
            <a:noFill/>
          </p:spPr>
        </p:pic>
        <p:pic>
          <p:nvPicPr>
            <p:cNvPr id="9" name="Picture 3" descr="C:\Users\Andrew Horrigan\Pictures\UA_Block A- AZ_200-281.png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9747" y="6324600"/>
              <a:ext cx="453653" cy="457200"/>
            </a:xfrm>
            <a:prstGeom prst="rect">
              <a:avLst/>
            </a:prstGeom>
            <a:noFill/>
          </p:spPr>
        </p:pic>
      </p:grpSp>
      <p:sp>
        <p:nvSpPr>
          <p:cNvPr id="13" name="Slide Number Placeholder 12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711A5-5321-4724-BDA3-06CF6441090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13369" y="6238458"/>
            <a:ext cx="13620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79747" y="6324600"/>
            <a:ext cx="8988053" cy="457200"/>
            <a:chOff x="79747" y="6324600"/>
            <a:chExt cx="8988053" cy="457200"/>
          </a:xfrm>
        </p:grpSpPr>
        <p:pic>
          <p:nvPicPr>
            <p:cNvPr id="11" name="Picture 10" descr="IM&amp;E Logo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399187" y="6324600"/>
              <a:ext cx="1668613" cy="457200"/>
            </a:xfrm>
            <a:prstGeom prst="rect">
              <a:avLst/>
            </a:prstGeom>
            <a:noFill/>
          </p:spPr>
        </p:pic>
        <p:pic>
          <p:nvPicPr>
            <p:cNvPr id="10" name="Picture 3" descr="C:\Users\Andrew Horrigan\Pictures\UA_Block A- AZ_200-281.png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9747" y="6324600"/>
              <a:ext cx="453653" cy="457200"/>
            </a:xfrm>
            <a:prstGeom prst="rect">
              <a:avLst/>
            </a:prstGeom>
            <a:noFill/>
          </p:spPr>
        </p:pic>
      </p:grpSp>
      <p:sp>
        <p:nvSpPr>
          <p:cNvPr id="14" name="Slide Number Placeholder 12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711A5-5321-4724-BDA3-06CF6441090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13369" y="6238458"/>
            <a:ext cx="13620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79747" y="6324600"/>
            <a:ext cx="8988053" cy="457200"/>
            <a:chOff x="79747" y="6324600"/>
            <a:chExt cx="8988053" cy="457200"/>
          </a:xfrm>
        </p:grpSpPr>
        <p:pic>
          <p:nvPicPr>
            <p:cNvPr id="13" name="Picture 12" descr="IM&amp;E Logo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399187" y="6324600"/>
              <a:ext cx="1668613" cy="457200"/>
            </a:xfrm>
            <a:prstGeom prst="rect">
              <a:avLst/>
            </a:prstGeom>
            <a:noFill/>
          </p:spPr>
        </p:pic>
        <p:pic>
          <p:nvPicPr>
            <p:cNvPr id="12" name="Picture 3" descr="C:\Users\Andrew Horrigan\Pictures\UA_Block A- AZ_200-281.png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9747" y="6324600"/>
              <a:ext cx="453653" cy="457200"/>
            </a:xfrm>
            <a:prstGeom prst="rect">
              <a:avLst/>
            </a:prstGeom>
            <a:noFill/>
          </p:spPr>
        </p:pic>
      </p:grpSp>
      <p:sp>
        <p:nvSpPr>
          <p:cNvPr id="16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711A5-5321-4724-BDA3-06CF6441090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Picture 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13369" y="6238458"/>
            <a:ext cx="13620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79747" y="6324600"/>
            <a:ext cx="8988053" cy="457200"/>
            <a:chOff x="79747" y="6324600"/>
            <a:chExt cx="8988053" cy="457200"/>
          </a:xfrm>
        </p:grpSpPr>
        <p:pic>
          <p:nvPicPr>
            <p:cNvPr id="9" name="Picture 8" descr="IM&amp;E Logo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399187" y="6324600"/>
              <a:ext cx="1668613" cy="457200"/>
            </a:xfrm>
            <a:prstGeom prst="rect">
              <a:avLst/>
            </a:prstGeom>
            <a:noFill/>
          </p:spPr>
        </p:pic>
        <p:pic>
          <p:nvPicPr>
            <p:cNvPr id="8" name="Picture 3" descr="C:\Users\Andrew Horrigan\Pictures\UA_Block A- AZ_200-281.png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9747" y="6324600"/>
              <a:ext cx="453653" cy="457200"/>
            </a:xfrm>
            <a:prstGeom prst="rect">
              <a:avLst/>
            </a:prstGeom>
            <a:noFill/>
          </p:spPr>
        </p:pic>
      </p:grpSp>
      <p:sp>
        <p:nvSpPr>
          <p:cNvPr id="12" name="Slide Number Placeholder 12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711A5-5321-4724-BDA3-06CF6441090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13369" y="6238458"/>
            <a:ext cx="13620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79747" y="6324600"/>
            <a:ext cx="8988053" cy="457200"/>
            <a:chOff x="79747" y="6324600"/>
            <a:chExt cx="8988053" cy="457200"/>
          </a:xfrm>
        </p:grpSpPr>
        <p:pic>
          <p:nvPicPr>
            <p:cNvPr id="8" name="Picture 7" descr="IM&amp;E Logo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399187" y="6324600"/>
              <a:ext cx="1668613" cy="457200"/>
            </a:xfrm>
            <a:prstGeom prst="rect">
              <a:avLst/>
            </a:prstGeom>
            <a:noFill/>
          </p:spPr>
        </p:pic>
        <p:pic>
          <p:nvPicPr>
            <p:cNvPr id="7" name="Picture 3" descr="C:\Users\Andrew Horrigan\Pictures\UA_Block A- AZ_200-281.png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9747" y="6324600"/>
              <a:ext cx="453653" cy="457200"/>
            </a:xfrm>
            <a:prstGeom prst="rect">
              <a:avLst/>
            </a:prstGeom>
            <a:noFill/>
          </p:spPr>
        </p:pic>
      </p:grpSp>
      <p:sp>
        <p:nvSpPr>
          <p:cNvPr id="11" name="Slide Number Placeholder 12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711A5-5321-4724-BDA3-06CF6441090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13369" y="6238458"/>
            <a:ext cx="13620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8" name="Group 7"/>
          <p:cNvGrpSpPr/>
          <p:nvPr userDrawn="1"/>
        </p:nvGrpSpPr>
        <p:grpSpPr>
          <a:xfrm>
            <a:off x="79747" y="6324600"/>
            <a:ext cx="8988053" cy="457200"/>
            <a:chOff x="79747" y="6324600"/>
            <a:chExt cx="8988053" cy="457200"/>
          </a:xfrm>
        </p:grpSpPr>
        <p:pic>
          <p:nvPicPr>
            <p:cNvPr id="11" name="Picture 10" descr="IM&amp;E Logo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399187" y="6324600"/>
              <a:ext cx="1668613" cy="457200"/>
            </a:xfrm>
            <a:prstGeom prst="rect">
              <a:avLst/>
            </a:prstGeom>
            <a:noFill/>
          </p:spPr>
        </p:pic>
        <p:pic>
          <p:nvPicPr>
            <p:cNvPr id="10" name="Picture 3" descr="C:\Users\Andrew Horrigan\Pictures\UA_Block A- AZ_200-281.png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9747" y="6324600"/>
              <a:ext cx="453653" cy="457200"/>
            </a:xfrm>
            <a:prstGeom prst="rect">
              <a:avLst/>
            </a:prstGeom>
            <a:noFill/>
          </p:spPr>
        </p:pic>
      </p:grpSp>
      <p:sp>
        <p:nvSpPr>
          <p:cNvPr id="14" name="Slide Number Placeholder 12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711A5-5321-4724-BDA3-06CF6441090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13369" y="6238458"/>
            <a:ext cx="13620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8" name="Group 7"/>
          <p:cNvGrpSpPr/>
          <p:nvPr userDrawn="1"/>
        </p:nvGrpSpPr>
        <p:grpSpPr>
          <a:xfrm>
            <a:off x="79747" y="6324600"/>
            <a:ext cx="8988053" cy="457200"/>
            <a:chOff x="79747" y="6324600"/>
            <a:chExt cx="8988053" cy="457200"/>
          </a:xfrm>
        </p:grpSpPr>
        <p:pic>
          <p:nvPicPr>
            <p:cNvPr id="11" name="Picture 10" descr="IM&amp;E Logo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399187" y="6324600"/>
              <a:ext cx="1668613" cy="457200"/>
            </a:xfrm>
            <a:prstGeom prst="rect">
              <a:avLst/>
            </a:prstGeom>
            <a:noFill/>
          </p:spPr>
        </p:pic>
        <p:pic>
          <p:nvPicPr>
            <p:cNvPr id="10" name="Picture 3" descr="C:\Users\Andrew Horrigan\Pictures\UA_Block A- AZ_200-281.png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9747" y="6324600"/>
              <a:ext cx="453653" cy="457200"/>
            </a:xfrm>
            <a:prstGeom prst="rect">
              <a:avLst/>
            </a:prstGeom>
            <a:noFill/>
          </p:spPr>
        </p:pic>
      </p:grpSp>
      <p:sp>
        <p:nvSpPr>
          <p:cNvPr id="14" name="Slide Number Placeholder 12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711A5-5321-4724-BDA3-06CF6441090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13369" y="6238458"/>
            <a:ext cx="13620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79747" y="6324600"/>
            <a:ext cx="8988053" cy="457200"/>
            <a:chOff x="79747" y="6324600"/>
            <a:chExt cx="8988053" cy="457200"/>
          </a:xfrm>
        </p:grpSpPr>
        <p:pic>
          <p:nvPicPr>
            <p:cNvPr id="10" name="Picture 9" descr="IM&amp;E Logo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399187" y="6324600"/>
              <a:ext cx="1668613" cy="457200"/>
            </a:xfrm>
            <a:prstGeom prst="rect">
              <a:avLst/>
            </a:prstGeom>
            <a:noFill/>
          </p:spPr>
        </p:pic>
        <p:pic>
          <p:nvPicPr>
            <p:cNvPr id="9" name="Picture 3" descr="C:\Users\Andrew Horrigan\Pictures\UA_Block A- AZ_200-281.png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9747" y="6324600"/>
              <a:ext cx="453653" cy="457200"/>
            </a:xfrm>
            <a:prstGeom prst="rect">
              <a:avLst/>
            </a:prstGeom>
            <a:noFill/>
          </p:spPr>
        </p:pic>
      </p:grpSp>
      <p:sp>
        <p:nvSpPr>
          <p:cNvPr id="13" name="Slide Number Placeholder 12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711A5-5321-4724-BDA3-06CF6441090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13369" y="6238458"/>
            <a:ext cx="13620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79747" y="6324600"/>
            <a:ext cx="8988053" cy="457200"/>
            <a:chOff x="79747" y="6324600"/>
            <a:chExt cx="8988053" cy="457200"/>
          </a:xfrm>
        </p:grpSpPr>
        <p:pic>
          <p:nvPicPr>
            <p:cNvPr id="10" name="Picture 9" descr="IM&amp;E Logo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7399187" y="6324600"/>
              <a:ext cx="1668613" cy="457200"/>
            </a:xfrm>
            <a:prstGeom prst="rect">
              <a:avLst/>
            </a:prstGeom>
            <a:noFill/>
          </p:spPr>
        </p:pic>
        <p:pic>
          <p:nvPicPr>
            <p:cNvPr id="9" name="Picture 3" descr="C:\Users\Andrew Horrigan\Pictures\UA_Block A- AZ_200-281.png"/>
            <p:cNvPicPr>
              <a:picLocks noChangeAspect="1" noChangeArrowheads="1"/>
            </p:cNvPicPr>
            <p:nvPr userDrawn="1"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79747" y="6324600"/>
              <a:ext cx="453653" cy="457200"/>
            </a:xfrm>
            <a:prstGeom prst="rect">
              <a:avLst/>
            </a:prstGeom>
            <a:noFill/>
          </p:spPr>
        </p:pic>
      </p:grpSp>
      <p:sp>
        <p:nvSpPr>
          <p:cNvPr id="13" name="Slide Number Placeholder 12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711A5-5321-4724-BDA3-06CF6441090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913369" y="6238458"/>
            <a:ext cx="13620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CC0033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rgbClr val="003366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ime.math.arizona.edu/2011-12/betatoolkit.html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hyperlink" Target="http://youtu.be/PV0J_r79wPI" TargetMode="External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achingchannel.org/videos/class-warm-up-routine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Promoting Teachers as Professionals:</a:t>
            </a:r>
            <a:br>
              <a:rPr lang="en-US" dirty="0" smtClean="0"/>
            </a:br>
            <a:r>
              <a:rPr lang="en-US" dirty="0" smtClean="0"/>
              <a:t>The Common Core Toolkit</a:t>
            </a:r>
            <a:endParaRPr lang="en-US" dirty="0"/>
          </a:p>
        </p:txBody>
      </p:sp>
      <p:sp>
        <p:nvSpPr>
          <p:cNvPr id="14" name="Subtitle 13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7010400" cy="1752600"/>
          </a:xfrm>
        </p:spPr>
        <p:txBody>
          <a:bodyPr>
            <a:normAutofit/>
          </a:bodyPr>
          <a:lstStyle/>
          <a:p>
            <a:r>
              <a:rPr lang="en-US" dirty="0" smtClean="0"/>
              <a:t>MSRI: Teacher Education in View of the Common Core</a:t>
            </a:r>
          </a:p>
          <a:p>
            <a:r>
              <a:rPr lang="en-US" dirty="0" smtClean="0"/>
              <a:t>Ellen Whitesides, University of Arizona</a:t>
            </a:r>
          </a:p>
          <a:p>
            <a:r>
              <a:rPr lang="en-US" dirty="0" smtClean="0"/>
              <a:t>March 23, 2012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4294967295"/>
          </p:nvPr>
        </p:nvSpPr>
        <p:spPr>
          <a:xfrm>
            <a:off x="7010400" y="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6604084"/>
            <a:ext cx="1295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Slides © IM&amp;E 2012 </a:t>
            </a:r>
            <a:endParaRPr lang="en-US" sz="10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happening 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Revisions on all three grade band toolkit drafts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Informal testing by c-</a:t>
            </a:r>
            <a:r>
              <a:rPr lang="en-US" sz="3600" dirty="0" err="1" smtClean="0">
                <a:solidFill>
                  <a:schemeClr val="tx1"/>
                </a:solidFill>
              </a:rPr>
              <a:t>TaP</a:t>
            </a:r>
            <a:r>
              <a:rPr lang="en-US" sz="3600" dirty="0" smtClean="0">
                <a:solidFill>
                  <a:schemeClr val="tx1"/>
                </a:solidFill>
              </a:rPr>
              <a:t> members with feedback to the authors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Training facilitators: May Conference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Summer PD </a:t>
            </a:r>
          </a:p>
          <a:p>
            <a:pPr>
              <a:buNone/>
            </a:pPr>
            <a:r>
              <a:rPr lang="en-US" sz="2400" dirty="0" smtClean="0">
                <a:hlinkClick r:id="rId3"/>
              </a:rPr>
              <a:t>http</a:t>
            </a:r>
            <a:r>
              <a:rPr lang="en-US" sz="2400" dirty="0" smtClean="0">
                <a:hlinkClick r:id="rId3"/>
              </a:rPr>
              <a:t>://ime.math.arizona.edu/2011-12/betatoolkit.html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sz="3600" dirty="0" smtClean="0">
                <a:solidFill>
                  <a:schemeClr val="tx1"/>
                </a:solidFill>
              </a:rPr>
              <a:t>Summer revisions at PCMI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711A5-5321-4724-BDA3-06CF6441090E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Elementary Toolkit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Aft>
                <a:spcPts val="600"/>
              </a:spcAft>
            </a:pPr>
            <a:r>
              <a:rPr lang="en-US" sz="2800" dirty="0" smtClean="0">
                <a:solidFill>
                  <a:schemeClr val="tx1"/>
                </a:solidFill>
              </a:rPr>
              <a:t> Goal 1: Understand the overall goals of the Common Core State Standards for Mathematics.</a:t>
            </a:r>
          </a:p>
          <a:p>
            <a:pPr>
              <a:spcAft>
                <a:spcPts val="600"/>
              </a:spcAft>
            </a:pPr>
            <a:r>
              <a:rPr lang="en-US" sz="2800" dirty="0" smtClean="0">
                <a:solidFill>
                  <a:schemeClr val="tx1"/>
                </a:solidFill>
              </a:rPr>
              <a:t> Goal 2: Understand the eight Standards of Mathematical Practice that span grade levels </a:t>
            </a:r>
          </a:p>
          <a:p>
            <a:pPr>
              <a:spcAft>
                <a:spcPts val="600"/>
              </a:spcAft>
            </a:pPr>
            <a:r>
              <a:rPr lang="en-US" sz="2800" dirty="0" smtClean="0">
                <a:solidFill>
                  <a:schemeClr val="tx1"/>
                </a:solidFill>
              </a:rPr>
              <a:t>Goal 3: Understand the structure and progression of the standards across grades and domains </a:t>
            </a:r>
          </a:p>
          <a:p>
            <a:pPr>
              <a:spcAft>
                <a:spcPts val="600"/>
              </a:spcAft>
            </a:pPr>
            <a:r>
              <a:rPr lang="en-US" sz="2800" dirty="0" smtClean="0">
                <a:solidFill>
                  <a:schemeClr val="tx1"/>
                </a:solidFill>
              </a:rPr>
              <a:t>Goal 4: Understand the specific language used in the standards</a:t>
            </a:r>
          </a:p>
          <a:p>
            <a:pPr>
              <a:spcAft>
                <a:spcPts val="600"/>
              </a:spcAft>
            </a:pPr>
            <a:r>
              <a:rPr lang="en-US" sz="2800" dirty="0" smtClean="0">
                <a:solidFill>
                  <a:schemeClr val="tx1"/>
                </a:solidFill>
              </a:rPr>
              <a:t>Goal 5: Develop the ability to analyze and categorize a task as demonstrating a certain standard(s) </a:t>
            </a:r>
          </a:p>
          <a:p>
            <a:pPr>
              <a:spcAft>
                <a:spcPts val="600"/>
              </a:spcAft>
            </a:pPr>
            <a:r>
              <a:rPr lang="en-US" sz="2800" dirty="0" smtClean="0">
                <a:solidFill>
                  <a:schemeClr val="tx1"/>
                </a:solidFill>
              </a:rPr>
              <a:t>Goal 6: Become aware of resources available to help understand and implement the CCSM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711A5-5321-4724-BDA3-06CF6441090E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Mental Math Video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b="0" dirty="0" smtClean="0">
                <a:solidFill>
                  <a:schemeClr val="tx1"/>
                </a:solidFill>
              </a:rPr>
              <a:t>Beginning of the year in a third grade </a:t>
            </a:r>
            <a:r>
              <a:rPr lang="en-US" sz="2400" b="0" dirty="0" smtClean="0">
                <a:solidFill>
                  <a:schemeClr val="tx1"/>
                </a:solidFill>
              </a:rPr>
              <a:t>class</a:t>
            </a:r>
            <a:endParaRPr lang="en-US" sz="2400" dirty="0" smtClean="0">
              <a:solidFill>
                <a:schemeClr val="tx1"/>
              </a:solidFill>
              <a:hlinkClick r:id="rId3"/>
            </a:endParaRPr>
          </a:p>
          <a:p>
            <a:r>
              <a:rPr lang="en-US" sz="2400" dirty="0" smtClean="0">
                <a:solidFill>
                  <a:schemeClr val="tx1"/>
                </a:solidFill>
                <a:hlinkClick r:id="rId3"/>
              </a:rPr>
              <a:t>Goal </a:t>
            </a:r>
            <a:r>
              <a:rPr lang="en-US" sz="2400" dirty="0" smtClean="0">
                <a:solidFill>
                  <a:schemeClr val="tx1"/>
                </a:solidFill>
                <a:hlinkClick r:id="rId3"/>
              </a:rPr>
              <a:t>1: Understand the overall goals of the Common Core State Standards for Mathematics. </a:t>
            </a:r>
            <a:endParaRPr lang="en-US" sz="2400" dirty="0" smtClean="0">
              <a:solidFill>
                <a:schemeClr val="tx1"/>
              </a:solidFill>
            </a:endParaRPr>
          </a:p>
          <a:p>
            <a:endParaRPr lang="en-US" b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711A5-5321-4724-BDA3-06CF6441090E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2895600"/>
            <a:ext cx="4560711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5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" y="3276600"/>
            <a:ext cx="4512469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6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1000" y="3657600"/>
            <a:ext cx="4724400" cy="1110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8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33400" y="4953001"/>
            <a:ext cx="5286546" cy="716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9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33400" y="5715000"/>
            <a:ext cx="5308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Elementary Toolkit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Goal 4: Understand the specific language used in the </a:t>
            </a:r>
            <a:r>
              <a:rPr lang="en-US" sz="2400" dirty="0" smtClean="0">
                <a:solidFill>
                  <a:schemeClr val="tx1"/>
                </a:solidFill>
              </a:rPr>
              <a:t>standards</a:t>
            </a:r>
            <a:endParaRPr lang="en-US" dirty="0" smtClean="0"/>
          </a:p>
          <a:p>
            <a:pPr>
              <a:buNone/>
            </a:pPr>
            <a:r>
              <a:rPr lang="en-US" u="sng" dirty="0" smtClean="0">
                <a:solidFill>
                  <a:schemeClr val="tx1"/>
                </a:solidFill>
              </a:rPr>
              <a:t>Use the strategies of Composing and Decomposing:</a:t>
            </a:r>
          </a:p>
          <a:p>
            <a:pPr>
              <a:buNone/>
            </a:pPr>
            <a:r>
              <a:rPr lang="en-US" dirty="0" smtClean="0">
                <a:solidFill>
                  <a:schemeClr val="tx1"/>
                </a:solidFill>
                <a:cs typeface="Calibri" pitchFamily="34" charset="0"/>
              </a:rPr>
              <a:t>K.OA. 3. </a:t>
            </a:r>
            <a:r>
              <a:rPr lang="en-US" dirty="0" smtClean="0">
                <a:solidFill>
                  <a:schemeClr val="accent2"/>
                </a:solidFill>
                <a:cs typeface="Calibri" pitchFamily="34" charset="0"/>
              </a:rPr>
              <a:t>Decompose</a:t>
            </a:r>
            <a:r>
              <a:rPr lang="en-US" dirty="0" smtClean="0">
                <a:solidFill>
                  <a:schemeClr val="tx1"/>
                </a:solidFill>
                <a:cs typeface="Calibri" pitchFamily="34" charset="0"/>
              </a:rPr>
              <a:t> numbers less than or equal to 10 into pairs in more than one way, e.g., by using objects or drawings, and record each decomposition by a </a:t>
            </a:r>
            <a:r>
              <a:rPr lang="en-US" dirty="0" smtClean="0">
                <a:solidFill>
                  <a:schemeClr val="tx1"/>
                </a:solidFill>
                <a:cs typeface="Calibri" pitchFamily="34" charset="0"/>
              </a:rPr>
              <a:t>dr</a:t>
            </a:r>
            <a:r>
              <a:rPr lang="en-US" dirty="0" smtClean="0">
                <a:solidFill>
                  <a:schemeClr val="tx1"/>
                </a:solidFill>
                <a:cs typeface="Calibri" pitchFamily="34" charset="0"/>
              </a:rPr>
              <a:t>awing or equation (e.g., 5 = 2 + 3 and 5 = 4 + 1</a:t>
            </a:r>
            <a:r>
              <a:rPr lang="en-US" dirty="0" smtClean="0">
                <a:solidFill>
                  <a:schemeClr val="tx1"/>
                </a:solidFill>
                <a:cs typeface="Calibri" pitchFamily="34" charset="0"/>
              </a:rPr>
              <a:t>).</a:t>
            </a:r>
          </a:p>
          <a:p>
            <a:pPr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tx1"/>
                </a:solidFill>
              </a:rPr>
              <a:t>1.OA.6</a:t>
            </a:r>
            <a:r>
              <a:rPr lang="en-US" dirty="0" smtClean="0">
                <a:solidFill>
                  <a:schemeClr val="tx1"/>
                </a:solidFill>
              </a:rPr>
              <a:t>. Add and subtract within 20, demonstrating fluency for addition and subtraction within 10. Use strategies such as counting on; making ten (e.g., 8 + 6 = 8 + 2 + 4 = 10 + 4 = 14); </a:t>
            </a:r>
            <a:r>
              <a:rPr lang="en-US" dirty="0" smtClean="0">
                <a:solidFill>
                  <a:schemeClr val="accent2"/>
                </a:solidFill>
              </a:rPr>
              <a:t>decomposing</a:t>
            </a:r>
            <a:r>
              <a:rPr lang="en-US" dirty="0" smtClean="0">
                <a:solidFill>
                  <a:schemeClr val="tx1"/>
                </a:solidFill>
              </a:rPr>
              <a:t> a number leading to a </a:t>
            </a:r>
            <a:r>
              <a:rPr lang="en-US" dirty="0" smtClean="0">
                <a:solidFill>
                  <a:schemeClr val="tx1"/>
                </a:solidFill>
              </a:rPr>
              <a:t>ten  </a:t>
            </a:r>
            <a:r>
              <a:rPr lang="en-US" dirty="0" smtClean="0">
                <a:solidFill>
                  <a:schemeClr val="tx1"/>
                </a:solidFill>
              </a:rPr>
              <a:t>(e.g., 13 – 4 = 13 – 3 – 1 = 10 – 1 = 9); using the relationship between addition and subtraction (e.g., knowing that 8 + 4 = 12, one knows </a:t>
            </a:r>
          </a:p>
          <a:p>
            <a:pPr marL="438912" indent="-320040">
              <a:spcBef>
                <a:spcPts val="0"/>
              </a:spcBef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     12 – 8 = 4); and creating equivalent but easier or known sums (e.g., adding 6 + 7 by creating the known equivalent 6 + 6 + 1 = 12 + 1 = 13</a:t>
            </a:r>
            <a:r>
              <a:rPr lang="en-US" dirty="0" smtClean="0">
                <a:solidFill>
                  <a:schemeClr val="tx1"/>
                </a:solidFill>
              </a:rPr>
              <a:t>).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711A5-5321-4724-BDA3-06CF6441090E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Middle School Toolkit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hlinkClick r:id="rId3"/>
              </a:rPr>
              <a:t>Video for MPs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Match tasks to standards that they illustrate – 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Focusing on the RP progression and standards in the EE, RP, and Geometry Domains in 6-8</a:t>
            </a:r>
            <a:r>
              <a:rPr lang="en-US" baseline="30000" dirty="0" smtClean="0">
                <a:solidFill>
                  <a:schemeClr val="tx1"/>
                </a:solidFill>
              </a:rPr>
              <a:t>th</a:t>
            </a:r>
            <a:r>
              <a:rPr lang="en-US" dirty="0" smtClean="0">
                <a:solidFill>
                  <a:schemeClr val="tx1"/>
                </a:solidFill>
              </a:rPr>
              <a:t> grade.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711A5-5321-4724-BDA3-06CF6441090E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Middle School Toolkit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711A5-5321-4724-BDA3-06CF6441090E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1219200"/>
            <a:ext cx="6705600" cy="5131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High School Toolkit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schemeClr val="tx1"/>
                </a:solidFill>
              </a:rPr>
              <a:t>Identify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smtClean="0">
                <a:solidFill>
                  <a:schemeClr val="tx1"/>
                </a:solidFill>
              </a:rPr>
              <a:t>value, </a:t>
            </a:r>
            <a:r>
              <a:rPr lang="en-US" dirty="0" smtClean="0">
                <a:solidFill>
                  <a:schemeClr val="tx1"/>
                </a:solidFill>
              </a:rPr>
              <a:t>and nurture the Mathematical Practices in student work and discourse</a:t>
            </a:r>
          </a:p>
          <a:p>
            <a:pPr lvl="0"/>
            <a:r>
              <a:rPr lang="en-US" dirty="0" smtClean="0">
                <a:solidFill>
                  <a:schemeClr val="tx1"/>
                </a:solidFill>
              </a:rPr>
              <a:t>Use </a:t>
            </a:r>
            <a:r>
              <a:rPr lang="en-US" dirty="0" smtClean="0">
                <a:solidFill>
                  <a:schemeClr val="tx1"/>
                </a:solidFill>
              </a:rPr>
              <a:t>the language and structure of the CCSS to guide your teaching and assessment </a:t>
            </a:r>
          </a:p>
          <a:p>
            <a:pPr lvl="0"/>
            <a:r>
              <a:rPr lang="en-US" dirty="0" smtClean="0">
                <a:solidFill>
                  <a:schemeClr val="tx1"/>
                </a:solidFill>
              </a:rPr>
              <a:t>Develop </a:t>
            </a:r>
            <a:r>
              <a:rPr lang="en-US" dirty="0" smtClean="0">
                <a:solidFill>
                  <a:schemeClr val="tx1"/>
                </a:solidFill>
              </a:rPr>
              <a:t>efficient and effective ways to integrate the CCSS  into your daily practice </a:t>
            </a:r>
          </a:p>
          <a:p>
            <a:pPr lvl="0"/>
            <a:r>
              <a:rPr lang="en-US" dirty="0" smtClean="0">
                <a:solidFill>
                  <a:schemeClr val="tx1"/>
                </a:solidFill>
              </a:rPr>
              <a:t>See </a:t>
            </a:r>
            <a:r>
              <a:rPr lang="en-US" dirty="0" smtClean="0">
                <a:solidFill>
                  <a:schemeClr val="tx1"/>
                </a:solidFill>
              </a:rPr>
              <a:t>implementing the CCSS in your practice as achievable and important to do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711A5-5321-4724-BDA3-06CF6441090E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High School Toolkit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Statistics Activity</a:t>
            </a:r>
          </a:p>
          <a:p>
            <a:r>
              <a:rPr lang="en-US" dirty="0" smtClean="0"/>
              <a:t>Geometry Activity</a:t>
            </a:r>
          </a:p>
          <a:p>
            <a:r>
              <a:rPr lang="en-US" dirty="0" smtClean="0"/>
              <a:t>Fuel Savings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711A5-5321-4724-BDA3-06CF6441090E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5800" y="3124200"/>
            <a:ext cx="6705600" cy="30479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MPs are everywhere in the content standards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711A5-5321-4724-BDA3-06CF6441090E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1828800"/>
            <a:ext cx="7746314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Starting off with some math from the high school toolkit…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711A5-5321-4724-BDA3-06CF6441090E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5800" y="1828800"/>
            <a:ext cx="7772400" cy="38099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0" dirty="0" smtClean="0">
                <a:solidFill>
                  <a:schemeClr val="tx1"/>
                </a:solidFill>
              </a:rPr>
              <a:t>Where did the idea come from?</a:t>
            </a:r>
          </a:p>
          <a:p>
            <a:r>
              <a:rPr lang="en-US" sz="4400" b="0" dirty="0" smtClean="0">
                <a:solidFill>
                  <a:schemeClr val="tx1"/>
                </a:solidFill>
              </a:rPr>
              <a:t>What is the toolkit?</a:t>
            </a:r>
          </a:p>
          <a:p>
            <a:r>
              <a:rPr lang="en-US" sz="4400" b="0" dirty="0" smtClean="0">
                <a:solidFill>
                  <a:schemeClr val="tx1"/>
                </a:solidFill>
              </a:rPr>
              <a:t>What has happened so far?</a:t>
            </a:r>
          </a:p>
          <a:p>
            <a:r>
              <a:rPr lang="en-US" sz="4400" b="0" dirty="0" smtClean="0">
                <a:solidFill>
                  <a:schemeClr val="tx1"/>
                </a:solidFill>
              </a:rPr>
              <a:t>What is happening now?</a:t>
            </a:r>
          </a:p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711A5-5321-4724-BDA3-06CF6441090E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CBMS ad hoc </a:t>
            </a:r>
            <a:r>
              <a:rPr lang="en-US" dirty="0" smtClean="0"/>
              <a:t>c</a:t>
            </a:r>
            <a:r>
              <a:rPr lang="en-US" dirty="0" smtClean="0"/>
              <a:t>ommittee on Teachers as Professionals (c-</a:t>
            </a:r>
            <a:r>
              <a:rPr lang="en-US" dirty="0" err="1" smtClean="0"/>
              <a:t>TaP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0" dirty="0" smtClean="0">
                <a:solidFill>
                  <a:schemeClr val="tx1"/>
                </a:solidFill>
              </a:rPr>
              <a:t>Achieve</a:t>
            </a:r>
          </a:p>
          <a:p>
            <a:r>
              <a:rPr lang="en-US" b="0" dirty="0" smtClean="0">
                <a:solidFill>
                  <a:schemeClr val="tx1"/>
                </a:solidFill>
              </a:rPr>
              <a:t>American Federation of </a:t>
            </a:r>
            <a:r>
              <a:rPr lang="en-US" b="0" dirty="0" smtClean="0">
                <a:solidFill>
                  <a:schemeClr val="tx1"/>
                </a:solidFill>
              </a:rPr>
              <a:t>Teachers (AFT)</a:t>
            </a:r>
            <a:endParaRPr lang="en-US" b="0" dirty="0" smtClean="0">
              <a:solidFill>
                <a:schemeClr val="tx1"/>
              </a:solidFill>
            </a:endParaRPr>
          </a:p>
          <a:p>
            <a:r>
              <a:rPr lang="en-US" b="0" dirty="0" smtClean="0">
                <a:solidFill>
                  <a:schemeClr val="tx1"/>
                </a:solidFill>
              </a:rPr>
              <a:t>Association of State Supervisors of </a:t>
            </a:r>
            <a:r>
              <a:rPr lang="en-US" b="0" dirty="0" smtClean="0">
                <a:solidFill>
                  <a:schemeClr val="tx1"/>
                </a:solidFill>
              </a:rPr>
              <a:t>Mathematics (ASSM)</a:t>
            </a:r>
            <a:endParaRPr lang="en-US" b="0" dirty="0" smtClean="0">
              <a:solidFill>
                <a:schemeClr val="tx1"/>
              </a:solidFill>
            </a:endParaRPr>
          </a:p>
          <a:p>
            <a:r>
              <a:rPr lang="en-US" b="0" dirty="0" smtClean="0">
                <a:solidFill>
                  <a:schemeClr val="tx1"/>
                </a:solidFill>
              </a:rPr>
              <a:t>Association of Mathematics Teacher </a:t>
            </a:r>
            <a:r>
              <a:rPr lang="en-US" b="0" dirty="0" smtClean="0">
                <a:solidFill>
                  <a:schemeClr val="tx1"/>
                </a:solidFill>
              </a:rPr>
              <a:t>Educators (AMTE)</a:t>
            </a:r>
            <a:endParaRPr lang="en-US" b="0" dirty="0" smtClean="0">
              <a:solidFill>
                <a:schemeClr val="tx1"/>
              </a:solidFill>
            </a:endParaRPr>
          </a:p>
          <a:p>
            <a:r>
              <a:rPr lang="en-US" b="0" dirty="0" smtClean="0">
                <a:solidFill>
                  <a:schemeClr val="tx1"/>
                </a:solidFill>
              </a:rPr>
              <a:t>Conference Board of Mathematical </a:t>
            </a:r>
            <a:r>
              <a:rPr lang="en-US" b="0" dirty="0" smtClean="0">
                <a:solidFill>
                  <a:schemeClr val="tx1"/>
                </a:solidFill>
              </a:rPr>
              <a:t>Sciences (CBMS)</a:t>
            </a:r>
            <a:endParaRPr lang="en-US" b="0" dirty="0" smtClean="0">
              <a:solidFill>
                <a:schemeClr val="tx1"/>
              </a:solidFill>
            </a:endParaRPr>
          </a:p>
          <a:p>
            <a:r>
              <a:rPr lang="en-US" b="0" dirty="0" smtClean="0">
                <a:solidFill>
                  <a:schemeClr val="tx1"/>
                </a:solidFill>
              </a:rPr>
              <a:t>IAS/Park City Mathematics </a:t>
            </a:r>
            <a:r>
              <a:rPr lang="en-US" b="0" dirty="0" smtClean="0">
                <a:solidFill>
                  <a:schemeClr val="tx1"/>
                </a:solidFill>
              </a:rPr>
              <a:t>Institute (PCMI)</a:t>
            </a:r>
            <a:endParaRPr lang="en-US" b="0" dirty="0" smtClean="0">
              <a:solidFill>
                <a:schemeClr val="tx1"/>
              </a:solidFill>
            </a:endParaRPr>
          </a:p>
          <a:p>
            <a:r>
              <a:rPr lang="en-US" b="0" dirty="0" smtClean="0">
                <a:solidFill>
                  <a:schemeClr val="tx1"/>
                </a:solidFill>
              </a:rPr>
              <a:t>Institute for Mathematics &amp; Education (IM&amp;E)</a:t>
            </a:r>
            <a:endParaRPr lang="en-US" b="0" dirty="0" smtClean="0">
              <a:solidFill>
                <a:schemeClr val="tx1"/>
              </a:solidFill>
            </a:endParaRPr>
          </a:p>
          <a:p>
            <a:r>
              <a:rPr lang="en-US" b="0" dirty="0" smtClean="0">
                <a:solidFill>
                  <a:schemeClr val="tx1"/>
                </a:solidFill>
              </a:rPr>
              <a:t>Math for America</a:t>
            </a:r>
          </a:p>
          <a:p>
            <a:r>
              <a:rPr lang="en-US" b="0" dirty="0" smtClean="0">
                <a:solidFill>
                  <a:schemeClr val="tx1"/>
                </a:solidFill>
              </a:rPr>
              <a:t>National Assessment Governing Board</a:t>
            </a:r>
          </a:p>
          <a:p>
            <a:r>
              <a:rPr lang="en-US" b="0" dirty="0" smtClean="0">
                <a:solidFill>
                  <a:schemeClr val="tx1"/>
                </a:solidFill>
              </a:rPr>
              <a:t>National Council of Supervisors of </a:t>
            </a:r>
            <a:r>
              <a:rPr lang="en-US" b="0" dirty="0" smtClean="0">
                <a:solidFill>
                  <a:schemeClr val="tx1"/>
                </a:solidFill>
              </a:rPr>
              <a:t>Mathematics (NCSM)</a:t>
            </a:r>
            <a:endParaRPr lang="en-US" b="0" dirty="0" smtClean="0">
              <a:solidFill>
                <a:schemeClr val="tx1"/>
              </a:solidFill>
            </a:endParaRPr>
          </a:p>
          <a:p>
            <a:r>
              <a:rPr lang="en-US" b="0" dirty="0" smtClean="0">
                <a:solidFill>
                  <a:schemeClr val="tx1"/>
                </a:solidFill>
              </a:rPr>
              <a:t>National Council of Teachers of </a:t>
            </a:r>
            <a:r>
              <a:rPr lang="en-US" b="0" dirty="0" smtClean="0">
                <a:solidFill>
                  <a:schemeClr val="tx1"/>
                </a:solidFill>
              </a:rPr>
              <a:t>Mathematics (NCTM)</a:t>
            </a:r>
            <a:endParaRPr lang="en-US" b="0" dirty="0" smtClean="0">
              <a:solidFill>
                <a:schemeClr val="tx1"/>
              </a:solidFill>
            </a:endParaRPr>
          </a:p>
          <a:p>
            <a:r>
              <a:rPr lang="en-US" b="0" dirty="0" smtClean="0">
                <a:solidFill>
                  <a:schemeClr val="tx1"/>
                </a:solidFill>
              </a:rPr>
              <a:t>National Educational </a:t>
            </a:r>
            <a:r>
              <a:rPr lang="en-US" b="0" dirty="0" smtClean="0">
                <a:solidFill>
                  <a:schemeClr val="tx1"/>
                </a:solidFill>
              </a:rPr>
              <a:t>Association (NEA)</a:t>
            </a:r>
            <a:endParaRPr lang="en-US" b="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711A5-5321-4724-BDA3-06CF6441090E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C-</a:t>
            </a:r>
            <a:r>
              <a:rPr lang="en-US" dirty="0" err="1" smtClean="0"/>
              <a:t>TaP</a:t>
            </a:r>
            <a:r>
              <a:rPr lang="en-US" dirty="0" smtClean="0"/>
              <a:t> 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Professionalize the teaching profession by encouraging teachers to take greater control.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Empower teachers to take charge of their profession, specifically the implementation of CCSSM.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“Mathematics teachers should have a leadership role in implementing the CCSSM from the beginning and that role should expand throughout the implementation.”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“a critical mass of mathematically knowledgeable teacher-leaders can be built as the engine for the implementation of CCSSM.”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711A5-5321-4724-BDA3-06CF6441090E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First Step: Toolkit for Teacher Professional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Single day add-on to existing professional development for teachers at a specific grade band.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All the materials necessary to support the PD are developed and available to trained facilitators including videos, slides, handouts, activities, and facilitator notes.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States, districts, or schools that use the toolkit will be provided with the trained facilitators necessary to run the CCSSM focused day at a certain grade band.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Professional empower teachers to delve deeply into the standards and create their own PD, utilizing methods expected to be successful with their peers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711A5-5321-4724-BDA3-06CF6441090E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of the Toolkit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chemeClr val="tx1"/>
                </a:solidFill>
              </a:rPr>
              <a:t>The toolkit will aim to address the following four goals:</a:t>
            </a:r>
          </a:p>
          <a:p>
            <a:r>
              <a:rPr lang="en-US" b="0" dirty="0" smtClean="0">
                <a:solidFill>
                  <a:schemeClr val="tx1"/>
                </a:solidFill>
              </a:rPr>
              <a:t>See structure in the standards: progressions, ties, streams, and pinnacle standards.</a:t>
            </a:r>
          </a:p>
          <a:p>
            <a:r>
              <a:rPr lang="en-US" b="0" dirty="0" smtClean="0">
                <a:solidFill>
                  <a:schemeClr val="tx1"/>
                </a:solidFill>
              </a:rPr>
              <a:t>Deeply explore the language used in the Common Core and understand this language in the context of different grade levels.</a:t>
            </a:r>
          </a:p>
          <a:p>
            <a:r>
              <a:rPr lang="en-US" b="0" dirty="0" smtClean="0">
                <a:solidFill>
                  <a:schemeClr val="tx1"/>
                </a:solidFill>
              </a:rPr>
              <a:t>Understand the Standards for Mathematical Practice and see ways to implement them in the classroom.</a:t>
            </a:r>
          </a:p>
          <a:p>
            <a:r>
              <a:rPr lang="en-US" b="0" dirty="0" smtClean="0">
                <a:solidFill>
                  <a:schemeClr val="tx1"/>
                </a:solidFill>
              </a:rPr>
              <a:t>Analyze classroom tasks for connections to the standards and see ways in which they can be adapted to the standards</a:t>
            </a:r>
            <a:r>
              <a:rPr lang="en-US" b="0" dirty="0" smtClean="0">
                <a:solidFill>
                  <a:schemeClr val="tx1"/>
                </a:solidFill>
              </a:rPr>
              <a:t>.</a:t>
            </a:r>
          </a:p>
          <a:p>
            <a:pPr>
              <a:buNone/>
            </a:pPr>
            <a:endParaRPr lang="en-US" b="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b="0" dirty="0" smtClean="0">
                <a:solidFill>
                  <a:schemeClr val="tx1"/>
                </a:solidFill>
              </a:rPr>
              <a:t>Keep the content focus of specific grade levels within the Common Core, and the importance of MPs living within content standards.</a:t>
            </a:r>
            <a:endParaRPr lang="en-US" b="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711A5-5321-4724-BDA3-06CF6441090E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authors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711A5-5321-4724-BDA3-06CF6441090E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15362" name="Picture 2" descr="clickable USA ma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1295400"/>
            <a:ext cx="6934200" cy="4627003"/>
          </a:xfrm>
          <a:prstGeom prst="rect">
            <a:avLst/>
          </a:prstGeom>
          <a:noFill/>
        </p:spPr>
      </p:pic>
      <p:sp>
        <p:nvSpPr>
          <p:cNvPr id="6" name="5-Point Star 5"/>
          <p:cNvSpPr/>
          <p:nvPr/>
        </p:nvSpPr>
        <p:spPr>
          <a:xfrm>
            <a:off x="6629400" y="2133600"/>
            <a:ext cx="457200" cy="4572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5-Point Star 6"/>
          <p:cNvSpPr/>
          <p:nvPr/>
        </p:nvSpPr>
        <p:spPr>
          <a:xfrm>
            <a:off x="2514600" y="2971800"/>
            <a:ext cx="457200" cy="4572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5-Point Star 7"/>
          <p:cNvSpPr/>
          <p:nvPr/>
        </p:nvSpPr>
        <p:spPr>
          <a:xfrm>
            <a:off x="1295400" y="3200400"/>
            <a:ext cx="457200" cy="4572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5-Point Star 8"/>
          <p:cNvSpPr/>
          <p:nvPr/>
        </p:nvSpPr>
        <p:spPr>
          <a:xfrm>
            <a:off x="6019800" y="2895600"/>
            <a:ext cx="457200" cy="45720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5-Point Star 9"/>
          <p:cNvSpPr/>
          <p:nvPr/>
        </p:nvSpPr>
        <p:spPr>
          <a:xfrm>
            <a:off x="6400800" y="4876800"/>
            <a:ext cx="457200" cy="45720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5-Point Star 10"/>
          <p:cNvSpPr/>
          <p:nvPr/>
        </p:nvSpPr>
        <p:spPr>
          <a:xfrm>
            <a:off x="6553200" y="5029200"/>
            <a:ext cx="457200" cy="45720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5-Point Star 11"/>
          <p:cNvSpPr/>
          <p:nvPr/>
        </p:nvSpPr>
        <p:spPr>
          <a:xfrm>
            <a:off x="2514600" y="4038600"/>
            <a:ext cx="457200" cy="457200"/>
          </a:xfrm>
          <a:prstGeom prst="star5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5-Point Star 13"/>
          <p:cNvSpPr/>
          <p:nvPr/>
        </p:nvSpPr>
        <p:spPr>
          <a:xfrm>
            <a:off x="2438400" y="4114800"/>
            <a:ext cx="457200" cy="457200"/>
          </a:xfrm>
          <a:prstGeom prst="star5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has happened so far?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Teacher teams were selected for three grade bands from AFT, TUSD, and PCMI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Introductory workshop held in Tucson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Grade level teams worked independently to come up with activities addressing the goals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Teams returned to Tucson to present to a small group of teachers, district level PD facilitators, and mathematicians and received feedback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Groups incorporated feedback and c-</a:t>
            </a:r>
            <a:r>
              <a:rPr lang="en-US" dirty="0" err="1" smtClean="0">
                <a:solidFill>
                  <a:schemeClr val="tx1"/>
                </a:solidFill>
              </a:rPr>
              <a:t>TaP</a:t>
            </a:r>
            <a:r>
              <a:rPr lang="en-US" dirty="0" smtClean="0">
                <a:solidFill>
                  <a:schemeClr val="tx1"/>
                </a:solidFill>
              </a:rPr>
              <a:t> affiliated groups started testing activities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711A5-5321-4724-BDA3-06CF6441090E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CSSM">
      <a:majorFont>
        <a:latin typeface="Georgi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6620</TotalTime>
  <Words>1031</Words>
  <Application>Microsoft Office PowerPoint</Application>
  <PresentationFormat>On-screen Show (4:3)</PresentationFormat>
  <Paragraphs>129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Promoting Teachers as Professionals: The Common Core Toolkit</vt:lpstr>
      <vt:lpstr>Starting off with some math from the high school toolkit…</vt:lpstr>
      <vt:lpstr>Overview</vt:lpstr>
      <vt:lpstr>CBMS ad hoc committee on Teachers as Professionals (c-TaP)</vt:lpstr>
      <vt:lpstr>C-TaP Vision</vt:lpstr>
      <vt:lpstr>First Step: Toolkit for Teacher Professional Development</vt:lpstr>
      <vt:lpstr>Goals of the Toolkit</vt:lpstr>
      <vt:lpstr>The authors</vt:lpstr>
      <vt:lpstr>What has happened so far?</vt:lpstr>
      <vt:lpstr>What is happening now?</vt:lpstr>
      <vt:lpstr>The Elementary Toolkit</vt:lpstr>
      <vt:lpstr>Mental Math Video</vt:lpstr>
      <vt:lpstr>The Elementary Toolkit</vt:lpstr>
      <vt:lpstr>The Middle School Toolkit</vt:lpstr>
      <vt:lpstr>The Middle School Toolkit</vt:lpstr>
      <vt:lpstr>The High School Toolkit</vt:lpstr>
      <vt:lpstr>The High School Toolkit</vt:lpstr>
      <vt:lpstr>The MPs are everywhere in the content standards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Focus Domain/Session Title</dc:title>
  <dc:creator>Andrew Horrigan</dc:creator>
  <cp:lastModifiedBy>Ellen</cp:lastModifiedBy>
  <cp:revision>43</cp:revision>
  <dcterms:created xsi:type="dcterms:W3CDTF">2012-03-07T16:46:07Z</dcterms:created>
  <dcterms:modified xsi:type="dcterms:W3CDTF">2012-03-26T16:58:24Z</dcterms:modified>
</cp:coreProperties>
</file>